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35"/>
  </p:notesMasterIdLst>
  <p:handoutMasterIdLst>
    <p:handoutMasterId r:id="rId36"/>
  </p:handoutMasterIdLst>
  <p:sldIdLst>
    <p:sldId id="257" r:id="rId2"/>
    <p:sldId id="259" r:id="rId3"/>
    <p:sldId id="260" r:id="rId4"/>
    <p:sldId id="284" r:id="rId5"/>
    <p:sldId id="261" r:id="rId6"/>
    <p:sldId id="282" r:id="rId7"/>
    <p:sldId id="262" r:id="rId8"/>
    <p:sldId id="263" r:id="rId9"/>
    <p:sldId id="264" r:id="rId10"/>
    <p:sldId id="265" r:id="rId11"/>
    <p:sldId id="271" r:id="rId12"/>
    <p:sldId id="266" r:id="rId13"/>
    <p:sldId id="267" r:id="rId14"/>
    <p:sldId id="270" r:id="rId15"/>
    <p:sldId id="268" r:id="rId16"/>
    <p:sldId id="273" r:id="rId17"/>
    <p:sldId id="269" r:id="rId18"/>
    <p:sldId id="272" r:id="rId19"/>
    <p:sldId id="274" r:id="rId20"/>
    <p:sldId id="275" r:id="rId21"/>
    <p:sldId id="276" r:id="rId22"/>
    <p:sldId id="277" r:id="rId23"/>
    <p:sldId id="283" r:id="rId24"/>
    <p:sldId id="278" r:id="rId25"/>
    <p:sldId id="285" r:id="rId26"/>
    <p:sldId id="279" r:id="rId27"/>
    <p:sldId id="286" r:id="rId28"/>
    <p:sldId id="280" r:id="rId29"/>
    <p:sldId id="281" r:id="rId30"/>
    <p:sldId id="287" r:id="rId31"/>
    <p:sldId id="288" r:id="rId32"/>
    <p:sldId id="289" r:id="rId33"/>
    <p:sldId id="290" r:id="rId34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5" autoAdjust="0"/>
    <p:restoredTop sz="94660"/>
  </p:normalViewPr>
  <p:slideViewPr>
    <p:cSldViewPr snapToGrid="0">
      <p:cViewPr varScale="1">
        <p:scale>
          <a:sx n="49" d="100"/>
          <a:sy n="49" d="100"/>
        </p:scale>
        <p:origin x="66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27DCA4C-7825-44A0-B31A-4BAD6120D580}" type="datetime1">
              <a:rPr lang="cs-CZ" smtClean="0"/>
              <a:t>25.11.2020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1CCFE8D-08E6-40AC-BF4B-494C67BC535C}" type="datetime1">
              <a:rPr lang="cs-CZ" smtClean="0"/>
              <a:t>25.11.2020</a:t>
            </a:fld>
            <a:endParaRPr lang="en-US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"/>
              <a:t>Kliknutím můžete upravit styly předlohy textu.</a:t>
            </a:r>
            <a:endParaRPr lang="en-US"/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8" name="Zástupný symbol pro datum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8EC4697-A511-4167-98D5-E240268A2670}" type="datetime1">
              <a:rPr lang="cs-CZ" smtClean="0"/>
              <a:t>25.11.2020</a:t>
            </a:fld>
            <a:endParaRPr lang="en-US" dirty="0"/>
          </a:p>
        </p:txBody>
      </p:sp>
      <p:sp>
        <p:nvSpPr>
          <p:cNvPr id="9" name="Zástupný symbol pro zápatí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C2422F-D08F-49D0-98CD-DC7D2F2607DE}" type="datetime1">
              <a:rPr lang="cs-CZ" smtClean="0"/>
              <a:t>25.11.2020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rtlCol="0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rtlCol="0" anchor="t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Zástupný symbol pro datum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72C44F-B7A3-4350-988C-CFC166A0AA82}" type="datetime1">
              <a:rPr lang="cs-CZ" smtClean="0"/>
              <a:t>25.11.2020</a:t>
            </a:fld>
            <a:endParaRPr lang="en-US" dirty="0"/>
          </a:p>
        </p:txBody>
      </p:sp>
      <p:sp>
        <p:nvSpPr>
          <p:cNvPr id="12" name="Zástupný symbol pro zápatí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3" name="Zástupný symbol pro číslo snímku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Zástupný symbol pro datum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  <p:sp>
        <p:nvSpPr>
          <p:cNvPr id="9" name="Zástupný symbol pro zápatí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ACB43DD-355E-4ACB-AF6B-F0A0D93B1FF7}" type="datetime1">
              <a:rPr lang="cs-CZ" smtClean="0"/>
              <a:t>25.11.2020</a:t>
            </a:fld>
            <a:endParaRPr lang="en-US" dirty="0"/>
          </a:p>
        </p:txBody>
      </p:sp>
      <p:sp>
        <p:nvSpPr>
          <p:cNvPr id="9" name="Zástupný symbol pro zápatí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 rtlCol="0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 rtlCol="0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0DC0DA-1C84-4CFB-A589-758D033EC754}" type="datetime1">
              <a:rPr lang="cs-CZ" smtClean="0"/>
              <a:t>25.11.2020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rtlCol="0"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rtlCol="0"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E68CB40-5E53-430A-BC80-66A7330A3E11}" type="datetime1">
              <a:rPr lang="cs-CZ" smtClean="0"/>
              <a:t>25.11.2020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030092-A1C2-46B4-B050-3676FFA9CD44}" type="datetime1">
              <a:rPr lang="cs-CZ" smtClean="0"/>
              <a:t>25.11.2020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CD7C02-7CC9-44AF-9768-6A6F42347937}" type="datetime1">
              <a:rPr lang="cs-CZ" smtClean="0"/>
              <a:t>25.11.2020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8" name="Zástupný symbol pro datum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 rtlCol="0"/>
          <a:lstStyle/>
          <a:p>
            <a:pPr rtl="0"/>
            <a:fld id="{4E756D9B-B1BA-4BAF-99A5-DC08EF34F207}" type="datetime1">
              <a:rPr lang="cs-CZ" smtClean="0"/>
              <a:t>25.11.2020</a:t>
            </a:fld>
            <a:endParaRPr lang="en-US" dirty="0"/>
          </a:p>
        </p:txBody>
      </p:sp>
      <p:sp>
        <p:nvSpPr>
          <p:cNvPr id="10" name="Zástupný symbol pro zápatí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Zástupný symbol pro číslo snímku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E295CD-EF07-4568-A35E-D8DFD54CCEB6}" type="datetime1">
              <a:rPr lang="cs-CZ" smtClean="0"/>
              <a:t>25.11.2020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"/>
              <a:t>Kliknutím můžete upravit styl předlohy nadpisů.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cs"/>
              <a:t>Kliknutím můžete upravit styly předlohy textu.</a:t>
            </a:r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00C9E6-3834-4C30-AC74-37ACA7F99694}" type="datetime1">
              <a:rPr lang="cs-CZ" smtClean="0"/>
              <a:t>25.11.2020</a:t>
            </a:fld>
            <a:endParaRPr lang="en-US" dirty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Obdélník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Obdélník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Obdélník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 rtlCol="0">
            <a:normAutofit/>
          </a:bodyPr>
          <a:lstStyle/>
          <a:p>
            <a:pPr rtl="0"/>
            <a:r>
              <a:rPr lang="cs-CZ" dirty="0"/>
              <a:t>K</a:t>
            </a:r>
            <a:r>
              <a:rPr lang="cs" dirty="0"/>
              <a:t>ontrolní a vyhledávací postupy </a:t>
            </a:r>
            <a:br>
              <a:rPr lang="cs" dirty="0"/>
            </a:br>
            <a:r>
              <a:rPr lang="cs" dirty="0"/>
              <a:t>při správě daní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468233"/>
          </a:xfrm>
        </p:spPr>
        <p:txBody>
          <a:bodyPr rtlCol="0">
            <a:normAutofit/>
          </a:bodyPr>
          <a:lstStyle/>
          <a:p>
            <a:pPr rtl="0"/>
            <a:r>
              <a:rPr lang="cs" dirty="0"/>
              <a:t>Jan Neckář				   			  NF101Zk Daňové právo I							25. 11. 2020</a:t>
            </a:r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Obrázek 5" descr="Logo v detailu&#10;&#10;Automaticky generovaný popis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33" y="3081867"/>
            <a:ext cx="11260667" cy="331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514E2E-BDCE-4F7C-BC25-7BB5C5D5B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postup správce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4A9113-36E2-4166-922D-FE63C1F30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4083050"/>
          </a:xfrm>
        </p:spPr>
        <p:txBody>
          <a:bodyPr>
            <a:normAutofit/>
          </a:bodyPr>
          <a:lstStyle/>
          <a:p>
            <a:r>
              <a:rPr lang="cs-CZ" dirty="0"/>
              <a:t>Daňový subjekt ve lhůtě navrhne pokračování v dokazování -&gt; správce daně přezkoumá a</a:t>
            </a:r>
          </a:p>
          <a:p>
            <a:r>
              <a:rPr lang="cs-CZ" dirty="0"/>
              <a:t>1. neshledá-li důvody pro pokračování v dokazování -&gt; stanoví daň,</a:t>
            </a:r>
          </a:p>
          <a:p>
            <a:r>
              <a:rPr lang="cs-CZ" dirty="0"/>
              <a:t>2. shledá-li důvody pro pokračování v dokazování -&gt; pokračuje POP, nebo správce daně zahájí DK</a:t>
            </a:r>
          </a:p>
          <a:p>
            <a:pPr lvl="1"/>
            <a:r>
              <a:rPr lang="cs-CZ" dirty="0"/>
              <a:t>Pokud pokračuje POP, je doplněno dokazování a znovu daňový subjekt seznámen s výsledkem POP (viz výše)</a:t>
            </a:r>
          </a:p>
          <a:p>
            <a:pPr lvl="1"/>
            <a:r>
              <a:rPr lang="cs-CZ" dirty="0"/>
              <a:t>Pokud je zahájena DK, tak předmět a rozsah není omezen účelem odstranění pochybností</a:t>
            </a:r>
          </a:p>
          <a:p>
            <a:pPr lvl="1"/>
            <a:r>
              <a:rPr lang="cs-CZ" dirty="0"/>
              <a:t>Do </a:t>
            </a:r>
            <a:r>
              <a:rPr lang="cs-CZ" dirty="0">
                <a:solidFill>
                  <a:srgbClr val="FF0000"/>
                </a:solidFill>
              </a:rPr>
              <a:t>31. 12. 2020 </a:t>
            </a:r>
            <a:r>
              <a:rPr lang="cs-CZ" dirty="0"/>
              <a:t>nemá správce daně pravomoc pokračovat v POP, ale vždy v případě nutnosti dalšího dokazování musí zahájit DK</a:t>
            </a:r>
          </a:p>
          <a:p>
            <a:endParaRPr lang="cs-CZ" dirty="0"/>
          </a:p>
          <a:p>
            <a:r>
              <a:rPr lang="cs-CZ" dirty="0"/>
              <a:t>Správce daně může </a:t>
            </a:r>
            <a:r>
              <a:rPr lang="cs-CZ" b="1" dirty="0"/>
              <a:t>kdykoliv</a:t>
            </a:r>
            <a:r>
              <a:rPr lang="cs-CZ" dirty="0"/>
              <a:t> přejít z POP do DK: </a:t>
            </a:r>
            <a:br>
              <a:rPr lang="cs-CZ" dirty="0"/>
            </a:br>
            <a:r>
              <a:rPr lang="cs-CZ" dirty="0"/>
              <a:t>„Správce daně může zahájit za účelem odstranění pochybností daňovou kontrolu, jejíž předmět a rozsah nejsou tímto účelem omezeny. Zahájením této daňové kontroly je postup k odstranění pochybností ukončen.“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D0631E-5A5F-4648-9A5B-7959F036C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346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9708BD-6802-48DC-89E2-2FB50692C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5"/>
            <a:ext cx="11029616" cy="3099823"/>
          </a:xfrm>
        </p:spPr>
        <p:txBody>
          <a:bodyPr/>
          <a:lstStyle/>
          <a:p>
            <a:r>
              <a:rPr lang="cs-CZ" dirty="0"/>
              <a:t>Daňová kontrola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432092-DA11-4AAD-AAB5-410EE04FC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776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60D576-841E-40CE-9821-F6FA76825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kontrola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0BCB4D-5599-4067-B807-D5453456E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Komplexnější postup k ověřování skutečností rozhodných pro stanovení daně</a:t>
            </a:r>
          </a:p>
          <a:p>
            <a:r>
              <a:rPr lang="cs-CZ" dirty="0"/>
              <a:t>Předmětem jsou daňové povinnosti, tvrzení daňového subjektu nebo jiné okolnosti rozhodné pro správné zjištění a stanovení daně vztahující se k jednomu daňovému řízení</a:t>
            </a:r>
          </a:p>
          <a:p>
            <a:pPr lvl="1"/>
            <a:r>
              <a:rPr lang="cs-CZ" dirty="0"/>
              <a:t>DK vždy ke konkrétní dani a konkrétnímu zdaňovacímu období</a:t>
            </a:r>
          </a:p>
          <a:p>
            <a:r>
              <a:rPr lang="cs-CZ" dirty="0"/>
              <a:t>Lze zahájit DK i u nevyměřené daně (tj. správce daně ani nezahájí POP)</a:t>
            </a:r>
          </a:p>
          <a:p>
            <a:endParaRPr lang="cs-CZ" dirty="0"/>
          </a:p>
          <a:p>
            <a:r>
              <a:rPr lang="cs-CZ" dirty="0"/>
              <a:t>Pochybnosti nemusí existovat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2C47A5-C2D1-42A8-A7B9-0DFF0A269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411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60D576-841E-40CE-9821-F6FA76825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Daňové kontroly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0BCB4D-5599-4067-B807-D5453456E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DK vždy ke konkrétní dani a konkrétnímu zdaňovacímu období</a:t>
            </a:r>
          </a:p>
          <a:p>
            <a:r>
              <a:rPr lang="cs-CZ" dirty="0"/>
              <a:t>Kontrola ve vymezeném rozsahu</a:t>
            </a:r>
          </a:p>
          <a:p>
            <a:pPr lvl="1"/>
            <a:r>
              <a:rPr lang="cs-CZ" dirty="0"/>
              <a:t>Rozsah lze v průběhu DK rozšířit i zúžit</a:t>
            </a:r>
          </a:p>
          <a:p>
            <a:pPr lvl="1"/>
            <a:r>
              <a:rPr lang="cs-CZ" dirty="0"/>
              <a:t>Vztah k opakování DK</a:t>
            </a:r>
          </a:p>
          <a:p>
            <a:r>
              <a:rPr lang="cs-CZ" dirty="0"/>
              <a:t>Může probíhat společně pro více daní a/nebo více zdaňovacích období</a:t>
            </a:r>
          </a:p>
          <a:p>
            <a:endParaRPr lang="cs-CZ" dirty="0"/>
          </a:p>
          <a:p>
            <a:r>
              <a:rPr lang="cs-CZ" dirty="0"/>
              <a:t>Daňová kontrola se provádí u daňového subjektu nebo na místě, kde je to vzhledem k účelu kontroly nejvhodnější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2C47A5-C2D1-42A8-A7B9-0DFF0A269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29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E346C1-168D-4A72-A616-DE1E92385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daňové kontroly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625EFC-5016-4AF6-91BB-A40E017C4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Pouze pokud </a:t>
            </a:r>
            <a:r>
              <a:rPr lang="cs-CZ" b="1" dirty="0"/>
              <a:t>správce daně </a:t>
            </a:r>
            <a:r>
              <a:rPr lang="cs-CZ" dirty="0"/>
              <a:t>zjistí nové skutečnosti nebo důkazy, které nemohly být bez zavinění správce daně uplatněny v původní daňové kontrole a které zakládají pochybnosti o správnosti, průkaznosti nebo úplnosti dosud stanovené daně nebo tvrzení daňového subjektu; takto lze daňovou kontrolu opakovat </a:t>
            </a:r>
            <a:r>
              <a:rPr lang="cs-CZ" b="1" dirty="0"/>
              <a:t>pouze v rozsahu, který odpovídá nově zjištěným skutečnostem nebo důkazům</a:t>
            </a:r>
            <a:r>
              <a:rPr lang="cs-CZ" dirty="0"/>
              <a:t>, </a:t>
            </a:r>
          </a:p>
          <a:p>
            <a:endParaRPr lang="cs-CZ" dirty="0"/>
          </a:p>
          <a:p>
            <a:r>
              <a:rPr lang="cs-CZ" dirty="0"/>
              <a:t>nebo </a:t>
            </a:r>
            <a:r>
              <a:rPr lang="cs-CZ" b="1" dirty="0"/>
              <a:t>daňový subjekt </a:t>
            </a:r>
            <a:r>
              <a:rPr lang="cs-CZ" dirty="0"/>
              <a:t>učiní úkon, kterým mění svá dosavadní tvrzení; takto lze daňovou kontrolu opakovat </a:t>
            </a:r>
            <a:r>
              <a:rPr lang="cs-CZ" b="1" dirty="0"/>
              <a:t>pouze v rozsahu, který odpovídá změně dosavadního tvrzení daňového subjektu</a:t>
            </a:r>
            <a:r>
              <a:rPr lang="cs-CZ" dirty="0"/>
              <a:t>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8BC85F-3C31-4A74-830A-A2DCF7097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171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6E2F1D-A296-448B-8A8B-0D94A5D1A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Zahájení daňové kontroly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35E5C8-AB9A-45A2-83FC-6F57E4063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 </a:t>
            </a:r>
            <a:r>
              <a:rPr lang="cs-CZ" dirty="0">
                <a:solidFill>
                  <a:srgbClr val="FF0000"/>
                </a:solidFill>
              </a:rPr>
              <a:t>31. 12. 2020</a:t>
            </a:r>
            <a:r>
              <a:rPr lang="cs-CZ" dirty="0"/>
              <a:t>: zahájena prvním úkonem správce daně vůči daňovému subjektu, při kterém je vymezen předmět a rozsah daňové kontroly a při kterém správce daně začne zjišťovat daňové povinnosti nebo prověřovat tvrzení daňového subjektu nebo jiné okolnosti rozhodné pro správné zjištění a stanovení daně</a:t>
            </a:r>
          </a:p>
          <a:p>
            <a:pPr lvl="1"/>
            <a:r>
              <a:rPr lang="cs-CZ" dirty="0"/>
              <a:t>Protokol o zahájení DK</a:t>
            </a:r>
          </a:p>
          <a:p>
            <a:pPr lvl="1"/>
            <a:r>
              <a:rPr lang="cs-CZ" dirty="0"/>
              <a:t>Problém v případě nekomunikujících subjektů</a:t>
            </a:r>
          </a:p>
          <a:p>
            <a:r>
              <a:rPr lang="cs-CZ" dirty="0"/>
              <a:t>Od 1. 1. 2021: zahájena doručením oznámení o zahájení daňové kontroly, ve kterém je vymezen předmět a rozsah daňové kontroly</a:t>
            </a:r>
          </a:p>
          <a:p>
            <a:pPr lvl="1"/>
            <a:r>
              <a:rPr lang="cs-CZ" dirty="0"/>
              <a:t>Formalizovaný postup bez nutné součinnosti daňového subjektu</a:t>
            </a:r>
          </a:p>
          <a:p>
            <a:pPr lvl="1"/>
            <a:r>
              <a:rPr lang="cs-CZ" dirty="0"/>
              <a:t>Správce daně začne současně nebo bez zbytečného odkladu zjišťovat daňové povinnosti nebo prověřovat tvrzení daňového subjektu nebo jiné okolnosti rozhodné pro správné zjištění a stanovení daně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29A239-06A7-40E2-A1FF-9E0AE0AAE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030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3729C-67BA-4A0B-BB4D-C7598690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Důsledky zahájení daňové kontroly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A4B38C-393C-4DE9-8DE0-6B04E4A90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Nemožnost podat dodatečné daňové přiznání (§ 145a DŘ)</a:t>
            </a:r>
          </a:p>
          <a:p>
            <a:r>
              <a:rPr lang="cs-CZ" dirty="0"/>
              <a:t>Existuje-li důvodný předpoklad doměření daně -&gt; výzva k podání dodatečného přiznání (§ 145 odst. 2 DŘ)</a:t>
            </a:r>
          </a:p>
          <a:p>
            <a:pPr lvl="1"/>
            <a:r>
              <a:rPr lang="cs-CZ" dirty="0"/>
              <a:t>Pokud dojde k zahájení DK, tak to nemá vliv na DK, ale nevzniká povinnost úhrady penále z doměřené daně </a:t>
            </a:r>
          </a:p>
          <a:p>
            <a:r>
              <a:rPr lang="cs-CZ" dirty="0"/>
              <a:t>Přerušuje se a začíná běh nové lhůty pro stanovení daně (§ 148 DŘ)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97BE76-F89F-42A6-90C5-60E07C9C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0128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47A27-E3A5-44E1-B63F-3DD590F83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daňového subjektu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0E7210-9434-4C7B-8333-EBDEE7670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Umožnit správci daně provedení daňové kontroly</a:t>
            </a:r>
          </a:p>
          <a:p>
            <a:r>
              <a:rPr lang="cs-CZ" dirty="0"/>
              <a:t>Zajistit vhodné místo a podmínky k provádění daňové kontroly,</a:t>
            </a:r>
          </a:p>
          <a:p>
            <a:r>
              <a:rPr lang="cs-CZ" dirty="0"/>
              <a:t>Poskytnout nezbytné informace o vlastní organizační struktuře, o pracovní náplni jednotlivých útvarů, o oprávněních jednotlivých zaměstnanců nebo jiných osob zajišťujících jeho činnost a o uložení účetních záznamů a jiných informací; to neplatí pro nepodnikající fyzické osoby,</a:t>
            </a:r>
          </a:p>
          <a:p>
            <a:r>
              <a:rPr lang="cs-CZ" dirty="0"/>
              <a:t>Předložit důkazní prostředky prokazující jeho tvrzení,</a:t>
            </a:r>
          </a:p>
          <a:p>
            <a:r>
              <a:rPr lang="cs-CZ" dirty="0"/>
              <a:t>Umožnit jednání s kterýmkoliv svým zaměstnancem nebo jinou osobou, která vykonává jeho činnosti,</a:t>
            </a:r>
          </a:p>
          <a:p>
            <a:r>
              <a:rPr lang="cs-CZ" dirty="0"/>
              <a:t>Nezatajovat důkazní prostředky, které má k dispozici, nebo o nichž je mu známo, kde se nacházejí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28D100-DD49-4826-B8AC-2710BBDE0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0744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631692-9CFA-45F0-A047-09EF2CBE8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daňového subjektu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F6AFDB-CDFB-41A9-B605-F601AA269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být přítomen jednání se svými zaměstnanci nebo dalšími osobami, které vykonávají jeho činnosti,</a:t>
            </a:r>
          </a:p>
          <a:p>
            <a:r>
              <a:rPr lang="cs-CZ" dirty="0"/>
              <a:t>předkládat důkazní prostředky nebo navrhovat provedení důkazních prostředků, které on sám nemá k dispozici,</a:t>
            </a:r>
          </a:p>
          <a:p>
            <a:r>
              <a:rPr lang="cs-CZ" b="1" dirty="0"/>
              <a:t>vyvracet pochybnosti vyjádřené správcem daně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BE7068-2660-4109-A37D-F9BA78C9D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252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3729C-67BA-4A0B-BB4D-C7598690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daňové kontroly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A4B38C-393C-4DE9-8DE0-6B04E4A90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Správce daně vyzývá daňový subjekt k prokázání jeho tvrzení a dalších skutečností</a:t>
            </a:r>
          </a:p>
          <a:p>
            <a:r>
              <a:rPr lang="cs-CZ" dirty="0"/>
              <a:t>Probíhá dokazování</a:t>
            </a:r>
          </a:p>
          <a:p>
            <a:r>
              <a:rPr lang="cs-CZ" dirty="0"/>
              <a:t>Daňový subjekt nese důkazní břemeno (x podvody na DPH)</a:t>
            </a:r>
          </a:p>
          <a:p>
            <a:r>
              <a:rPr lang="cs-CZ" dirty="0"/>
              <a:t>Je volbou daňového subjektu, jako strategii zvolí</a:t>
            </a:r>
          </a:p>
          <a:p>
            <a:r>
              <a:rPr lang="cs-CZ" dirty="0"/>
              <a:t>DK provádí kterýkoliv věcně příslušný správce daně v rámci celé ČR (viz zákon o Finanční správě ČR)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97BE76-F89F-42A6-90C5-60E07C9C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3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D812D7-7463-4F52-9411-7C0DE6B11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Postupy při správě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9286A4-8EDB-435F-A400-8C438AC7F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Správa daně je </a:t>
            </a:r>
            <a:r>
              <a:rPr lang="cs-CZ" b="1" dirty="0"/>
              <a:t>postup</a:t>
            </a:r>
            <a:r>
              <a:rPr lang="cs-CZ" dirty="0"/>
              <a:t>, jehož cílem je správné zjištění a stanovení daní a zabezpečení jejich úhrady.</a:t>
            </a:r>
          </a:p>
          <a:p>
            <a:r>
              <a:rPr lang="cs-CZ" dirty="0"/>
              <a:t>Jde o účelový správní proces (postup) směřující k zjištění a stanovení daní a zabezpečení jejich úhrady</a:t>
            </a:r>
          </a:p>
          <a:p>
            <a:r>
              <a:rPr lang="cs-CZ" dirty="0"/>
              <a:t>Postupy nejsou vždy součástí řízení, ale mohou probíhat v rámci řízení</a:t>
            </a:r>
          </a:p>
          <a:p>
            <a:r>
              <a:rPr lang="cs-CZ" dirty="0"/>
              <a:t>Správce daně ověřuje plnění povinností daňových subjektů prostřednictvím realizace těchto druhů postupů:</a:t>
            </a:r>
          </a:p>
          <a:p>
            <a:pPr lvl="1"/>
            <a:r>
              <a:rPr lang="cs-CZ" dirty="0"/>
              <a:t>Vyhledávací postupy</a:t>
            </a:r>
          </a:p>
          <a:p>
            <a:pPr lvl="1"/>
            <a:r>
              <a:rPr lang="cs-CZ" dirty="0"/>
              <a:t>Kontrolní postupy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F630D7-7B5D-4EBD-8A6F-567B82D55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2562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3729C-67BA-4A0B-BB4D-C7598690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Seznámení s výsledkem kontrolního zjištění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A4B38C-393C-4DE9-8DE0-6B04E4A90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VKZ je ucelený dokument o dosavadním průběhu DK včetně hodnocení dosud zjištěných důkazů</a:t>
            </a:r>
          </a:p>
          <a:p>
            <a:pPr lvl="1"/>
            <a:r>
              <a:rPr lang="cs-CZ" dirty="0"/>
              <a:t>Nutnost přeřadit písemnosti do veřejné části spisu</a:t>
            </a:r>
          </a:p>
          <a:p>
            <a:r>
              <a:rPr lang="cs-CZ" dirty="0"/>
              <a:t>Pokud má dojít ke stanovení daně, je s VKZ seznámen daňový subjekt a je stanovena lhůta pro případné vyjádření</a:t>
            </a:r>
          </a:p>
          <a:p>
            <a:pPr lvl="1"/>
            <a:r>
              <a:rPr lang="cs-CZ" dirty="0"/>
              <a:t>Do 31. 12. 2020 je lhůta stanovována pouze na základě žádosti daňového subjektu</a:t>
            </a:r>
          </a:p>
          <a:p>
            <a:r>
              <a:rPr lang="cs-CZ" dirty="0"/>
              <a:t>Daňový subjekt může uplatnit připomínky vůči dosavadnímu VKZ a uplatnit návrh na doplnění VKZ (včetně případného dokazování)</a:t>
            </a:r>
          </a:p>
          <a:p>
            <a:r>
              <a:rPr lang="cs-CZ" dirty="0"/>
              <a:t>Pokud návazně dojde k podstatné změně VKZ, je daňový subjekt znovu seznámen s doplněným VKZ a znovu je mu umožněno se vyjádřit ve lhůtě…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97BE76-F89F-42A6-90C5-60E07C9C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4316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3729C-67BA-4A0B-BB4D-C7598690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Ukončení daňové kontroly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A4B38C-393C-4DE9-8DE0-6B04E4A90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Doručením oznámení o ukončení daňové kontroly, k němuž je přiložena zpráva o daňové kontrole podepsaná úřední osobou</a:t>
            </a:r>
          </a:p>
          <a:p>
            <a:r>
              <a:rPr lang="cs-CZ" dirty="0"/>
              <a:t>Do 31. 12. 2020 okamžikem podpisu Zprávy o DK</a:t>
            </a:r>
          </a:p>
          <a:p>
            <a:pPr lvl="1"/>
            <a:r>
              <a:rPr lang="cs-CZ" dirty="0"/>
              <a:t>Osobní jednání</a:t>
            </a:r>
          </a:p>
          <a:p>
            <a:pPr lvl="1"/>
            <a:r>
              <a:rPr lang="cs-CZ" dirty="0"/>
              <a:t>S odkazem na zásady bylo možné žádat zaslání</a:t>
            </a:r>
          </a:p>
          <a:p>
            <a:pPr lvl="1"/>
            <a:r>
              <a:rPr lang="cs-CZ" dirty="0"/>
              <a:t>Problém s odmítnutím podpisu</a:t>
            </a:r>
          </a:p>
          <a:p>
            <a:r>
              <a:rPr lang="cs-CZ" dirty="0"/>
              <a:t>Rozhodnutí o stanovení daně může být doručeno současně s oznámením o ukončení DK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97BE76-F89F-42A6-90C5-60E07C9C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1166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3729C-67BA-4A0B-BB4D-C7598690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o daňové kontrole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A4B38C-393C-4DE9-8DE0-6B04E4A90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Zpráva o DK obsahuje</a:t>
            </a:r>
          </a:p>
          <a:p>
            <a:r>
              <a:rPr lang="cs-CZ" dirty="0"/>
              <a:t>a) odkaz na oznámení o zahájení daňové kontroly, popřípadě oznámení o změně rozsahu daňové kontroly, a</a:t>
            </a:r>
          </a:p>
          <a:p>
            <a:r>
              <a:rPr lang="cs-CZ" dirty="0"/>
              <a:t>b) konečný výsledek kontrolního zjištění, včetně</a:t>
            </a:r>
          </a:p>
          <a:p>
            <a:pPr lvl="1"/>
            <a:r>
              <a:rPr lang="cs-CZ" dirty="0"/>
              <a:t>1. hodnocení zjištěných důkazů,</a:t>
            </a:r>
          </a:p>
          <a:p>
            <a:pPr lvl="1"/>
            <a:r>
              <a:rPr lang="cs-CZ" dirty="0"/>
              <a:t>2. stanoviska správce daně k vyjádření daňového subjektu k výsledku dosavadního kontrolního zjištění</a:t>
            </a:r>
          </a:p>
          <a:p>
            <a:pPr lvl="1"/>
            <a:endParaRPr lang="cs-CZ" dirty="0"/>
          </a:p>
          <a:p>
            <a:r>
              <a:rPr lang="cs-CZ" dirty="0"/>
              <a:t>Zpráva o DK je odůvodnění rozhodnutí o stanovení daně</a:t>
            </a:r>
          </a:p>
          <a:p>
            <a:pPr lvl="1"/>
            <a:r>
              <a:rPr lang="cs-CZ" dirty="0"/>
              <a:t>Odvolání se věcně vymezuje právě proti Zprávě o DK, byť formálně směřuje (napadá) rozhodnutí o stanovení daně (PV/DPV)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97BE76-F89F-42A6-90C5-60E07C9C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9399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9708BD-6802-48DC-89E2-2FB50692C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5"/>
            <a:ext cx="11029616" cy="3099823"/>
          </a:xfrm>
        </p:spPr>
        <p:txBody>
          <a:bodyPr/>
          <a:lstStyle/>
          <a:p>
            <a:r>
              <a:rPr lang="cs-CZ" dirty="0"/>
              <a:t>Vyhledávací činnost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432092-DA11-4AAD-AAB5-410EE04FC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0649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3729C-67BA-4A0B-BB4D-C7598690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Vyhledávací činnost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A4B38C-393C-4DE9-8DE0-6B04E4A90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40863"/>
            <a:ext cx="11029615" cy="4252441"/>
          </a:xfrm>
        </p:spPr>
        <p:txBody>
          <a:bodyPr>
            <a:normAutofit/>
          </a:bodyPr>
          <a:lstStyle/>
          <a:p>
            <a:r>
              <a:rPr lang="cs-CZ" dirty="0"/>
              <a:t>Správce daně vyhledává důkazní prostředky a daňové subjekty a zjišťuje plnění jejich povinností při správě daní před zahájením řízení i v jeho průběhu.</a:t>
            </a:r>
          </a:p>
          <a:p>
            <a:r>
              <a:rPr lang="cs-CZ" dirty="0"/>
              <a:t>Vyhledávací činnost provádí správce daně </a:t>
            </a:r>
            <a:r>
              <a:rPr lang="cs-CZ" b="1" dirty="0"/>
              <a:t>i bez součinnosti s daňovým subjektem</a:t>
            </a:r>
            <a:r>
              <a:rPr lang="cs-CZ" dirty="0"/>
              <a:t>.</a:t>
            </a:r>
          </a:p>
          <a:p>
            <a:r>
              <a:rPr lang="cs-CZ" dirty="0"/>
              <a:t>V rámci vyhledávací činnosti správce daně</a:t>
            </a:r>
          </a:p>
          <a:p>
            <a:pPr lvl="1"/>
            <a:r>
              <a:rPr lang="cs-CZ" dirty="0"/>
              <a:t>a) ověřuje úplnost evidence či registrace daňových subjektů,</a:t>
            </a:r>
          </a:p>
          <a:p>
            <a:pPr lvl="1"/>
            <a:r>
              <a:rPr lang="cs-CZ" dirty="0"/>
              <a:t>b) zjišťuje údaje týkající se příjmů, majetkových poměrů a dalších skutečností rozhodných pro správné zjištění, stanovení a placení daně,</a:t>
            </a:r>
          </a:p>
          <a:p>
            <a:pPr lvl="1"/>
            <a:r>
              <a:rPr lang="cs-CZ" dirty="0"/>
              <a:t>c) shromažďuje a zpracovává informace a využívá informační systémy v rozsahu podle § 9 odst. 3,</a:t>
            </a:r>
          </a:p>
          <a:p>
            <a:pPr lvl="1"/>
            <a:r>
              <a:rPr lang="cs-CZ" dirty="0"/>
              <a:t>d) opatřuje nezbytná vysvětlení,</a:t>
            </a:r>
          </a:p>
          <a:p>
            <a:pPr lvl="1"/>
            <a:r>
              <a:rPr lang="cs-CZ" dirty="0"/>
              <a:t>e) provádí místní šetření.</a:t>
            </a:r>
          </a:p>
          <a:p>
            <a:r>
              <a:rPr lang="cs-CZ" dirty="0"/>
              <a:t>Správce daně, který není místně příslušný, může provádět místní šetření i bez dožádání.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97BE76-F89F-42A6-90C5-60E07C9C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9074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9708BD-6802-48DC-89E2-2FB50692C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5"/>
            <a:ext cx="11029616" cy="3099823"/>
          </a:xfrm>
        </p:spPr>
        <p:txBody>
          <a:bodyPr/>
          <a:lstStyle/>
          <a:p>
            <a:r>
              <a:rPr lang="cs-CZ" dirty="0"/>
              <a:t>vysvětlení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432092-DA11-4AAD-AAB5-410EE04FC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7196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3729C-67BA-4A0B-BB4D-C7598690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vysvětlení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A4B38C-393C-4DE9-8DE0-6B04E4A90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Správce daně v rámci vyhledávací činnosti opatřuje nezbytná vysvětlení k prověření skutečností rozhodných pro naplnění cíle správy daní, pokud tyto skutečnosti nelze prověřit jiným úředním postupem.</a:t>
            </a:r>
          </a:p>
          <a:p>
            <a:r>
              <a:rPr lang="cs-CZ" b="1" dirty="0"/>
              <a:t>Každý</a:t>
            </a:r>
            <a:r>
              <a:rPr lang="cs-CZ" dirty="0"/>
              <a:t> je povinen podat správci daně vysvětlení, byť lze vysvětlení odepřít.</a:t>
            </a:r>
          </a:p>
          <a:p>
            <a:r>
              <a:rPr lang="cs-CZ" dirty="0"/>
              <a:t>Podané vysvětlení </a:t>
            </a:r>
            <a:r>
              <a:rPr lang="cs-CZ" b="1" dirty="0"/>
              <a:t>nelze</a:t>
            </a:r>
            <a:r>
              <a:rPr lang="cs-CZ" dirty="0"/>
              <a:t> použít jako důkazní prostředek.</a:t>
            </a:r>
          </a:p>
          <a:p>
            <a:r>
              <a:rPr lang="cs-CZ" dirty="0"/>
              <a:t>O podaném vysvětlení sepíše správce daně podle povahy vysvětlení </a:t>
            </a:r>
            <a:r>
              <a:rPr lang="cs-CZ" b="1" dirty="0"/>
              <a:t>protokol</a:t>
            </a:r>
            <a:r>
              <a:rPr lang="cs-CZ" dirty="0"/>
              <a:t> nebo </a:t>
            </a:r>
            <a:r>
              <a:rPr lang="cs-CZ" b="1" dirty="0"/>
              <a:t>úřední záznam</a:t>
            </a:r>
            <a:r>
              <a:rPr lang="cs-CZ" dirty="0"/>
              <a:t>.</a:t>
            </a:r>
          </a:p>
          <a:p>
            <a:r>
              <a:rPr lang="cs-CZ" dirty="0"/>
              <a:t>Pokud má být vysvětlení použito jako důkaz, je nutné danou osobu </a:t>
            </a:r>
            <a:r>
              <a:rPr lang="cs-CZ" b="1" dirty="0"/>
              <a:t>předvolat jako svědka</a:t>
            </a:r>
            <a:r>
              <a:rPr lang="cs-CZ" dirty="0"/>
              <a:t>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97BE76-F89F-42A6-90C5-60E07C9C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8781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9708BD-6802-48DC-89E2-2FB50692C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5"/>
            <a:ext cx="11029616" cy="3099823"/>
          </a:xfrm>
        </p:spPr>
        <p:txBody>
          <a:bodyPr/>
          <a:lstStyle/>
          <a:p>
            <a:r>
              <a:rPr lang="cs-CZ" dirty="0"/>
              <a:t>Místní šetření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432092-DA11-4AAD-AAB5-410EE04FC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8956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3729C-67BA-4A0B-BB4D-C7598690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Místní šetření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A4B38C-393C-4DE9-8DE0-6B04E4A90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Slouží zejména k vyhledávání důkazních prostředků a provádění ohledání u daňových subjektů a dalších osob zúčastněných na správě daní, jakož i na místě, kde je to vzhledem k účelu místního šetření nejvhodnější.</a:t>
            </a:r>
          </a:p>
          <a:p>
            <a:r>
              <a:rPr lang="cs-CZ" dirty="0"/>
              <a:t>Lze přizvat osobu, jejíž přítomnost je podle povahy věci potřebná.</a:t>
            </a:r>
          </a:p>
          <a:p>
            <a:r>
              <a:rPr lang="cs-CZ" dirty="0"/>
              <a:t>O průběhu místního šetření sepíše správce daně podle povahy šetření protokol nebo úřední záznam.</a:t>
            </a:r>
          </a:p>
          <a:p>
            <a:r>
              <a:rPr lang="cs-CZ" dirty="0"/>
              <a:t>Správce daně může pořizovat obrazový nebo zvukový záznam o skutečnostech dokumentujících průběh úkonu, o čemž předem uvědomí osoby, které se tohoto úkonu účastní.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97BE76-F89F-42A6-90C5-60E07C9C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0118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3729C-67BA-4A0B-BB4D-C7598690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správce daně v rámci místního šetření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A4B38C-393C-4DE9-8DE0-6B04E4A90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přístupu na pozemky, do každé budovy, místnosti, místa, včetně dopravních prostředků, přepravních obalů, k účetním záznamům nebo jiným informacím, a to i na technických nosičích dat</a:t>
            </a:r>
          </a:p>
          <a:p>
            <a:r>
              <a:rPr lang="cs-CZ" dirty="0"/>
              <a:t>Provedení nebo vyžádání si výpisů nebo kopií účetních záznamů, a to i na technických nosičích dat</a:t>
            </a:r>
          </a:p>
          <a:p>
            <a:r>
              <a:rPr lang="cs-CZ" dirty="0"/>
              <a:t>Právo na informace o používaných programech výpočetní techniky.</a:t>
            </a:r>
          </a:p>
          <a:p>
            <a:r>
              <a:rPr lang="cs-CZ" dirty="0"/>
              <a:t>Právo využívat programové vybavení.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97BE76-F89F-42A6-90C5-60E07C9C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417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E3BDBD-41F3-4BC7-8EA2-4F05AEF43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Vyhledávací postupy				kontrolní postupy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8BBEE5-263C-4C69-9AB1-DF807D1F4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40864"/>
            <a:ext cx="5218029" cy="3634486"/>
          </a:xfrm>
        </p:spPr>
        <p:txBody>
          <a:bodyPr/>
          <a:lstStyle/>
          <a:p>
            <a:r>
              <a:rPr lang="cs-CZ" dirty="0"/>
              <a:t>Vyhledávací činnost</a:t>
            </a:r>
          </a:p>
          <a:p>
            <a:r>
              <a:rPr lang="cs-CZ" dirty="0"/>
              <a:t>Vysvětlení</a:t>
            </a:r>
          </a:p>
          <a:p>
            <a:r>
              <a:rPr lang="cs-CZ" dirty="0"/>
              <a:t>Místní šetření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E78228-0B07-4D8F-939B-562FA8985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AB27E161-6377-4A25-B0DA-02C5883EEC51}"/>
              </a:ext>
            </a:extLst>
          </p:cNvPr>
          <p:cNvSpPr txBox="1">
            <a:spLocks/>
          </p:cNvSpPr>
          <p:nvPr/>
        </p:nvSpPr>
        <p:spPr>
          <a:xfrm>
            <a:off x="6183900" y="2336851"/>
            <a:ext cx="5218029" cy="36344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Postup k odstranění pochybností</a:t>
            </a:r>
          </a:p>
          <a:p>
            <a:r>
              <a:rPr lang="cs-CZ" dirty="0"/>
              <a:t>Daňová kontrola</a:t>
            </a:r>
          </a:p>
        </p:txBody>
      </p:sp>
    </p:spTree>
    <p:extLst>
      <p:ext uri="{BB962C8B-B14F-4D97-AF65-F5344CB8AC3E}">
        <p14:creationId xmlns:p14="http://schemas.microsoft.com/office/powerpoint/2010/main" val="5538209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DF6A20-58FD-4D45-A5D4-1AA9A2875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v rámci místního šetření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87072E-A879-4A1C-9E0F-EBA781C85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Povinnost poskytnout přiměřené prostředky a potřebnou součinnost k účinnému provedení místního šetření</a:t>
            </a:r>
          </a:p>
          <a:p>
            <a:r>
              <a:rPr lang="cs-CZ" dirty="0"/>
              <a:t>Povinnost zapůjčit správci daně jím vyžádané doklady a další věci nezbytné pro správu daní i mimo své prostory, jinak správce daně tyto věci zajistí</a:t>
            </a:r>
          </a:p>
          <a:p>
            <a:r>
              <a:rPr lang="cs-CZ" dirty="0"/>
              <a:t>Povinnost umožnit odběr (či poskytnout) vzorky věcí pro expertizu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033F14-572E-4340-8D8E-CED5D0DD1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8282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BE4F38-DC15-4519-89D3-B2F888270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věcí v rámci místního šetření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6C79F7-3869-4894-8E6C-6D003EA17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Zajistit lze věci, pokud mohou sloužit jako důkazní prostředek a  je-li důvodná obava, že by později nebylo možné příslušný důkazní prostředek provést vůbec nebo jen s velkými obtížemi.</a:t>
            </a:r>
          </a:p>
          <a:p>
            <a:r>
              <a:rPr lang="cs-CZ" dirty="0"/>
              <a:t>Správce daně může</a:t>
            </a:r>
          </a:p>
          <a:p>
            <a:pPr lvl="1"/>
            <a:r>
              <a:rPr lang="cs-CZ" dirty="0"/>
              <a:t>a) věc převzít a přemístit na vhodné místo,</a:t>
            </a:r>
          </a:p>
          <a:p>
            <a:pPr lvl="1"/>
            <a:r>
              <a:rPr lang="cs-CZ" dirty="0"/>
              <a:t>b) vyznačit na věci zajištění a věc ponechat na místě bez zamezení přístupu k věci, nebo</a:t>
            </a:r>
          </a:p>
          <a:p>
            <a:pPr lvl="1"/>
            <a:r>
              <a:rPr lang="cs-CZ" dirty="0"/>
              <a:t>c) vyznačit na věci zajištění a po převzetí všech prostředků, které umožňují přístup k této věci, zajistit prostory, kde se tyto věci nalézají, úřední uzávěrou.</a:t>
            </a:r>
          </a:p>
          <a:p>
            <a:r>
              <a:rPr lang="cs-CZ" dirty="0"/>
              <a:t>Rozhodnutí o zajištění věci je předáno dotčené osobě v rámci protokolu i bez její žádosti.</a:t>
            </a:r>
          </a:p>
          <a:p>
            <a:r>
              <a:rPr lang="cs-CZ" dirty="0"/>
              <a:t>Po pominutí důvodu zajištění se věci bezodkladně vrací (viz § 83 a § 84 DŘ)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BE56E5-269D-4F80-8C2E-78BAB613B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2202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303B69-7635-4ACB-A1BD-F3DD65305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Dopady místního šetření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8DD268-6B25-416F-9B79-28D31F196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Skutečnosti zjištěné v rámci místních šetření, případně i jiných vyhledávacích postupů, jsou obvykle následně uplatněny jako podklad pro kontrolní postupy</a:t>
            </a:r>
          </a:p>
          <a:p>
            <a:pPr lvl="1"/>
            <a:r>
              <a:rPr lang="cs-CZ" dirty="0"/>
              <a:t>Správce daně si „nabije“ a následně často postaví daňový subjekt v rámci zahájení DK před situaci, která je neřešitelná, nevysvětlitelná, ložená a de facto nezměnitelná</a:t>
            </a:r>
          </a:p>
          <a:p>
            <a:pPr lvl="1"/>
            <a:r>
              <a:rPr lang="cs-CZ" dirty="0"/>
              <a:t>Dopad na povinnost vyzvat k podání </a:t>
            </a:r>
            <a:r>
              <a:rPr lang="cs-CZ" dirty="0" err="1"/>
              <a:t>DoDAP</a:t>
            </a:r>
            <a:r>
              <a:rPr lang="cs-CZ" dirty="0"/>
              <a:t> před zahájením DK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3DEDCC-4437-41C8-B9C7-8293DA0DE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4217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7F061A-004F-4871-BF1E-610FB9831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159981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E89FCC-0FFD-4943-B310-25A77C72B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14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4EF042-0E0B-458D-9F86-CF9FD6807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Vyhledávací postupy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733ACF-A16F-4D38-9292-A172CE7DC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Obvykle stojí mimo řízení</a:t>
            </a:r>
          </a:p>
          <a:p>
            <a:r>
              <a:rPr lang="cs-CZ" dirty="0"/>
              <a:t>Slouží k ověřování plnění povinností, zajištění důkazů</a:t>
            </a:r>
          </a:p>
          <a:p>
            <a:r>
              <a:rPr lang="cs-CZ" dirty="0"/>
              <a:t>Někdy jsou součástí jiných (kontrolních) postupů při správě daní</a:t>
            </a:r>
          </a:p>
          <a:p>
            <a:pPr lvl="1"/>
            <a:r>
              <a:rPr lang="cs-CZ" dirty="0"/>
              <a:t>Typicky místní šetření v rámci dokazování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BE7B34-69F2-4AD4-943A-F5B2A5035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028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CB8B78-57D0-43FA-992A-50D2C8776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Kontrolní postupy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BC2DD8-DA59-4908-B513-B48D5CB28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Téměř vždy součástí řízení nalézacího </a:t>
            </a:r>
          </a:p>
          <a:p>
            <a:pPr lvl="1"/>
            <a:r>
              <a:rPr lang="cs-CZ" dirty="0"/>
              <a:t>Vyměřovací nebo </a:t>
            </a:r>
            <a:r>
              <a:rPr lang="cs-CZ" dirty="0" err="1"/>
              <a:t>doměřovací</a:t>
            </a:r>
            <a:r>
              <a:rPr lang="cs-CZ" dirty="0"/>
              <a:t> řízení podle toho, kdy je postup zahájen</a:t>
            </a:r>
          </a:p>
          <a:p>
            <a:r>
              <a:rPr lang="cs-CZ" dirty="0"/>
              <a:t>Mohou být v rámci těchto postupů realizovány i vyhledávací postupy (ale nemusí)</a:t>
            </a:r>
          </a:p>
          <a:p>
            <a:r>
              <a:rPr lang="cs-CZ" dirty="0"/>
              <a:t>Volba kontrolního postupu je na správci daně</a:t>
            </a:r>
          </a:p>
          <a:p>
            <a:pPr lvl="1"/>
            <a:r>
              <a:rPr lang="cs-CZ" dirty="0"/>
              <a:t>Zohlednění rozsahu kontrolovaných skutečností</a:t>
            </a:r>
          </a:p>
          <a:p>
            <a:pPr lvl="1"/>
            <a:r>
              <a:rPr lang="cs-CZ" dirty="0"/>
              <a:t>Rozsah dokazování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9A1195-912A-4858-9007-FCCBBCCC4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100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9708BD-6802-48DC-89E2-2FB50692C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5"/>
            <a:ext cx="11029616" cy="3099823"/>
          </a:xfrm>
        </p:spPr>
        <p:txBody>
          <a:bodyPr/>
          <a:lstStyle/>
          <a:p>
            <a:r>
              <a:rPr lang="cs-CZ" dirty="0"/>
              <a:t>Postup k odstranění pochybností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432092-DA11-4AAD-AAB5-410EE04FC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05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514E2E-BDCE-4F7C-BC25-7BB5C5D5B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k odstranění pochybností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4A9113-36E2-4166-922D-FE63C1F30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Pochybnosti o správnosti, průkaznosti nebo úplnosti </a:t>
            </a:r>
            <a:r>
              <a:rPr lang="cs-CZ" b="1" dirty="0"/>
              <a:t>podaného daňového tvrzení </a:t>
            </a:r>
            <a:r>
              <a:rPr lang="cs-CZ" dirty="0"/>
              <a:t>nebo </a:t>
            </a:r>
            <a:r>
              <a:rPr lang="cs-CZ" b="1" dirty="0"/>
              <a:t>jiné písemnosti </a:t>
            </a:r>
            <a:r>
              <a:rPr lang="cs-CZ" dirty="0"/>
              <a:t>předložené daňovým subjektem nebo </a:t>
            </a:r>
            <a:r>
              <a:rPr lang="cs-CZ" b="1" dirty="0"/>
              <a:t>o pravdivosti údajů v nich uvedených</a:t>
            </a:r>
          </a:p>
          <a:p>
            <a:r>
              <a:rPr lang="cs-CZ" b="1" dirty="0"/>
              <a:t>Konkrétní</a:t>
            </a:r>
            <a:r>
              <a:rPr lang="cs-CZ" dirty="0"/>
              <a:t> pochybností (nestačí konstatování skutečnosti), správce daně je musí sdělit</a:t>
            </a:r>
          </a:p>
          <a:p>
            <a:r>
              <a:rPr lang="cs-CZ" dirty="0"/>
              <a:t>Výzva k odstranění pochybností – tímto úkonem je zahájen postup k odstranění pochybností </a:t>
            </a:r>
          </a:p>
          <a:p>
            <a:pPr lvl="1"/>
            <a:r>
              <a:rPr lang="cs-CZ" dirty="0"/>
              <a:t>do </a:t>
            </a:r>
            <a:r>
              <a:rPr lang="cs-CZ" dirty="0">
                <a:solidFill>
                  <a:srgbClr val="FF0000"/>
                </a:solidFill>
              </a:rPr>
              <a:t>31. 12. 2020 </a:t>
            </a:r>
            <a:r>
              <a:rPr lang="cs-CZ" dirty="0"/>
              <a:t>lhůta 30 dnů v případě odpočtu</a:t>
            </a:r>
          </a:p>
          <a:p>
            <a:r>
              <a:rPr lang="cs-CZ" dirty="0"/>
              <a:t>Ve výzvě musí být pochybnosti sděleny způsobem, který umožní subjektu se vyjádřit, pochybnosti odstranit, doplnit údaje a důkazy toto podložit</a:t>
            </a:r>
          </a:p>
          <a:p>
            <a:r>
              <a:rPr lang="cs-CZ" dirty="0"/>
              <a:t>Součástí je lhůta ne kratší 15 dnů a poučení o následcích</a:t>
            </a:r>
          </a:p>
          <a:p>
            <a:pPr lvl="1"/>
            <a:r>
              <a:rPr lang="cs-CZ" dirty="0"/>
              <a:t>Následkem může být stanovení daně podle pomůcek</a:t>
            </a:r>
          </a:p>
          <a:p>
            <a:pPr lvl="1"/>
            <a:r>
              <a:rPr lang="cs-CZ" dirty="0"/>
              <a:t>Lhůtu lze standardně prodlužovat dle § 36 DŘ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D0631E-5A5F-4648-9A5B-7959F036C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278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514E2E-BDCE-4F7C-BC25-7BB5C5D5B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Postupu k odstranění pochybností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4A9113-36E2-4166-922D-FE63C1F30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 průběhu POP sepíše správce daně protokol nebo úřední záznam</a:t>
            </a:r>
          </a:p>
          <a:p>
            <a:pPr lvl="1"/>
            <a:r>
              <a:rPr lang="cs-CZ" dirty="0"/>
              <a:t>Uvede vyjádření a/nebo důkazní prostředky</a:t>
            </a:r>
          </a:p>
          <a:p>
            <a:pPr lvl="1"/>
            <a:r>
              <a:rPr lang="cs-CZ" dirty="0"/>
              <a:t>Které pochybnosti byly odstraněny</a:t>
            </a:r>
          </a:p>
          <a:p>
            <a:pPr lvl="1"/>
            <a:r>
              <a:rPr lang="cs-CZ" dirty="0"/>
              <a:t>Které pochybnosti nebyly odstraněny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D0631E-5A5F-4648-9A5B-7959F036C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107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514E2E-BDCE-4F7C-BC25-7BB5C5D5B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dalšího Postupu v rámci POP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4A9113-36E2-4166-922D-FE63C1F30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byly odstraněny všechny pochybnosti -&gt; správce daně stanoví daň</a:t>
            </a:r>
          </a:p>
          <a:p>
            <a:r>
              <a:rPr lang="cs-CZ" dirty="0"/>
              <a:t>Pokud nebyly odstraněny všechny pochybnosti -&gt; správce daně seznámí daňový subjekt s výsledkem POP</a:t>
            </a:r>
          </a:p>
          <a:p>
            <a:pPr lvl="1"/>
            <a:r>
              <a:rPr lang="cs-CZ" dirty="0"/>
              <a:t>Daňový subjekt má právo ve lhůtě 15 dnů ode dne seznámení s výsledkem POP podat </a:t>
            </a:r>
            <a:r>
              <a:rPr lang="cs-CZ" b="1" dirty="0"/>
              <a:t>návrh na pokračování v dokazovaní spolu s návrhem na provedení dalších důkazních prostředků</a:t>
            </a:r>
          </a:p>
          <a:p>
            <a:pPr lvl="1"/>
            <a:r>
              <a:rPr lang="cs-CZ" dirty="0"/>
              <a:t>Nezbytnou součástí je návrh na provedení dalších prostředků – pokud nenavrhne, nebo z povahy věci nelze navrhovat (např. rozdílný právní názor), tak nebude POP pokračovat</a:t>
            </a:r>
          </a:p>
          <a:p>
            <a:pPr lvl="1"/>
            <a:r>
              <a:rPr lang="cs-CZ" dirty="0"/>
              <a:t>Lhůta je to neprodloužitelná!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D0631E-5A5F-4648-9A5B-7959F036C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25.11.2020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7848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98_TF33552983" id="{76B99DA1-8F4B-4CDD-AF17-E230D0ABAD07}" vid="{3FF160E1-38F3-4E00-BD3B-0B3A46B66420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{CD3F796D-3D1F-4A9A-8419-08624012621F}tf33552983_win32</Template>
  <TotalTime>206</TotalTime>
  <Words>2085</Words>
  <Application>Microsoft Office PowerPoint</Application>
  <PresentationFormat>Širokoúhlá obrazovka</PresentationFormat>
  <Paragraphs>207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Calibri</vt:lpstr>
      <vt:lpstr>Franklin Gothic Book</vt:lpstr>
      <vt:lpstr>Franklin Gothic Demi</vt:lpstr>
      <vt:lpstr>Wingdings 2</vt:lpstr>
      <vt:lpstr>DividendVTI</vt:lpstr>
      <vt:lpstr>Kontrolní a vyhledávací postupy  při správě daní</vt:lpstr>
      <vt:lpstr>Postupy při správě daní</vt:lpstr>
      <vt:lpstr>Vyhledávací postupy    kontrolní postupy</vt:lpstr>
      <vt:lpstr>Vyhledávací postupy</vt:lpstr>
      <vt:lpstr>Kontrolní postupy</vt:lpstr>
      <vt:lpstr>Postup k odstranění pochybností</vt:lpstr>
      <vt:lpstr>Postup k odstranění pochybností</vt:lpstr>
      <vt:lpstr>Průběh Postupu k odstranění pochybností</vt:lpstr>
      <vt:lpstr>Možnosti dalšího Postupu v rámci POP</vt:lpstr>
      <vt:lpstr>Další postup správce daně</vt:lpstr>
      <vt:lpstr>Daňová kontrola</vt:lpstr>
      <vt:lpstr>Daňová kontrola</vt:lpstr>
      <vt:lpstr>Vymezení Daňové kontroly</vt:lpstr>
      <vt:lpstr>Opakování daňové kontroly</vt:lpstr>
      <vt:lpstr>Zahájení daňové kontroly</vt:lpstr>
      <vt:lpstr>Důsledky zahájení daňové kontroly</vt:lpstr>
      <vt:lpstr>Povinnosti daňového subjektu</vt:lpstr>
      <vt:lpstr>Práva daňového subjektu</vt:lpstr>
      <vt:lpstr>Průběh daňové kontroly</vt:lpstr>
      <vt:lpstr>Seznámení s výsledkem kontrolního zjištění</vt:lpstr>
      <vt:lpstr>Ukončení daňové kontroly</vt:lpstr>
      <vt:lpstr>Zpráva o daňové kontrole</vt:lpstr>
      <vt:lpstr>Vyhledávací činnost</vt:lpstr>
      <vt:lpstr>Vyhledávací činnost</vt:lpstr>
      <vt:lpstr>vysvětlení</vt:lpstr>
      <vt:lpstr>vysvětlení</vt:lpstr>
      <vt:lpstr>Místní šetření</vt:lpstr>
      <vt:lpstr>Místní šetření</vt:lpstr>
      <vt:lpstr>Práva správce daně v rámci místního šetření</vt:lpstr>
      <vt:lpstr>Povinnosti v rámci místního šetření</vt:lpstr>
      <vt:lpstr>Zajištění věcí v rámci místního šetření</vt:lpstr>
      <vt:lpstr>Dopady místního šetření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Kontrolní postupy při správě daní</dc:title>
  <dc:creator>JN</dc:creator>
  <cp:lastModifiedBy>Jan Neckář</cp:lastModifiedBy>
  <cp:revision>15</cp:revision>
  <dcterms:created xsi:type="dcterms:W3CDTF">2020-11-25T11:01:45Z</dcterms:created>
  <dcterms:modified xsi:type="dcterms:W3CDTF">2020-11-25T14:37:19Z</dcterms:modified>
</cp:coreProperties>
</file>