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9" r:id="rId3"/>
    <p:sldId id="299" r:id="rId4"/>
    <p:sldId id="271" r:id="rId5"/>
    <p:sldId id="300" r:id="rId6"/>
    <p:sldId id="272" r:id="rId7"/>
    <p:sldId id="273" r:id="rId8"/>
    <p:sldId id="301" r:id="rId9"/>
    <p:sldId id="274" r:id="rId10"/>
    <p:sldId id="275" r:id="rId11"/>
    <p:sldId id="276" r:id="rId12"/>
    <p:sldId id="302" r:id="rId13"/>
    <p:sldId id="305" r:id="rId14"/>
    <p:sldId id="277" r:id="rId15"/>
    <p:sldId id="278" r:id="rId16"/>
    <p:sldId id="279" r:id="rId17"/>
    <p:sldId id="280" r:id="rId18"/>
    <p:sldId id="281" r:id="rId19"/>
    <p:sldId id="303" r:id="rId20"/>
    <p:sldId id="307" r:id="rId21"/>
    <p:sldId id="282" r:id="rId22"/>
    <p:sldId id="308" r:id="rId23"/>
    <p:sldId id="283" r:id="rId24"/>
    <p:sldId id="284" r:id="rId25"/>
    <p:sldId id="285" r:id="rId26"/>
    <p:sldId id="286" r:id="rId27"/>
    <p:sldId id="304" r:id="rId28"/>
    <p:sldId id="298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1" d="100"/>
          <a:sy n="81" d="100"/>
        </p:scale>
        <p:origin x="108" y="19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 – praktická cvičení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r>
              <a:rPr lang="cs-CZ" dirty="0"/>
              <a:t>Jan Neckář		   NF101Zk Daňové právo I - obecná část	         6. 1. 2021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C2271-B59F-4CCF-B71C-E5302D14B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E09CE1-6BCD-4B0E-A5F9-5F8CC09C3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Příjemce rozhodnutí se může odvolat, pokud zákon nestanoví jinak</a:t>
            </a:r>
          </a:p>
          <a:p>
            <a:r>
              <a:rPr lang="cs-CZ" dirty="0"/>
              <a:t>Odvolání je nepřípustné, směřuje-li jenom proti odůvodnění rozhodnutí</a:t>
            </a:r>
          </a:p>
          <a:p>
            <a:r>
              <a:rPr lang="cs-CZ" dirty="0"/>
              <a:t>Proti rozhodnutí označenému jako výzva, kterým správce daně vyzývá příjemce rozhodnutí k uplatnění práva nebo splnění povinností, se nelze samostatně odvolat, pokud zákon nestanoví jinak.</a:t>
            </a:r>
          </a:p>
          <a:p>
            <a:r>
              <a:rPr lang="cs-CZ" dirty="0"/>
              <a:t>Odvolání se podává u správce daně, jehož rozhodnutí je odvoláním napadeno.</a:t>
            </a:r>
          </a:p>
          <a:p>
            <a:r>
              <a:rPr lang="cs-CZ" dirty="0"/>
              <a:t>Odvolání lze podat do 30 dnů ode dne doručení rozhodnutí, proti němuž odvolání směřuje, a to i před doručením tohoto rozhodnutí.</a:t>
            </a:r>
          </a:p>
          <a:p>
            <a:r>
              <a:rPr lang="cs-CZ" dirty="0"/>
              <a:t>Odvolání nemá odkladný účinek, pokud zákon nestanoví jinak.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729491-29B3-4203-A1B0-520D258E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762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F19C4-7745-4826-BEF2-B00E6A4EF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Dispozice s odvoláním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3922D3-BC76-43AB-9718-85F9412A3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Vzdání se práva na odvolání</a:t>
            </a:r>
          </a:p>
          <a:p>
            <a:r>
              <a:rPr lang="cs-CZ" dirty="0"/>
              <a:t>Změna odvolání</a:t>
            </a:r>
          </a:p>
          <a:p>
            <a:r>
              <a:rPr lang="cs-CZ" dirty="0"/>
              <a:t>Doplnění odvolání</a:t>
            </a:r>
          </a:p>
          <a:p>
            <a:r>
              <a:rPr lang="cs-CZ" dirty="0"/>
              <a:t>Zpětvzetí odvolání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91954F-8041-4500-A5BD-6A3E9B021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77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4B5A7-8E8C-4D26-86F3-A59234110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Dispozice s odvoláním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C790E6-41C3-473E-A391-3AEF6BD1F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Sepište v krátkosti: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Vzdání se práva na odvolání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Blanketní</a:t>
            </a:r>
            <a:r>
              <a:rPr lang="cs-CZ" dirty="0"/>
              <a:t> odvolání proti rozhodnutí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219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4B5A7-8E8C-4D26-86F3-A59234110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Dispozice s odvoláním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C790E6-41C3-473E-A391-3AEF6BD1F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Sepište v krátkosti:</a:t>
            </a:r>
          </a:p>
          <a:p>
            <a:pPr lvl="1"/>
            <a:r>
              <a:rPr lang="cs-CZ" dirty="0"/>
              <a:t>Vzdání se práva na odvolání:</a:t>
            </a:r>
          </a:p>
          <a:p>
            <a:pPr lvl="2"/>
            <a:r>
              <a:rPr lang="cs-CZ" dirty="0"/>
              <a:t>„Tímto se vzdávám práva na odvolání proti Dodatečnému platebnímu výměru č. j. 1111111/11/11111 ze dne 1. 1. 2021 vydaného Finančním úřadem pro Jihomoravský kraj, územním pracovištěm Brno – venkov, kterým byla doměřena daň z příjmů právnických osob za zdaňovací období roku 2018 ve výši 20.000 Kč a stanoveno penále ve výši 4.000 Kč.“</a:t>
            </a:r>
          </a:p>
          <a:p>
            <a:pPr lvl="1"/>
            <a:endParaRPr lang="cs-CZ" dirty="0"/>
          </a:p>
          <a:p>
            <a:pPr lvl="1"/>
            <a:r>
              <a:rPr lang="cs-CZ" dirty="0" err="1"/>
              <a:t>Blanketní</a:t>
            </a:r>
            <a:r>
              <a:rPr lang="cs-CZ" dirty="0"/>
              <a:t> odvolání proti rozhodnutí“</a:t>
            </a:r>
          </a:p>
          <a:p>
            <a:pPr lvl="2"/>
            <a:r>
              <a:rPr lang="cs-CZ" dirty="0"/>
              <a:t>„Tímto podávám odvolání proti Dodatečnému platebnímu výměru č. j. 1111111/11/11111 ze dne 1. 1. 2021 vydaného Finančním úřadem pro Jihomoravský kraj, územním pracovištěm Brno – venkov, kterým byla doměřena daň z příjmů právnických osob za zdaňovací období roku 2018 ve výši 20.000 Kč a stanoveno penále ve výši 4.000 Kč.“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174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C2B839-BCD2-43F0-9993-163006B2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odvolání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225CFD-9CA6-44AC-9063-A087C0AA2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Odvolání musí mít tyto náležitosti</a:t>
            </a:r>
          </a:p>
          <a:p>
            <a:r>
              <a:rPr lang="cs-CZ" dirty="0"/>
              <a:t>a) označení správce daně, který napadené rozhodnutí vydal,</a:t>
            </a:r>
          </a:p>
          <a:p>
            <a:r>
              <a:rPr lang="cs-CZ" dirty="0"/>
              <a:t>b) označení odvolatele,</a:t>
            </a:r>
          </a:p>
          <a:p>
            <a:r>
              <a:rPr lang="cs-CZ" dirty="0"/>
              <a:t>c) číslo jednací, popřípadě číslo platebního výměru nebo jinou jednoznačnou identifikaci rozhodnutí, proti němuž odvolání směřuje,</a:t>
            </a:r>
          </a:p>
          <a:p>
            <a:r>
              <a:rPr lang="cs-CZ" dirty="0"/>
              <a:t>d) uvedení důvodů, v nichž jsou spatřovány nesprávnosti nebo nezákonnosti napadeného rozhodnutí,</a:t>
            </a:r>
          </a:p>
          <a:p>
            <a:r>
              <a:rPr lang="cs-CZ" dirty="0"/>
              <a:t>e) označení důkazních prostředků k tvrzením o skutkovém stavu, která jsou uvedena v odvolání,</a:t>
            </a:r>
          </a:p>
          <a:p>
            <a:r>
              <a:rPr lang="cs-CZ" dirty="0"/>
              <a:t>f) návrh na změnu nebo zrušení rozhodnutí.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A2A166-12C2-4EDE-AB57-83089BA4D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40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780414-BB41-4754-B012-0E5DD11E2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odvolání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E9082C-1744-437F-B747-6D65A78BF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Obsahuje-li podané odvolání vady, které brání řádnému projednání věci, </a:t>
            </a:r>
            <a:r>
              <a:rPr lang="cs-CZ" u="sng" dirty="0"/>
              <a:t>vyzve</a:t>
            </a:r>
            <a:r>
              <a:rPr lang="cs-CZ" dirty="0"/>
              <a:t> správce daně odvolatele k doplnění podání s poučením, v jakém směru musí být doplněno, a stanoví pro to přiměřenou lhůtu, která nesmí být kratší než 15 dnů.</a:t>
            </a:r>
          </a:p>
          <a:p>
            <a:r>
              <a:rPr lang="cs-CZ" dirty="0"/>
              <a:t>Odstraní-li odvolatel vady, které brání řádnému projednání věci, platí, že odvolání bylo podáno řádně a včas, v opačném případě správce daně odvolací řízení zastaví.</a:t>
            </a:r>
          </a:p>
          <a:p>
            <a:endParaRPr lang="cs-CZ" dirty="0"/>
          </a:p>
          <a:p>
            <a:r>
              <a:rPr lang="cs-CZ" dirty="0"/>
              <a:t>-&gt; Ukázka výzvy k doplnění odvolání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4417-6A7F-4D44-BEF4-64737E58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45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9D1B22-68C1-44C9-BF49-DA1D2429A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prvoinstančního správce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52A027-56F7-4A68-9C16-CCA9C32BA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plná </a:t>
            </a:r>
            <a:r>
              <a:rPr lang="cs-CZ" dirty="0" err="1"/>
              <a:t>autoremedura</a:t>
            </a:r>
            <a:endParaRPr lang="cs-CZ" dirty="0"/>
          </a:p>
          <a:p>
            <a:r>
              <a:rPr lang="cs-CZ" dirty="0"/>
              <a:t>2. částečná </a:t>
            </a:r>
            <a:r>
              <a:rPr lang="cs-CZ" dirty="0" err="1"/>
              <a:t>autoremedura</a:t>
            </a:r>
            <a:endParaRPr lang="cs-CZ" dirty="0"/>
          </a:p>
          <a:p>
            <a:r>
              <a:rPr lang="cs-CZ" dirty="0"/>
              <a:t>3. zamítnutí odvolání a zastaví odvolací řízení</a:t>
            </a:r>
          </a:p>
          <a:p>
            <a:r>
              <a:rPr lang="cs-CZ" dirty="0"/>
              <a:t>4. postoupení odvolacímu orgánu se stanoviskem k odvolání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0AB72C-7D21-4F08-90F9-02E311FED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4C076-07E2-4D35-B387-74AB8F300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odvolacího orgánu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1114F9-4E0B-4429-8692-395023252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přezkoumá odvoláním napadené rozhodnutí vždy v rozsahu požadovaném v odvolání</a:t>
            </a:r>
          </a:p>
          <a:p>
            <a:r>
              <a:rPr lang="cs-CZ" dirty="0"/>
              <a:t>není vázán návrhy odvolatele, a to ani v případě, že v odvolání neuplatněné skutečnosti ovlivní rozhodnutí </a:t>
            </a:r>
            <a:br>
              <a:rPr lang="cs-CZ" dirty="0"/>
            </a:br>
            <a:r>
              <a:rPr lang="cs-CZ" u="sng" dirty="0"/>
              <a:t>v neprospěch</a:t>
            </a:r>
            <a:r>
              <a:rPr lang="cs-CZ" dirty="0"/>
              <a:t> odvolatele</a:t>
            </a:r>
          </a:p>
          <a:p>
            <a:r>
              <a:rPr lang="cs-CZ" dirty="0"/>
              <a:t>prověří nesprávnosti nebo nezákonnosti odvolatelem neuplatněné, které však mohou mít vliv na výrok rozhodnutí o odvolání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6832F3-8D19-4F28-930F-C0BBBBCF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765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4C076-07E2-4D35-B387-74AB8F300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odvolacího orgánu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1114F9-4E0B-4429-8692-395023252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rámci odvolacího řízení může odvolací orgán provádět dokazování k doplnění podkladů pro rozhodnutí nebo k odstranění vad řízení, anebo toto doplnění nebo odstranění vad uložit správci daně, který napadené rozhodnutí vydal, se stanovením přiměřené lhůty.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6832F3-8D19-4F28-930F-C0BBBBCF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157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4C076-07E2-4D35-B387-74AB8F300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odvolacího orgánu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1114F9-4E0B-4429-8692-395023252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Provádí-li odvolací orgán v rámci odvolacího řízení </a:t>
            </a:r>
            <a:r>
              <a:rPr lang="cs-CZ" b="1" dirty="0"/>
              <a:t>dokazování</a:t>
            </a:r>
            <a:r>
              <a:rPr lang="cs-CZ" dirty="0"/>
              <a:t>, </a:t>
            </a:r>
            <a:r>
              <a:rPr lang="cs-CZ" u="sng" dirty="0"/>
              <a:t>seznámí</a:t>
            </a:r>
            <a:r>
              <a:rPr lang="cs-CZ" dirty="0"/>
              <a:t> před vydáním rozhodnutí o odvolání odvolatele se zjištěnými skutečnostmi a důkazy, které je prokazují, a </a:t>
            </a:r>
            <a:r>
              <a:rPr lang="cs-CZ" u="sng" dirty="0"/>
              <a:t>umožní mu, aby se k nim ve stanovené lhůtě vyjádřil</a:t>
            </a:r>
            <a:r>
              <a:rPr lang="cs-CZ" dirty="0"/>
              <a:t>, popřípadě navrhl provedení dalších důkazních prostředků. </a:t>
            </a:r>
          </a:p>
          <a:p>
            <a:r>
              <a:rPr lang="cs-CZ" dirty="0"/>
              <a:t>Obdobně postupuje odvolací orgán i v případě, kdy dospěje </a:t>
            </a:r>
            <a:r>
              <a:rPr lang="cs-CZ" b="1" dirty="0"/>
              <a:t>k odlišnému právnímu názoru</a:t>
            </a:r>
            <a:r>
              <a:rPr lang="cs-CZ" dirty="0"/>
              <a:t>, než správce daně prvního stupně, a tato změna by ovlivnila rozhodnutí v neprospěch odvolatele.</a:t>
            </a:r>
          </a:p>
          <a:p>
            <a:r>
              <a:rPr lang="cs-CZ" dirty="0"/>
              <a:t>Lhůta podle </a:t>
            </a:r>
            <a:r>
              <a:rPr lang="cs-CZ" u="sng" dirty="0"/>
              <a:t>nesmí být delší než 15 dnů a lze ji prodloužit</a:t>
            </a:r>
            <a:r>
              <a:rPr lang="cs-CZ" dirty="0"/>
              <a:t>. Po uplynutí lhůty odvolací orgán k návrhům na provedení dalších důkazů nepřihlíží (ale lze stále doplňovat odvolání!)</a:t>
            </a:r>
          </a:p>
          <a:p>
            <a:endParaRPr lang="cs-CZ" dirty="0"/>
          </a:p>
          <a:p>
            <a:r>
              <a:rPr lang="cs-CZ" dirty="0"/>
              <a:t>-&gt; Ukázka výzvy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6832F3-8D19-4F28-930F-C0BBBBCF9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0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C88F9-6DCD-4EFB-85DC-E91ACCAC1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52F60D-03C1-4081-A256-7D45E3BB3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Rozhodnutím ukládá správce daně povinnosti nebo přiznává práva</a:t>
            </a:r>
          </a:p>
          <a:p>
            <a:r>
              <a:rPr lang="cs-CZ" dirty="0"/>
              <a:t>Rozhodnutí je </a:t>
            </a:r>
            <a:r>
              <a:rPr lang="cs-CZ" u="sng" dirty="0"/>
              <a:t>vydané</a:t>
            </a:r>
            <a:r>
              <a:rPr lang="cs-CZ" dirty="0"/>
              <a:t> okamžikem, kdy byl učiněn úkon k jeho doručení</a:t>
            </a:r>
          </a:p>
          <a:p>
            <a:r>
              <a:rPr lang="cs-CZ" dirty="0"/>
              <a:t>Oznamuje se všem příjemcům</a:t>
            </a:r>
          </a:p>
          <a:p>
            <a:r>
              <a:rPr lang="cs-CZ" dirty="0"/>
              <a:t>Účinné vůči příjemci je okamžikem oznámení (=doručení rozhodnutí nebo jiný prokazatelný způsob seznámení příjemce s obsahem rozhodnutí)</a:t>
            </a:r>
          </a:p>
          <a:p>
            <a:r>
              <a:rPr lang="cs-CZ" dirty="0"/>
              <a:t>Rozhodnutí je vůči správci daně účinné okamžikem jeho vydání.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5125F2-BC60-40BB-AD54-096CB5EBD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893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C106B-449A-421A-A621-0EEFC2097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výzvy dle § 115 odst. 2 DŘ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C676B3-7AB4-4D49-9684-8AA37BC1E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31" y="1692001"/>
            <a:ext cx="11519065" cy="4685048"/>
          </a:xfrm>
        </p:spPr>
        <p:txBody>
          <a:bodyPr/>
          <a:lstStyle/>
          <a:p>
            <a:pPr marL="324000" lvl="1" indent="0" algn="ctr">
              <a:buNone/>
            </a:pPr>
            <a:r>
              <a:rPr lang="cs-CZ" sz="1800" b="1" i="1" dirty="0"/>
              <a:t>SEZNÁMENÍ SE ZJIŠTĚNÝMI SKUTEČNOSTMI A VÝZVA K VYJÁDŘENÍ SE V RÁMCI ODVOLACÍHO ŘÍZENÍ </a:t>
            </a:r>
          </a:p>
          <a:p>
            <a:pPr marL="324000" lvl="1" indent="0">
              <a:buNone/>
            </a:pPr>
            <a:endParaRPr lang="cs-CZ" sz="1800" i="1" dirty="0"/>
          </a:p>
          <a:p>
            <a:pPr marL="324000" lvl="1" indent="0" algn="just">
              <a:buNone/>
            </a:pPr>
            <a:r>
              <a:rPr lang="cs-CZ" sz="1800" i="1" dirty="0"/>
              <a:t>Odvolací finanční ředitelství jako odvolací orgán (dále jen „odvolací orgán“) podle </a:t>
            </a:r>
            <a:r>
              <a:rPr lang="cs-CZ" sz="1800" i="1" dirty="0" err="1"/>
              <a:t>ust</a:t>
            </a:r>
            <a:r>
              <a:rPr lang="cs-CZ" sz="1800" i="1" dirty="0"/>
              <a:t>. § 114 odst. 1 zákona č. 280/2009 Sb., daňový řád, ve znění pozdějších předpisů (dále jen „daňový řád“), v rámci odvolacího řízení vedeného ve vztahu k níže uvedeným rozhodnutím Finančního úřadu pro Jihomoravský kraj (dále jen „správce daně“) </a:t>
            </a:r>
            <a:r>
              <a:rPr lang="cs-CZ" sz="1800" b="1" i="1" dirty="0"/>
              <a:t>SEZNAMUJE</a:t>
            </a:r>
            <a:r>
              <a:rPr lang="cs-CZ" sz="1800" i="1" dirty="0"/>
              <a:t> tímto podle </a:t>
            </a:r>
            <a:r>
              <a:rPr lang="cs-CZ" sz="1800" i="1" dirty="0" err="1"/>
              <a:t>ust</a:t>
            </a:r>
            <a:r>
              <a:rPr lang="cs-CZ" sz="1800" i="1" dirty="0"/>
              <a:t>. § 115 odst. 2 daňového řádu odvolatele XXX, s.r.o., sídlo, DIČ: (dále jen „odvolatel“), před vydáním rozhodnutí o odvolání se zjištěnými skutečnostmi a důkazy, které je prokazují, a současně </a:t>
            </a:r>
            <a:r>
              <a:rPr lang="cs-CZ" sz="1800" b="1" i="1" dirty="0"/>
              <a:t>VYZÝVÁ</a:t>
            </a:r>
            <a:r>
              <a:rPr lang="cs-CZ" sz="1800" i="1" dirty="0"/>
              <a:t> podle </a:t>
            </a:r>
            <a:r>
              <a:rPr lang="cs-CZ" sz="1800" i="1" dirty="0" err="1"/>
              <a:t>ust</a:t>
            </a:r>
            <a:r>
              <a:rPr lang="cs-CZ" sz="1800" i="1" dirty="0"/>
              <a:t>. § 115 odst. 2 daňového řádu odvolatele k uplatnění práva vyjádřit se k důkazům a skutečnostem zjištěným v odvolacím řízení zahájeném odvoláním podaným u správce daně dne 10. 12. 2020, zaevidovaným pod č. j. 22222222/20 (dále jen „odvolání“), proti zajišťovacím příkazům podle </a:t>
            </a:r>
            <a:r>
              <a:rPr lang="cs-CZ" sz="1800" i="1" dirty="0" err="1"/>
              <a:t>ust</a:t>
            </a:r>
            <a:r>
              <a:rPr lang="cs-CZ" sz="1800" i="1" dirty="0"/>
              <a:t>. § 167 daňového řádu č. j. 3333333 ze dne 05.11.2018. </a:t>
            </a:r>
          </a:p>
          <a:p>
            <a:pPr marL="324000" lvl="1" indent="0">
              <a:buNone/>
            </a:pPr>
            <a:endParaRPr lang="cs-CZ" sz="1800" i="1" dirty="0"/>
          </a:p>
          <a:p>
            <a:pPr marL="324000" lvl="1" indent="0" algn="just">
              <a:buNone/>
            </a:pPr>
            <a:r>
              <a:rPr lang="cs-CZ" sz="1800" i="1" dirty="0"/>
              <a:t>Odvolací orgán stanovuje výše uvedenému příjemci odvoláním napadených rozhodnutí lhůtu podle </a:t>
            </a:r>
            <a:r>
              <a:rPr lang="cs-CZ" sz="1800" i="1" dirty="0" err="1"/>
              <a:t>ust</a:t>
            </a:r>
            <a:r>
              <a:rPr lang="cs-CZ" sz="1800" i="1" dirty="0"/>
              <a:t>. § 32 odst. 1 daňového řádu, v níž se může vyjádřit ke skutečnostem, s nimiž je tímto seznámen, případně navrhnout další doplnění důkazních prostředků, v délce 15 dnů ode dne doručení této výzvy (viz </a:t>
            </a:r>
            <a:r>
              <a:rPr lang="cs-CZ" sz="1800" i="1" dirty="0" err="1"/>
              <a:t>ust</a:t>
            </a:r>
            <a:r>
              <a:rPr lang="cs-CZ" sz="1800" i="1" dirty="0"/>
              <a:t>. § 115 odst. 3 daňového řádu).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0421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F580E-9E58-40E8-8B17-F18C8DC6A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odvolání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25009-C975-4024-ADA7-4AC7FF5E6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Odvolací orgán</a:t>
            </a:r>
          </a:p>
          <a:p>
            <a:pPr lvl="1"/>
            <a:r>
              <a:rPr lang="cs-CZ" dirty="0"/>
              <a:t>a) napadené rozhodnutí změní,</a:t>
            </a:r>
          </a:p>
          <a:p>
            <a:pPr lvl="1"/>
            <a:r>
              <a:rPr lang="cs-CZ" dirty="0"/>
              <a:t>b) napadené rozhodnutí zruší a zastaví řízení, nebo</a:t>
            </a:r>
          </a:p>
          <a:p>
            <a:pPr lvl="1"/>
            <a:r>
              <a:rPr lang="cs-CZ" dirty="0"/>
              <a:t>c) odvolání zamítne a napadené rozhodnutí potvrdí.</a:t>
            </a:r>
          </a:p>
          <a:p>
            <a:pPr lvl="1"/>
            <a:r>
              <a:rPr lang="cs-CZ" dirty="0"/>
              <a:t>=&gt; DŘ neumožňuje zrušení prvoinstančního rozhodnutí a vrácení prvoinstančnímu správci daně k novému rozhodnutí</a:t>
            </a:r>
          </a:p>
          <a:p>
            <a:r>
              <a:rPr lang="cs-CZ" dirty="0"/>
              <a:t>V odůvodnění rozhodnutí o odvolání musí být vypořádány všechny důvody, v nichž odvolatel spatřuje nesprávnosti nebo nezákonnosti napadeného rozhodnutí.</a:t>
            </a:r>
          </a:p>
          <a:p>
            <a:r>
              <a:rPr lang="cs-CZ" dirty="0"/>
              <a:t>Proti rozhodnutí odvolacího orgánu se nelze dále odvolat.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A3F16A-C0F9-4E0C-B12C-2D7A9D3D1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5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D0F8F-B815-4769-90CE-8477D486D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odvolání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A44A7-FCCF-489A-B91B-E1DFCA807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Ukázka:</a:t>
            </a:r>
          </a:p>
          <a:p>
            <a:pPr marL="72000" indent="0" algn="ctr">
              <a:buNone/>
            </a:pPr>
            <a:r>
              <a:rPr lang="cs-CZ" sz="2400" b="1" i="1" dirty="0"/>
              <a:t>Rozhodnutí</a:t>
            </a:r>
          </a:p>
          <a:p>
            <a:pPr marL="72000" indent="0">
              <a:buNone/>
            </a:pPr>
            <a:r>
              <a:rPr lang="cs-CZ" sz="2400" i="1" dirty="0"/>
              <a:t>Odvolací finanční ředitelství jako odvolací orgán podle § 114 odst. 1 zákona č. 280/2009 Sb., daňový řád, ve znění pozdějších předpisů přezkoumalo ve smyslu ustanovení § 114 odst. 2 a 3 daňového řádu odvoláním napadené rozhodnutí – zajišťovací příkaz Finančního úřadu pro Jihomoravský kraj čj. 444444 ze dne 10. 10. 2020 a rozhodlo podle § 116 odst. 1 písm. C) daňového řádu takto:</a:t>
            </a:r>
          </a:p>
          <a:p>
            <a:pPr marL="72000" indent="0" algn="ctr">
              <a:buNone/>
            </a:pPr>
            <a:r>
              <a:rPr lang="cs-CZ" sz="2400" b="1" i="1" dirty="0"/>
              <a:t>Odvolání se zamítá a rozhodnutí Finančního úřadu pro Jihomoravský kraj čj. 444444 ze dne 10. 10. 2020 se potvrzuje.</a:t>
            </a:r>
          </a:p>
          <a:p>
            <a:pPr marL="72000" indent="0">
              <a:buNone/>
            </a:pPr>
            <a:r>
              <a:rPr lang="cs-CZ" sz="2400" dirty="0"/>
              <a:t>Odůvodnění: …</a:t>
            </a:r>
          </a:p>
        </p:txBody>
      </p:sp>
    </p:spTree>
    <p:extLst>
      <p:ext uri="{BB962C8B-B14F-4D97-AF65-F5344CB8AC3E}">
        <p14:creationId xmlns:p14="http://schemas.microsoft.com/office/powerpoint/2010/main" val="24868000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25A49-5BF8-49E1-A81D-53DA61F39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Obnova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480161-D01A-463B-8CA9-42DC04D24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Řízení ukončené </a:t>
            </a:r>
            <a:r>
              <a:rPr lang="cs-CZ" u="sng" dirty="0"/>
              <a:t>pravomocným</a:t>
            </a:r>
            <a:r>
              <a:rPr lang="cs-CZ" dirty="0"/>
              <a:t> rozhodnutím správce daně se obnoví na návrh příjemce rozhodnutí, nebo z moci úřední, jestliže</a:t>
            </a:r>
          </a:p>
          <a:p>
            <a:pPr lvl="1"/>
            <a:r>
              <a:rPr lang="cs-CZ" dirty="0"/>
              <a:t>a) vyšly najevo nové skutečnosti nebo důkazy, které nemohly být bez zavinění příjemce rozhodnutí nebo správce daně uplatněny v řízení již dříve a mohly mít podstatný vliv na výrok rozhodnutí,</a:t>
            </a:r>
          </a:p>
          <a:p>
            <a:pPr lvl="1"/>
            <a:r>
              <a:rPr lang="cs-CZ" dirty="0"/>
              <a:t>b) rozhodnutí bylo učiněno na základě padělaného nebo pozměněného dokladu anebo dokladu obsahujícího nepravdivé údaje, křivé výpovědi svědka nebo nepravdivého znaleckého posudku,</a:t>
            </a:r>
          </a:p>
          <a:p>
            <a:pPr lvl="1"/>
            <a:r>
              <a:rPr lang="cs-CZ" dirty="0"/>
              <a:t>c) rozhodnutí bylo dosaženo trestným činem, nebo</a:t>
            </a:r>
          </a:p>
          <a:p>
            <a:pPr lvl="1"/>
            <a:r>
              <a:rPr lang="cs-CZ" dirty="0"/>
              <a:t>d) rozhodnutí záviselo na posouzení předběžné otázky a příslušný orgán veřejné moci o ní dodatečně rozhodl jinak způsobem, který má vliv na toto rozhodnutí a jemu předcházející řízení.</a:t>
            </a:r>
          </a:p>
          <a:p>
            <a:r>
              <a:rPr lang="cs-CZ" dirty="0"/>
              <a:t>Nalézací řízení nelze obnovit z důvodů, za kterých lze podat dodatečné přiznání nebo dodatečné vyúčtování.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E115F0-18A4-4D75-AECA-32081840E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751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14ECDB-73FB-45AE-8178-E3FDD08EE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obnovu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ADC097-8C46-48AF-B20C-C66B4CCA8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Návrh na povolení obnovy řízení se podává u správce daně, který ve věci rozhodl v prvním stupni.</a:t>
            </a:r>
          </a:p>
          <a:p>
            <a:r>
              <a:rPr lang="cs-CZ" sz="2000" dirty="0"/>
              <a:t>Návrh na povolení obnovy řízení lze podat do 6 měsíců ode dne, kdy se navrhovatel dozvěděl o důvodech obnovy řízení.</a:t>
            </a:r>
          </a:p>
          <a:p>
            <a:r>
              <a:rPr lang="cs-CZ" sz="2000" dirty="0"/>
              <a:t>Obnovu nalézacího řízení lze povolit nebo nařídit, pokud neuplynula lhůta pro stanovení daně. Obnovu řízení při placení daní lze povolit nebo nařídit, pokud neuplynula lhůta pro placení daně. V ostatních případech lze obnovu řízení povolit nebo nařídit do 3 let ode dne právní moci rozhodnutí ukončujícího toto řízení.</a:t>
            </a:r>
          </a:p>
          <a:p>
            <a:r>
              <a:rPr lang="cs-CZ" sz="2000" dirty="0"/>
              <a:t>V návrhu na povolení obnovy řízení musí být uvedeny okolnosti svědčící o jeho důvodnosti a o dodržení lhůty pro podání návrhu na povolení obnovy řízení.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B76DC4-A686-45CC-BB2F-46F947F28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30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764CC-7B23-4987-9975-DE7EA4753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Nařízení přezkoumání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10F5BB-85BA-42DE-B129-DCFB8EDE2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Správce daně </a:t>
            </a:r>
            <a:r>
              <a:rPr lang="cs-CZ" u="sng" dirty="0"/>
              <a:t>z moci </a:t>
            </a:r>
            <a:r>
              <a:rPr lang="cs-CZ" dirty="0"/>
              <a:t>úřední nařídí přezkoumání rozhodnutí, jestliže po předběžném posouzení věci dojde k závěru, že rozhodnutí bylo vydáno v rozporu s právním předpisem. K vadám řízení, o nichž nelze mít důvodně za to, že mohly mít vliv na soulad napadeného rozhodnutí s právními předpisy, se nepřihlíží.</a:t>
            </a:r>
          </a:p>
          <a:p>
            <a:r>
              <a:rPr lang="cs-CZ" dirty="0"/>
              <a:t>V rozsahu, ve kterém bylo rozhodnutí vydané při správě daní přezkoumáno ve správním soudnictví, nelze nařídit přezkoumání rozhodnutí.</a:t>
            </a:r>
          </a:p>
          <a:p>
            <a:r>
              <a:rPr lang="cs-CZ" dirty="0"/>
              <a:t>Podnět k nařízení přezkoumání rozhodnutí podá u správce daně, který rozhodl v řízení v posledním stupni, kterýkoli správce daně, jakmile zjistí, že pro nařízení přezkoumání rozhodnutí jsou dány zákonné podmínky.</a:t>
            </a:r>
          </a:p>
          <a:p>
            <a:r>
              <a:rPr lang="cs-CZ" u="sng" dirty="0"/>
              <a:t>Podnět k přezkoumání rozhodnutí může podat kterákoli osoba zúčastněná na správě daní</a:t>
            </a:r>
            <a:r>
              <a:rPr lang="cs-CZ" dirty="0"/>
              <a:t>. Pokud o to osoba, která podala podnět, požádá, sdělí jí správce daně, zda shledal podnět důvodným či nikoliv.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6AA098-9B62-4824-8F2C-C1E821309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348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0FD55-D214-4FFC-BF57-62346D38B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přezkoumání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9E41C1-2DAE-4186-9515-86307F77A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Přezkoumání rozhodnutí lze nařídit, pokud neuplynula lhůta</a:t>
            </a:r>
          </a:p>
          <a:p>
            <a:r>
              <a:rPr lang="cs-CZ" dirty="0"/>
              <a:t>a) pro stanovení daně, jde-li o rozhodnutí o stanovení daně,</a:t>
            </a:r>
          </a:p>
          <a:p>
            <a:r>
              <a:rPr lang="cs-CZ" dirty="0"/>
              <a:t>b) pro placení daně, jde-li o rozhodnutí vydané v řízení při placení daní,</a:t>
            </a:r>
          </a:p>
          <a:p>
            <a:r>
              <a:rPr lang="cs-CZ" dirty="0"/>
              <a:t>c) 3 let ode dne právní moci tohoto rozhodnutí, jde-li o</a:t>
            </a:r>
          </a:p>
          <a:p>
            <a:pPr lvl="1"/>
            <a:r>
              <a:rPr lang="cs-CZ" dirty="0"/>
              <a:t>1. jiné rozhodnutí než podle písmene a) nebo b),</a:t>
            </a:r>
          </a:p>
          <a:p>
            <a:pPr lvl="1"/>
            <a:r>
              <a:rPr lang="cs-CZ" dirty="0"/>
              <a:t>2. nařízení z důvodu možného zrušení rozhodnutí o stanovení daně, které nabylo právní moci po uplynutí lhůty pro stanovení daně,</a:t>
            </a:r>
          </a:p>
          <a:p>
            <a:pPr lvl="1"/>
            <a:r>
              <a:rPr lang="cs-CZ" dirty="0"/>
              <a:t>3. nařízení z důvodu možného zrušení rozhodnutí vydaného při placení daní, které nabylo právní moci po uplynutí lhůty pro placení daně.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234B51-2091-460D-AFE5-C51562EE2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7675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4A796-101B-4346-8650-9660DCC59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Prejudiciální přezkum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8CBD95-8377-4904-8181-B6E2DB862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Pouze v rámci správního soudnictví </a:t>
            </a:r>
          </a:p>
          <a:p>
            <a:r>
              <a:rPr lang="cs-CZ" sz="2400" dirty="0"/>
              <a:t>Požadavek zrušení rozhodnutí vydaného správcem daně</a:t>
            </a:r>
          </a:p>
          <a:p>
            <a:r>
              <a:rPr lang="cs-CZ" sz="2400" dirty="0"/>
              <a:t>Správce daně může žalobce uspokojit změnou nebo zrušením tohoto rozhodnutí v přezkumném řízení.</a:t>
            </a:r>
          </a:p>
          <a:p>
            <a:r>
              <a:rPr lang="cs-CZ" sz="2400" dirty="0"/>
              <a:t>Nelze změnit rozhodnutí v neprospěch navrhovatele.</a:t>
            </a:r>
          </a:p>
        </p:txBody>
      </p:sp>
    </p:spTree>
    <p:extLst>
      <p:ext uri="{BB962C8B-B14F-4D97-AF65-F5344CB8AC3E}">
        <p14:creationId xmlns:p14="http://schemas.microsoft.com/office/powerpoint/2010/main" val="1264876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505FC-00CC-412F-A6AF-D0DF56CB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8B617-885C-4812-8C2D-9096E2EC8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7131"/>
            <a:ext cx="10753200" cy="4139998"/>
          </a:xfrm>
        </p:spPr>
        <p:txBody>
          <a:bodyPr/>
          <a:lstStyle/>
          <a:p>
            <a:r>
              <a:rPr lang="cs-CZ" dirty="0"/>
              <a:t>Rozhodnutí obsahuje</a:t>
            </a:r>
          </a:p>
          <a:p>
            <a:pPr lvl="1"/>
            <a:r>
              <a:rPr lang="cs-CZ" dirty="0"/>
              <a:t>a) označení správce daně, který rozhodnutí vydal,</a:t>
            </a:r>
          </a:p>
          <a:p>
            <a:pPr lvl="1"/>
            <a:r>
              <a:rPr lang="cs-CZ" dirty="0"/>
              <a:t>b) číslo jednací, popřípadě číslo platebního výměru,</a:t>
            </a:r>
          </a:p>
          <a:p>
            <a:pPr lvl="1"/>
            <a:r>
              <a:rPr lang="cs-CZ" dirty="0"/>
              <a:t>c) označení příjemce rozhodnutí,</a:t>
            </a:r>
          </a:p>
          <a:p>
            <a:pPr lvl="1"/>
            <a:r>
              <a:rPr lang="cs-CZ" dirty="0"/>
              <a:t>d) výrok s uvedením právního předpisu, podle něhož bylo rozhodováno, a jde-li o platební povinnost, také částku a číslo účtu příslušného poskytovatele platebních služeb, na který má být částka uhrazena,</a:t>
            </a:r>
          </a:p>
          <a:p>
            <a:pPr lvl="1"/>
            <a:r>
              <a:rPr lang="cs-CZ" dirty="0"/>
              <a:t>e) lhůtu k plnění, je-li nutné ji stanovit,</a:t>
            </a:r>
          </a:p>
          <a:p>
            <a:pPr lvl="1"/>
            <a:r>
              <a:rPr lang="cs-CZ" dirty="0"/>
              <a:t>f) poučení, zda je možné proti rozhodnutí podat řádný opravný prostředek, v jaké lhůtě je tak možno učinit, u kterého správce daně se řádný opravný prostředek podává, spolu s upozorněním na případné vyloučení odkladného účinku,</a:t>
            </a:r>
          </a:p>
          <a:p>
            <a:pPr lvl="1"/>
            <a:r>
              <a:rPr lang="cs-CZ" dirty="0"/>
              <a:t>g) podpis úřední osoby s uvedením jména a pracovního zařazení a otisk úředního razítka; tuto náležitost lze nahradit kvalifikovaným elektronickým podpisem úřední osoby,</a:t>
            </a:r>
          </a:p>
          <a:p>
            <a:pPr lvl="1"/>
            <a:r>
              <a:rPr lang="cs-CZ" dirty="0"/>
              <a:t>h) datum, kdy bylo rozhodnutí podepsáno.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481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7EF11-7FD3-4FB6-B42E-9A37E5980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Odůvodnění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D6D9C-DA04-4685-A04E-CC8701DF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3"/>
            <a:ext cx="11029615" cy="3814981"/>
          </a:xfrm>
        </p:spPr>
        <p:txBody>
          <a:bodyPr>
            <a:normAutofit fontScale="92500"/>
          </a:bodyPr>
          <a:lstStyle/>
          <a:p>
            <a:r>
              <a:rPr lang="cs-CZ" dirty="0"/>
              <a:t>Odůvodnění pouze pokud tak stanoví zákon</a:t>
            </a:r>
          </a:p>
          <a:p>
            <a:r>
              <a:rPr lang="cs-CZ" dirty="0"/>
              <a:t>Odůvodnění obsahuje důvody výroku nebo výroků rozhodnutí a informaci o tom, jak se správce daně </a:t>
            </a:r>
            <a:r>
              <a:rPr lang="cs-CZ" u="sng" dirty="0"/>
              <a:t>vypořádal</a:t>
            </a:r>
            <a:r>
              <a:rPr lang="cs-CZ" dirty="0"/>
              <a:t> s návrhy a námitkami uplatněnými příjemcem rozhodnutí</a:t>
            </a:r>
          </a:p>
          <a:p>
            <a:r>
              <a:rPr lang="cs-CZ" dirty="0"/>
              <a:t>V odůvodnění rozhodnutí, které bylo vydáno na základě dokazování, správce daně dále uvede, které skutečnosti má za prokázané, jakými úvahami se při hodnocení důkazů řídil, o které důkazy opřel svá skutková zjištění a jak věc posoudil po právní stránce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9872EB-0B51-448E-8696-6911A854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23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505FC-00CC-412F-A6AF-D0DF56CB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rozhodnutí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8B617-885C-4812-8C2D-9096E2EC8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7131"/>
            <a:ext cx="10753200" cy="4139998"/>
          </a:xfrm>
        </p:spPr>
        <p:txBody>
          <a:bodyPr/>
          <a:lstStyle/>
          <a:p>
            <a:r>
              <a:rPr lang="cs-CZ" dirty="0"/>
              <a:t>Dodatečný platební výměr</a:t>
            </a:r>
          </a:p>
          <a:p>
            <a:endParaRPr lang="cs-CZ" dirty="0"/>
          </a:p>
          <a:p>
            <a:r>
              <a:rPr lang="cs-CZ" dirty="0"/>
              <a:t>Rozhodnutí o stanovení lhůty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469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CB334-7B23-4BFD-96F5-A35349BD9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moc a vykonatelnost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8BB6E8-0354-4F15-8BE0-F78AC5E3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Rozhodnutí, které je účinné a proti kterému se nelze odvolat, je v právní moci.</a:t>
            </a:r>
          </a:p>
          <a:p>
            <a:r>
              <a:rPr lang="cs-CZ" dirty="0"/>
              <a:t>Rozhodnutí, které je účinné, je vykonatelné, jestliže se proti němu nelze odvolat, nebo jestliže odvolání nemá odkladný účinek, a uplynula-li lhůta k plnění, pokud byla stanovena.</a:t>
            </a:r>
          </a:p>
          <a:p>
            <a:r>
              <a:rPr lang="cs-CZ" dirty="0"/>
              <a:t>Na žádost příjemce rozhodnutí vyznačí správce daně na vyhotovení rozhodnutí doložku právní moci, popřípadě vykonatelnosti.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E41FA4-1A40-446F-90BC-F1480D42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7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CE264-4A3C-4C3B-BA7C-06B43E63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Zastavení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6A598E-8B4F-4F74-8FD9-0A77E4A4E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Správce daně </a:t>
            </a:r>
            <a:r>
              <a:rPr lang="cs-CZ" u="sng" dirty="0"/>
              <a:t>rozhodnutím</a:t>
            </a:r>
            <a:r>
              <a:rPr lang="cs-CZ" dirty="0"/>
              <a:t> řízení zastaví, jestliže</a:t>
            </a:r>
          </a:p>
          <a:p>
            <a:pPr lvl="1"/>
            <a:r>
              <a:rPr lang="cs-CZ" dirty="0"/>
              <a:t>a) osoba zúčastněná na správě daní vzala své podání, kterým se zahajuje řízení, zpět, pokud zákon zpětvzetí nevylučuje,</a:t>
            </a:r>
          </a:p>
          <a:p>
            <a:pPr lvl="1"/>
            <a:r>
              <a:rPr lang="cs-CZ" dirty="0"/>
              <a:t>b) jde o zjevně právně nepřípustné podání,</a:t>
            </a:r>
          </a:p>
          <a:p>
            <a:pPr lvl="1"/>
            <a:r>
              <a:rPr lang="cs-CZ" dirty="0"/>
              <a:t>c) ten, o jehož právech a povinnostech má být rozhodnuto, zanikl bez právního nástupce,</a:t>
            </a:r>
          </a:p>
          <a:p>
            <a:pPr lvl="1"/>
            <a:r>
              <a:rPr lang="cs-CZ" dirty="0"/>
              <a:t>d) bylo učiněno podání ve věci, o níž již bylo pravomocně rozhodnuto, nejde-li o rozhodnutí prozatímní nebo předběžné povahy,</a:t>
            </a:r>
          </a:p>
          <a:p>
            <a:pPr lvl="1"/>
            <a:r>
              <a:rPr lang="cs-CZ" dirty="0"/>
              <a:t>e) nelze v řízení pokračovat z důvodů, které stanoví zákon, nebo</a:t>
            </a:r>
          </a:p>
          <a:p>
            <a:pPr lvl="1"/>
            <a:r>
              <a:rPr lang="cs-CZ" dirty="0"/>
              <a:t>f) řízení se stalo bezpředmětným.</a:t>
            </a:r>
          </a:p>
          <a:p>
            <a:r>
              <a:rPr lang="cs-CZ" dirty="0"/>
              <a:t>Týká-li se některý z důvodů zastavení řízení jen části jeho předmětu, zastaví se řízení jen v této části.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BF4A53-A78E-4211-B55B-96DBAF974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52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CE264-4A3C-4C3B-BA7C-06B43E63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Zastavení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6A598E-8B4F-4F74-8FD9-0A77E4A4E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Ukázka rozhodnutí o zastavení řízení:</a:t>
            </a:r>
          </a:p>
          <a:p>
            <a:pPr marL="324000" lvl="1" indent="0" algn="ctr">
              <a:buNone/>
            </a:pPr>
            <a:endParaRPr lang="cs-CZ" dirty="0"/>
          </a:p>
          <a:p>
            <a:pPr marL="324000" lvl="1" indent="0" algn="ctr">
              <a:buNone/>
            </a:pPr>
            <a:r>
              <a:rPr lang="cs-CZ" b="1" dirty="0"/>
              <a:t>Rozhodnutí o zastavení řízení dle § 106 odst. 1 písm. b) zákona č. 280/2009 Sb., daňový řád, ve znění pozdějších předpisů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i="1" dirty="0"/>
              <a:t>Shora uvedený správce daně podle ustanovení § 106 odst. 1 písm. b) daňového řádu, ve věci podání dodatečného daňového přiznání k dani z příjmů právnických osob za zdaňovací období od 1. 1. 2015 do 31. 12. 2015, které bylo doručeno Finančnímu úřadu pro Jihomoravský kraj dne 1. 1. 2021 a je zaevidováno pod č. j. 000000000/21 rozhodl takto:</a:t>
            </a:r>
          </a:p>
          <a:p>
            <a:pPr marL="324000" lvl="1" indent="0" algn="ctr">
              <a:buNone/>
            </a:pPr>
            <a:r>
              <a:rPr lang="cs-CZ" b="1" i="1" dirty="0"/>
              <a:t>Řízení se zastavuje,</a:t>
            </a:r>
          </a:p>
          <a:p>
            <a:pPr marL="324000" lvl="1" indent="0">
              <a:buNone/>
            </a:pPr>
            <a:r>
              <a:rPr lang="cs-CZ" i="1" dirty="0"/>
              <a:t>Neboť jde o zjevně nepřípustné podání.</a:t>
            </a:r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r>
              <a:rPr lang="cs-CZ" dirty="0"/>
              <a:t>Odůvodnění: …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BF4A53-A78E-4211-B55B-96DBAF974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712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9C58D-169B-4A7F-9A68-314C824D7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a dozorčí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79A4F-AA02-4652-887F-682FF8DEB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Opravné prostředky - řádné</a:t>
            </a:r>
          </a:p>
          <a:p>
            <a:pPr lvl="1"/>
            <a:r>
              <a:rPr lang="cs-CZ" dirty="0"/>
              <a:t>Odvolání</a:t>
            </a:r>
          </a:p>
          <a:p>
            <a:pPr lvl="1"/>
            <a:r>
              <a:rPr lang="cs-CZ" dirty="0"/>
              <a:t>Rozklad</a:t>
            </a:r>
          </a:p>
          <a:p>
            <a:r>
              <a:rPr lang="cs-CZ" dirty="0"/>
              <a:t>Opravné prostředky – mimořádné</a:t>
            </a:r>
          </a:p>
          <a:p>
            <a:pPr lvl="1"/>
            <a:r>
              <a:rPr lang="cs-CZ" dirty="0"/>
              <a:t>Návrh na povolení obnovy řízení</a:t>
            </a:r>
          </a:p>
          <a:p>
            <a:r>
              <a:rPr lang="cs-CZ" dirty="0"/>
              <a:t>Dozorčí prostředky</a:t>
            </a:r>
          </a:p>
          <a:p>
            <a:pPr lvl="1"/>
            <a:r>
              <a:rPr lang="cs-CZ" dirty="0"/>
              <a:t>Nařízení obnovy řízení</a:t>
            </a:r>
          </a:p>
          <a:p>
            <a:pPr lvl="1"/>
            <a:r>
              <a:rPr lang="cs-CZ" dirty="0"/>
              <a:t>Nařízení přezkoumání rozhodnutí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A9D5D9-2A9D-4CEE-9240-50A23267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06.01.2021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3817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512</TotalTime>
  <Words>2359</Words>
  <Application>Microsoft Office PowerPoint</Application>
  <PresentationFormat>Širokoúhlá obrazovka</PresentationFormat>
  <Paragraphs>183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Opravné prostředky – praktická cvičení</vt:lpstr>
      <vt:lpstr>Rozhodnutí</vt:lpstr>
      <vt:lpstr>Náležitosti rozhodnutí</vt:lpstr>
      <vt:lpstr>Odůvodnění rozhodnutí</vt:lpstr>
      <vt:lpstr>Ukázka rozhodnutí</vt:lpstr>
      <vt:lpstr>Právní moc a vykonatelnost</vt:lpstr>
      <vt:lpstr>Zastavení řízení</vt:lpstr>
      <vt:lpstr>Zastavení řízení</vt:lpstr>
      <vt:lpstr>Opravné a dozorčí prostředky</vt:lpstr>
      <vt:lpstr>Odvolací řízení</vt:lpstr>
      <vt:lpstr>Dispozice s odvoláním</vt:lpstr>
      <vt:lpstr>Dispozice s odvoláním</vt:lpstr>
      <vt:lpstr>Dispozice s odvoláním</vt:lpstr>
      <vt:lpstr>Náležitosti odvolání</vt:lpstr>
      <vt:lpstr>Vady odvolání</vt:lpstr>
      <vt:lpstr>Postup prvoinstančního správce daně</vt:lpstr>
      <vt:lpstr>Postup odvolacího orgánu</vt:lpstr>
      <vt:lpstr>Postup odvolacího orgánu</vt:lpstr>
      <vt:lpstr>Postup odvolacího orgánu</vt:lpstr>
      <vt:lpstr>Ukázka výzvy dle § 115 odst. 2 DŘ</vt:lpstr>
      <vt:lpstr>Rozhodnutí o odvolání</vt:lpstr>
      <vt:lpstr>Rozhodnutí o odvolání</vt:lpstr>
      <vt:lpstr>Obnova řízení</vt:lpstr>
      <vt:lpstr>Podmínky pro obnovu řízení</vt:lpstr>
      <vt:lpstr>Nařízení přezkoumání rozhodnutí</vt:lpstr>
      <vt:lpstr>Podmínky pro přezkoumání rozhodnutí</vt:lpstr>
      <vt:lpstr>Prejudiciální přezkum rozhodnutí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JN</cp:lastModifiedBy>
  <cp:revision>37</cp:revision>
  <cp:lastPrinted>1601-01-01T00:00:00Z</cp:lastPrinted>
  <dcterms:created xsi:type="dcterms:W3CDTF">2020-12-10T09:33:34Z</dcterms:created>
  <dcterms:modified xsi:type="dcterms:W3CDTF">2021-01-06T08:30:36Z</dcterms:modified>
</cp:coreProperties>
</file>