
<file path=[Content_Types].xml><?xml version="1.0" encoding="utf-8"?>
<Types xmlns="http://schemas.openxmlformats.org/package/2006/content-types">
  <Default Extension="mp3" ContentType="audio/mpeg"/>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26"/>
  </p:notesMasterIdLst>
  <p:handoutMasterIdLst>
    <p:handoutMasterId r:id="rId27"/>
  </p:handoutMasterIdLst>
  <p:sldIdLst>
    <p:sldId id="256" r:id="rId2"/>
    <p:sldId id="336" r:id="rId3"/>
    <p:sldId id="322" r:id="rId4"/>
    <p:sldId id="319" r:id="rId5"/>
    <p:sldId id="337" r:id="rId6"/>
    <p:sldId id="359" r:id="rId7"/>
    <p:sldId id="324" r:id="rId8"/>
    <p:sldId id="331" r:id="rId9"/>
    <p:sldId id="338" r:id="rId10"/>
    <p:sldId id="360" r:id="rId11"/>
    <p:sldId id="367" r:id="rId12"/>
    <p:sldId id="339" r:id="rId13"/>
    <p:sldId id="325" r:id="rId14"/>
    <p:sldId id="326" r:id="rId15"/>
    <p:sldId id="330" r:id="rId16"/>
    <p:sldId id="362" r:id="rId17"/>
    <p:sldId id="327" r:id="rId18"/>
    <p:sldId id="366" r:id="rId19"/>
    <p:sldId id="328" r:id="rId20"/>
    <p:sldId id="353" r:id="rId21"/>
    <p:sldId id="364" r:id="rId22"/>
    <p:sldId id="333" r:id="rId23"/>
    <p:sldId id="368" r:id="rId24"/>
    <p:sldId id="369" r:id="rId25"/>
  </p:sldIdLst>
  <p:sldSz cx="9144000" cy="6858000" type="screen4x3"/>
  <p:notesSz cx="6797675" cy="9926638"/>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p15:clr>
            <a:srgbClr val="A4A3A4"/>
          </p15:clr>
        </p15:guide>
        <p15:guide id="2" orient="horz" pos="1272">
          <p15:clr>
            <a:srgbClr val="A4A3A4"/>
          </p15:clr>
        </p15:guide>
        <p15:guide id="3" orient="horz" pos="715">
          <p15:clr>
            <a:srgbClr val="A4A3A4"/>
          </p15:clr>
        </p15:guide>
        <p15:guide id="4" orient="horz" pos="3861">
          <p15:clr>
            <a:srgbClr val="A4A3A4"/>
          </p15:clr>
        </p15:guide>
        <p15:guide id="5" orient="horz" pos="3944">
          <p15:clr>
            <a:srgbClr val="A4A3A4"/>
          </p15:clr>
        </p15:guide>
        <p15:guide id="6" pos="321">
          <p15:clr>
            <a:srgbClr val="A4A3A4"/>
          </p15:clr>
        </p15:guide>
        <p15:guide id="7" pos="5418">
          <p15:clr>
            <a:srgbClr val="A4A3A4"/>
          </p15:clr>
        </p15:guide>
        <p15:guide id="8" pos="682">
          <p15:clr>
            <a:srgbClr val="A4A3A4"/>
          </p15:clr>
        </p15:guide>
        <p15:guide id="9" pos="2766">
          <p15:clr>
            <a:srgbClr val="A4A3A4"/>
          </p15:clr>
        </p15:guide>
        <p15:guide id="10" pos="297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890" autoAdjust="0"/>
  </p:normalViewPr>
  <p:slideViewPr>
    <p:cSldViewPr snapToGrid="0">
      <p:cViewPr>
        <p:scale>
          <a:sx n="66" d="100"/>
          <a:sy n="66" d="100"/>
        </p:scale>
        <p:origin x="904" y="-152"/>
      </p:cViewPr>
      <p:guideLst>
        <p:guide orient="horz" pos="1120"/>
        <p:guide orient="horz" pos="1272"/>
        <p:guide orient="horz" pos="715"/>
        <p:guide orient="horz" pos="3861"/>
        <p:guide orient="horz" pos="3944"/>
        <p:guide pos="321"/>
        <p:guide pos="5418"/>
        <p:guide pos="682"/>
        <p:guide pos="2766"/>
        <p:guide pos="297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52016"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9430306"/>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52016" y="9430306"/>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50443"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50443"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3543811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kumimoji="1" lang="cs-CZ" sz="1200" b="1" i="1" kern="1200" dirty="0">
                <a:solidFill>
                  <a:schemeClr val="tx1"/>
                </a:solidFill>
                <a:effectLst/>
                <a:latin typeface="Arial" charset="0"/>
                <a:ea typeface="+mn-ea"/>
                <a:cs typeface="+mn-cs"/>
              </a:rPr>
              <a:t>Obce, městyse, města a statutární města</a:t>
            </a:r>
            <a:endParaRPr kumimoji="1" lang="cs-CZ" sz="1200" kern="1200" dirty="0">
              <a:solidFill>
                <a:schemeClr val="tx1"/>
              </a:solidFill>
              <a:effectLst/>
              <a:latin typeface="Arial" charset="0"/>
              <a:ea typeface="+mn-ea"/>
              <a:cs typeface="+mn-cs"/>
            </a:endParaRPr>
          </a:p>
          <a:p>
            <a:r>
              <a:rPr kumimoji="1" lang="cs-CZ" sz="1200" b="1" kern="1200" dirty="0">
                <a:solidFill>
                  <a:schemeClr val="tx1"/>
                </a:solidFill>
                <a:effectLst/>
                <a:latin typeface="Arial" charset="0"/>
                <a:ea typeface="+mn-ea"/>
                <a:cs typeface="+mn-cs"/>
              </a:rPr>
              <a:t>	Obec j</a:t>
            </a:r>
            <a:r>
              <a:rPr kumimoji="1" lang="cs-CZ" sz="1200" kern="1200" dirty="0">
                <a:solidFill>
                  <a:schemeClr val="tx1"/>
                </a:solidFill>
                <a:effectLst/>
                <a:latin typeface="Arial" charset="0"/>
                <a:ea typeface="+mn-ea"/>
                <a:cs typeface="+mn-cs"/>
              </a:rPr>
              <a:t>e základním</a:t>
            </a:r>
            <a:r>
              <a:rPr kumimoji="1" lang="cs-CZ" sz="1200" b="1" kern="1200" dirty="0">
                <a:solidFill>
                  <a:schemeClr val="tx1"/>
                </a:solidFill>
                <a:effectLst/>
                <a:latin typeface="Arial" charset="0"/>
                <a:ea typeface="+mn-ea"/>
                <a:cs typeface="+mn-cs"/>
              </a:rPr>
              <a:t> </a:t>
            </a:r>
            <a:r>
              <a:rPr kumimoji="1" lang="cs-CZ" sz="1200" kern="1200" dirty="0">
                <a:solidFill>
                  <a:schemeClr val="tx1"/>
                </a:solidFill>
                <a:effectLst/>
                <a:latin typeface="Arial" charset="0"/>
                <a:ea typeface="+mn-ea"/>
                <a:cs typeface="+mn-cs"/>
              </a:rPr>
              <a:t>územním samosprávným společenstvím občanů. Tvoří územní celek, který je vymezen hranicí území obce. Obec je veřejnoprávní korporací, má vlastní majetek. Obec vystupuje v právních vztazích svým jménem a nese odpovědnost z těchto vztahů vyplývající. Obec pečuje o všestranný rozvoj svého území a o potřeby svých občanů; při plnění svých úkolů chrání též veřejný zájem. To platí pro všechny obce, přičemž obecním zřízením jsou rozlišovány:</a:t>
            </a:r>
          </a:p>
          <a:p>
            <a:pPr lvl="0"/>
            <a:r>
              <a:rPr kumimoji="1" lang="cs-CZ" sz="1200" kern="1200" dirty="0">
                <a:solidFill>
                  <a:schemeClr val="tx1"/>
                </a:solidFill>
                <a:effectLst/>
                <a:latin typeface="Arial" charset="0"/>
                <a:ea typeface="+mn-ea"/>
                <a:cs typeface="+mn-cs"/>
              </a:rPr>
              <a:t>(běžné, </a:t>
            </a:r>
            <a:r>
              <a:rPr kumimoji="1" lang="cs-CZ" sz="1200" kern="1200" dirty="0" err="1">
                <a:solidFill>
                  <a:schemeClr val="tx1"/>
                </a:solidFill>
                <a:effectLst/>
                <a:latin typeface="Arial" charset="0"/>
                <a:ea typeface="+mn-ea"/>
                <a:cs typeface="+mn-cs"/>
              </a:rPr>
              <a:t>neměstské</a:t>
            </a:r>
            <a:r>
              <a:rPr kumimoji="1" lang="cs-CZ" sz="1200" kern="1200" dirty="0">
                <a:solidFill>
                  <a:schemeClr val="tx1"/>
                </a:solidFill>
                <a:effectLst/>
                <a:latin typeface="Arial" charset="0"/>
                <a:ea typeface="+mn-ea"/>
                <a:cs typeface="+mn-cs"/>
              </a:rPr>
              <a:t>, vesnické) obce,</a:t>
            </a:r>
          </a:p>
          <a:p>
            <a:pPr lvl="0"/>
            <a:r>
              <a:rPr kumimoji="1" lang="cs-CZ" sz="1200" kern="1200" dirty="0">
                <a:solidFill>
                  <a:schemeClr val="tx1"/>
                </a:solidFill>
                <a:effectLst/>
                <a:latin typeface="Arial" charset="0"/>
                <a:ea typeface="+mn-ea"/>
                <a:cs typeface="+mn-cs"/>
              </a:rPr>
              <a:t>městyse,</a:t>
            </a:r>
          </a:p>
          <a:p>
            <a:pPr lvl="0"/>
            <a:r>
              <a:rPr kumimoji="1" lang="cs-CZ" sz="1200" kern="1200" dirty="0">
                <a:solidFill>
                  <a:schemeClr val="tx1"/>
                </a:solidFill>
                <a:effectLst/>
                <a:latin typeface="Arial" charset="0"/>
                <a:ea typeface="+mn-ea"/>
                <a:cs typeface="+mn-cs"/>
              </a:rPr>
              <a:t>města a</a:t>
            </a:r>
          </a:p>
          <a:p>
            <a:pPr lvl="0"/>
            <a:r>
              <a:rPr kumimoji="1" lang="cs-CZ" sz="1200" kern="1200" dirty="0">
                <a:solidFill>
                  <a:schemeClr val="tx1"/>
                </a:solidFill>
                <a:effectLst/>
                <a:latin typeface="Arial" charset="0"/>
                <a:ea typeface="+mn-ea"/>
                <a:cs typeface="+mn-cs"/>
              </a:rPr>
              <a:t>statutární města (území statutárních měst se může členit na městské obvody nebo městské části s vlastními orgány samosprávy; územně členěná statutární města upravují své vnitřní poměry ve věcech správy města statutem, který je vydáván formou obecně závazné vyhlášky obce).</a:t>
            </a:r>
          </a:p>
          <a:p>
            <a:r>
              <a:rPr kumimoji="1" lang="cs-CZ" sz="1200" kern="1200" dirty="0">
                <a:solidFill>
                  <a:schemeClr val="tx1"/>
                </a:solidFill>
                <a:effectLst/>
                <a:latin typeface="Arial" charset="0"/>
                <a:ea typeface="+mn-ea"/>
                <a:cs typeface="+mn-cs"/>
              </a:rPr>
              <a:t>		Zcela speciální úprava byla vytvořena pro </a:t>
            </a:r>
            <a:r>
              <a:rPr kumimoji="1" lang="cs-CZ" sz="1200" b="1" kern="1200" dirty="0">
                <a:solidFill>
                  <a:schemeClr val="tx1"/>
                </a:solidFill>
                <a:effectLst/>
                <a:latin typeface="Arial" charset="0"/>
                <a:ea typeface="+mn-ea"/>
                <a:cs typeface="+mn-cs"/>
              </a:rPr>
              <a:t>hlavní město Prahu,</a:t>
            </a:r>
            <a:r>
              <a:rPr kumimoji="1" lang="cs-CZ" sz="1200" kern="1200" dirty="0">
                <a:solidFill>
                  <a:schemeClr val="tx1"/>
                </a:solidFill>
                <a:effectLst/>
                <a:latin typeface="Arial" charset="0"/>
                <a:ea typeface="+mn-ea"/>
                <a:cs typeface="+mn-cs"/>
              </a:rPr>
              <a:t> a to zákonem o hlavním městě Praze. Ten upravuje postavení hlavního města Prahy jako hlavního města České republiky, kraje a obce a dále postavení městských částí hlavního města Prahy.</a:t>
            </a:r>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13</a:t>
            </a:fld>
            <a:endParaRPr lang="cs-CZ" altLang="cs-CZ"/>
          </a:p>
        </p:txBody>
      </p:sp>
    </p:spTree>
    <p:extLst>
      <p:ext uri="{BB962C8B-B14F-4D97-AF65-F5344CB8AC3E}">
        <p14:creationId xmlns:p14="http://schemas.microsoft.com/office/powerpoint/2010/main" val="4231999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14</a:t>
            </a:fld>
            <a:endParaRPr lang="cs-CZ" altLang="cs-CZ"/>
          </a:p>
        </p:txBody>
      </p:sp>
    </p:spTree>
    <p:extLst>
      <p:ext uri="{BB962C8B-B14F-4D97-AF65-F5344CB8AC3E}">
        <p14:creationId xmlns:p14="http://schemas.microsoft.com/office/powerpoint/2010/main" val="4250994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15</a:t>
            </a:fld>
            <a:endParaRPr lang="cs-CZ" altLang="cs-CZ"/>
          </a:p>
        </p:txBody>
      </p:sp>
    </p:spTree>
    <p:extLst>
      <p:ext uri="{BB962C8B-B14F-4D97-AF65-F5344CB8AC3E}">
        <p14:creationId xmlns:p14="http://schemas.microsoft.com/office/powerpoint/2010/main" val="4117917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16</a:t>
            </a:fld>
            <a:endParaRPr lang="cs-CZ" altLang="cs-CZ"/>
          </a:p>
        </p:txBody>
      </p:sp>
    </p:spTree>
    <p:extLst>
      <p:ext uri="{BB962C8B-B14F-4D97-AF65-F5344CB8AC3E}">
        <p14:creationId xmlns:p14="http://schemas.microsoft.com/office/powerpoint/2010/main" val="548864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kumimoji="1" lang="cs-CZ" sz="1200" b="1" kern="1200" dirty="0">
                <a:solidFill>
                  <a:schemeClr val="tx1"/>
                </a:solidFill>
                <a:effectLst/>
                <a:latin typeface="Arial" charset="0"/>
                <a:ea typeface="+mn-ea"/>
                <a:cs typeface="+mn-cs"/>
              </a:rPr>
              <a:t>Krajské zřízení v České republice</a:t>
            </a:r>
            <a:endParaRPr kumimoji="1" lang="cs-CZ" sz="1200" kern="1200" dirty="0">
              <a:solidFill>
                <a:schemeClr val="tx1"/>
              </a:solidFill>
              <a:effectLst/>
              <a:latin typeface="Arial" charset="0"/>
              <a:ea typeface="+mn-ea"/>
              <a:cs typeface="+mn-cs"/>
            </a:endParaRPr>
          </a:p>
          <a:p>
            <a:r>
              <a:rPr kumimoji="1" lang="cs-CZ" sz="1200" kern="1200" dirty="0">
                <a:solidFill>
                  <a:schemeClr val="tx1"/>
                </a:solidFill>
                <a:effectLst/>
                <a:latin typeface="Arial" charset="0"/>
                <a:ea typeface="+mn-ea"/>
                <a:cs typeface="+mn-cs"/>
              </a:rPr>
              <a:t>		Současná krajská samospráva byla na zákonné úrovni konstituována dnem voleb do krajských zastupitelstev 12. listopadu 2000. Vznikla krajská zastupitelstva a další orgány krajů, které se ujaly svých funkcí vyplývajících ze zákona (v oblasti přenesené působnosti však začaly kraje působit až od 1. ledna 2001).</a:t>
            </a:r>
          </a:p>
          <a:p>
            <a:r>
              <a:rPr kumimoji="1" lang="cs-CZ" sz="1200" b="1" kern="1200" dirty="0">
                <a:solidFill>
                  <a:schemeClr val="tx1"/>
                </a:solidFill>
                <a:effectLst/>
                <a:latin typeface="Arial" charset="0"/>
                <a:ea typeface="+mn-ea"/>
                <a:cs typeface="+mn-cs"/>
              </a:rPr>
              <a:t>	Podstata kraje </a:t>
            </a:r>
            <a:r>
              <a:rPr kumimoji="1" lang="cs-CZ" sz="1200" kern="1200" dirty="0">
                <a:solidFill>
                  <a:schemeClr val="tx1"/>
                </a:solidFill>
                <a:effectLst/>
                <a:latin typeface="Arial" charset="0"/>
                <a:ea typeface="+mn-ea"/>
                <a:cs typeface="+mn-cs"/>
              </a:rPr>
              <a:t>jako subjektu územní (regionální) samosprávy spočívá (obdobně jako v případě obcí) ve vzájemném propojení čtyř následujících aspektů:</a:t>
            </a:r>
          </a:p>
          <a:p>
            <a:pPr lvl="0"/>
            <a:r>
              <a:rPr kumimoji="1" lang="cs-CZ" sz="1200" b="1" kern="1200" dirty="0">
                <a:solidFill>
                  <a:schemeClr val="tx1"/>
                </a:solidFill>
                <a:effectLst/>
                <a:latin typeface="Arial" charset="0"/>
                <a:ea typeface="+mn-ea"/>
                <a:cs typeface="+mn-cs"/>
              </a:rPr>
              <a:t>osobní aspekt kraje</a:t>
            </a:r>
            <a:r>
              <a:rPr kumimoji="1" lang="cs-CZ" sz="1200" kern="1200" dirty="0">
                <a:solidFill>
                  <a:schemeClr val="tx1"/>
                </a:solidFill>
                <a:effectLst/>
                <a:latin typeface="Arial" charset="0"/>
                <a:ea typeface="+mn-ea"/>
                <a:cs typeface="+mn-cs"/>
              </a:rPr>
              <a:t> (každý kraj představuje společenství fyzických osob vystupujících jak v pozici tvůrců, tak i adresátů regionální veřejné správy, tedy občanů kraje),</a:t>
            </a:r>
          </a:p>
          <a:p>
            <a:pPr lvl="0"/>
            <a:r>
              <a:rPr kumimoji="1" lang="cs-CZ" sz="1200" b="1" kern="1200" dirty="0">
                <a:solidFill>
                  <a:schemeClr val="tx1"/>
                </a:solidFill>
                <a:effectLst/>
                <a:latin typeface="Arial" charset="0"/>
                <a:ea typeface="+mn-ea"/>
                <a:cs typeface="+mn-cs"/>
              </a:rPr>
              <a:t>územní aspekt kraje</a:t>
            </a:r>
            <a:r>
              <a:rPr kumimoji="1" lang="cs-CZ" sz="1200" kern="1200" dirty="0">
                <a:solidFill>
                  <a:schemeClr val="tx1"/>
                </a:solidFill>
                <a:effectLst/>
                <a:latin typeface="Arial" charset="0"/>
                <a:ea typeface="+mn-ea"/>
                <a:cs typeface="+mn-cs"/>
              </a:rPr>
              <a:t> (každý kraj má vlastní území, na němž je dána jeho samosprávná působnost),</a:t>
            </a:r>
          </a:p>
          <a:p>
            <a:pPr lvl="0"/>
            <a:r>
              <a:rPr kumimoji="1" lang="cs-CZ" sz="1200" b="1" kern="1200" dirty="0">
                <a:solidFill>
                  <a:schemeClr val="tx1"/>
                </a:solidFill>
                <a:effectLst/>
                <a:latin typeface="Arial" charset="0"/>
                <a:ea typeface="+mn-ea"/>
                <a:cs typeface="+mn-cs"/>
              </a:rPr>
              <a:t>mocenský aspekt kraje</a:t>
            </a:r>
            <a:r>
              <a:rPr kumimoji="1" lang="cs-CZ" sz="1200" kern="1200" dirty="0">
                <a:solidFill>
                  <a:schemeClr val="tx1"/>
                </a:solidFill>
                <a:effectLst/>
                <a:latin typeface="Arial" charset="0"/>
                <a:ea typeface="+mn-ea"/>
                <a:cs typeface="+mn-cs"/>
              </a:rPr>
              <a:t> (každý kraj je vybaven pravomocí k tvorbě a výkonu vlastních </a:t>
            </a:r>
            <a:r>
              <a:rPr kumimoji="1" lang="cs-CZ" sz="1200" kern="1200" dirty="0" err="1">
                <a:solidFill>
                  <a:schemeClr val="tx1"/>
                </a:solidFill>
                <a:effectLst/>
                <a:latin typeface="Arial" charset="0"/>
                <a:ea typeface="+mn-ea"/>
                <a:cs typeface="+mn-cs"/>
              </a:rPr>
              <a:t>veřejnomocenských</a:t>
            </a:r>
            <a:r>
              <a:rPr kumimoji="1" lang="cs-CZ" sz="1200" kern="1200" dirty="0">
                <a:solidFill>
                  <a:schemeClr val="tx1"/>
                </a:solidFill>
                <a:effectLst/>
                <a:latin typeface="Arial" charset="0"/>
                <a:ea typeface="+mn-ea"/>
                <a:cs typeface="+mn-cs"/>
              </a:rPr>
              <a:t> aktů),</a:t>
            </a:r>
          </a:p>
          <a:p>
            <a:pPr lvl="0"/>
            <a:r>
              <a:rPr kumimoji="1" lang="cs-CZ" sz="1200" b="1" kern="1200" dirty="0">
                <a:solidFill>
                  <a:schemeClr val="tx1"/>
                </a:solidFill>
                <a:effectLst/>
                <a:latin typeface="Arial" charset="0"/>
                <a:ea typeface="+mn-ea"/>
                <a:cs typeface="+mn-cs"/>
              </a:rPr>
              <a:t>ekonomický aspekt kraje</a:t>
            </a:r>
            <a:r>
              <a:rPr kumimoji="1" lang="cs-CZ" sz="1200" kern="1200" dirty="0">
                <a:solidFill>
                  <a:schemeClr val="tx1"/>
                </a:solidFill>
                <a:effectLst/>
                <a:latin typeface="Arial" charset="0"/>
                <a:ea typeface="+mn-ea"/>
                <a:cs typeface="+mn-cs"/>
              </a:rPr>
              <a:t> (každý kraj je vybaven jistou mírou ekonomické autonomie, samostatně hospodaří, disponuje vlastním majetkem a finančními zdroji). </a:t>
            </a:r>
          </a:p>
          <a:p>
            <a:pPr lvl="0"/>
            <a:endParaRPr kumimoji="1" lang="cs-CZ" sz="1200" kern="1200" dirty="0">
              <a:solidFill>
                <a:schemeClr val="tx1"/>
              </a:solidFill>
              <a:effectLst/>
              <a:latin typeface="Arial" charset="0"/>
              <a:ea typeface="+mn-ea"/>
              <a:cs typeface="+mn-cs"/>
            </a:endParaRPr>
          </a:p>
          <a:p>
            <a:pPr lvl="0"/>
            <a:endParaRPr kumimoji="1" lang="cs-CZ" sz="1200" kern="1200" dirty="0">
              <a:solidFill>
                <a:schemeClr val="tx1"/>
              </a:solidFill>
              <a:effectLst/>
              <a:latin typeface="Arial" charset="0"/>
              <a:ea typeface="+mn-ea"/>
              <a:cs typeface="+mn-cs"/>
            </a:endParaRPr>
          </a:p>
          <a:p>
            <a:r>
              <a:rPr kumimoji="1" lang="cs-CZ" sz="1200" b="1" i="1" kern="1200" dirty="0">
                <a:solidFill>
                  <a:schemeClr val="tx1"/>
                </a:solidFill>
                <a:effectLst/>
                <a:latin typeface="Arial" charset="0"/>
                <a:ea typeface="+mn-ea"/>
                <a:cs typeface="+mn-cs"/>
              </a:rPr>
              <a:t>Kraje</a:t>
            </a:r>
            <a:endParaRPr kumimoji="1" lang="cs-CZ" sz="1200" kern="1200" dirty="0">
              <a:solidFill>
                <a:schemeClr val="tx1"/>
              </a:solidFill>
              <a:effectLst/>
              <a:latin typeface="Arial" charset="0"/>
              <a:ea typeface="+mn-ea"/>
              <a:cs typeface="+mn-cs"/>
            </a:endParaRPr>
          </a:p>
          <a:p>
            <a:r>
              <a:rPr kumimoji="1" lang="cs-CZ" sz="1200" b="1" kern="1200" dirty="0">
                <a:solidFill>
                  <a:schemeClr val="tx1"/>
                </a:solidFill>
                <a:effectLst/>
                <a:latin typeface="Arial" charset="0"/>
                <a:ea typeface="+mn-ea"/>
                <a:cs typeface="+mn-cs"/>
              </a:rPr>
              <a:t>	Kraj je</a:t>
            </a:r>
            <a:r>
              <a:rPr kumimoji="1" lang="cs-CZ" sz="1200" kern="1200" dirty="0">
                <a:solidFill>
                  <a:schemeClr val="tx1"/>
                </a:solidFill>
                <a:effectLst/>
                <a:latin typeface="Arial" charset="0"/>
                <a:ea typeface="+mn-ea"/>
                <a:cs typeface="+mn-cs"/>
              </a:rPr>
              <a:t> územním společenstvím občanů, které má právo na samosprávu. </a:t>
            </a:r>
          </a:p>
          <a:p>
            <a:r>
              <a:rPr kumimoji="1" lang="cs-CZ" sz="1200" kern="1200" dirty="0">
                <a:solidFill>
                  <a:schemeClr val="tx1"/>
                </a:solidFill>
                <a:effectLst/>
                <a:latin typeface="Arial" charset="0"/>
                <a:ea typeface="+mn-ea"/>
                <a:cs typeface="+mn-cs"/>
              </a:rPr>
              <a:t>	Kraj je veřejnoprávní korporací, která má vlastní majetek a vlastní příjmy vymezené zákonem a hospodaří za podmínek stanovených zákonem podle vlastního rozpočtu. Kraj vystupuje v právních vztazích svým jménem a nese odpovědnost z těchto vztahů vyplývající. Kraj pečuje o všestranný rozvoj svého území a o potřeby svých občanů.</a:t>
            </a:r>
          </a:p>
          <a:p>
            <a:r>
              <a:rPr kumimoji="1" lang="cs-CZ" sz="1200" kern="1200" dirty="0">
                <a:solidFill>
                  <a:schemeClr val="tx1"/>
                </a:solidFill>
                <a:effectLst/>
                <a:latin typeface="Arial" charset="0"/>
                <a:ea typeface="+mn-ea"/>
                <a:cs typeface="+mn-cs"/>
              </a:rPr>
              <a:t>		Zcela speciální úprava byla vytvořena pro </a:t>
            </a:r>
            <a:r>
              <a:rPr kumimoji="1" lang="cs-CZ" sz="1200" b="1" kern="1200" dirty="0">
                <a:solidFill>
                  <a:schemeClr val="tx1"/>
                </a:solidFill>
                <a:effectLst/>
                <a:latin typeface="Arial" charset="0"/>
                <a:ea typeface="+mn-ea"/>
                <a:cs typeface="+mn-cs"/>
              </a:rPr>
              <a:t>hlavní město Prahu,</a:t>
            </a:r>
            <a:r>
              <a:rPr kumimoji="1" lang="cs-CZ" sz="1200" kern="1200" dirty="0">
                <a:solidFill>
                  <a:schemeClr val="tx1"/>
                </a:solidFill>
                <a:effectLst/>
                <a:latin typeface="Arial" charset="0"/>
                <a:ea typeface="+mn-ea"/>
                <a:cs typeface="+mn-cs"/>
              </a:rPr>
              <a:t> a to zákonem o hlavním městě Praze. Ten upravuje postavení hlavního města Prahy jako hlavního města České republiky, kraje a obce a dále postavení městských částí hlavního města Prahy.</a:t>
            </a:r>
          </a:p>
          <a:p>
            <a:endParaRPr kumimoji="1" lang="cs-CZ" sz="1200" kern="1200" dirty="0">
              <a:solidFill>
                <a:schemeClr val="tx1"/>
              </a:solidFill>
              <a:effectLst/>
              <a:latin typeface="Arial" charset="0"/>
              <a:ea typeface="+mn-ea"/>
              <a:cs typeface="+mn-cs"/>
            </a:endParaRPr>
          </a:p>
          <a:p>
            <a:endParaRPr kumimoji="1" lang="cs-CZ" sz="1200" kern="1200" dirty="0">
              <a:solidFill>
                <a:schemeClr val="tx1"/>
              </a:solidFill>
              <a:effectLst/>
              <a:latin typeface="Arial" charset="0"/>
              <a:ea typeface="+mn-ea"/>
              <a:cs typeface="+mn-cs"/>
            </a:endParaRPr>
          </a:p>
          <a:p>
            <a:endParaRPr kumimoji="1" lang="cs-CZ" sz="1200" kern="1200" dirty="0">
              <a:solidFill>
                <a:schemeClr val="tx1"/>
              </a:solidFill>
              <a:effectLst/>
              <a:latin typeface="Arial" charset="0"/>
              <a:ea typeface="+mn-ea"/>
              <a:cs typeface="+mn-cs"/>
            </a:endParaRPr>
          </a:p>
          <a:p>
            <a:endParaRPr kumimoji="1" lang="cs-CZ" sz="1200" kern="1200" dirty="0">
              <a:solidFill>
                <a:schemeClr val="tx1"/>
              </a:solidFill>
              <a:effectLst/>
              <a:latin typeface="Arial" charset="0"/>
              <a:ea typeface="+mn-ea"/>
              <a:cs typeface="+mn-cs"/>
            </a:endParaRPr>
          </a:p>
          <a:p>
            <a:endParaRPr kumimoji="1" lang="cs-CZ"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cs-CZ" sz="1200" u="sng" kern="1200" dirty="0">
                <a:solidFill>
                  <a:schemeClr val="tx1"/>
                </a:solidFill>
                <a:effectLst/>
                <a:latin typeface="Arial" charset="0"/>
                <a:ea typeface="+mn-ea"/>
                <a:cs typeface="+mn-cs"/>
              </a:rPr>
              <a:t>Vedle krajů jako vyšších územních samosprávných celků nutno vnímat i tzv.</a:t>
            </a:r>
            <a:r>
              <a:rPr kumimoji="1" lang="cs-CZ" sz="1200" b="1" u="sng" kern="1200" dirty="0">
                <a:solidFill>
                  <a:schemeClr val="tx1"/>
                </a:solidFill>
                <a:effectLst/>
                <a:latin typeface="Arial" charset="0"/>
                <a:ea typeface="+mn-ea"/>
                <a:cs typeface="+mn-cs"/>
              </a:rPr>
              <a:t> regiony soudržnosti </a:t>
            </a:r>
            <a:r>
              <a:rPr kumimoji="1" lang="cs-CZ" sz="1200" kern="1200" dirty="0">
                <a:solidFill>
                  <a:schemeClr val="tx1"/>
                </a:solidFill>
                <a:effectLst/>
                <a:latin typeface="Arial" charset="0"/>
                <a:ea typeface="+mn-ea"/>
                <a:cs typeface="+mn-cs"/>
              </a:rPr>
              <a:t>[§ 15 zákona o podpoře regionálního rozvoje: </a:t>
            </a:r>
            <a:r>
              <a:rPr kumimoji="1" lang="cs-CZ" sz="1200" i="1" kern="1200" dirty="0">
                <a:solidFill>
                  <a:schemeClr val="tx1"/>
                </a:solidFill>
                <a:effectLst/>
                <a:latin typeface="Arial" charset="0"/>
                <a:ea typeface="+mn-ea"/>
                <a:cs typeface="+mn-cs"/>
              </a:rPr>
              <a:t>Pro potřeby spojené s koordinací a realizací hospodářské a sociální soudržnosti se zřizují regiony, jejichž územní vymezení je totožné s územními statistickými jednotkami NUTS (dále jen "region soudržnosti"). Jedná se o tyto regiony </a:t>
            </a:r>
            <a:r>
              <a:rPr kumimoji="1" lang="cs-CZ" sz="1200" i="1" kern="1200" dirty="0" err="1">
                <a:solidFill>
                  <a:schemeClr val="tx1"/>
                </a:solidFill>
                <a:effectLst/>
                <a:latin typeface="Arial" charset="0"/>
                <a:ea typeface="+mn-ea"/>
                <a:cs typeface="+mn-cs"/>
              </a:rPr>
              <a:t>soudržnosti:a</a:t>
            </a:r>
            <a:r>
              <a:rPr kumimoji="1" lang="cs-CZ" sz="1200" i="1" kern="1200" dirty="0">
                <a:solidFill>
                  <a:schemeClr val="tx1"/>
                </a:solidFill>
                <a:effectLst/>
                <a:latin typeface="Arial" charset="0"/>
                <a:ea typeface="+mn-ea"/>
                <a:cs typeface="+mn-cs"/>
              </a:rPr>
              <a:t>) Praha, vymezený územím hlavního města Prahy, b) Střední Čechy, vymezený územím Středočeského kraje, c) Jihozápad, vymezený územím Jihočeského a Plzeňského kraje, d) Severozápad, vymezený územím Karlovarského a Ústeckého kraje, e) Severovýchod, vymezený územím Libereckého, Královéhradeckého a Pardubického kraje, f) Jihovýchod, vymezený územím Jihomoravského kraje a kraje Vysočina, g) Střední Morava, vymezený územím Olomouckého a Zlínského kraje, h) </a:t>
            </a:r>
            <a:r>
              <a:rPr kumimoji="1" lang="cs-CZ" sz="1200" i="1" kern="1200" dirty="0" err="1">
                <a:solidFill>
                  <a:schemeClr val="tx1"/>
                </a:solidFill>
                <a:effectLst/>
                <a:latin typeface="Arial" charset="0"/>
                <a:ea typeface="+mn-ea"/>
                <a:cs typeface="+mn-cs"/>
              </a:rPr>
              <a:t>Moravskoslezsko</a:t>
            </a:r>
            <a:r>
              <a:rPr kumimoji="1" lang="cs-CZ" sz="1200" i="1" kern="1200" dirty="0">
                <a:solidFill>
                  <a:schemeClr val="tx1"/>
                </a:solidFill>
                <a:effectLst/>
                <a:latin typeface="Arial" charset="0"/>
                <a:ea typeface="+mn-ea"/>
                <a:cs typeface="+mn-cs"/>
              </a:rPr>
              <a:t>, vymezený územím Moravskoslezského kraje.</a:t>
            </a:r>
            <a:r>
              <a:rPr kumimoji="1" lang="cs-CZ" sz="1200" kern="1200" dirty="0">
                <a:solidFill>
                  <a:schemeClr val="tx1"/>
                </a:solidFill>
                <a:effectLst/>
                <a:latin typeface="Arial" charset="0"/>
                <a:ea typeface="+mn-ea"/>
                <a:cs typeface="+mn-cs"/>
              </a:rPr>
              <a:t>].</a:t>
            </a:r>
          </a:p>
          <a:p>
            <a:endParaRPr kumimoji="1" lang="cs-CZ" sz="1200" kern="1200" dirty="0">
              <a:solidFill>
                <a:schemeClr val="tx1"/>
              </a:solidFill>
              <a:effectLst/>
              <a:latin typeface="Arial" charset="0"/>
              <a:ea typeface="+mn-ea"/>
              <a:cs typeface="+mn-cs"/>
            </a:endParaRPr>
          </a:p>
          <a:p>
            <a:endParaRPr kumimoji="1" lang="cs-CZ" sz="1200" kern="1200" dirty="0">
              <a:solidFill>
                <a:schemeClr val="tx1"/>
              </a:solidFill>
              <a:effectLst/>
              <a:latin typeface="Arial" charset="0"/>
              <a:ea typeface="+mn-ea"/>
              <a:cs typeface="+mn-cs"/>
            </a:endParaRPr>
          </a:p>
          <a:p>
            <a:endParaRPr kumimoji="1" lang="cs-CZ" sz="1200" kern="1200" dirty="0">
              <a:solidFill>
                <a:schemeClr val="tx1"/>
              </a:solidFill>
              <a:effectLst/>
              <a:latin typeface="Arial" charset="0"/>
              <a:ea typeface="+mn-ea"/>
              <a:cs typeface="+mn-cs"/>
            </a:endParaRPr>
          </a:p>
          <a:p>
            <a:endParaRPr kumimoji="1" lang="cs-CZ" sz="1200" kern="1200" dirty="0">
              <a:solidFill>
                <a:schemeClr val="tx1"/>
              </a:solidFill>
              <a:effectLst/>
              <a:latin typeface="Arial" charset="0"/>
              <a:ea typeface="+mn-ea"/>
              <a:cs typeface="+mn-cs"/>
            </a:endParaRPr>
          </a:p>
          <a:p>
            <a:pPr lvl="0"/>
            <a:endParaRPr kumimoji="1" lang="cs-CZ" sz="1200" kern="1200" dirty="0">
              <a:solidFill>
                <a:schemeClr val="tx1"/>
              </a:solidFill>
              <a:effectLst/>
              <a:latin typeface="Arial" charset="0"/>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17</a:t>
            </a:fld>
            <a:endParaRPr lang="cs-CZ" altLang="cs-CZ"/>
          </a:p>
        </p:txBody>
      </p:sp>
    </p:spTree>
    <p:extLst>
      <p:ext uri="{BB962C8B-B14F-4D97-AF65-F5344CB8AC3E}">
        <p14:creationId xmlns:p14="http://schemas.microsoft.com/office/powerpoint/2010/main" val="3682871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lvl="0"/>
            <a:endParaRPr kumimoji="1" lang="cs-CZ" sz="1200" kern="1200" dirty="0">
              <a:solidFill>
                <a:schemeClr val="tx1"/>
              </a:solidFill>
              <a:effectLst/>
              <a:latin typeface="Arial" charset="0"/>
              <a:ea typeface="+mn-ea"/>
              <a:cs typeface="+mn-cs"/>
            </a:endParaRPr>
          </a:p>
          <a:p>
            <a:pPr lvl="0"/>
            <a:endParaRPr kumimoji="1" lang="cs-CZ" sz="1200" kern="1200" dirty="0">
              <a:solidFill>
                <a:schemeClr val="tx1"/>
              </a:solidFill>
              <a:effectLst/>
              <a:latin typeface="Arial" charset="0"/>
              <a:ea typeface="+mn-ea"/>
              <a:cs typeface="+mn-cs"/>
            </a:endParaRPr>
          </a:p>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18</a:t>
            </a:fld>
            <a:endParaRPr lang="cs-CZ" altLang="cs-CZ"/>
          </a:p>
        </p:txBody>
      </p:sp>
    </p:spTree>
    <p:extLst>
      <p:ext uri="{BB962C8B-B14F-4D97-AF65-F5344CB8AC3E}">
        <p14:creationId xmlns:p14="http://schemas.microsoft.com/office/powerpoint/2010/main" val="4265974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kumimoji="1" lang="cs-CZ" sz="1200" b="1" kern="1200" dirty="0">
                <a:solidFill>
                  <a:schemeClr val="tx1"/>
                </a:solidFill>
                <a:effectLst/>
                <a:latin typeface="Arial" charset="0"/>
                <a:ea typeface="+mn-ea"/>
                <a:cs typeface="+mn-cs"/>
              </a:rPr>
              <a:t>Vztahy státu, krajů a obcí</a:t>
            </a:r>
            <a:endParaRPr kumimoji="1" lang="cs-CZ" sz="1200" kern="1200" dirty="0">
              <a:solidFill>
                <a:schemeClr val="tx1"/>
              </a:solidFill>
              <a:effectLst/>
              <a:latin typeface="Arial" charset="0"/>
              <a:ea typeface="+mn-ea"/>
              <a:cs typeface="+mn-cs"/>
            </a:endParaRPr>
          </a:p>
          <a:p>
            <a:pPr lvl="0"/>
            <a:r>
              <a:rPr kumimoji="1" lang="cs-CZ" sz="1200" kern="1200" dirty="0">
                <a:solidFill>
                  <a:schemeClr val="tx1"/>
                </a:solidFill>
                <a:effectLst/>
                <a:latin typeface="Arial" charset="0"/>
                <a:ea typeface="+mn-ea"/>
                <a:cs typeface="+mn-cs"/>
              </a:rPr>
              <a:t>Obecné principy</a:t>
            </a:r>
          </a:p>
          <a:p>
            <a:pPr lvl="0"/>
            <a:r>
              <a:rPr kumimoji="1" lang="cs-CZ" sz="1200" kern="1200" dirty="0">
                <a:solidFill>
                  <a:schemeClr val="tx1"/>
                </a:solidFill>
                <a:effectLst/>
                <a:latin typeface="Arial" charset="0"/>
                <a:ea typeface="+mn-ea"/>
                <a:cs typeface="+mn-cs"/>
              </a:rPr>
              <a:t>Dozor nad výkonem samostatné působnosti</a:t>
            </a:r>
          </a:p>
          <a:p>
            <a:pPr lvl="0"/>
            <a:r>
              <a:rPr kumimoji="1" lang="cs-CZ" sz="1200" kern="1200" dirty="0">
                <a:solidFill>
                  <a:schemeClr val="tx1"/>
                </a:solidFill>
                <a:effectLst/>
                <a:latin typeface="Arial" charset="0"/>
                <a:ea typeface="+mn-ea"/>
                <a:cs typeface="+mn-cs"/>
              </a:rPr>
              <a:t>Dozor nad výkonem přenesené působnosti</a:t>
            </a:r>
          </a:p>
          <a:p>
            <a:pPr lvl="0"/>
            <a:r>
              <a:rPr kumimoji="1" lang="cs-CZ" sz="1200" kern="1200" dirty="0">
                <a:solidFill>
                  <a:schemeClr val="tx1"/>
                </a:solidFill>
                <a:effectLst/>
                <a:latin typeface="Arial" charset="0"/>
                <a:ea typeface="+mn-ea"/>
                <a:cs typeface="+mn-cs"/>
              </a:rPr>
              <a:t>Kontrola výkonu samostatné a přenesené působnosti</a:t>
            </a:r>
          </a:p>
          <a:p>
            <a:pPr lvl="0"/>
            <a:r>
              <a:rPr kumimoji="1" lang="cs-CZ" sz="1200" kern="1200" dirty="0">
                <a:solidFill>
                  <a:schemeClr val="tx1"/>
                </a:solidFill>
                <a:effectLst/>
                <a:latin typeface="Arial" charset="0"/>
                <a:ea typeface="+mn-ea"/>
                <a:cs typeface="+mn-cs"/>
              </a:rPr>
              <a:t>Některé další právně regulované vztahy mezi státem, kraji a obcemi</a:t>
            </a:r>
          </a:p>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20</a:t>
            </a:fld>
            <a:endParaRPr lang="cs-CZ" altLang="cs-CZ"/>
          </a:p>
        </p:txBody>
      </p:sp>
    </p:spTree>
    <p:extLst>
      <p:ext uri="{BB962C8B-B14F-4D97-AF65-F5344CB8AC3E}">
        <p14:creationId xmlns:p14="http://schemas.microsoft.com/office/powerpoint/2010/main" val="3528866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Krajský úřad dozoruje v oboru přenesené působnosti obcí jejich nařízení a dále usnesení, rozhodnutí nebo jiná opatření. Nedozoruje však rozhodnutí a jiné úkony orgánu obce učiněné podle správního řádu nebo podle daňového řádu, tato rozhodnutí a jiné úkony jsou přezkoumávány instančně ve správním řízení.</a:t>
            </a:r>
          </a:p>
          <a:p>
            <a:endParaRPr lang="cs-CZ" dirty="0"/>
          </a:p>
          <a:p>
            <a:r>
              <a:rPr lang="cs-CZ" dirty="0"/>
              <a:t>(Dozor nad obcemi)</a:t>
            </a:r>
          </a:p>
          <a:p>
            <a:r>
              <a:rPr lang="cs-CZ" dirty="0"/>
              <a:t> </a:t>
            </a:r>
          </a:p>
          <a:p>
            <a:r>
              <a:rPr lang="cs-CZ" dirty="0"/>
              <a:t>Právní stav komentáře je ke dni 1.1.2020.</a:t>
            </a:r>
          </a:p>
          <a:p>
            <a:r>
              <a:rPr lang="cs-CZ" dirty="0"/>
              <a:t>K § 69a</a:t>
            </a:r>
          </a:p>
          <a:p>
            <a:r>
              <a:rPr lang="cs-CZ" dirty="0"/>
              <a:t> </a:t>
            </a:r>
          </a:p>
          <a:p>
            <a:r>
              <a:rPr lang="cs-CZ" dirty="0"/>
              <a:t>	Krajský úřad dozoruje v oboru přenesené působnosti obcí jejich nařízení a dále usnesení, rozhodnutí nebo jiná opatření. Nedozoruje však rozhodnutí a jiné úkony orgánu obce učiněné podle správního řádu nebo podle daňového řádu, tato rozhodnutí a jiné úkony jsou přezkoumávány instančně ve správním řízení.</a:t>
            </a:r>
          </a:p>
          <a:p>
            <a:endParaRPr lang="cs-CZ" dirty="0"/>
          </a:p>
          <a:p>
            <a:r>
              <a:rPr lang="cs-CZ" dirty="0"/>
              <a:t>	Má-li příslušný krajský úřad na základě vlastního či vnějšího podnětu za to, že je nařízení obce v rozporu se zákonem či jiným právním předpisem, postupuje následujícím způsobem:</a:t>
            </a:r>
          </a:p>
          <a:p>
            <a:r>
              <a:rPr lang="cs-CZ" dirty="0"/>
              <a:t>a) vyzve obec ke zjednání nápravy; výzvy není třeba v případě zřejmého rozporu nařízení obce s lidskými právy a základními svobodami;</a:t>
            </a:r>
          </a:p>
          <a:p>
            <a:r>
              <a:rPr lang="cs-CZ" dirty="0"/>
              <a:t> </a:t>
            </a:r>
          </a:p>
          <a:p>
            <a:r>
              <a:rPr lang="cs-CZ" dirty="0"/>
              <a:t>b) nezjedná-li obec nápravu do 60 dnů od doručení výzvy ke zjednání nápravy, vydá krajský úřad rozhodnutí o pozastavení účinnosti nařízení obce, v němž stanoví obci další přiměřenou lhůtu ke zjednání nápravy;</a:t>
            </a:r>
          </a:p>
          <a:p>
            <a:r>
              <a:rPr lang="cs-CZ" dirty="0"/>
              <a:t> </a:t>
            </a:r>
          </a:p>
          <a:p>
            <a:r>
              <a:rPr lang="cs-CZ" dirty="0"/>
              <a:t>c) účinnost nařízení obce je doručením rozhodnutí pozastavena;</a:t>
            </a:r>
          </a:p>
          <a:p>
            <a:r>
              <a:rPr lang="cs-CZ" dirty="0"/>
              <a:t> </a:t>
            </a:r>
          </a:p>
          <a:p>
            <a:r>
              <a:rPr lang="cs-CZ" dirty="0"/>
              <a:t>d) nezjedná-li obec nápravu, podá ředitel krajského úřadu do 30 dnů od uplynutí lhůty pro zjednání nápravy Ústavnímu soudu návrh na zrušení dozorovaného nařízení obce.</a:t>
            </a:r>
          </a:p>
          <a:p>
            <a:r>
              <a:rPr lang="cs-CZ" dirty="0"/>
              <a:t> </a:t>
            </a:r>
          </a:p>
          <a:p>
            <a:r>
              <a:rPr lang="cs-CZ" dirty="0"/>
              <a:t>	Krajský úřad rozhodnutí o pozastavení účinnosti nařízení obce zruší:</a:t>
            </a:r>
          </a:p>
          <a:p>
            <a:r>
              <a:rPr lang="cs-CZ" dirty="0"/>
              <a:t>a) neprodleně, zjedná-li obec nápravu ve stanovené lhůtě;</a:t>
            </a:r>
          </a:p>
          <a:p>
            <a:r>
              <a:rPr lang="cs-CZ" dirty="0"/>
              <a:t> </a:t>
            </a:r>
          </a:p>
          <a:p>
            <a:r>
              <a:rPr lang="cs-CZ" dirty="0"/>
              <a:t>b) do 15 dnů od doručení sdělení obce o zjednání nápravy v případě, že obec nápravu zjedná až po uplynutí stanovené lhůty, avšak před vydáním rozhodnutí Ústavního soudu;</a:t>
            </a:r>
          </a:p>
          <a:p>
            <a:r>
              <a:rPr lang="cs-CZ" dirty="0"/>
              <a:t> </a:t>
            </a:r>
          </a:p>
          <a:p>
            <a:r>
              <a:rPr lang="cs-CZ" dirty="0"/>
              <a:t>	Rozhodnutí o pozastavení účinnosti nařízení obce pozbývá platnosti dnem právní moci rozhodnutí Ústavního soudu o odmítnutí, zamítnutí nebo zastavení řízení o návrhu na zrušení dozorovaného nařízení.</a:t>
            </a:r>
          </a:p>
          <a:p>
            <a:endParaRPr lang="cs-CZ" dirty="0"/>
          </a:p>
          <a:p>
            <a:r>
              <a:rPr lang="cs-CZ" dirty="0"/>
              <a:t>	Má-li příslušný krajský úřad na základě vlastního či vnějšího podnětu za to, že usnesení orgánu obce v přenesené působnosti je v rozporu se zákonem či jiným právním předpisem a v jejich mezích též s usnesením vlády, směrnicí ústředního správního úřadu nebo opatřením krajského úřadu přijatým při kontrole výkonu přenesené působnosti, postupuje následujícím způsobem:</a:t>
            </a:r>
          </a:p>
          <a:p>
            <a:r>
              <a:rPr lang="cs-CZ" dirty="0"/>
              <a:t>a) vyzve obec ke zjednání nápravy; výzvy není třeba v případě zřejmého a závažného rozporu dozorovaného usnesení obce se zákonem;</a:t>
            </a:r>
          </a:p>
          <a:p>
            <a:r>
              <a:rPr lang="cs-CZ" dirty="0"/>
              <a:t> </a:t>
            </a:r>
          </a:p>
          <a:p>
            <a:r>
              <a:rPr lang="cs-CZ" dirty="0"/>
              <a:t>b) nezjedná-li obec nápravu do 60 dnů od doručení výzvy ke zjednání nápravy, vydá krajský úřad rozhodnutí o zrušení dozorovaného usnesení obce a informuje o tom obecní úřad.</a:t>
            </a:r>
          </a:p>
          <a:p>
            <a:r>
              <a:rPr lang="cs-CZ" dirty="0"/>
              <a:t> </a:t>
            </a:r>
          </a:p>
          <a:p>
            <a:r>
              <a:rPr lang="cs-CZ" dirty="0"/>
              <a:t>	Jestliže se důvod pro uplatnění dozorových opaření vztahuje pouze k některým bodům dozorovaného usnesení, bude rozhodnuto o zrušení pouze těchto částí dozorovaného usnesení.</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21</a:t>
            </a:fld>
            <a:endParaRPr lang="cs-CZ" altLang="cs-CZ"/>
          </a:p>
        </p:txBody>
      </p:sp>
    </p:spTree>
    <p:extLst>
      <p:ext uri="{BB962C8B-B14F-4D97-AF65-F5344CB8AC3E}">
        <p14:creationId xmlns:p14="http://schemas.microsoft.com/office/powerpoint/2010/main" val="1134836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kumimoji="1" lang="cs-CZ" sz="1200" b="1" kern="1200" dirty="0">
                <a:solidFill>
                  <a:schemeClr val="tx1"/>
                </a:solidFill>
                <a:effectLst/>
                <a:latin typeface="Arial" charset="0"/>
                <a:ea typeface="+mn-ea"/>
                <a:cs typeface="+mn-cs"/>
              </a:rPr>
              <a:t>Účast občanů na územní samosprávě</a:t>
            </a:r>
            <a:endParaRPr kumimoji="1" lang="cs-CZ" sz="1200" kern="1200" dirty="0">
              <a:solidFill>
                <a:schemeClr val="tx1"/>
              </a:solidFill>
              <a:effectLst/>
              <a:latin typeface="Arial" charset="0"/>
              <a:ea typeface="+mn-ea"/>
              <a:cs typeface="+mn-cs"/>
            </a:endParaRPr>
          </a:p>
          <a:p>
            <a:pPr lvl="0"/>
            <a:r>
              <a:rPr kumimoji="1" lang="cs-CZ" sz="1200" kern="1200" dirty="0">
                <a:solidFill>
                  <a:schemeClr val="tx1"/>
                </a:solidFill>
                <a:effectLst/>
                <a:latin typeface="Arial" charset="0"/>
                <a:ea typeface="+mn-ea"/>
                <a:cs typeface="+mn-cs"/>
              </a:rPr>
              <a:t>Aktivní a pasivní volební právo na místní a regionální úrovni¨</a:t>
            </a:r>
          </a:p>
          <a:p>
            <a:pPr lvl="0"/>
            <a:r>
              <a:rPr kumimoji="1" lang="cs-CZ" sz="1200" kern="1200" dirty="0">
                <a:solidFill>
                  <a:schemeClr val="tx1"/>
                </a:solidFill>
                <a:effectLst/>
                <a:latin typeface="Arial" charset="0"/>
                <a:ea typeface="+mn-ea"/>
                <a:cs typeface="+mn-cs"/>
              </a:rPr>
              <a:t>Místní a krajské referendum</a:t>
            </a:r>
          </a:p>
          <a:p>
            <a:pPr lvl="0"/>
            <a:r>
              <a:rPr kumimoji="1" lang="cs-CZ" sz="1200" kern="1200" dirty="0">
                <a:solidFill>
                  <a:schemeClr val="tx1"/>
                </a:solidFill>
                <a:effectLst/>
                <a:latin typeface="Arial" charset="0"/>
                <a:ea typeface="+mn-ea"/>
                <a:cs typeface="+mn-cs"/>
              </a:rPr>
              <a:t>Další „privilegia“ občanů obcí a občanů krajů</a:t>
            </a:r>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22</a:t>
            </a:fld>
            <a:endParaRPr lang="cs-CZ" altLang="cs-CZ"/>
          </a:p>
        </p:txBody>
      </p:sp>
    </p:spTree>
    <p:extLst>
      <p:ext uri="{BB962C8B-B14F-4D97-AF65-F5344CB8AC3E}">
        <p14:creationId xmlns:p14="http://schemas.microsoft.com/office/powerpoint/2010/main" val="1149005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a:t>
            </a:fld>
            <a:endParaRPr lang="cs-CZ" altLang="cs-CZ"/>
          </a:p>
        </p:txBody>
      </p:sp>
    </p:spTree>
    <p:extLst>
      <p:ext uri="{BB962C8B-B14F-4D97-AF65-F5344CB8AC3E}">
        <p14:creationId xmlns:p14="http://schemas.microsoft.com/office/powerpoint/2010/main" val="3895380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kumimoji="1" lang="cs-CZ" sz="1200" b="1" kern="1200" dirty="0">
                <a:solidFill>
                  <a:schemeClr val="tx1"/>
                </a:solidFill>
                <a:effectLst/>
                <a:latin typeface="Arial" charset="0"/>
                <a:ea typeface="+mn-ea"/>
                <a:cs typeface="+mn-cs"/>
              </a:rPr>
              <a:t>Teoretická východiska územní samosprávy</a:t>
            </a:r>
            <a:endParaRPr kumimoji="1" lang="cs-CZ" sz="1200" kern="1200" dirty="0">
              <a:solidFill>
                <a:schemeClr val="tx1"/>
              </a:solidFill>
              <a:effectLst/>
              <a:latin typeface="Arial" charset="0"/>
              <a:ea typeface="+mn-ea"/>
              <a:cs typeface="+mn-cs"/>
            </a:endParaRPr>
          </a:p>
          <a:p>
            <a:r>
              <a:rPr kumimoji="1" lang="cs-CZ" sz="1200" b="1" kern="1200" dirty="0">
                <a:solidFill>
                  <a:schemeClr val="tx1"/>
                </a:solidFill>
                <a:effectLst/>
                <a:latin typeface="Arial" charset="0"/>
                <a:ea typeface="+mn-ea"/>
                <a:cs typeface="+mn-cs"/>
              </a:rPr>
              <a:t>Samospráva tvoří jednu ze dvou větví veřejné správy a sama se pak člení na samosprávu územní a zájmovou.</a:t>
            </a:r>
            <a:r>
              <a:rPr kumimoji="1" lang="cs-CZ" sz="1200" kern="1200" dirty="0">
                <a:solidFill>
                  <a:schemeClr val="tx1"/>
                </a:solidFill>
                <a:effectLst/>
                <a:latin typeface="Arial" charset="0"/>
                <a:ea typeface="+mn-ea"/>
                <a:cs typeface="+mn-cs"/>
              </a:rPr>
              <a:t> Samospráva se od státní správy liší jednak tím, že jejím subjektem je veřejnoprávní korporace od státu odlišná, jednak tím, že její činnost je směřována interně, zaměřena na řešení vlastních záležitostí.</a:t>
            </a:r>
          </a:p>
          <a:p>
            <a:r>
              <a:rPr kumimoji="1" lang="cs-CZ" sz="1200" b="1" kern="1200" dirty="0">
                <a:solidFill>
                  <a:schemeClr val="tx1"/>
                </a:solidFill>
                <a:effectLst/>
                <a:latin typeface="Arial" charset="0"/>
                <a:ea typeface="+mn-ea"/>
                <a:cs typeface="+mn-cs"/>
              </a:rPr>
              <a:t>Pojem „samospráva“ </a:t>
            </a:r>
            <a:r>
              <a:rPr kumimoji="1" lang="cs-CZ" sz="1200" kern="1200" dirty="0">
                <a:solidFill>
                  <a:schemeClr val="tx1"/>
                </a:solidFill>
                <a:effectLst/>
                <a:latin typeface="Arial" charset="0"/>
                <a:ea typeface="+mn-ea"/>
                <a:cs typeface="+mn-cs"/>
              </a:rPr>
              <a:t>a její místo v moderním demokratickém státě je předmětem studia zejména správní vědy. Tradičně bývá rozlišován politický pojem samosprávy a právní pojem samosprávy. Samospráva chápaná jako politický pojem akcentuje ten fakt, že samospráva představuje realizaci veřejné správy občany. Právní pojem samosprávy je pak spjat s tím, že samosprávu vykonává veřejnoprávní subjekt od státu odlišný.</a:t>
            </a:r>
          </a:p>
          <a:p>
            <a:r>
              <a:rPr kumimoji="1" lang="cs-CZ" sz="1200" kern="1200" dirty="0">
                <a:solidFill>
                  <a:schemeClr val="tx1"/>
                </a:solidFill>
                <a:effectLst/>
                <a:latin typeface="Arial" charset="0"/>
                <a:ea typeface="+mn-ea"/>
                <a:cs typeface="+mn-cs"/>
              </a:rPr>
              <a:t>Ve vědě správního práva jsou prezentovány </a:t>
            </a:r>
            <a:r>
              <a:rPr kumimoji="1" lang="cs-CZ" sz="1200" b="1" kern="1200" dirty="0">
                <a:solidFill>
                  <a:schemeClr val="tx1"/>
                </a:solidFill>
                <a:effectLst/>
                <a:latin typeface="Arial" charset="0"/>
                <a:ea typeface="+mn-ea"/>
                <a:cs typeface="+mn-cs"/>
              </a:rPr>
              <a:t>tři hlavní teorie samosprávy</a:t>
            </a:r>
            <a:r>
              <a:rPr kumimoji="1" lang="cs-CZ" sz="1200" kern="1200" dirty="0">
                <a:solidFill>
                  <a:schemeClr val="tx1"/>
                </a:solidFill>
                <a:effectLst/>
                <a:latin typeface="Arial" charset="0"/>
                <a:ea typeface="+mn-ea"/>
                <a:cs typeface="+mn-cs"/>
              </a:rPr>
              <a:t>: teorie přirozenoprávní, teorie státoprávní a teorie politická. Přirozenoprávní teorie vychází z toho, že samospráva je na státu nezávislá, je původním subjektem s přirozeným právem na správu vlastních záležitostí, který státu předchází. Tato teorie vycházejíce z myšlenek francouzské revoluce a přirozenoprávní doktríny považuje stát v podstatě za jakýsi svazek samospráv. Státoprávní teorie vychází ze suverenity státu, který může část své moci svěřit samosprávnému společenství jako nestátnímu subjektu. Podle této teorie spočívá podstata samosprávy ve výkonu vrchnostenské moci svěřené samosprávným korporacím státem jako jejich moc vlastní. Samospráva je v tomto pojetí chápána jako veřejné subjektivní právo, nárok na výkon veřejné moci. Politická teorie pak podstatu samosprávy spatřuje buď v personálním složení orgánů samosprávy (laický prvek) nebo v účasti veřejnosti na správě věcí veřejných.</a:t>
            </a:r>
          </a:p>
          <a:p>
            <a:r>
              <a:rPr kumimoji="1" lang="cs-CZ" sz="1200" b="1" kern="1200" dirty="0">
                <a:solidFill>
                  <a:schemeClr val="tx1"/>
                </a:solidFill>
                <a:effectLst/>
                <a:latin typeface="Arial" charset="0"/>
                <a:ea typeface="+mn-ea"/>
                <a:cs typeface="+mn-cs"/>
              </a:rPr>
              <a:t>Samospráva je tedy </a:t>
            </a:r>
            <a:r>
              <a:rPr kumimoji="1" lang="cs-CZ" sz="1200" kern="1200" dirty="0">
                <a:solidFill>
                  <a:schemeClr val="tx1"/>
                </a:solidFill>
                <a:effectLst/>
                <a:latin typeface="Arial" charset="0"/>
                <a:ea typeface="+mn-ea"/>
                <a:cs typeface="+mn-cs"/>
              </a:rPr>
              <a:t>vedle státní správy</a:t>
            </a:r>
            <a:r>
              <a:rPr kumimoji="1" lang="cs-CZ" sz="1200" b="1" kern="1200" dirty="0">
                <a:solidFill>
                  <a:schemeClr val="tx1"/>
                </a:solidFill>
                <a:effectLst/>
                <a:latin typeface="Arial" charset="0"/>
                <a:ea typeface="+mn-ea"/>
                <a:cs typeface="+mn-cs"/>
              </a:rPr>
              <a:t> jednou z větví veřejné správy jako projevu výkonné moci ve státě, a to větví nezávislou a státní správě nepodřízenou, vykonávanou subjekty od státu odlišnými. Samospráva je vykonávána vlastním jménem, na vlastní odpovědnost a vlastními prostředky samosprávných korporací.</a:t>
            </a:r>
            <a:r>
              <a:rPr kumimoji="1" lang="cs-CZ" sz="1200" kern="1200" dirty="0">
                <a:solidFill>
                  <a:schemeClr val="tx1"/>
                </a:solidFill>
                <a:effectLst/>
                <a:latin typeface="Arial" charset="0"/>
                <a:ea typeface="+mn-ea"/>
                <a:cs typeface="+mn-cs"/>
              </a:rPr>
              <a:t> Pro samosprávu je charakteristická na straně jedné její nezávislost na státu na straně druhé je však samospráva podrobena státnímu dohledu.</a:t>
            </a:r>
          </a:p>
          <a:p>
            <a:endParaRPr kumimoji="1" lang="cs-CZ" sz="1200" kern="1200" dirty="0">
              <a:solidFill>
                <a:schemeClr val="tx1"/>
              </a:solidFill>
              <a:effectLst/>
              <a:latin typeface="Arial" charset="0"/>
              <a:ea typeface="+mn-ea"/>
              <a:cs typeface="+mn-cs"/>
            </a:endParaRPr>
          </a:p>
          <a:p>
            <a:r>
              <a:rPr kumimoji="1" lang="cs-CZ" sz="1200" kern="1200" dirty="0">
                <a:solidFill>
                  <a:schemeClr val="tx1"/>
                </a:solidFill>
                <a:effectLst/>
                <a:latin typeface="Arial" charset="0"/>
                <a:ea typeface="+mn-ea"/>
                <a:cs typeface="+mn-cs"/>
              </a:rPr>
              <a:t>Územní samosprávu v České republice dnes tvoří obce jako základní územní samosprávné celky a kraje jako vyšší územní samosprávné celky. Nejnižší úroveň územní samosprávy je označována jako tzv. místní samospráva, pro vyšší úrovně se pak používá termín regionální samospráva. </a:t>
            </a:r>
            <a:r>
              <a:rPr kumimoji="1" lang="cs-CZ" sz="1200" b="1" kern="1200" dirty="0">
                <a:solidFill>
                  <a:schemeClr val="tx1"/>
                </a:solidFill>
                <a:effectLst/>
                <a:latin typeface="Arial" charset="0"/>
                <a:ea typeface="+mn-ea"/>
                <a:cs typeface="+mn-cs"/>
              </a:rPr>
              <a:t>Faktická existence obcí a krajů jako subjektů územní samosprávy je pak podmíněna přenecháním veřejné moci </a:t>
            </a:r>
            <a:r>
              <a:rPr kumimoji="1" lang="cs-CZ" sz="1200" kern="1200" dirty="0">
                <a:solidFill>
                  <a:schemeClr val="tx1"/>
                </a:solidFill>
                <a:effectLst/>
                <a:latin typeface="Arial" charset="0"/>
                <a:ea typeface="+mn-ea"/>
                <a:cs typeface="+mn-cs"/>
              </a:rPr>
              <a:t>těmto územním samosprávným celkům, subjektům demokratického a ústavního práva na samosprávu.</a:t>
            </a:r>
          </a:p>
          <a:p>
            <a:r>
              <a:rPr kumimoji="1" lang="cs-CZ" sz="1200" kern="1200" dirty="0">
                <a:solidFill>
                  <a:schemeClr val="tx1"/>
                </a:solidFill>
                <a:effectLst/>
                <a:latin typeface="Arial" charset="0"/>
                <a:ea typeface="+mn-ea"/>
                <a:cs typeface="+mn-cs"/>
              </a:rPr>
              <a:t>V čem spočívá význam územní samosprávy, proč je její úloha v demokratickém právním státě považována za nenahraditelnou?</a:t>
            </a:r>
          </a:p>
          <a:p>
            <a:pPr lvl="0"/>
            <a:r>
              <a:rPr kumimoji="1" lang="cs-CZ" sz="1200" kern="1200" dirty="0">
                <a:solidFill>
                  <a:schemeClr val="tx1"/>
                </a:solidFill>
                <a:effectLst/>
                <a:latin typeface="Arial" charset="0"/>
                <a:ea typeface="+mn-ea"/>
                <a:cs typeface="+mn-cs"/>
              </a:rPr>
              <a:t>Pluralismus (bez samosprávy není demokracie, bez demokracie není samosprávy).</a:t>
            </a:r>
          </a:p>
          <a:p>
            <a:pPr lvl="0"/>
            <a:r>
              <a:rPr kumimoji="1" lang="cs-CZ" sz="1200" kern="1200" dirty="0">
                <a:solidFill>
                  <a:schemeClr val="tx1"/>
                </a:solidFill>
                <a:effectLst/>
                <a:latin typeface="Arial" charset="0"/>
                <a:ea typeface="+mn-ea"/>
                <a:cs typeface="+mn-cs"/>
              </a:rPr>
              <a:t>Demokratická dělba moci (samospráva představuje vertikální dělbu moci, která nachází své místo vedle klasické </a:t>
            </a:r>
            <a:r>
              <a:rPr kumimoji="1" lang="cs-CZ" sz="1200" kern="1200" dirty="0" err="1">
                <a:solidFill>
                  <a:schemeClr val="tx1"/>
                </a:solidFill>
                <a:effectLst/>
                <a:latin typeface="Arial" charset="0"/>
                <a:ea typeface="+mn-ea"/>
                <a:cs typeface="+mn-cs"/>
              </a:rPr>
              <a:t>Montesquieho</a:t>
            </a:r>
            <a:r>
              <a:rPr kumimoji="1" lang="cs-CZ" sz="1200" kern="1200" dirty="0">
                <a:solidFill>
                  <a:schemeClr val="tx1"/>
                </a:solidFill>
                <a:effectLst/>
                <a:latin typeface="Arial" charset="0"/>
                <a:ea typeface="+mn-ea"/>
                <a:cs typeface="+mn-cs"/>
              </a:rPr>
              <a:t> trojí dělby moci v horizontální linii).</a:t>
            </a:r>
          </a:p>
          <a:p>
            <a:pPr lvl="0"/>
            <a:r>
              <a:rPr kumimoji="1" lang="cs-CZ" sz="1200" kern="1200" dirty="0">
                <a:solidFill>
                  <a:schemeClr val="tx1"/>
                </a:solidFill>
                <a:effectLst/>
                <a:latin typeface="Arial" charset="0"/>
                <a:ea typeface="+mn-ea"/>
                <a:cs typeface="+mn-cs"/>
              </a:rPr>
              <a:t>Subsidiarita a efektivnost.</a:t>
            </a:r>
          </a:p>
          <a:p>
            <a:pPr lvl="0"/>
            <a:r>
              <a:rPr kumimoji="1" lang="cs-CZ" sz="1200" kern="1200" dirty="0">
                <a:solidFill>
                  <a:schemeClr val="tx1"/>
                </a:solidFill>
                <a:effectLst/>
                <a:latin typeface="Arial" charset="0"/>
                <a:ea typeface="+mn-ea"/>
                <a:cs typeface="+mn-cs"/>
              </a:rPr>
              <a:t>Občanská společnost.</a:t>
            </a:r>
          </a:p>
          <a:p>
            <a:endParaRPr kumimoji="1" lang="cs-CZ" sz="1200" kern="1200" dirty="0">
              <a:solidFill>
                <a:schemeClr val="tx1"/>
              </a:solidFill>
              <a:effectLst/>
              <a:latin typeface="Arial" charset="0"/>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a:t>
            </a:fld>
            <a:endParaRPr lang="cs-CZ" altLang="cs-CZ"/>
          </a:p>
        </p:txBody>
      </p:sp>
    </p:spTree>
    <p:extLst>
      <p:ext uri="{BB962C8B-B14F-4D97-AF65-F5344CB8AC3E}">
        <p14:creationId xmlns:p14="http://schemas.microsoft.com/office/powerpoint/2010/main" val="643857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kumimoji="1" lang="cs-CZ" sz="1200" b="1" kern="1200" dirty="0">
                <a:solidFill>
                  <a:schemeClr val="tx1"/>
                </a:solidFill>
                <a:effectLst/>
                <a:latin typeface="Arial" charset="0"/>
                <a:ea typeface="+mn-ea"/>
                <a:cs typeface="+mn-cs"/>
              </a:rPr>
              <a:t>Ústavněprávní základy územní samosprávy</a:t>
            </a:r>
            <a:endParaRPr kumimoji="1" lang="cs-CZ" sz="1200" kern="1200" dirty="0">
              <a:solidFill>
                <a:schemeClr val="tx1"/>
              </a:solidFill>
              <a:effectLst/>
              <a:latin typeface="Arial" charset="0"/>
              <a:ea typeface="+mn-ea"/>
              <a:cs typeface="+mn-cs"/>
            </a:endParaRPr>
          </a:p>
          <a:p>
            <a:r>
              <a:rPr kumimoji="1" lang="cs-CZ" sz="1200" b="1" kern="1200" dirty="0">
                <a:solidFill>
                  <a:schemeClr val="tx1"/>
                </a:solidFill>
                <a:effectLst/>
                <a:latin typeface="Arial" charset="0"/>
                <a:ea typeface="+mn-ea"/>
                <a:cs typeface="+mn-cs"/>
              </a:rPr>
              <a:t>	</a:t>
            </a:r>
            <a:r>
              <a:rPr kumimoji="1" lang="cs-CZ" sz="1200" kern="1200" dirty="0">
                <a:solidFill>
                  <a:schemeClr val="tx1"/>
                </a:solidFill>
                <a:effectLst/>
                <a:latin typeface="Arial" charset="0"/>
                <a:ea typeface="+mn-ea"/>
                <a:cs typeface="+mn-cs"/>
              </a:rPr>
              <a:t>Ústavní úprava územní samosprávy </a:t>
            </a:r>
            <a:r>
              <a:rPr kumimoji="1" lang="cs-CZ" sz="1200" b="1" kern="1200" dirty="0">
                <a:solidFill>
                  <a:schemeClr val="tx1"/>
                </a:solidFill>
                <a:effectLst/>
                <a:latin typeface="Arial" charset="0"/>
                <a:ea typeface="+mn-ea"/>
                <a:cs typeface="+mn-cs"/>
              </a:rPr>
              <a:t>jako jedné z fundamentálních otázek ústavního zřízení souvisí s problematikou dělby moci (vedle klasické </a:t>
            </a:r>
            <a:r>
              <a:rPr kumimoji="1" lang="cs-CZ" sz="1200" b="1" kern="1200" dirty="0" err="1">
                <a:solidFill>
                  <a:schemeClr val="tx1"/>
                </a:solidFill>
                <a:effectLst/>
                <a:latin typeface="Arial" charset="0"/>
                <a:ea typeface="+mn-ea"/>
                <a:cs typeface="+mn-cs"/>
              </a:rPr>
              <a:t>Montesquieho</a:t>
            </a:r>
            <a:r>
              <a:rPr kumimoji="1" lang="cs-CZ" sz="1200" b="1" kern="1200" dirty="0">
                <a:solidFill>
                  <a:schemeClr val="tx1"/>
                </a:solidFill>
                <a:effectLst/>
                <a:latin typeface="Arial" charset="0"/>
                <a:ea typeface="+mn-ea"/>
                <a:cs typeface="+mn-cs"/>
              </a:rPr>
              <a:t> trojí dělby moci v horizontální linii nachází své místo i dělba moci vertikální), s úpravou vztahů jednotlivce a státní moci (územní samospráva jako jeden z projevů práva na účast na správě věcí veřejných) i se zakotvením cílů státu a hodnot, kterými je moderní ústavní stát vázán (samosprávné tradice a ústavní princip samosprávy).</a:t>
            </a:r>
            <a:endParaRPr kumimoji="1" lang="cs-CZ" sz="1200" kern="1200" dirty="0">
              <a:solidFill>
                <a:schemeClr val="tx1"/>
              </a:solidFill>
              <a:effectLst/>
              <a:latin typeface="Arial" charset="0"/>
              <a:ea typeface="+mn-ea"/>
              <a:cs typeface="+mn-cs"/>
            </a:endParaRPr>
          </a:p>
          <a:p>
            <a:r>
              <a:rPr kumimoji="1" lang="cs-CZ" sz="1200" b="1" kern="1200" dirty="0">
                <a:solidFill>
                  <a:schemeClr val="tx1"/>
                </a:solidFill>
                <a:effectLst/>
                <a:latin typeface="Arial" charset="0"/>
                <a:ea typeface="+mn-ea"/>
                <a:cs typeface="+mn-cs"/>
              </a:rPr>
              <a:t>Ústavní zakotvení územní samosprávy</a:t>
            </a:r>
            <a:r>
              <a:rPr kumimoji="1" lang="cs-CZ" sz="1200" kern="1200" dirty="0">
                <a:solidFill>
                  <a:schemeClr val="tx1"/>
                </a:solidFill>
                <a:effectLst/>
                <a:latin typeface="Arial" charset="0"/>
                <a:ea typeface="+mn-ea"/>
                <a:cs typeface="+mn-cs"/>
              </a:rPr>
              <a:t> nalezneme v ústavním pořádku ČR, zejména pak v Ústavě ČR a v Listině základních práv a svobod, a to dokonce již v základních ustanoveních Ústavy ČR, jakož i v preambuli Listiny základních práv a svobod (viz zejm. čl. 8 Ústavy ČR: </a:t>
            </a:r>
            <a:r>
              <a:rPr kumimoji="1" lang="cs-CZ" sz="1200" i="1" kern="1200" dirty="0">
                <a:solidFill>
                  <a:schemeClr val="tx1"/>
                </a:solidFill>
                <a:effectLst/>
                <a:latin typeface="Arial" charset="0"/>
                <a:ea typeface="+mn-ea"/>
                <a:cs typeface="+mn-cs"/>
              </a:rPr>
              <a:t>zaručuje se samospráva územních samosprávných celků</a:t>
            </a:r>
            <a:r>
              <a:rPr kumimoji="1" lang="cs-CZ" sz="1200" kern="1200" dirty="0">
                <a:solidFill>
                  <a:schemeClr val="tx1"/>
                </a:solidFill>
                <a:effectLst/>
                <a:latin typeface="Arial" charset="0"/>
                <a:ea typeface="+mn-ea"/>
                <a:cs typeface="+mn-cs"/>
              </a:rPr>
              <a:t>). Samosprávu nutno přitom bezvýhradně považovat za jednu z podstatných náležitostí demokratického právního státu, tudíž je chráněna i čl. 9 odst. 2 Ústavy České republiky (</a:t>
            </a:r>
            <a:r>
              <a:rPr kumimoji="1" lang="cs-CZ" sz="1200" i="1" kern="1200" dirty="0">
                <a:solidFill>
                  <a:schemeClr val="tx1"/>
                </a:solidFill>
                <a:effectLst/>
                <a:latin typeface="Arial" charset="0"/>
                <a:ea typeface="+mn-ea"/>
                <a:cs typeface="+mn-cs"/>
              </a:rPr>
              <a:t>Změna podstatných náležitostí demokratického právního státu je nepřípustná.</a:t>
            </a:r>
            <a:r>
              <a:rPr kumimoji="1" lang="cs-CZ" sz="1200" kern="1200" dirty="0">
                <a:solidFill>
                  <a:schemeClr val="tx1"/>
                </a:solidFill>
                <a:effectLst/>
                <a:latin typeface="Arial" charset="0"/>
                <a:ea typeface="+mn-ea"/>
                <a:cs typeface="+mn-cs"/>
              </a:rPr>
              <a:t>) a zákazem zneužití výkladu zakotveným v čl. 9 odst. 3 Ústavy ČR (</a:t>
            </a:r>
            <a:r>
              <a:rPr kumimoji="1" lang="cs-CZ" sz="1200" i="1" kern="1200" dirty="0">
                <a:solidFill>
                  <a:schemeClr val="tx1"/>
                </a:solidFill>
                <a:effectLst/>
                <a:latin typeface="Arial" charset="0"/>
                <a:ea typeface="+mn-ea"/>
                <a:cs typeface="+mn-cs"/>
              </a:rPr>
              <a:t>Výkladem právních norem nelze oprávnit odstranění nebo ohrožení základů demokratického státu.</a:t>
            </a:r>
            <a:r>
              <a:rPr kumimoji="1" lang="cs-CZ" sz="1200" kern="1200" dirty="0">
                <a:solidFill>
                  <a:schemeClr val="tx1"/>
                </a:solidFill>
                <a:effectLst/>
                <a:latin typeface="Arial" charset="0"/>
                <a:ea typeface="+mn-ea"/>
                <a:cs typeface="+mn-cs"/>
              </a:rPr>
              <a:t>).</a:t>
            </a:r>
          </a:p>
          <a:p>
            <a:r>
              <a:rPr kumimoji="1" lang="cs-CZ" sz="1200" b="1" kern="1200" dirty="0">
                <a:solidFill>
                  <a:schemeClr val="tx1"/>
                </a:solidFill>
                <a:effectLst/>
                <a:latin typeface="Arial" charset="0"/>
                <a:ea typeface="+mn-ea"/>
                <a:cs typeface="+mn-cs"/>
              </a:rPr>
              <a:t>	</a:t>
            </a:r>
            <a:r>
              <a:rPr kumimoji="1" lang="cs-CZ" sz="1200" kern="1200" dirty="0">
                <a:solidFill>
                  <a:schemeClr val="tx1"/>
                </a:solidFill>
                <a:effectLst/>
                <a:latin typeface="Arial" charset="0"/>
                <a:ea typeface="+mn-ea"/>
                <a:cs typeface="+mn-cs"/>
              </a:rPr>
              <a:t>Bližší vymezení územní samosprávy na ústavní úrovni</a:t>
            </a:r>
            <a:r>
              <a:rPr kumimoji="1" lang="cs-CZ" sz="1200" b="1" kern="1200" dirty="0">
                <a:solidFill>
                  <a:schemeClr val="tx1"/>
                </a:solidFill>
                <a:effectLst/>
                <a:latin typeface="Arial" charset="0"/>
                <a:ea typeface="+mn-ea"/>
                <a:cs typeface="+mn-cs"/>
              </a:rPr>
              <a:t> pak představuje hlava sedmá Ústavy ČR označená právě pojmem </a:t>
            </a:r>
            <a:r>
              <a:rPr kumimoji="1" lang="cs-CZ" sz="1200" b="1" i="1" kern="1200" dirty="0">
                <a:solidFill>
                  <a:schemeClr val="tx1"/>
                </a:solidFill>
                <a:effectLst/>
                <a:latin typeface="Arial" charset="0"/>
                <a:ea typeface="+mn-ea"/>
                <a:cs typeface="+mn-cs"/>
              </a:rPr>
              <a:t>Územní samospráva</a:t>
            </a:r>
            <a:r>
              <a:rPr kumimoji="1" lang="cs-CZ" sz="1200" b="1" kern="1200" dirty="0">
                <a:solidFill>
                  <a:schemeClr val="tx1"/>
                </a:solidFill>
                <a:effectLst/>
                <a:latin typeface="Arial" charset="0"/>
                <a:ea typeface="+mn-ea"/>
                <a:cs typeface="+mn-cs"/>
              </a:rPr>
              <a:t>.</a:t>
            </a:r>
            <a:endParaRPr kumimoji="1" lang="cs-CZ" sz="1200" kern="1200" dirty="0">
              <a:solidFill>
                <a:schemeClr val="tx1"/>
              </a:solidFill>
              <a:effectLst/>
              <a:latin typeface="Arial" charset="0"/>
              <a:ea typeface="+mn-ea"/>
              <a:cs typeface="+mn-cs"/>
            </a:endParaRPr>
          </a:p>
          <a:p>
            <a:r>
              <a:rPr kumimoji="1" lang="cs-CZ" sz="1200" b="1" kern="1200" dirty="0">
                <a:solidFill>
                  <a:schemeClr val="tx1"/>
                </a:solidFill>
                <a:effectLst/>
                <a:latin typeface="Arial" charset="0"/>
                <a:ea typeface="+mn-ea"/>
                <a:cs typeface="+mn-cs"/>
              </a:rPr>
              <a:t> </a:t>
            </a:r>
            <a:endParaRPr kumimoji="1" lang="cs-CZ" sz="1200" kern="1200" dirty="0">
              <a:solidFill>
                <a:schemeClr val="tx1"/>
              </a:solidFill>
              <a:effectLst/>
              <a:latin typeface="Arial" charset="0"/>
              <a:ea typeface="+mn-ea"/>
              <a:cs typeface="+mn-cs"/>
            </a:endParaRPr>
          </a:p>
          <a:p>
            <a:r>
              <a:rPr kumimoji="1" lang="cs-CZ" sz="1200" kern="1200" dirty="0">
                <a:solidFill>
                  <a:schemeClr val="tx1"/>
                </a:solidFill>
                <a:effectLst/>
                <a:latin typeface="Arial" charset="0"/>
                <a:ea typeface="+mn-ea"/>
                <a:cs typeface="+mn-cs"/>
              </a:rPr>
              <a:t>Existence zmíněných ústavních ustanovení pak našla svůj odraz i v </a:t>
            </a:r>
            <a:r>
              <a:rPr kumimoji="1" lang="cs-CZ" sz="1200" b="1" kern="1200" dirty="0">
                <a:solidFill>
                  <a:schemeClr val="tx1"/>
                </a:solidFill>
                <a:effectLst/>
                <a:latin typeface="Arial" charset="0"/>
                <a:ea typeface="+mn-ea"/>
                <a:cs typeface="+mn-cs"/>
              </a:rPr>
              <a:t>ústavně zakotvené možnosti jejich ochrany</a:t>
            </a:r>
            <a:r>
              <a:rPr kumimoji="1" lang="cs-CZ" sz="1200" kern="1200" dirty="0">
                <a:solidFill>
                  <a:schemeClr val="tx1"/>
                </a:solidFill>
                <a:effectLst/>
                <a:latin typeface="Arial" charset="0"/>
                <a:ea typeface="+mn-ea"/>
                <a:cs typeface="+mn-cs"/>
              </a:rPr>
              <a:t> (viz zejm. tzv. komunální ústavní stížnost).</a:t>
            </a:r>
          </a:p>
          <a:p>
            <a:r>
              <a:rPr kumimoji="1" lang="cs-CZ" sz="1200" kern="1200" dirty="0">
                <a:solidFill>
                  <a:schemeClr val="tx1"/>
                </a:solidFill>
                <a:effectLst/>
                <a:latin typeface="Arial" charset="0"/>
                <a:ea typeface="+mn-ea"/>
                <a:cs typeface="+mn-cs"/>
              </a:rPr>
              <a:t>I pro územní samosprávu (jako složku veřejné správy ČR) jsou dále významná ta </a:t>
            </a:r>
            <a:r>
              <a:rPr kumimoji="1" lang="cs-CZ" sz="1200" b="1" kern="1200" dirty="0">
                <a:solidFill>
                  <a:schemeClr val="tx1"/>
                </a:solidFill>
                <a:effectLst/>
                <a:latin typeface="Arial" charset="0"/>
                <a:ea typeface="+mn-ea"/>
                <a:cs typeface="+mn-cs"/>
              </a:rPr>
              <a:t>ústavní ustanovení, která obecně regulují realizaci veřejné moci a ukládání povinností fyzickým a právnickým osobám.</a:t>
            </a:r>
            <a:r>
              <a:rPr kumimoji="1" lang="cs-CZ" sz="1200" kern="1200" dirty="0">
                <a:solidFill>
                  <a:schemeClr val="tx1"/>
                </a:solidFill>
                <a:effectLst/>
                <a:latin typeface="Arial" charset="0"/>
                <a:ea typeface="+mn-ea"/>
                <a:cs typeface="+mn-cs"/>
              </a:rPr>
              <a:t> Vystupuje-li tedy obec jako subjekt veřejné správy, může činit pouze to, co je jí zákonem svěřeno. (V oblasti soukromoprávních vztahů se pak na ni samozřejmě hledí jako na běžnou právnickou osobu.)</a:t>
            </a:r>
          </a:p>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4</a:t>
            </a:fld>
            <a:endParaRPr lang="cs-CZ" altLang="cs-CZ"/>
          </a:p>
        </p:txBody>
      </p:sp>
    </p:spTree>
    <p:extLst>
      <p:ext uri="{BB962C8B-B14F-4D97-AF65-F5344CB8AC3E}">
        <p14:creationId xmlns:p14="http://schemas.microsoft.com/office/powerpoint/2010/main" val="787242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5</a:t>
            </a:fld>
            <a:endParaRPr lang="cs-CZ" altLang="cs-CZ"/>
          </a:p>
        </p:txBody>
      </p:sp>
    </p:spTree>
    <p:extLst>
      <p:ext uri="{BB962C8B-B14F-4D97-AF65-F5344CB8AC3E}">
        <p14:creationId xmlns:p14="http://schemas.microsoft.com/office/powerpoint/2010/main" val="4250189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kumimoji="1" lang="cs-CZ" sz="1200" b="1" kern="1200" dirty="0">
                <a:solidFill>
                  <a:schemeClr val="tx1"/>
                </a:solidFill>
                <a:effectLst/>
                <a:latin typeface="Arial" charset="0"/>
                <a:ea typeface="+mn-ea"/>
                <a:cs typeface="+mn-cs"/>
              </a:rPr>
              <a:t>Obce a kraje v procesu reformy veřejné správy</a:t>
            </a:r>
            <a:endParaRPr kumimoji="1" lang="cs-CZ" sz="1200" kern="1200" dirty="0">
              <a:solidFill>
                <a:schemeClr val="tx1"/>
              </a:solidFill>
              <a:effectLst/>
              <a:latin typeface="Arial" charset="0"/>
              <a:ea typeface="+mn-ea"/>
              <a:cs typeface="+mn-cs"/>
            </a:endParaRPr>
          </a:p>
          <a:p>
            <a:r>
              <a:rPr kumimoji="1" lang="cs-CZ" sz="1200" kern="1200" dirty="0">
                <a:solidFill>
                  <a:schemeClr val="tx1"/>
                </a:solidFill>
                <a:effectLst/>
                <a:latin typeface="Arial" charset="0"/>
                <a:ea typeface="+mn-ea"/>
                <a:cs typeface="+mn-cs"/>
              </a:rPr>
              <a:t>Vedle ústavní úpravy mělo zásadní vliv na postavení obcí a krajů v ČR i </a:t>
            </a:r>
            <a:r>
              <a:rPr kumimoji="1" lang="cs-CZ" sz="1200" b="1" kern="1200" dirty="0">
                <a:solidFill>
                  <a:schemeClr val="tx1"/>
                </a:solidFill>
                <a:effectLst/>
                <a:latin typeface="Arial" charset="0"/>
                <a:ea typeface="+mn-ea"/>
                <a:cs typeface="+mn-cs"/>
              </a:rPr>
              <a:t>reformování veřejné správy</a:t>
            </a:r>
            <a:r>
              <a:rPr kumimoji="1" lang="cs-CZ" sz="1200" kern="1200" dirty="0">
                <a:solidFill>
                  <a:schemeClr val="tx1"/>
                </a:solidFill>
                <a:effectLst/>
                <a:latin typeface="Arial" charset="0"/>
                <a:ea typeface="+mn-ea"/>
                <a:cs typeface="+mn-cs"/>
              </a:rPr>
              <a:t> po roce 1989, kdy bylo rozhodnuto, že </a:t>
            </a:r>
            <a:r>
              <a:rPr kumimoji="1" lang="cs-CZ" sz="1200" b="1" kern="1200" dirty="0">
                <a:solidFill>
                  <a:schemeClr val="tx1"/>
                </a:solidFill>
                <a:effectLst/>
                <a:latin typeface="Arial" charset="0"/>
                <a:ea typeface="+mn-ea"/>
                <a:cs typeface="+mn-cs"/>
              </a:rPr>
              <a:t>reforma územní veřejné správy nebude vycházet ze soustavy národních výborů, ale bude návratem k předválečným principům </a:t>
            </a:r>
            <a:r>
              <a:rPr kumimoji="1" lang="cs-CZ" sz="1200" kern="1200" dirty="0">
                <a:solidFill>
                  <a:schemeClr val="tx1"/>
                </a:solidFill>
                <a:effectLst/>
                <a:latin typeface="Arial" charset="0"/>
                <a:ea typeface="+mn-ea"/>
                <a:cs typeface="+mn-cs"/>
              </a:rPr>
              <a:t>(tak došlo ke zrušení soustavy národních výborů jako orgánů státní moci a správy a novelizovaná ústava obnovila místní samosprávu – opět zahrnující jednak přenesenou, jednak samostatnou působnost).</a:t>
            </a:r>
          </a:p>
          <a:p>
            <a:r>
              <a:rPr kumimoji="1" lang="cs-CZ" sz="1200" kern="1200" dirty="0">
                <a:solidFill>
                  <a:schemeClr val="tx1"/>
                </a:solidFill>
                <a:effectLst/>
                <a:latin typeface="Arial" charset="0"/>
                <a:ea typeface="+mn-ea"/>
                <a:cs typeface="+mn-cs"/>
              </a:rPr>
              <a:t>Záhy odstartovala další reforma veřejné správy v České republice, přičemž již v roce 1992 byl vybrán systém dvoustupňového správního uspořádání. Avšak teprve v roce 1997 byl přijat ústavní zákon vytvářející 14 vyšších územně samosprávných celků (účinný dokonce až od 1. 1. 2000). Další pokrok v reformě představovala vládní </a:t>
            </a:r>
            <a:r>
              <a:rPr kumimoji="1" lang="cs-CZ" sz="1200" b="1" kern="1200" dirty="0">
                <a:solidFill>
                  <a:schemeClr val="tx1"/>
                </a:solidFill>
                <a:effectLst/>
                <a:latin typeface="Arial" charset="0"/>
                <a:ea typeface="+mn-ea"/>
                <a:cs typeface="+mn-cs"/>
              </a:rPr>
              <a:t>koncepce reformy veřejné správy</a:t>
            </a:r>
            <a:r>
              <a:rPr kumimoji="1" lang="cs-CZ" sz="1200" kern="1200" dirty="0">
                <a:solidFill>
                  <a:schemeClr val="tx1"/>
                </a:solidFill>
                <a:effectLst/>
                <a:latin typeface="Arial" charset="0"/>
                <a:ea typeface="+mn-ea"/>
                <a:cs typeface="+mn-cs"/>
              </a:rPr>
              <a:t> (usnesení č. 258 ze dne 29. března 1999), přičemž Poslanecká sněmovna Parlamentu ČR přijala následně usnesení č. 268 ze dne 19. května 1999, ve kterém doporučila vládě připravit reformu vytvořením modelu veřejné správy spojením státní správy a samosprávy v jednotnou veřejnou správu, a to na všech úrovních (tzv. varianta II.).</a:t>
            </a:r>
          </a:p>
          <a:p>
            <a:r>
              <a:rPr kumimoji="1" lang="cs-CZ" sz="1200" kern="1200" dirty="0">
                <a:solidFill>
                  <a:schemeClr val="tx1"/>
                </a:solidFill>
                <a:effectLst/>
                <a:latin typeface="Arial" charset="0"/>
                <a:ea typeface="+mn-ea"/>
                <a:cs typeface="+mn-cs"/>
              </a:rPr>
              <a:t>V květnu 2000 pak byl přijat základní balík zákonů tvořících v právní rovině páteř I. fáze reformy územní veřejné správy a dnem voleb do krajských zastupitelstev 12. listopadu 2000 skončila I. fáze reformy územní veřejné správy. Vznikla krajská zastupitelstva a další orgány krajů, které se ujaly svých funkcí vyplývajících ze zákona (v oblasti přenesené působnosti však začaly kraje působit až od 1. ledna 2001). Do soustavy územní veřejné správy </a:t>
            </a:r>
            <a:r>
              <a:rPr kumimoji="1" lang="cs-CZ" sz="1200" kern="1200" dirty="0" err="1">
                <a:solidFill>
                  <a:schemeClr val="tx1"/>
                </a:solidFill>
                <a:effectLst/>
                <a:latin typeface="Arial" charset="0"/>
                <a:ea typeface="+mn-ea"/>
                <a:cs typeface="+mn-cs"/>
              </a:rPr>
              <a:t>dřtvořené</a:t>
            </a:r>
            <a:r>
              <a:rPr kumimoji="1" lang="cs-CZ" sz="1200" kern="1200" dirty="0">
                <a:solidFill>
                  <a:schemeClr val="tx1"/>
                </a:solidFill>
                <a:effectLst/>
                <a:latin typeface="Arial" charset="0"/>
                <a:ea typeface="+mn-ea"/>
                <a:cs typeface="+mn-cs"/>
              </a:rPr>
              <a:t> 6274 obcí (tzv. obce s pověřením I. stupně), 383 pověřenými obecními úřady (tzv. obce s pověřením II. stupně) a 77 okresy tak bylo začleněno 14 vyšších územních samosprávných celků.</a:t>
            </a:r>
          </a:p>
          <a:p>
            <a:r>
              <a:rPr kumimoji="1" lang="cs-CZ" sz="1200" kern="1200" dirty="0">
                <a:solidFill>
                  <a:schemeClr val="tx1"/>
                </a:solidFill>
                <a:effectLst/>
                <a:latin typeface="Arial" charset="0"/>
                <a:ea typeface="+mn-ea"/>
                <a:cs typeface="+mn-cs"/>
              </a:rPr>
              <a:t>Na skončenou I. fázi plynule navázala </a:t>
            </a:r>
            <a:r>
              <a:rPr kumimoji="1" lang="cs-CZ" sz="1200" b="1" kern="1200" dirty="0">
                <a:solidFill>
                  <a:schemeClr val="tx1"/>
                </a:solidFill>
                <a:effectLst/>
                <a:latin typeface="Arial" charset="0"/>
                <a:ea typeface="+mn-ea"/>
                <a:cs typeface="+mn-cs"/>
              </a:rPr>
              <a:t>II. fáze reformy územní veřejné správy</a:t>
            </a:r>
            <a:r>
              <a:rPr kumimoji="1" lang="cs-CZ" sz="1200" kern="1200" dirty="0">
                <a:solidFill>
                  <a:schemeClr val="tx1"/>
                </a:solidFill>
                <a:effectLst/>
                <a:latin typeface="Arial" charset="0"/>
                <a:ea typeface="+mn-ea"/>
                <a:cs typeface="+mn-cs"/>
              </a:rPr>
              <a:t>. Ta byla v právní rovině časově limitována zejména tím, že činnost okresních úřadů končila k 31. 12. 2002. V souladu s filozofií tzv. spojeného modelu bylo přitom rozhodnuto, že kompetence výkonu státní správy přejde ve velkém rozsahu na jednotky územní samosprávy a jejich orgány. V rámci druhé fáze reformy územní veřejné správy tak tehdejších 77 okresů bylo z velké části nahrazeno 205 obcemi s rozšířenou působností.</a:t>
            </a:r>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6</a:t>
            </a:fld>
            <a:endParaRPr lang="cs-CZ" altLang="cs-CZ"/>
          </a:p>
        </p:txBody>
      </p:sp>
    </p:spTree>
    <p:extLst>
      <p:ext uri="{BB962C8B-B14F-4D97-AF65-F5344CB8AC3E}">
        <p14:creationId xmlns:p14="http://schemas.microsoft.com/office/powerpoint/2010/main" val="2290911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kumimoji="1" lang="cs-CZ" sz="1200" b="1" kern="1200" dirty="0">
                <a:solidFill>
                  <a:schemeClr val="tx1"/>
                </a:solidFill>
                <a:effectLst/>
                <a:latin typeface="Arial" charset="0"/>
                <a:ea typeface="+mn-ea"/>
                <a:cs typeface="+mn-cs"/>
              </a:rPr>
              <a:t>Obecní zřízení v České republice</a:t>
            </a:r>
            <a:endParaRPr kumimoji="1" lang="cs-CZ" sz="1200" kern="1200" dirty="0">
              <a:solidFill>
                <a:schemeClr val="tx1"/>
              </a:solidFill>
              <a:effectLst/>
              <a:latin typeface="Arial" charset="0"/>
              <a:ea typeface="+mn-ea"/>
              <a:cs typeface="+mn-cs"/>
            </a:endParaRPr>
          </a:p>
          <a:p>
            <a:r>
              <a:rPr kumimoji="1" lang="cs-CZ" sz="1200" kern="1200" dirty="0">
                <a:solidFill>
                  <a:schemeClr val="tx1"/>
                </a:solidFill>
                <a:effectLst/>
                <a:latin typeface="Arial" charset="0"/>
                <a:ea typeface="+mn-ea"/>
                <a:cs typeface="+mn-cs"/>
              </a:rPr>
              <a:t>	Obce jako základní samosprávná společenství mají na území dnešní České republiky dlouhou tradici. Již prozatímní obecní zřízení z roku 1849 přitom obsahovalo tezi, podle které základem svobodného státu je svobodná obec. V tomto duchu je pak </a:t>
            </a:r>
            <a:r>
              <a:rPr kumimoji="1" lang="cs-CZ" sz="1200" b="1" kern="1200" dirty="0">
                <a:solidFill>
                  <a:schemeClr val="tx1"/>
                </a:solidFill>
                <a:effectLst/>
                <a:latin typeface="Arial" charset="0"/>
                <a:ea typeface="+mn-ea"/>
                <a:cs typeface="+mn-cs"/>
              </a:rPr>
              <a:t>obec</a:t>
            </a:r>
            <a:r>
              <a:rPr kumimoji="1" lang="cs-CZ" sz="1200" kern="1200" dirty="0">
                <a:solidFill>
                  <a:schemeClr val="tx1"/>
                </a:solidFill>
                <a:effectLst/>
                <a:latin typeface="Arial" charset="0"/>
                <a:ea typeface="+mn-ea"/>
                <a:cs typeface="+mn-cs"/>
              </a:rPr>
              <a:t> v evropských poměrech již tradičně považována za základní samosprávné společenství fyzických osob. </a:t>
            </a:r>
          </a:p>
          <a:p>
            <a:r>
              <a:rPr kumimoji="1" lang="cs-CZ" sz="1200" b="1" kern="1200" dirty="0">
                <a:solidFill>
                  <a:schemeClr val="tx1"/>
                </a:solidFill>
                <a:effectLst/>
                <a:latin typeface="Arial" charset="0"/>
                <a:ea typeface="+mn-ea"/>
                <a:cs typeface="+mn-cs"/>
              </a:rPr>
              <a:t>	Podstata obce </a:t>
            </a:r>
            <a:r>
              <a:rPr kumimoji="1" lang="cs-CZ" sz="1200" kern="1200" dirty="0">
                <a:solidFill>
                  <a:schemeClr val="tx1"/>
                </a:solidFill>
                <a:effectLst/>
                <a:latin typeface="Arial" charset="0"/>
                <a:ea typeface="+mn-ea"/>
                <a:cs typeface="+mn-cs"/>
              </a:rPr>
              <a:t>jako subjektu místní samosprávy spočívá ve vzájemném propojení čtyř následujících aspektů:</a:t>
            </a:r>
          </a:p>
          <a:p>
            <a:pPr lvl="0"/>
            <a:r>
              <a:rPr kumimoji="1" lang="cs-CZ" sz="1200" b="1" kern="1200" dirty="0">
                <a:solidFill>
                  <a:schemeClr val="tx1"/>
                </a:solidFill>
                <a:effectLst/>
                <a:latin typeface="Arial" charset="0"/>
                <a:ea typeface="+mn-ea"/>
                <a:cs typeface="+mn-cs"/>
              </a:rPr>
              <a:t>osobní aspekt obce</a:t>
            </a:r>
            <a:r>
              <a:rPr kumimoji="1" lang="cs-CZ" sz="1200" kern="1200" dirty="0">
                <a:solidFill>
                  <a:schemeClr val="tx1"/>
                </a:solidFill>
                <a:effectLst/>
                <a:latin typeface="Arial" charset="0"/>
                <a:ea typeface="+mn-ea"/>
                <a:cs typeface="+mn-cs"/>
              </a:rPr>
              <a:t> (každá obec představuje společenství fyzických osob vystupujících jak v pozici tvůrců, tak i adresátů místní veřejné správy, tedy občanů obce),</a:t>
            </a:r>
          </a:p>
          <a:p>
            <a:pPr lvl="0"/>
            <a:r>
              <a:rPr kumimoji="1" lang="cs-CZ" sz="1200" b="1" kern="1200" dirty="0">
                <a:solidFill>
                  <a:schemeClr val="tx1"/>
                </a:solidFill>
                <a:effectLst/>
                <a:latin typeface="Arial" charset="0"/>
                <a:ea typeface="+mn-ea"/>
                <a:cs typeface="+mn-cs"/>
              </a:rPr>
              <a:t>územní aspekt obce</a:t>
            </a:r>
            <a:r>
              <a:rPr kumimoji="1" lang="cs-CZ" sz="1200" kern="1200" dirty="0">
                <a:solidFill>
                  <a:schemeClr val="tx1"/>
                </a:solidFill>
                <a:effectLst/>
                <a:latin typeface="Arial" charset="0"/>
                <a:ea typeface="+mn-ea"/>
                <a:cs typeface="+mn-cs"/>
              </a:rPr>
              <a:t> (každá obec má vlastní území, na němž je dána její samosprávná působnost),</a:t>
            </a:r>
          </a:p>
          <a:p>
            <a:pPr lvl="0"/>
            <a:r>
              <a:rPr kumimoji="1" lang="cs-CZ" sz="1200" b="1" kern="1200" dirty="0">
                <a:solidFill>
                  <a:schemeClr val="tx1"/>
                </a:solidFill>
                <a:effectLst/>
                <a:latin typeface="Arial" charset="0"/>
                <a:ea typeface="+mn-ea"/>
                <a:cs typeface="+mn-cs"/>
              </a:rPr>
              <a:t>mocenský aspekt obce</a:t>
            </a:r>
            <a:r>
              <a:rPr kumimoji="1" lang="cs-CZ" sz="1200" kern="1200" dirty="0">
                <a:solidFill>
                  <a:schemeClr val="tx1"/>
                </a:solidFill>
                <a:effectLst/>
                <a:latin typeface="Arial" charset="0"/>
                <a:ea typeface="+mn-ea"/>
                <a:cs typeface="+mn-cs"/>
              </a:rPr>
              <a:t> (každá obec je vybavena pravomocí k tvorbě a výkonu vlastních </a:t>
            </a:r>
            <a:r>
              <a:rPr kumimoji="1" lang="cs-CZ" sz="1200" kern="1200" dirty="0" err="1">
                <a:solidFill>
                  <a:schemeClr val="tx1"/>
                </a:solidFill>
                <a:effectLst/>
                <a:latin typeface="Arial" charset="0"/>
                <a:ea typeface="+mn-ea"/>
                <a:cs typeface="+mn-cs"/>
              </a:rPr>
              <a:t>veřejno</a:t>
            </a:r>
            <a:r>
              <a:rPr kumimoji="1" lang="cs-CZ" sz="1200" kern="1200" dirty="0">
                <a:solidFill>
                  <a:schemeClr val="tx1"/>
                </a:solidFill>
                <a:effectLst/>
                <a:latin typeface="Arial" charset="0"/>
                <a:ea typeface="+mn-ea"/>
                <a:cs typeface="+mn-cs"/>
              </a:rPr>
              <a:t>-mocenských aktů),</a:t>
            </a:r>
          </a:p>
          <a:p>
            <a:pPr lvl="0"/>
            <a:r>
              <a:rPr kumimoji="1" lang="cs-CZ" sz="1200" b="1" kern="1200" dirty="0">
                <a:solidFill>
                  <a:schemeClr val="tx1"/>
                </a:solidFill>
                <a:effectLst/>
                <a:latin typeface="Arial" charset="0"/>
                <a:ea typeface="+mn-ea"/>
                <a:cs typeface="+mn-cs"/>
              </a:rPr>
              <a:t>ekonomický aspekt obce</a:t>
            </a:r>
            <a:r>
              <a:rPr kumimoji="1" lang="cs-CZ" sz="1200" kern="1200" dirty="0">
                <a:solidFill>
                  <a:schemeClr val="tx1"/>
                </a:solidFill>
                <a:effectLst/>
                <a:latin typeface="Arial" charset="0"/>
                <a:ea typeface="+mn-ea"/>
                <a:cs typeface="+mn-cs"/>
              </a:rPr>
              <a:t> (každá obec je vybavenou jistou mírou ekonomické autonomie, samostatně hospodaří, disponuje vlastním majetkem a finančními zdroji). </a:t>
            </a:r>
          </a:p>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8</a:t>
            </a:fld>
            <a:endParaRPr lang="cs-CZ" altLang="cs-CZ"/>
          </a:p>
        </p:txBody>
      </p:sp>
    </p:spTree>
    <p:extLst>
      <p:ext uri="{BB962C8B-B14F-4D97-AF65-F5344CB8AC3E}">
        <p14:creationId xmlns:p14="http://schemas.microsoft.com/office/powerpoint/2010/main" val="4104467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kumimoji="1" lang="cs-CZ" sz="1200" b="1" i="1" kern="1200" dirty="0">
                <a:solidFill>
                  <a:schemeClr val="tx1"/>
                </a:solidFill>
                <a:effectLst/>
                <a:latin typeface="Arial" charset="0"/>
                <a:ea typeface="+mn-ea"/>
                <a:cs typeface="+mn-cs"/>
              </a:rPr>
              <a:t>Samostatná působnost obce</a:t>
            </a:r>
            <a:endParaRPr kumimoji="1" lang="cs-CZ" sz="1200" kern="1200" dirty="0">
              <a:solidFill>
                <a:schemeClr val="tx1"/>
              </a:solidFill>
              <a:effectLst/>
              <a:latin typeface="Arial" charset="0"/>
              <a:ea typeface="+mn-ea"/>
              <a:cs typeface="+mn-cs"/>
            </a:endParaRPr>
          </a:p>
          <a:p>
            <a:pPr lvl="0"/>
            <a:r>
              <a:rPr kumimoji="1" lang="cs-CZ" sz="1200" kern="1200" dirty="0">
                <a:solidFill>
                  <a:schemeClr val="tx1"/>
                </a:solidFill>
                <a:effectLst/>
                <a:latin typeface="Arial" charset="0"/>
                <a:ea typeface="+mn-ea"/>
                <a:cs typeface="+mn-cs"/>
              </a:rPr>
              <a:t>Obecné principy</a:t>
            </a:r>
          </a:p>
          <a:p>
            <a:pPr lvl="0"/>
            <a:r>
              <a:rPr kumimoji="1" lang="cs-CZ" sz="1200" kern="1200" dirty="0">
                <a:solidFill>
                  <a:schemeClr val="tx1"/>
                </a:solidFill>
                <a:effectLst/>
                <a:latin typeface="Arial" charset="0"/>
                <a:ea typeface="+mn-ea"/>
                <a:cs typeface="+mn-cs"/>
              </a:rPr>
              <a:t>Samostatná působnost obce</a:t>
            </a:r>
          </a:p>
          <a:p>
            <a:pPr lvl="0"/>
            <a:r>
              <a:rPr kumimoji="1" lang="cs-CZ" sz="1200" kern="1200" dirty="0">
                <a:solidFill>
                  <a:schemeClr val="tx1"/>
                </a:solidFill>
                <a:effectLst/>
                <a:latin typeface="Arial" charset="0"/>
                <a:ea typeface="+mn-ea"/>
                <a:cs typeface="+mn-cs"/>
              </a:rPr>
              <a:t>Hospodaření obcí</a:t>
            </a:r>
          </a:p>
          <a:p>
            <a:pPr lvl="0"/>
            <a:r>
              <a:rPr kumimoji="1" lang="cs-CZ" sz="1200" kern="1200" dirty="0">
                <a:solidFill>
                  <a:schemeClr val="tx1"/>
                </a:solidFill>
                <a:effectLst/>
                <a:latin typeface="Arial" charset="0"/>
                <a:ea typeface="+mn-ea"/>
                <a:cs typeface="+mn-cs"/>
              </a:rPr>
              <a:t>Spolupráce mezi obcemi</a:t>
            </a:r>
          </a:p>
          <a:p>
            <a:pPr lvl="0"/>
            <a:r>
              <a:rPr kumimoji="1" lang="cs-CZ" sz="1200" kern="1200" dirty="0">
                <a:solidFill>
                  <a:schemeClr val="tx1"/>
                </a:solidFill>
                <a:effectLst/>
                <a:latin typeface="Arial" charset="0"/>
                <a:ea typeface="+mn-ea"/>
                <a:cs typeface="+mn-cs"/>
              </a:rPr>
              <a:t>Správní delikty dle obecního zřízení</a:t>
            </a:r>
          </a:p>
          <a:p>
            <a:r>
              <a:rPr kumimoji="1" lang="cs-CZ" sz="1200" kern="1200" dirty="0">
                <a:solidFill>
                  <a:schemeClr val="tx1"/>
                </a:solidFill>
                <a:effectLst/>
                <a:latin typeface="Arial" charset="0"/>
                <a:ea typeface="+mn-ea"/>
                <a:cs typeface="+mn-cs"/>
              </a:rPr>
              <a:t> </a:t>
            </a:r>
          </a:p>
          <a:p>
            <a:r>
              <a:rPr kumimoji="1" lang="cs-CZ" sz="1200" b="1" i="1" kern="1200" dirty="0">
                <a:solidFill>
                  <a:schemeClr val="tx1"/>
                </a:solidFill>
                <a:effectLst/>
                <a:latin typeface="Arial" charset="0"/>
                <a:ea typeface="+mn-ea"/>
                <a:cs typeface="+mn-cs"/>
              </a:rPr>
              <a:t>Přenesená působnost obce</a:t>
            </a:r>
            <a:endParaRPr kumimoji="1" lang="cs-CZ" sz="1200" kern="1200" dirty="0">
              <a:solidFill>
                <a:schemeClr val="tx1"/>
              </a:solidFill>
              <a:effectLst/>
              <a:latin typeface="Arial" charset="0"/>
              <a:ea typeface="+mn-ea"/>
              <a:cs typeface="+mn-cs"/>
            </a:endParaRPr>
          </a:p>
          <a:p>
            <a:pPr lvl="0"/>
            <a:r>
              <a:rPr kumimoji="1" lang="cs-CZ" sz="1200" kern="1200" dirty="0">
                <a:solidFill>
                  <a:schemeClr val="tx1"/>
                </a:solidFill>
                <a:effectLst/>
                <a:latin typeface="Arial" charset="0"/>
                <a:ea typeface="+mn-ea"/>
                <a:cs typeface="+mn-cs"/>
              </a:rPr>
              <a:t>Obecné principy</a:t>
            </a:r>
          </a:p>
          <a:p>
            <a:pPr lvl="0"/>
            <a:r>
              <a:rPr kumimoji="1" lang="cs-CZ" sz="1200" kern="1200" dirty="0">
                <a:solidFill>
                  <a:schemeClr val="tx1"/>
                </a:solidFill>
                <a:effectLst/>
                <a:latin typeface="Arial" charset="0"/>
                <a:ea typeface="+mn-ea"/>
                <a:cs typeface="+mn-cs"/>
              </a:rPr>
              <a:t>Přenesená působnost I. stupně (základní rozsah přenesené působnosti)</a:t>
            </a:r>
          </a:p>
          <a:p>
            <a:pPr lvl="0"/>
            <a:r>
              <a:rPr kumimoji="1" lang="cs-CZ" sz="1200" kern="1200" dirty="0">
                <a:solidFill>
                  <a:schemeClr val="tx1"/>
                </a:solidFill>
                <a:effectLst/>
                <a:latin typeface="Arial" charset="0"/>
                <a:ea typeface="+mn-ea"/>
                <a:cs typeface="+mn-cs"/>
              </a:rPr>
              <a:t>Přenesená působnost II. stupně (pověřené obecní úřady)</a:t>
            </a:r>
          </a:p>
          <a:p>
            <a:pPr lvl="0"/>
            <a:r>
              <a:rPr kumimoji="1" lang="cs-CZ" sz="1200" kern="1200" dirty="0">
                <a:solidFill>
                  <a:schemeClr val="tx1"/>
                </a:solidFill>
                <a:effectLst/>
                <a:latin typeface="Arial" charset="0"/>
                <a:ea typeface="+mn-ea"/>
                <a:cs typeface="+mn-cs"/>
              </a:rPr>
              <a:t>Přenesená působnost III. stupně (obce s rozšířenou působností)</a:t>
            </a:r>
          </a:p>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9</a:t>
            </a:fld>
            <a:endParaRPr lang="cs-CZ" altLang="cs-CZ"/>
          </a:p>
        </p:txBody>
      </p:sp>
    </p:spTree>
    <p:extLst>
      <p:ext uri="{BB962C8B-B14F-4D97-AF65-F5344CB8AC3E}">
        <p14:creationId xmlns:p14="http://schemas.microsoft.com/office/powerpoint/2010/main" val="757733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kumimoji="1" lang="cs-CZ" sz="1200" b="1" i="1" kern="1200" dirty="0">
                <a:solidFill>
                  <a:schemeClr val="tx1"/>
                </a:solidFill>
                <a:effectLst/>
                <a:latin typeface="Arial" charset="0"/>
                <a:ea typeface="+mn-ea"/>
                <a:cs typeface="+mn-cs"/>
              </a:rPr>
              <a:t>Místní právní předpisy</a:t>
            </a:r>
            <a:endParaRPr kumimoji="1" lang="cs-CZ" sz="1200" kern="1200" dirty="0">
              <a:solidFill>
                <a:schemeClr val="tx1"/>
              </a:solidFill>
              <a:effectLst/>
              <a:latin typeface="Arial" charset="0"/>
              <a:ea typeface="+mn-ea"/>
              <a:cs typeface="+mn-cs"/>
            </a:endParaRPr>
          </a:p>
          <a:p>
            <a:pPr lvl="0"/>
            <a:r>
              <a:rPr kumimoji="1" lang="cs-CZ" sz="1200" kern="1200" dirty="0">
                <a:solidFill>
                  <a:schemeClr val="tx1"/>
                </a:solidFill>
                <a:effectLst/>
                <a:latin typeface="Arial" charset="0"/>
                <a:ea typeface="+mn-ea"/>
                <a:cs typeface="+mn-cs"/>
              </a:rPr>
              <a:t>Obecná charakteristika</a:t>
            </a:r>
          </a:p>
          <a:p>
            <a:pPr lvl="0"/>
            <a:r>
              <a:rPr kumimoji="1" lang="cs-CZ" sz="1200" kern="1200" dirty="0">
                <a:solidFill>
                  <a:schemeClr val="tx1"/>
                </a:solidFill>
                <a:effectLst/>
                <a:latin typeface="Arial" charset="0"/>
                <a:ea typeface="+mn-ea"/>
                <a:cs typeface="+mn-cs"/>
              </a:rPr>
              <a:t>Obecně závazné vyhlášky obcí</a:t>
            </a:r>
          </a:p>
          <a:p>
            <a:pPr lvl="0"/>
            <a:r>
              <a:rPr kumimoji="1" lang="cs-CZ" sz="1200" kern="1200" dirty="0">
                <a:solidFill>
                  <a:schemeClr val="tx1"/>
                </a:solidFill>
                <a:effectLst/>
                <a:latin typeface="Arial" charset="0"/>
                <a:ea typeface="+mn-ea"/>
                <a:cs typeface="+mn-cs"/>
              </a:rPr>
              <a:t>Nařízení obcí</a:t>
            </a:r>
          </a:p>
          <a:p>
            <a:pPr lvl="0"/>
            <a:r>
              <a:rPr kumimoji="1" lang="cs-CZ" sz="1200" kern="1200" dirty="0">
                <a:solidFill>
                  <a:schemeClr val="tx1"/>
                </a:solidFill>
                <a:effectLst/>
                <a:latin typeface="Arial" charset="0"/>
                <a:ea typeface="+mn-ea"/>
                <a:cs typeface="+mn-cs"/>
              </a:rPr>
              <a:t>Proces přijímání místních právních předpisů</a:t>
            </a:r>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10</a:t>
            </a:fld>
            <a:endParaRPr lang="cs-CZ" altLang="cs-CZ"/>
          </a:p>
        </p:txBody>
      </p:sp>
    </p:spTree>
    <p:extLst>
      <p:ext uri="{BB962C8B-B14F-4D97-AF65-F5344CB8AC3E}">
        <p14:creationId xmlns:p14="http://schemas.microsoft.com/office/powerpoint/2010/main" val="3724798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65548" name="Rectangle 12"/>
          <p:cNvSpPr>
            <a:spLocks noGrp="1" noChangeArrowheads="1"/>
          </p:cNvSpPr>
          <p:nvPr>
            <p:ph type="ctrTitle"/>
          </p:nvPr>
        </p:nvSpPr>
        <p:spPr>
          <a:xfrm>
            <a:off x="1082675" y="2565401"/>
            <a:ext cx="7518400" cy="2663825"/>
          </a:xfrm>
        </p:spPr>
        <p:txBody>
          <a:bodyPr tIns="0" bIns="0" anchor="ctr"/>
          <a:lstStyle>
            <a:lvl1pPr>
              <a:defRPr sz="3200"/>
            </a:lvl1pPr>
          </a:lstStyle>
          <a:p>
            <a:pPr lvl="0"/>
            <a:r>
              <a:rPr lang="cs-CZ" altLang="cs-CZ" noProof="0"/>
              <a:t>Kliknutím lze upravit styl.</a:t>
            </a:r>
            <a:endParaRPr lang="cs-CZ" altLang="cs-CZ" noProof="0" dirty="0"/>
          </a:p>
        </p:txBody>
      </p:sp>
      <p:sp>
        <p:nvSpPr>
          <p:cNvPr id="7" name="Rectangle 17"/>
          <p:cNvSpPr>
            <a:spLocks noGrp="1" noChangeArrowheads="1"/>
          </p:cNvSpPr>
          <p:nvPr>
            <p:ph type="ftr" sz="quarter" idx="3"/>
          </p:nvPr>
        </p:nvSpPr>
        <p:spPr bwMode="auto">
          <a:xfrm>
            <a:off x="422694" y="6248400"/>
            <a:ext cx="630591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rgbClr val="969696"/>
                </a:solidFill>
              </a:defRPr>
            </a:lvl1pPr>
          </a:lstStyle>
          <a:p>
            <a:r>
              <a:rPr lang="cs-CZ" altLang="cs-CZ" dirty="0"/>
              <a:t>Definujte zápatí - název prezentace / pracoviště</a:t>
            </a:r>
          </a:p>
        </p:txBody>
      </p:sp>
      <p:sp>
        <p:nvSpPr>
          <p:cNvPr id="8" name="Rectangle 18"/>
          <p:cNvSpPr>
            <a:spLocks noGrp="1" noChangeArrowheads="1"/>
          </p:cNvSpPr>
          <p:nvPr>
            <p:ph type="sldNum" sz="quarter" idx="4"/>
          </p:nvPr>
        </p:nvSpPr>
        <p:spPr bwMode="auto">
          <a:xfrm>
            <a:off x="6858000" y="6248400"/>
            <a:ext cx="18417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rgbClr val="969696"/>
                </a:solidFill>
              </a:defRPr>
            </a:lvl1pPr>
          </a:lstStyle>
          <a:p>
            <a:fld id="{0DE708CC-0C3F-4567-9698-B54C0F35BD31}" type="slidenum">
              <a:rPr lang="cs-CZ" altLang="cs-CZ" smtClean="0"/>
              <a:pPr/>
              <a:t>‹#›</a:t>
            </a:fld>
            <a:endParaRPr lang="cs-CZ" alt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p:txBody>
      </p:sp>
      <p:sp>
        <p:nvSpPr>
          <p:cNvPr id="4" name="Zástupný symbol pro zápatí 3"/>
          <p:cNvSpPr>
            <a:spLocks noGrp="1"/>
          </p:cNvSpPr>
          <p:nvPr>
            <p:ph type="ftr" sz="quarter" idx="10"/>
          </p:nvPr>
        </p:nvSpPr>
        <p:spPr/>
        <p:txBody>
          <a:bodyPr/>
          <a:lstStyle>
            <a:lvl1pPr>
              <a:defRPr/>
            </a:lvl1pPr>
          </a:lstStyle>
          <a:p>
            <a:r>
              <a:rPr lang="cs-CZ" altLang="cs-CZ"/>
              <a:t>Definujte zápatí - název prezentace / pracoviště</a:t>
            </a:r>
          </a:p>
        </p:txBody>
      </p:sp>
      <p:sp>
        <p:nvSpPr>
          <p:cNvPr id="5" name="Zástupný symbol pro číslo snímku 4"/>
          <p:cNvSpPr>
            <a:spLocks noGrp="1"/>
          </p:cNvSpPr>
          <p:nvPr>
            <p:ph type="sldNum" sz="quarter" idx="11"/>
          </p:nvPr>
        </p:nvSpPr>
        <p:spPr/>
        <p:txBody>
          <a:bodyPr/>
          <a:lstStyle>
            <a:lvl1pPr>
              <a:defRPr/>
            </a:lvl1pPr>
          </a:lstStyle>
          <a:p>
            <a:fld id="{BFD44865-E482-4274-BA0A-6D969A5DE30D}" type="slidenum">
              <a:rPr lang="cs-CZ" altLang="cs-CZ"/>
              <a:pPr/>
              <a:t>‹#›</a:t>
            </a:fld>
            <a:endParaRPr lang="cs-CZ" altLang="cs-CZ" dirty="0"/>
          </a:p>
        </p:txBody>
      </p:sp>
    </p:spTree>
    <p:extLst>
      <p:ext uri="{BB962C8B-B14F-4D97-AF65-F5344CB8AC3E}">
        <p14:creationId xmlns:p14="http://schemas.microsoft.com/office/powerpoint/2010/main" val="13906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97689" y="1125539"/>
            <a:ext cx="1703387" cy="500697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509588" y="1125539"/>
            <a:ext cx="6037861" cy="5006975"/>
          </a:xfrm>
        </p:spPr>
        <p:txBody>
          <a:bodyPr vert="eaVert"/>
          <a:lstStyle/>
          <a:p>
            <a:pPr lvl="0"/>
            <a:r>
              <a:rPr lang="cs-CZ"/>
              <a:t>Kliknutím lze upravit styly předlohy textu.</a:t>
            </a:r>
          </a:p>
          <a:p>
            <a:pPr lvl="1"/>
            <a:r>
              <a:rPr lang="cs-CZ"/>
              <a:t>Druhá úroveň</a:t>
            </a:r>
          </a:p>
        </p:txBody>
      </p:sp>
      <p:sp>
        <p:nvSpPr>
          <p:cNvPr id="4" name="Zástupný symbol pro zápatí 3"/>
          <p:cNvSpPr>
            <a:spLocks noGrp="1"/>
          </p:cNvSpPr>
          <p:nvPr>
            <p:ph type="ftr" sz="quarter" idx="10"/>
          </p:nvPr>
        </p:nvSpPr>
        <p:spPr/>
        <p:txBody>
          <a:bodyPr/>
          <a:lstStyle>
            <a:lvl1pPr>
              <a:defRPr/>
            </a:lvl1pPr>
          </a:lstStyle>
          <a:p>
            <a:r>
              <a:rPr lang="cs-CZ" altLang="cs-CZ"/>
              <a:t>Definujte zápatí - název prezentace / pracoviště</a:t>
            </a:r>
          </a:p>
        </p:txBody>
      </p:sp>
      <p:sp>
        <p:nvSpPr>
          <p:cNvPr id="5" name="Zástupný symbol pro číslo snímku 4"/>
          <p:cNvSpPr>
            <a:spLocks noGrp="1"/>
          </p:cNvSpPr>
          <p:nvPr>
            <p:ph type="sldNum" sz="quarter" idx="11"/>
          </p:nvPr>
        </p:nvSpPr>
        <p:spPr/>
        <p:txBody>
          <a:bodyPr/>
          <a:lstStyle>
            <a:lvl1pPr>
              <a:defRPr/>
            </a:lvl1pPr>
          </a:lstStyle>
          <a:p>
            <a:fld id="{67153075-B133-4825-BEAD-9495BA665D34}" type="slidenum">
              <a:rPr lang="cs-CZ" altLang="cs-CZ"/>
              <a:pPr/>
              <a:t>‹#›</a:t>
            </a:fld>
            <a:endParaRPr lang="cs-CZ" altLang="cs-CZ"/>
          </a:p>
        </p:txBody>
      </p:sp>
    </p:spTree>
    <p:extLst>
      <p:ext uri="{BB962C8B-B14F-4D97-AF65-F5344CB8AC3E}">
        <p14:creationId xmlns:p14="http://schemas.microsoft.com/office/powerpoint/2010/main" val="2752727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cs-CZ" dirty="0"/>
          </a:p>
        </p:txBody>
      </p:sp>
      <p:sp>
        <p:nvSpPr>
          <p:cNvPr id="3" name="Zástupný symbol pro obsah 2"/>
          <p:cNvSpPr>
            <a:spLocks noGrp="1"/>
          </p:cNvSpPr>
          <p:nvPr>
            <p:ph idx="1"/>
          </p:nvPr>
        </p:nvSpPr>
        <p:spPr/>
        <p:txBody>
          <a:bodyPr/>
          <a:lstStyle>
            <a:lvl1pPr marL="342900" indent="-342900">
              <a:buClr>
                <a:srgbClr val="00287D"/>
              </a:buClr>
              <a:buSzPct val="100000"/>
              <a:buFont typeface="Wingdings" panose="05000000000000000000" pitchFamily="2" charset="2"/>
              <a:buChar char="§"/>
              <a:defRPr/>
            </a:lvl1pPr>
            <a:lvl2pPr marL="742950" indent="-285750">
              <a:buClr>
                <a:srgbClr val="00287D"/>
              </a:buClr>
              <a:buFont typeface="Wingdings" panose="05000000000000000000" pitchFamily="2" charset="2"/>
              <a:buChar char="§"/>
              <a:defRPr/>
            </a:lvl2pPr>
            <a:lvl3pPr marL="914400" indent="0">
              <a:buNone/>
              <a:defRPr/>
            </a:lvl3pPr>
          </a:lstStyle>
          <a:p>
            <a:pPr lvl="0"/>
            <a:r>
              <a:rPr lang="cs-CZ"/>
              <a:t>Kliknutím lze upravit styly předlohy textu.</a:t>
            </a:r>
          </a:p>
          <a:p>
            <a:pPr lvl="1"/>
            <a:r>
              <a:rPr lang="cs-CZ"/>
              <a:t>Druhá úroveň</a:t>
            </a:r>
          </a:p>
        </p:txBody>
      </p:sp>
      <p:sp>
        <p:nvSpPr>
          <p:cNvPr id="4" name="Zástupný symbol pro zápatí 3"/>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Tree>
    <p:extLst>
      <p:ext uri="{BB962C8B-B14F-4D97-AF65-F5344CB8AC3E}">
        <p14:creationId xmlns:p14="http://schemas.microsoft.com/office/powerpoint/2010/main" val="268604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509589" y="4406901"/>
            <a:ext cx="8091487" cy="1362075"/>
          </a:xfrm>
        </p:spPr>
        <p:txBody>
          <a:bodyPr anchor="t"/>
          <a:lstStyle>
            <a:lvl1pPr algn="l">
              <a:defRPr sz="4000" b="1" cap="all"/>
            </a:lvl1pPr>
          </a:lstStyle>
          <a:p>
            <a:r>
              <a:rPr lang="cs-CZ"/>
              <a:t>Kliknutím lze upravit styl.</a:t>
            </a:r>
            <a:endParaRPr lang="cs-CZ" dirty="0"/>
          </a:p>
        </p:txBody>
      </p:sp>
      <p:sp>
        <p:nvSpPr>
          <p:cNvPr id="3" name="Zástupný symbol pro text 2"/>
          <p:cNvSpPr>
            <a:spLocks noGrp="1"/>
          </p:cNvSpPr>
          <p:nvPr>
            <p:ph type="body" idx="1"/>
          </p:nvPr>
        </p:nvSpPr>
        <p:spPr>
          <a:xfrm>
            <a:off x="509589" y="2906713"/>
            <a:ext cx="809148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Zástupný symbol pro zápatí 3"/>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5" name="Zástupný symbol pro číslo snímku 4"/>
          <p:cNvSpPr>
            <a:spLocks noGrp="1"/>
          </p:cNvSpPr>
          <p:nvPr>
            <p:ph type="sldNum" sz="quarter" idx="11"/>
          </p:nvPr>
        </p:nvSpPr>
        <p:spPr/>
        <p:txBody>
          <a:bodyPr/>
          <a:lstStyle>
            <a:lvl1pPr>
              <a:defRPr/>
            </a:lvl1pPr>
          </a:lstStyle>
          <a:p>
            <a:fld id="{B7F5D36C-8A95-44A1-B2E3-4B4CEE4AA93A}" type="slidenum">
              <a:rPr lang="cs-CZ" altLang="cs-CZ"/>
              <a:pPr/>
              <a:t>‹#›</a:t>
            </a:fld>
            <a:endParaRPr lang="cs-CZ" altLang="cs-CZ" dirty="0"/>
          </a:p>
        </p:txBody>
      </p:sp>
    </p:spTree>
    <p:extLst>
      <p:ext uri="{BB962C8B-B14F-4D97-AF65-F5344CB8AC3E}">
        <p14:creationId xmlns:p14="http://schemas.microsoft.com/office/powerpoint/2010/main" val="2563645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509588" y="2019301"/>
            <a:ext cx="3876944" cy="41105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p:txBody>
      </p:sp>
      <p:sp>
        <p:nvSpPr>
          <p:cNvPr id="4" name="Zástupný symbol pro obsah 3"/>
          <p:cNvSpPr>
            <a:spLocks noGrp="1"/>
          </p:cNvSpPr>
          <p:nvPr>
            <p:ph sz="half" idx="2"/>
          </p:nvPr>
        </p:nvSpPr>
        <p:spPr>
          <a:xfrm>
            <a:off x="4724131" y="2019301"/>
            <a:ext cx="3876944" cy="41105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p:txBody>
      </p:sp>
      <p:sp>
        <p:nvSpPr>
          <p:cNvPr id="5" name="Zástupný symbol pro zápatí 4"/>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6" name="Zástupný symbol pro číslo snímku 5"/>
          <p:cNvSpPr>
            <a:spLocks noGrp="1"/>
          </p:cNvSpPr>
          <p:nvPr>
            <p:ph type="sldNum" sz="quarter" idx="11"/>
          </p:nvPr>
        </p:nvSpPr>
        <p:spPr/>
        <p:txBody>
          <a:bodyPr/>
          <a:lstStyle>
            <a:lvl1pPr>
              <a:defRPr/>
            </a:lvl1pPr>
          </a:lstStyle>
          <a:p>
            <a:fld id="{91152B74-69A5-4C0F-AF65-094CC50B2C3C}" type="slidenum">
              <a:rPr lang="cs-CZ" altLang="cs-CZ"/>
              <a:pPr/>
              <a:t>‹#›</a:t>
            </a:fld>
            <a:endParaRPr lang="cs-CZ" altLang="cs-CZ" dirty="0"/>
          </a:p>
        </p:txBody>
      </p:sp>
    </p:spTree>
    <p:extLst>
      <p:ext uri="{BB962C8B-B14F-4D97-AF65-F5344CB8AC3E}">
        <p14:creationId xmlns:p14="http://schemas.microsoft.com/office/powerpoint/2010/main" val="2240045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09589" y="1134533"/>
            <a:ext cx="8091487" cy="643467"/>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512369" y="2019300"/>
            <a:ext cx="387865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509588" y="2915728"/>
            <a:ext cx="3874282" cy="321043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p:txBody>
      </p:sp>
      <p:sp>
        <p:nvSpPr>
          <p:cNvPr id="5" name="Zástupný symbol pro text 4"/>
          <p:cNvSpPr>
            <a:spLocks noGrp="1"/>
          </p:cNvSpPr>
          <p:nvPr>
            <p:ph type="body" sz="quarter" idx="3"/>
          </p:nvPr>
        </p:nvSpPr>
        <p:spPr>
          <a:xfrm>
            <a:off x="4723119" y="2019300"/>
            <a:ext cx="387795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722963" y="2938734"/>
            <a:ext cx="3878113" cy="31911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p:txBody>
      </p:sp>
      <p:sp>
        <p:nvSpPr>
          <p:cNvPr id="7" name="Zástupný symbol pro zápatí 6"/>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8" name="Zástupný symbol pro číslo snímku 7"/>
          <p:cNvSpPr>
            <a:spLocks noGrp="1"/>
          </p:cNvSpPr>
          <p:nvPr>
            <p:ph type="sldNum" sz="quarter" idx="11"/>
          </p:nvPr>
        </p:nvSpPr>
        <p:spPr/>
        <p:txBody>
          <a:bodyPr/>
          <a:lstStyle>
            <a:lvl1pPr>
              <a:defRPr/>
            </a:lvl1pPr>
          </a:lstStyle>
          <a:p>
            <a:fld id="{C595CD6F-6F72-494C-9F75-EA7F2E402090}" type="slidenum">
              <a:rPr lang="cs-CZ" altLang="cs-CZ"/>
              <a:pPr/>
              <a:t>‹#›</a:t>
            </a:fld>
            <a:endParaRPr lang="cs-CZ" altLang="cs-CZ" dirty="0"/>
          </a:p>
        </p:txBody>
      </p:sp>
    </p:spTree>
    <p:extLst>
      <p:ext uri="{BB962C8B-B14F-4D97-AF65-F5344CB8AC3E}">
        <p14:creationId xmlns:p14="http://schemas.microsoft.com/office/powerpoint/2010/main" val="3525317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cs-CZ" dirty="0"/>
          </a:p>
        </p:txBody>
      </p:sp>
      <p:sp>
        <p:nvSpPr>
          <p:cNvPr id="3" name="Zástupný symbol pro zápatí 2"/>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4" name="Zástupný symbol pro číslo snímku 3"/>
          <p:cNvSpPr>
            <a:spLocks noGrp="1"/>
          </p:cNvSpPr>
          <p:nvPr>
            <p:ph type="sldNum" sz="quarter" idx="11"/>
          </p:nvPr>
        </p:nvSpPr>
        <p:spPr/>
        <p:txBody>
          <a:bodyPr/>
          <a:lstStyle>
            <a:lvl1pPr>
              <a:defRPr/>
            </a:lvl1pPr>
          </a:lstStyle>
          <a:p>
            <a:fld id="{927DA5A4-BFC5-452F-9F43-ADC3A6F1509E}" type="slidenum">
              <a:rPr lang="cs-CZ" altLang="cs-CZ"/>
              <a:pPr/>
              <a:t>‹#›</a:t>
            </a:fld>
            <a:endParaRPr lang="cs-CZ" altLang="cs-CZ" dirty="0"/>
          </a:p>
        </p:txBody>
      </p:sp>
      <p:sp>
        <p:nvSpPr>
          <p:cNvPr id="5" name="Zástupný symbol pro text 3"/>
          <p:cNvSpPr>
            <a:spLocks noGrp="1"/>
          </p:cNvSpPr>
          <p:nvPr>
            <p:ph type="body" sz="half" idx="2"/>
          </p:nvPr>
        </p:nvSpPr>
        <p:spPr>
          <a:xfrm>
            <a:off x="509588" y="2019300"/>
            <a:ext cx="8091487" cy="41068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Tree>
    <p:extLst>
      <p:ext uri="{BB962C8B-B14F-4D97-AF65-F5344CB8AC3E}">
        <p14:creationId xmlns:p14="http://schemas.microsoft.com/office/powerpoint/2010/main" val="3710002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Tree>
    <p:extLst>
      <p:ext uri="{BB962C8B-B14F-4D97-AF65-F5344CB8AC3E}">
        <p14:creationId xmlns:p14="http://schemas.microsoft.com/office/powerpoint/2010/main" val="2954064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09588" y="1134534"/>
            <a:ext cx="8091487" cy="643465"/>
          </a:xfrm>
        </p:spPr>
        <p:txBody>
          <a:bodyPr/>
          <a:lstStyle>
            <a:lvl1pPr algn="l">
              <a:defRPr sz="2000" b="1"/>
            </a:lvl1pPr>
          </a:lstStyle>
          <a:p>
            <a:r>
              <a:rPr lang="cs-CZ"/>
              <a:t>Kliknutím lze upravit styl.</a:t>
            </a:r>
            <a:endParaRPr lang="cs-CZ" dirty="0"/>
          </a:p>
        </p:txBody>
      </p:sp>
      <p:sp>
        <p:nvSpPr>
          <p:cNvPr id="3" name="Zástupný symbol pro obsah 2"/>
          <p:cNvSpPr>
            <a:spLocks noGrp="1"/>
          </p:cNvSpPr>
          <p:nvPr>
            <p:ph idx="1"/>
          </p:nvPr>
        </p:nvSpPr>
        <p:spPr>
          <a:xfrm>
            <a:off x="3575051" y="2019300"/>
            <a:ext cx="5026025" cy="41068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p:txBody>
      </p:sp>
      <p:sp>
        <p:nvSpPr>
          <p:cNvPr id="4" name="Zástupný symbol pro text 3"/>
          <p:cNvSpPr>
            <a:spLocks noGrp="1"/>
          </p:cNvSpPr>
          <p:nvPr>
            <p:ph type="body" sz="half" idx="2"/>
          </p:nvPr>
        </p:nvSpPr>
        <p:spPr>
          <a:xfrm>
            <a:off x="509588" y="2019300"/>
            <a:ext cx="2746884" cy="41068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zápatí 4"/>
          <p:cNvSpPr>
            <a:spLocks noGrp="1"/>
          </p:cNvSpPr>
          <p:nvPr>
            <p:ph type="ftr" sz="quarter" idx="10"/>
          </p:nvPr>
        </p:nvSpPr>
        <p:spPr/>
        <p:txBody>
          <a:bodyPr/>
          <a:lstStyle>
            <a:lvl1pPr>
              <a:defRPr/>
            </a:lvl1pPr>
          </a:lstStyle>
          <a:p>
            <a:r>
              <a:rPr lang="cs-CZ" altLang="cs-CZ"/>
              <a:t>Definujte zápatí - název prezentace / pracoviště</a:t>
            </a:r>
          </a:p>
        </p:txBody>
      </p:sp>
      <p:sp>
        <p:nvSpPr>
          <p:cNvPr id="6" name="Zástupný symbol pro číslo snímku 5"/>
          <p:cNvSpPr>
            <a:spLocks noGrp="1"/>
          </p:cNvSpPr>
          <p:nvPr>
            <p:ph type="sldNum" sz="quarter" idx="11"/>
          </p:nvPr>
        </p:nvSpPr>
        <p:spPr/>
        <p:txBody>
          <a:bodyPr/>
          <a:lstStyle>
            <a:lvl1pPr>
              <a:defRPr/>
            </a:lvl1pPr>
          </a:lstStyle>
          <a:p>
            <a:fld id="{EA562BE3-FB3A-4F01-A26A-8D36CDF01ADA}" type="slidenum">
              <a:rPr lang="cs-CZ" altLang="cs-CZ"/>
              <a:pPr/>
              <a:t>‹#›</a:t>
            </a:fld>
            <a:endParaRPr lang="cs-CZ" altLang="cs-CZ" dirty="0"/>
          </a:p>
        </p:txBody>
      </p:sp>
    </p:spTree>
    <p:extLst>
      <p:ext uri="{BB962C8B-B14F-4D97-AF65-F5344CB8AC3E}">
        <p14:creationId xmlns:p14="http://schemas.microsoft.com/office/powerpoint/2010/main" val="231545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5087507"/>
            <a:ext cx="5486400" cy="566739"/>
          </a:xfrm>
        </p:spPr>
        <p:txBody>
          <a:bodyPr/>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1134533"/>
            <a:ext cx="5486400" cy="38745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cs-CZ" dirty="0"/>
          </a:p>
        </p:txBody>
      </p:sp>
      <p:sp>
        <p:nvSpPr>
          <p:cNvPr id="4" name="Zástupný symbol pro text 3"/>
          <p:cNvSpPr>
            <a:spLocks noGrp="1"/>
          </p:cNvSpPr>
          <p:nvPr>
            <p:ph type="body" sz="half" idx="2"/>
          </p:nvPr>
        </p:nvSpPr>
        <p:spPr>
          <a:xfrm>
            <a:off x="1792288" y="5654246"/>
            <a:ext cx="5486400" cy="4756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zápatí 4"/>
          <p:cNvSpPr>
            <a:spLocks noGrp="1"/>
          </p:cNvSpPr>
          <p:nvPr>
            <p:ph type="ftr" sz="quarter" idx="10"/>
          </p:nvPr>
        </p:nvSpPr>
        <p:spPr/>
        <p:txBody>
          <a:bodyPr/>
          <a:lstStyle>
            <a:lvl1pPr>
              <a:defRPr/>
            </a:lvl1pPr>
          </a:lstStyle>
          <a:p>
            <a:r>
              <a:rPr lang="cs-CZ" altLang="cs-CZ"/>
              <a:t>Definujte zápatí - název prezentace / pracoviště</a:t>
            </a:r>
          </a:p>
        </p:txBody>
      </p:sp>
      <p:sp>
        <p:nvSpPr>
          <p:cNvPr id="6" name="Zástupný symbol pro číslo snímku 5"/>
          <p:cNvSpPr>
            <a:spLocks noGrp="1"/>
          </p:cNvSpPr>
          <p:nvPr>
            <p:ph type="sldNum" sz="quarter" idx="11"/>
          </p:nvPr>
        </p:nvSpPr>
        <p:spPr/>
        <p:txBody>
          <a:bodyPr/>
          <a:lstStyle>
            <a:lvl1pPr>
              <a:defRPr/>
            </a:lvl1pPr>
          </a:lstStyle>
          <a:p>
            <a:fld id="{2268BFBB-FD49-4E22-AEFE-2646EB3E88CA}" type="slidenum">
              <a:rPr lang="cs-CZ" altLang="cs-CZ"/>
              <a:pPr/>
              <a:t>‹#›</a:t>
            </a:fld>
            <a:endParaRPr lang="cs-CZ" altLang="cs-CZ" dirty="0"/>
          </a:p>
        </p:txBody>
      </p:sp>
    </p:spTree>
    <p:extLst>
      <p:ext uri="{BB962C8B-B14F-4D97-AF65-F5344CB8AC3E}">
        <p14:creationId xmlns:p14="http://schemas.microsoft.com/office/powerpoint/2010/main" val="695320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64521" name="Rectangle 9"/>
          <p:cNvSpPr>
            <a:spLocks noGrp="1" noChangeArrowheads="1"/>
          </p:cNvSpPr>
          <p:nvPr>
            <p:ph type="title"/>
          </p:nvPr>
        </p:nvSpPr>
        <p:spPr bwMode="auto">
          <a:xfrm>
            <a:off x="509589" y="1125539"/>
            <a:ext cx="808663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prstTxWarp prst="textNoShape">
              <a:avLst/>
            </a:prstTxWarp>
          </a:bodyPr>
          <a:lstStyle/>
          <a:p>
            <a:pPr lvl="0"/>
            <a:r>
              <a:rPr lang="cs-CZ" altLang="cs-CZ" dirty="0"/>
              <a:t>Klepnutím lze upravit styl předlohy nadpisů.</a:t>
            </a:r>
          </a:p>
        </p:txBody>
      </p:sp>
      <p:sp>
        <p:nvSpPr>
          <p:cNvPr id="64522" name="Rectangle 10"/>
          <p:cNvSpPr>
            <a:spLocks noGrp="1" noChangeArrowheads="1"/>
          </p:cNvSpPr>
          <p:nvPr>
            <p:ph type="body" idx="1"/>
          </p:nvPr>
        </p:nvSpPr>
        <p:spPr bwMode="auto">
          <a:xfrm>
            <a:off x="509589" y="2017713"/>
            <a:ext cx="808232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p:txBody>
      </p:sp>
      <p:sp>
        <p:nvSpPr>
          <p:cNvPr id="64529" name="Rectangle 17"/>
          <p:cNvSpPr>
            <a:spLocks noGrp="1" noChangeArrowheads="1"/>
          </p:cNvSpPr>
          <p:nvPr>
            <p:ph type="ftr" sz="quarter" idx="3"/>
          </p:nvPr>
        </p:nvSpPr>
        <p:spPr bwMode="auto">
          <a:xfrm>
            <a:off x="422694" y="6248400"/>
            <a:ext cx="630591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rgbClr val="969696"/>
                </a:solidFill>
                <a:latin typeface="+mj-lt"/>
              </a:defRPr>
            </a:lvl1pPr>
          </a:lstStyle>
          <a:p>
            <a:r>
              <a:rPr lang="cs-CZ" altLang="cs-CZ" dirty="0"/>
              <a:t>Definujte zápatí - název prezentace / pracoviště</a:t>
            </a:r>
          </a:p>
        </p:txBody>
      </p:sp>
      <p:sp>
        <p:nvSpPr>
          <p:cNvPr id="64530" name="Rectangle 18"/>
          <p:cNvSpPr>
            <a:spLocks noGrp="1" noChangeArrowheads="1"/>
          </p:cNvSpPr>
          <p:nvPr>
            <p:ph type="sldNum" sz="quarter" idx="4"/>
          </p:nvPr>
        </p:nvSpPr>
        <p:spPr bwMode="auto">
          <a:xfrm>
            <a:off x="6858000" y="6248400"/>
            <a:ext cx="18417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rgbClr val="969696"/>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58"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dt="0"/>
  <p:txStyles>
    <p:titleStyle>
      <a:lvl1pPr algn="l" rtl="0" eaLnBrk="1" fontAlgn="base" hangingPunct="1">
        <a:spcBef>
          <a:spcPct val="0"/>
        </a:spcBef>
        <a:spcAft>
          <a:spcPct val="0"/>
        </a:spcAft>
        <a:defRPr sz="2400" b="1">
          <a:solidFill>
            <a:srgbClr val="00287D"/>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342900" indent="-342900" algn="l" rtl="0" eaLnBrk="1" fontAlgn="base" hangingPunct="1">
        <a:spcBef>
          <a:spcPct val="20000"/>
        </a:spcBef>
        <a:spcAft>
          <a:spcPct val="0"/>
        </a:spcAft>
        <a:buClr>
          <a:srgbClr val="00287D"/>
        </a:buClr>
        <a:buSzPct val="100000"/>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00287D"/>
        </a:buClr>
        <a:buSzPct val="80000"/>
        <a:buFont typeface="Wingdings" pitchFamily="2" charset="2"/>
        <a:buChar char="§"/>
        <a:defRPr sz="2400">
          <a:solidFill>
            <a:schemeClr val="tx1"/>
          </a:solidFill>
          <a:latin typeface="+mn-lt"/>
        </a:defRPr>
      </a:lvl2pPr>
      <a:lvl3pPr marL="1143000" indent="-228600" algn="l" rtl="0" eaLnBrk="1" fontAlgn="base" hangingPunct="1">
        <a:spcBef>
          <a:spcPct val="20000"/>
        </a:spcBef>
        <a:spcAft>
          <a:spcPct val="0"/>
        </a:spcAft>
        <a:buClr>
          <a:schemeClr val="folHlink"/>
        </a:buClr>
        <a:buSzPct val="80000"/>
        <a:buFont typeface="Wingdings" pitchFamily="2" charset="2"/>
        <a:buBlip>
          <a:blip r:embed="rId14"/>
        </a:buBlip>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90000"/>
        <a:buFont typeface="Wingdings" pitchFamily="2" charset="2"/>
        <a:buBlip>
          <a:blip r:embed="rId14"/>
        </a:buBlip>
        <a:defRPr sz="20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hyperlink" Target="https://www.coe.int/en/web/conventions/full-list/-/conventions/treaty/122"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16"/>
          <p:cNvSpPr>
            <a:spLocks noGrp="1" noChangeArrowheads="1"/>
          </p:cNvSpPr>
          <p:nvPr>
            <p:ph type="sldNum" sz="quarter" idx="4"/>
          </p:nvPr>
        </p:nvSpPr>
        <p:spPr>
          <a:xfrm>
            <a:off x="6858000" y="6248400"/>
            <a:ext cx="1833113" cy="457200"/>
          </a:xfrm>
        </p:spPr>
        <p:txBody>
          <a:bodyPr/>
          <a:lstStyle/>
          <a:p>
            <a:fld id="{EA4ADC9B-C3B1-4CB1-8B0D-14D528DA44A1}" type="slidenum">
              <a:rPr lang="cs-CZ" altLang="cs-CZ"/>
              <a:pPr/>
              <a:t>1</a:t>
            </a:fld>
            <a:endParaRPr lang="cs-CZ" altLang="cs-CZ" dirty="0"/>
          </a:p>
        </p:txBody>
      </p:sp>
      <p:sp>
        <p:nvSpPr>
          <p:cNvPr id="95234" name="Rectangle 2"/>
          <p:cNvSpPr>
            <a:spLocks noGrp="1" noChangeArrowheads="1"/>
          </p:cNvSpPr>
          <p:nvPr>
            <p:ph type="ctrTitle"/>
          </p:nvPr>
        </p:nvSpPr>
        <p:spPr>
          <a:xfrm>
            <a:off x="934893" y="1977894"/>
            <a:ext cx="7518400" cy="4380675"/>
          </a:xfrm>
        </p:spPr>
        <p:txBody>
          <a:bodyPr/>
          <a:lstStyle/>
          <a:p>
            <a:pPr algn="ctr"/>
            <a:r>
              <a:rPr lang="cs-CZ" sz="2800" u="sng" dirty="0">
                <a:effectLst>
                  <a:outerShdw blurRad="38100" dist="38100" dir="2700000" algn="tl">
                    <a:srgbClr val="000000">
                      <a:alpha val="43137"/>
                    </a:srgbClr>
                  </a:outerShdw>
                </a:effectLst>
              </a:rPr>
              <a:t>Územní samospráva a její reformování. Místní samospráva.</a:t>
            </a:r>
            <a:br>
              <a:rPr lang="cs-CZ" sz="2800" u="sng" dirty="0">
                <a:effectLst>
                  <a:outerShdw blurRad="38100" dist="38100" dir="2700000" algn="tl">
                    <a:srgbClr val="000000">
                      <a:alpha val="43137"/>
                    </a:srgbClr>
                  </a:outerShdw>
                </a:effectLst>
              </a:rPr>
            </a:br>
            <a:br>
              <a:rPr lang="cs-CZ" altLang="cs-CZ" sz="2800" dirty="0">
                <a:solidFill>
                  <a:schemeClr val="tx1"/>
                </a:solidFill>
              </a:rPr>
            </a:br>
            <a:br>
              <a:rPr lang="cs-CZ" altLang="cs-CZ" sz="2800" dirty="0">
                <a:solidFill>
                  <a:schemeClr val="tx1"/>
                </a:solidFill>
              </a:rPr>
            </a:br>
            <a:r>
              <a:rPr lang="cs-CZ" altLang="cs-CZ" sz="2800" dirty="0">
                <a:solidFill>
                  <a:schemeClr val="tx1"/>
                </a:solidFill>
                <a:effectLst>
                  <a:outerShdw blurRad="38100" dist="38100" dir="2700000" algn="tl">
                    <a:srgbClr val="000000">
                      <a:alpha val="43137"/>
                    </a:srgbClr>
                  </a:outerShdw>
                </a:effectLst>
              </a:rPr>
              <a:t>NP102Zk Organizace veřejné správy</a:t>
            </a:r>
            <a:br>
              <a:rPr lang="cs-CZ" altLang="cs-CZ" sz="2800" dirty="0">
                <a:solidFill>
                  <a:schemeClr val="tx1"/>
                </a:solidFill>
              </a:rPr>
            </a:br>
            <a:br>
              <a:rPr lang="cs-CZ" altLang="cs-CZ" sz="2800" dirty="0">
                <a:solidFill>
                  <a:schemeClr val="tx1"/>
                </a:solidFill>
              </a:rPr>
            </a:br>
            <a:r>
              <a:rPr lang="cs-CZ" altLang="cs-CZ" sz="2800" dirty="0">
                <a:solidFill>
                  <a:schemeClr val="tx1"/>
                </a:solidFill>
              </a:rPr>
              <a:t>3. kolektivní konzultace 13. 11. 2020</a:t>
            </a:r>
            <a:br>
              <a:rPr lang="cs-CZ" altLang="cs-CZ" sz="2800" dirty="0">
                <a:solidFill>
                  <a:schemeClr val="tx1"/>
                </a:solidFill>
              </a:rPr>
            </a:br>
            <a:br>
              <a:rPr lang="cs-CZ" altLang="cs-CZ" sz="2800" dirty="0">
                <a:solidFill>
                  <a:schemeClr val="tx1"/>
                </a:solidFill>
              </a:rPr>
            </a:br>
            <a:r>
              <a:rPr lang="cs-CZ" altLang="cs-CZ" sz="2800" dirty="0">
                <a:solidFill>
                  <a:schemeClr val="tx1"/>
                </a:solidFill>
              </a:rPr>
              <a:t>JUDr. David Hejč Ph.D.</a:t>
            </a:r>
            <a:br>
              <a:rPr lang="cs-CZ" altLang="cs-CZ" sz="2800" dirty="0">
                <a:solidFill>
                  <a:schemeClr val="tx1"/>
                </a:solidFill>
              </a:rPr>
            </a:br>
            <a:endParaRPr lang="cs-CZ" altLang="cs-CZ"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2FC719-430D-4901-A208-7E8BEDE576A8}"/>
              </a:ext>
            </a:extLst>
          </p:cNvPr>
          <p:cNvSpPr>
            <a:spLocks noGrp="1"/>
          </p:cNvSpPr>
          <p:nvPr>
            <p:ph type="title"/>
          </p:nvPr>
        </p:nvSpPr>
        <p:spPr>
          <a:xfrm>
            <a:off x="509589" y="401637"/>
            <a:ext cx="8086635" cy="647700"/>
          </a:xfrm>
        </p:spPr>
        <p:txBody>
          <a:bodyPr/>
          <a:lstStyle/>
          <a:p>
            <a:r>
              <a:rPr lang="cs-CZ" dirty="0"/>
              <a:t>Obecní právní předpisy</a:t>
            </a:r>
          </a:p>
        </p:txBody>
      </p:sp>
      <p:sp>
        <p:nvSpPr>
          <p:cNvPr id="5" name="Zástupný symbol pro číslo snímku 4">
            <a:extLst>
              <a:ext uri="{FF2B5EF4-FFF2-40B4-BE49-F238E27FC236}">
                <a16:creationId xmlns:a16="http://schemas.microsoft.com/office/drawing/2014/main" id="{8318D954-6F0F-4ED6-9442-71E7AC8ABB84}"/>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graphicFrame>
        <p:nvGraphicFramePr>
          <p:cNvPr id="6" name="Tabulka 5">
            <a:extLst>
              <a:ext uri="{FF2B5EF4-FFF2-40B4-BE49-F238E27FC236}">
                <a16:creationId xmlns:a16="http://schemas.microsoft.com/office/drawing/2014/main" id="{1D6A480E-ACB6-459B-920E-CD893F17D0FA}"/>
              </a:ext>
            </a:extLst>
          </p:cNvPr>
          <p:cNvGraphicFramePr>
            <a:graphicFrameLocks noGrp="1"/>
          </p:cNvGraphicFramePr>
          <p:nvPr>
            <p:extLst>
              <p:ext uri="{D42A27DB-BD31-4B8C-83A1-F6EECF244321}">
                <p14:modId xmlns:p14="http://schemas.microsoft.com/office/powerpoint/2010/main" val="3555703948"/>
              </p:ext>
            </p:extLst>
          </p:nvPr>
        </p:nvGraphicFramePr>
        <p:xfrm>
          <a:off x="833365" y="1327725"/>
          <a:ext cx="7410090" cy="2509984"/>
        </p:xfrm>
        <a:graphic>
          <a:graphicData uri="http://schemas.openxmlformats.org/drawingml/2006/table">
            <a:tbl>
              <a:tblPr firstRow="1" bandRow="1">
                <a:tableStyleId>{5C22544A-7EE6-4342-B048-85BDC9FD1C3A}</a:tableStyleId>
              </a:tblPr>
              <a:tblGrid>
                <a:gridCol w="2470030">
                  <a:extLst>
                    <a:ext uri="{9D8B030D-6E8A-4147-A177-3AD203B41FA5}">
                      <a16:colId xmlns:a16="http://schemas.microsoft.com/office/drawing/2014/main" val="895163128"/>
                    </a:ext>
                  </a:extLst>
                </a:gridCol>
                <a:gridCol w="2470030">
                  <a:extLst>
                    <a:ext uri="{9D8B030D-6E8A-4147-A177-3AD203B41FA5}">
                      <a16:colId xmlns:a16="http://schemas.microsoft.com/office/drawing/2014/main" val="2905853447"/>
                    </a:ext>
                  </a:extLst>
                </a:gridCol>
                <a:gridCol w="2470030">
                  <a:extLst>
                    <a:ext uri="{9D8B030D-6E8A-4147-A177-3AD203B41FA5}">
                      <a16:colId xmlns:a16="http://schemas.microsoft.com/office/drawing/2014/main" val="3128316806"/>
                    </a:ext>
                  </a:extLst>
                </a:gridCol>
              </a:tblGrid>
              <a:tr h="1083189">
                <a:tc>
                  <a:txBody>
                    <a:bodyPr/>
                    <a:lstStyle/>
                    <a:p>
                      <a:r>
                        <a:rPr lang="cs-CZ" dirty="0"/>
                        <a:t>Podzákonný právní předpis</a:t>
                      </a:r>
                    </a:p>
                  </a:txBody>
                  <a:tcPr/>
                </a:tc>
                <a:tc>
                  <a:txBody>
                    <a:bodyPr/>
                    <a:lstStyle/>
                    <a:p>
                      <a:r>
                        <a:rPr lang="cs-CZ" dirty="0"/>
                        <a:t>Který orgán vydává</a:t>
                      </a:r>
                    </a:p>
                  </a:txBody>
                  <a:tcPr/>
                </a:tc>
                <a:tc>
                  <a:txBody>
                    <a:bodyPr/>
                    <a:lstStyle/>
                    <a:p>
                      <a:r>
                        <a:rPr lang="cs-CZ" dirty="0" err="1"/>
                        <a:t>Ústavněrávní</a:t>
                      </a:r>
                      <a:r>
                        <a:rPr lang="cs-CZ" dirty="0"/>
                        <a:t> východisko</a:t>
                      </a:r>
                    </a:p>
                  </a:txBody>
                  <a:tcPr/>
                </a:tc>
                <a:extLst>
                  <a:ext uri="{0D108BD9-81ED-4DB2-BD59-A6C34878D82A}">
                    <a16:rowId xmlns:a16="http://schemas.microsoft.com/office/drawing/2014/main" val="2768061582"/>
                  </a:ext>
                </a:extLst>
              </a:tr>
              <a:tr h="799234">
                <a:tc>
                  <a:txBody>
                    <a:bodyPr/>
                    <a:lstStyle/>
                    <a:p>
                      <a:r>
                        <a:rPr lang="cs-CZ" dirty="0"/>
                        <a:t>Obecně závazná vyhláška obce</a:t>
                      </a:r>
                    </a:p>
                  </a:txBody>
                  <a:tcPr/>
                </a:tc>
                <a:tc>
                  <a:txBody>
                    <a:bodyPr/>
                    <a:lstStyle/>
                    <a:p>
                      <a:r>
                        <a:rPr lang="cs-CZ" dirty="0"/>
                        <a:t>zastupitelstvo</a:t>
                      </a:r>
                    </a:p>
                  </a:txBody>
                  <a:tcPr/>
                </a:tc>
                <a:tc>
                  <a:txBody>
                    <a:bodyPr/>
                    <a:lstStyle/>
                    <a:p>
                      <a:r>
                        <a:rPr lang="cs-CZ" dirty="0"/>
                        <a:t>čl. 104 odst. 3 Ústavy</a:t>
                      </a:r>
                    </a:p>
                  </a:txBody>
                  <a:tcPr/>
                </a:tc>
                <a:extLst>
                  <a:ext uri="{0D108BD9-81ED-4DB2-BD59-A6C34878D82A}">
                    <a16:rowId xmlns:a16="http://schemas.microsoft.com/office/drawing/2014/main" val="1362159129"/>
                  </a:ext>
                </a:extLst>
              </a:tr>
              <a:tr h="627561">
                <a:tc>
                  <a:txBody>
                    <a:bodyPr/>
                    <a:lstStyle/>
                    <a:p>
                      <a:r>
                        <a:rPr lang="cs-CZ" dirty="0"/>
                        <a:t>Nařízení obce</a:t>
                      </a:r>
                    </a:p>
                  </a:txBody>
                  <a:tcPr/>
                </a:tc>
                <a:tc>
                  <a:txBody>
                    <a:bodyPr/>
                    <a:lstStyle/>
                    <a:p>
                      <a:r>
                        <a:rPr lang="cs-CZ" dirty="0"/>
                        <a:t>rada/zastupitelstvo</a:t>
                      </a:r>
                    </a:p>
                  </a:txBody>
                  <a:tcPr/>
                </a:tc>
                <a:tc>
                  <a:txBody>
                    <a:bodyPr/>
                    <a:lstStyle/>
                    <a:p>
                      <a:r>
                        <a:rPr lang="cs-CZ" dirty="0"/>
                        <a:t>čl. 79 odst. 3 Ústavy</a:t>
                      </a:r>
                    </a:p>
                  </a:txBody>
                  <a:tcPr/>
                </a:tc>
                <a:extLst>
                  <a:ext uri="{0D108BD9-81ED-4DB2-BD59-A6C34878D82A}">
                    <a16:rowId xmlns:a16="http://schemas.microsoft.com/office/drawing/2014/main" val="3694181833"/>
                  </a:ext>
                </a:extLst>
              </a:tr>
            </a:tbl>
          </a:graphicData>
        </a:graphic>
      </p:graphicFrame>
      <p:sp>
        <p:nvSpPr>
          <p:cNvPr id="7" name="TextovéPole 6">
            <a:extLst>
              <a:ext uri="{FF2B5EF4-FFF2-40B4-BE49-F238E27FC236}">
                <a16:creationId xmlns:a16="http://schemas.microsoft.com/office/drawing/2014/main" id="{67402178-8531-4D21-B960-5C16C15B51B8}"/>
              </a:ext>
            </a:extLst>
          </p:cNvPr>
          <p:cNvSpPr txBox="1"/>
          <p:nvPr/>
        </p:nvSpPr>
        <p:spPr>
          <a:xfrm>
            <a:off x="1841740" y="4581389"/>
            <a:ext cx="6858000" cy="461665"/>
          </a:xfrm>
          <a:prstGeom prst="rect">
            <a:avLst/>
          </a:prstGeom>
          <a:noFill/>
        </p:spPr>
        <p:txBody>
          <a:bodyPr wrap="square" rtlCol="0">
            <a:spAutoFit/>
          </a:bodyPr>
          <a:lstStyle/>
          <a:p>
            <a:r>
              <a:rPr lang="cs-CZ" dirty="0"/>
              <a:t>Proces: vydání – platnost – účinnost</a:t>
            </a:r>
          </a:p>
        </p:txBody>
      </p:sp>
      <p:pic>
        <p:nvPicPr>
          <p:cNvPr id="3" name="10">
            <a:hlinkClick r:id="" action="ppaction://media"/>
            <a:extLst>
              <a:ext uri="{FF2B5EF4-FFF2-40B4-BE49-F238E27FC236}">
                <a16:creationId xmlns:a16="http://schemas.microsoft.com/office/drawing/2014/main" id="{BB963804-A883-46C6-A7B3-80710C75B9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4557" y="313447"/>
            <a:ext cx="980659" cy="980659"/>
          </a:xfrm>
          <a:prstGeom prst="rect">
            <a:avLst/>
          </a:prstGeom>
        </p:spPr>
      </p:pic>
    </p:spTree>
    <p:extLst>
      <p:ext uri="{BB962C8B-B14F-4D97-AF65-F5344CB8AC3E}">
        <p14:creationId xmlns:p14="http://schemas.microsoft.com/office/powerpoint/2010/main" val="28728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2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4C93CF-FB17-4D97-A8DC-DAD4F652E920}"/>
              </a:ext>
            </a:extLst>
          </p:cNvPr>
          <p:cNvSpPr>
            <a:spLocks noGrp="1"/>
          </p:cNvSpPr>
          <p:nvPr>
            <p:ph type="title"/>
          </p:nvPr>
        </p:nvSpPr>
        <p:spPr>
          <a:xfrm>
            <a:off x="422694" y="77787"/>
            <a:ext cx="8086635" cy="647700"/>
          </a:xfrm>
        </p:spPr>
        <p:txBody>
          <a:bodyPr/>
          <a:lstStyle/>
          <a:p>
            <a:r>
              <a:rPr lang="cs-CZ" dirty="0"/>
              <a:t>Záležitosti patřící do samostatní působnosti</a:t>
            </a:r>
          </a:p>
        </p:txBody>
      </p:sp>
      <p:sp>
        <p:nvSpPr>
          <p:cNvPr id="3" name="Zástupný symbol pro obsah 2">
            <a:extLst>
              <a:ext uri="{FF2B5EF4-FFF2-40B4-BE49-F238E27FC236}">
                <a16:creationId xmlns:a16="http://schemas.microsoft.com/office/drawing/2014/main" id="{EA077DFD-E33D-4AE4-9562-1BDFE4932B7D}"/>
              </a:ext>
            </a:extLst>
          </p:cNvPr>
          <p:cNvSpPr>
            <a:spLocks noGrp="1"/>
          </p:cNvSpPr>
          <p:nvPr>
            <p:ph idx="1"/>
          </p:nvPr>
        </p:nvSpPr>
        <p:spPr>
          <a:xfrm>
            <a:off x="427008" y="950912"/>
            <a:ext cx="8082321" cy="5297487"/>
          </a:xfrm>
        </p:spPr>
        <p:txBody>
          <a:bodyPr/>
          <a:lstStyle/>
          <a:p>
            <a:r>
              <a:rPr lang="cs-CZ" dirty="0"/>
              <a:t>Záležitosti existence obce a její územní změny např.</a:t>
            </a:r>
          </a:p>
          <a:p>
            <a:pPr lvl="1"/>
            <a:r>
              <a:rPr lang="cs-CZ" dirty="0"/>
              <a:t>slučování/připojení s jinou obcí</a:t>
            </a:r>
          </a:p>
          <a:p>
            <a:pPr lvl="1"/>
            <a:r>
              <a:rPr lang="cs-CZ" dirty="0"/>
              <a:t>označování částí obce, ulic…</a:t>
            </a:r>
          </a:p>
          <a:p>
            <a:r>
              <a:rPr lang="cs-CZ" dirty="0"/>
              <a:t>Vnitřní organizace obce např.</a:t>
            </a:r>
          </a:p>
          <a:p>
            <a:pPr lvl="1"/>
            <a:r>
              <a:rPr lang="cs-CZ" dirty="0"/>
              <a:t>volba, zřizování a ustanovování orgánů obce</a:t>
            </a:r>
          </a:p>
          <a:p>
            <a:pPr lvl="1"/>
            <a:r>
              <a:rPr lang="cs-CZ" dirty="0"/>
              <a:t>zřizování obecní policie,</a:t>
            </a:r>
          </a:p>
          <a:p>
            <a:pPr lvl="1"/>
            <a:r>
              <a:rPr lang="cs-CZ" dirty="0"/>
              <a:t>organizace místního referenda</a:t>
            </a:r>
          </a:p>
          <a:p>
            <a:r>
              <a:rPr lang="cs-CZ" dirty="0"/>
              <a:t>Rozpočtové hospodaření</a:t>
            </a:r>
          </a:p>
          <a:p>
            <a:r>
              <a:rPr lang="cs-CZ" dirty="0"/>
              <a:t>Hospodaření s obecním majetkem</a:t>
            </a:r>
          </a:p>
          <a:p>
            <a:r>
              <a:rPr lang="cs-CZ" dirty="0"/>
              <a:t>Podnikatelské aktivity obce, zakládání právnických osob </a:t>
            </a:r>
          </a:p>
          <a:p>
            <a:pPr marL="0" indent="0">
              <a:buNone/>
            </a:pPr>
            <a:r>
              <a:rPr lang="cs-CZ" dirty="0"/>
              <a:t>Atd.</a:t>
            </a:r>
          </a:p>
        </p:txBody>
      </p:sp>
      <p:sp>
        <p:nvSpPr>
          <p:cNvPr id="5" name="Zástupný symbol pro číslo snímku 4">
            <a:extLst>
              <a:ext uri="{FF2B5EF4-FFF2-40B4-BE49-F238E27FC236}">
                <a16:creationId xmlns:a16="http://schemas.microsoft.com/office/drawing/2014/main" id="{6E4520C1-DB58-4ED5-8354-4D1E633DC857}"/>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pic>
        <p:nvPicPr>
          <p:cNvPr id="4" name="11">
            <a:hlinkClick r:id="" action="ppaction://media"/>
            <a:extLst>
              <a:ext uri="{FF2B5EF4-FFF2-40B4-BE49-F238E27FC236}">
                <a16:creationId xmlns:a16="http://schemas.microsoft.com/office/drawing/2014/main" id="{A8997395-EB86-461F-A3E3-577EF8A906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97865" y="1543504"/>
            <a:ext cx="1011464" cy="1011464"/>
          </a:xfrm>
          <a:prstGeom prst="rect">
            <a:avLst/>
          </a:prstGeom>
        </p:spPr>
      </p:pic>
    </p:spTree>
    <p:extLst>
      <p:ext uri="{BB962C8B-B14F-4D97-AF65-F5344CB8AC3E}">
        <p14:creationId xmlns:p14="http://schemas.microsoft.com/office/powerpoint/2010/main" val="380158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589" y="336267"/>
            <a:ext cx="8086635" cy="647700"/>
          </a:xfrm>
        </p:spPr>
        <p:txBody>
          <a:bodyPr/>
          <a:lstStyle/>
          <a:p>
            <a:r>
              <a:rPr lang="cs-CZ" dirty="0"/>
              <a:t>Počet obcí v ČR -  6259</a:t>
            </a:r>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9" name="Obdélník 8"/>
          <p:cNvSpPr/>
          <p:nvPr/>
        </p:nvSpPr>
        <p:spPr>
          <a:xfrm>
            <a:off x="509589" y="1407136"/>
            <a:ext cx="7941660" cy="7817525"/>
          </a:xfrm>
          <a:prstGeom prst="rect">
            <a:avLst/>
          </a:prstGeom>
        </p:spPr>
        <p:txBody>
          <a:bodyPr wrap="square">
            <a:spAutoFit/>
          </a:bodyPr>
          <a:lstStyle/>
          <a:p>
            <a:pPr>
              <a:defRPr/>
            </a:pPr>
            <a:r>
              <a:rPr lang="cs-CZ" dirty="0">
                <a:latin typeface="Times New Roman" panose="02020603050405020304" pitchFamily="18" charset="0"/>
                <a:cs typeface="Times New Roman" panose="02020603050405020304" pitchFamily="18" charset="0"/>
              </a:rPr>
              <a:t>Velikostní struktura obcí k 1. 1. 2012</a:t>
            </a:r>
          </a:p>
          <a:p>
            <a:pPr eaLnBrk="1" hangingPunct="1">
              <a:defRPr/>
            </a:pPr>
            <a:endParaRPr lang="cs-CZ" dirty="0">
              <a:latin typeface="Arial" charset="0"/>
            </a:endParaRPr>
          </a:p>
          <a:p>
            <a:pPr eaLnBrk="1" hangingPunct="1">
              <a:defRPr/>
            </a:pPr>
            <a:r>
              <a:rPr lang="cs-CZ" sz="2000" dirty="0">
                <a:latin typeface="Times New Roman" panose="02020603050405020304" pitchFamily="18" charset="0"/>
                <a:cs typeface="Times New Roman" panose="02020603050405020304" pitchFamily="18" charset="0"/>
              </a:rPr>
              <a:t>Celkem 56,0 % všech obcí jsou obce do 500 obyvatel.</a:t>
            </a:r>
          </a:p>
          <a:p>
            <a:pPr lvl="2" eaLnBrk="1" hangingPunct="1">
              <a:defRPr/>
            </a:pPr>
            <a:r>
              <a:rPr lang="cs-CZ" sz="1800" dirty="0">
                <a:latin typeface="Times New Roman" panose="02020603050405020304" pitchFamily="18" charset="0"/>
                <a:cs typeface="Times New Roman" panose="02020603050405020304" pitchFamily="18" charset="0"/>
              </a:rPr>
              <a:t>kategorie obcí do 199 obyvatel (24,4 %)</a:t>
            </a:r>
          </a:p>
          <a:p>
            <a:pPr lvl="2" eaLnBrk="1" hangingPunct="1">
              <a:defRPr/>
            </a:pPr>
            <a:r>
              <a:rPr lang="cs-CZ" sz="1800" dirty="0">
                <a:latin typeface="Times New Roman" panose="02020603050405020304" pitchFamily="18" charset="0"/>
                <a:cs typeface="Times New Roman" panose="02020603050405020304" pitchFamily="18" charset="0"/>
              </a:rPr>
              <a:t>kategorie obcí od </a:t>
            </a:r>
            <a:r>
              <a:rPr lang="cs-CZ" sz="1600" dirty="0">
                <a:latin typeface="Times New Roman" panose="02020603050405020304" pitchFamily="18" charset="0"/>
                <a:cs typeface="Times New Roman" panose="02020603050405020304" pitchFamily="18" charset="0"/>
              </a:rPr>
              <a:t>200 - 499 obyvatel (31,6 %), </a:t>
            </a:r>
          </a:p>
          <a:p>
            <a:pPr eaLnBrk="1" hangingPunct="1">
              <a:defRPr/>
            </a:pPr>
            <a:endParaRPr lang="cs-CZ" sz="2000" dirty="0">
              <a:latin typeface="Times New Roman" panose="02020603050405020304" pitchFamily="18" charset="0"/>
              <a:cs typeface="Times New Roman" panose="02020603050405020304" pitchFamily="18" charset="0"/>
            </a:endParaRPr>
          </a:p>
          <a:p>
            <a:pPr eaLnBrk="1" hangingPunct="1">
              <a:defRPr/>
            </a:pPr>
            <a:r>
              <a:rPr lang="cs-CZ" sz="2000" dirty="0">
                <a:latin typeface="Times New Roman" panose="02020603050405020304" pitchFamily="18" charset="0"/>
                <a:cs typeface="Times New Roman" panose="02020603050405020304" pitchFamily="18" charset="0"/>
              </a:rPr>
              <a:t>V obcích do 500 obyvatel žije pouze 7,9 % celkové populace České republiky. </a:t>
            </a:r>
          </a:p>
          <a:p>
            <a:pPr lvl="1" eaLnBrk="1" hangingPunct="1">
              <a:defRPr/>
            </a:pPr>
            <a:r>
              <a:rPr lang="cs-CZ" sz="1800" dirty="0">
                <a:latin typeface="Times New Roman" panose="02020603050405020304" pitchFamily="18" charset="0"/>
                <a:cs typeface="Times New Roman" panose="02020603050405020304" pitchFamily="18" charset="0"/>
              </a:rPr>
              <a:t>Tyto obce však zabírají víc než 1/3 rozlohy České republiky. </a:t>
            </a:r>
          </a:p>
          <a:p>
            <a:pPr eaLnBrk="1" hangingPunct="1">
              <a:defRPr/>
            </a:pPr>
            <a:endParaRPr lang="cs-CZ" sz="1800" dirty="0">
              <a:latin typeface="Times New Roman" panose="02020603050405020304" pitchFamily="18" charset="0"/>
              <a:cs typeface="Times New Roman" panose="02020603050405020304" pitchFamily="18" charset="0"/>
            </a:endParaRPr>
          </a:p>
          <a:p>
            <a:pPr eaLnBrk="1" hangingPunct="1">
              <a:defRPr/>
            </a:pPr>
            <a:r>
              <a:rPr lang="cs-CZ" sz="2000" dirty="0">
                <a:latin typeface="Times New Roman" panose="02020603050405020304" pitchFamily="18" charset="0"/>
                <a:cs typeface="Times New Roman" panose="02020603050405020304" pitchFamily="18" charset="0"/>
              </a:rPr>
              <a:t>Velký počet obcí do 1 000 obyvatel.</a:t>
            </a:r>
            <a:endParaRPr lang="cs-CZ" sz="1800" dirty="0">
              <a:latin typeface="Times New Roman" panose="02020603050405020304" pitchFamily="18" charset="0"/>
              <a:cs typeface="Times New Roman" panose="02020603050405020304" pitchFamily="18" charset="0"/>
            </a:endParaRPr>
          </a:p>
          <a:p>
            <a:pPr lvl="2" eaLnBrk="1" hangingPunct="1">
              <a:defRPr/>
            </a:pPr>
            <a:r>
              <a:rPr lang="cs-CZ" sz="1800" dirty="0">
                <a:latin typeface="Times New Roman" panose="02020603050405020304" pitchFamily="18" charset="0"/>
                <a:cs typeface="Times New Roman" panose="02020603050405020304" pitchFamily="18" charset="0"/>
              </a:rPr>
              <a:t>  kategorie od 500-999 obyvatel (21,7 %).</a:t>
            </a:r>
          </a:p>
          <a:p>
            <a:pPr>
              <a:defRPr/>
            </a:pPr>
            <a:endParaRPr lang="cs-CZ" b="1" dirty="0">
              <a:latin typeface="Times New Roman" panose="02020603050405020304" pitchFamily="18" charset="0"/>
              <a:cs typeface="Times New Roman" panose="02020603050405020304" pitchFamily="18" charset="0"/>
            </a:endParaRPr>
          </a:p>
          <a:p>
            <a:pPr>
              <a:defRPr/>
            </a:pPr>
            <a:endParaRPr lang="cs-CZ" b="1" dirty="0">
              <a:latin typeface="Times New Roman" panose="02020603050405020304" pitchFamily="18" charset="0"/>
              <a:cs typeface="Times New Roman" panose="02020603050405020304" pitchFamily="18" charset="0"/>
            </a:endParaRPr>
          </a:p>
          <a:p>
            <a:pPr>
              <a:defRPr/>
            </a:pPr>
            <a:endParaRPr lang="cs-CZ" b="1" dirty="0">
              <a:latin typeface="Times New Roman" panose="02020603050405020304" pitchFamily="18" charset="0"/>
              <a:cs typeface="Times New Roman" panose="02020603050405020304" pitchFamily="18" charset="0"/>
            </a:endParaRPr>
          </a:p>
          <a:p>
            <a:pPr>
              <a:defRPr/>
            </a:pPr>
            <a:endParaRPr lang="cs-CZ" b="1" dirty="0">
              <a:latin typeface="Times New Roman" panose="02020603050405020304" pitchFamily="18" charset="0"/>
              <a:cs typeface="Times New Roman" panose="02020603050405020304" pitchFamily="18" charset="0"/>
            </a:endParaRPr>
          </a:p>
          <a:p>
            <a:pPr>
              <a:defRPr/>
            </a:pPr>
            <a:endParaRPr lang="cs-CZ" b="1" dirty="0">
              <a:latin typeface="Times New Roman" panose="02020603050405020304" pitchFamily="18" charset="0"/>
              <a:cs typeface="Times New Roman" panose="02020603050405020304" pitchFamily="18" charset="0"/>
            </a:endParaRPr>
          </a:p>
          <a:p>
            <a:pPr>
              <a:defRPr/>
            </a:pPr>
            <a:endParaRPr lang="cs-CZ" b="1" dirty="0">
              <a:latin typeface="Times New Roman" panose="02020603050405020304" pitchFamily="18" charset="0"/>
              <a:cs typeface="Times New Roman" panose="02020603050405020304" pitchFamily="18" charset="0"/>
            </a:endParaRPr>
          </a:p>
          <a:p>
            <a:pPr>
              <a:defRPr/>
            </a:pPr>
            <a:endParaRPr lang="cs-CZ" b="1" dirty="0">
              <a:latin typeface="Times New Roman" panose="02020603050405020304" pitchFamily="18" charset="0"/>
              <a:cs typeface="Times New Roman" panose="02020603050405020304" pitchFamily="18" charset="0"/>
            </a:endParaRPr>
          </a:p>
          <a:p>
            <a:pPr>
              <a:defRPr/>
            </a:pPr>
            <a:endParaRPr lang="cs-CZ" b="1" dirty="0">
              <a:latin typeface="Times New Roman" panose="02020603050405020304" pitchFamily="18" charset="0"/>
              <a:cs typeface="Times New Roman" panose="02020603050405020304" pitchFamily="18" charset="0"/>
            </a:endParaRPr>
          </a:p>
          <a:p>
            <a:pPr>
              <a:defRPr/>
            </a:pPr>
            <a:endParaRPr lang="cs-CZ" b="1" dirty="0">
              <a:latin typeface="Times New Roman" panose="02020603050405020304" pitchFamily="18" charset="0"/>
              <a:cs typeface="Times New Roman" panose="02020603050405020304" pitchFamily="18" charset="0"/>
            </a:endParaRPr>
          </a:p>
          <a:p>
            <a:pPr>
              <a:defRPr/>
            </a:pPr>
            <a:endParaRPr lang="cs-CZ" b="1" dirty="0">
              <a:latin typeface="Times New Roman" panose="02020603050405020304" pitchFamily="18" charset="0"/>
              <a:cs typeface="Times New Roman" panose="02020603050405020304" pitchFamily="18" charset="0"/>
            </a:endParaRPr>
          </a:p>
          <a:p>
            <a:pPr>
              <a:defRPr/>
            </a:pPr>
            <a:r>
              <a:rPr lang="cs-CZ" dirty="0">
                <a:latin typeface="Times New Roman" panose="02020603050405020304" pitchFamily="18" charset="0"/>
                <a:cs typeface="Times New Roman" panose="02020603050405020304" pitchFamily="18" charset="0"/>
              </a:rPr>
              <a:t> </a:t>
            </a:r>
          </a:p>
        </p:txBody>
      </p:sp>
      <p:pic>
        <p:nvPicPr>
          <p:cNvPr id="3" name="11">
            <a:hlinkClick r:id="" action="ppaction://media"/>
            <a:extLst>
              <a:ext uri="{FF2B5EF4-FFF2-40B4-BE49-F238E27FC236}">
                <a16:creationId xmlns:a16="http://schemas.microsoft.com/office/drawing/2014/main" id="{6CF3A2A1-3594-427E-A83C-531883670E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20197" y="1235322"/>
            <a:ext cx="1388816" cy="1388816"/>
          </a:xfrm>
          <a:prstGeom prst="rect">
            <a:avLst/>
          </a:prstGeom>
        </p:spPr>
      </p:pic>
    </p:spTree>
    <p:extLst>
      <p:ext uri="{BB962C8B-B14F-4D97-AF65-F5344CB8AC3E}">
        <p14:creationId xmlns:p14="http://schemas.microsoft.com/office/powerpoint/2010/main" val="58655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Obce a jejich členění</a:t>
            </a:r>
          </a:p>
        </p:txBody>
      </p:sp>
      <p:sp>
        <p:nvSpPr>
          <p:cNvPr id="3" name="Zástupný symbol pro obsah 2"/>
          <p:cNvSpPr>
            <a:spLocks noGrp="1"/>
          </p:cNvSpPr>
          <p:nvPr>
            <p:ph idx="1"/>
          </p:nvPr>
        </p:nvSpPr>
        <p:spPr>
          <a:xfrm>
            <a:off x="422694" y="1773239"/>
            <a:ext cx="8082321" cy="4114800"/>
          </a:xfrm>
        </p:spPr>
        <p:txBody>
          <a:bodyPr/>
          <a:lstStyle/>
          <a:p>
            <a:pPr algn="just"/>
            <a:endParaRPr lang="cs-CZ" sz="2000" b="1" dirty="0"/>
          </a:p>
          <a:p>
            <a:pPr algn="just"/>
            <a:r>
              <a:rPr lang="cs-CZ" sz="2000" b="1" dirty="0"/>
              <a:t>kategorizace obcí</a:t>
            </a:r>
          </a:p>
          <a:p>
            <a:pPr lvl="1" algn="just"/>
            <a:r>
              <a:rPr lang="cs-CZ" sz="2000" b="1" dirty="0"/>
              <a:t>obce</a:t>
            </a:r>
            <a:r>
              <a:rPr lang="cs-CZ" sz="2000" dirty="0"/>
              <a:t> (jedničkové) – 6259</a:t>
            </a:r>
          </a:p>
          <a:p>
            <a:pPr lvl="1" algn="just"/>
            <a:r>
              <a:rPr lang="cs-CZ" sz="2000" b="1" dirty="0"/>
              <a:t>obce s pověřeným obecním úřadem</a:t>
            </a:r>
            <a:r>
              <a:rPr lang="cs-CZ" sz="2000" dirty="0"/>
              <a:t> (dvojkové) - </a:t>
            </a:r>
            <a:r>
              <a:rPr lang="cs-CZ" sz="2000" i="1" dirty="0">
                <a:latin typeface="Arial" charset="0"/>
              </a:rPr>
              <a:t>388</a:t>
            </a:r>
            <a:endParaRPr lang="cs-CZ" sz="2000" dirty="0"/>
          </a:p>
          <a:p>
            <a:pPr lvl="1" algn="just"/>
            <a:r>
              <a:rPr lang="cs-CZ" sz="2000" b="1" dirty="0"/>
              <a:t>obce s rozšířenou působností</a:t>
            </a:r>
            <a:r>
              <a:rPr lang="cs-CZ" sz="2000" dirty="0"/>
              <a:t> (trojkové) - 205</a:t>
            </a:r>
          </a:p>
          <a:p>
            <a:pPr marL="457200" lvl="1" indent="0" algn="just">
              <a:buNone/>
            </a:pPr>
            <a:endParaRPr lang="cs-CZ" sz="2000" dirty="0"/>
          </a:p>
          <a:p>
            <a:pPr algn="just"/>
            <a:r>
              <a:rPr lang="cs-CZ" sz="2000" b="1" dirty="0"/>
              <a:t>další členění</a:t>
            </a:r>
          </a:p>
          <a:p>
            <a:pPr lvl="1" algn="just"/>
            <a:r>
              <a:rPr lang="cs-CZ" sz="2000" b="1" dirty="0"/>
              <a:t>obec</a:t>
            </a:r>
          </a:p>
          <a:p>
            <a:pPr lvl="1" algn="just"/>
            <a:r>
              <a:rPr lang="cs-CZ" sz="2000" b="1" dirty="0"/>
              <a:t>město a městys</a:t>
            </a:r>
          </a:p>
          <a:p>
            <a:pPr lvl="1" algn="just"/>
            <a:r>
              <a:rPr lang="cs-CZ" sz="2000" b="1" dirty="0"/>
              <a:t>statutární město</a:t>
            </a:r>
          </a:p>
          <a:p>
            <a:pPr lvl="1" algn="just"/>
            <a:r>
              <a:rPr lang="cs-CZ" sz="2000" b="1" dirty="0"/>
              <a:t>hl. m. Praha</a:t>
            </a:r>
          </a:p>
          <a:p>
            <a:pPr lvl="1" algn="just"/>
            <a:endParaRPr lang="cs-CZ" sz="2000" dirty="0"/>
          </a:p>
          <a:p>
            <a:endParaRPr lang="cs-CZ" dirty="0"/>
          </a:p>
          <a:p>
            <a:endParaRPr lang="cs-CZ" dirty="0"/>
          </a:p>
          <a:p>
            <a:endParaRPr lang="cs-CZ" dirty="0"/>
          </a:p>
          <a:p>
            <a:endParaRPr 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pic>
        <p:nvPicPr>
          <p:cNvPr id="4" name="12">
            <a:hlinkClick r:id="" action="ppaction://media"/>
            <a:extLst>
              <a:ext uri="{FF2B5EF4-FFF2-40B4-BE49-F238E27FC236}">
                <a16:creationId xmlns:a16="http://schemas.microsoft.com/office/drawing/2014/main" id="{AC6B1633-DE23-4202-8AA6-927AD4E3C8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98334" y="745636"/>
            <a:ext cx="1119332" cy="1119332"/>
          </a:xfrm>
          <a:prstGeom prst="rect">
            <a:avLst/>
          </a:prstGeom>
        </p:spPr>
      </p:pic>
    </p:spTree>
    <p:extLst>
      <p:ext uri="{BB962C8B-B14F-4D97-AF65-F5344CB8AC3E}">
        <p14:creationId xmlns:p14="http://schemas.microsoft.com/office/powerpoint/2010/main" val="191843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2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8839" y="621509"/>
            <a:ext cx="8086635" cy="647700"/>
          </a:xfrm>
        </p:spPr>
        <p:txBody>
          <a:bodyPr/>
          <a:lstStyle/>
          <a:p>
            <a:r>
              <a:rPr lang="cs-CZ" dirty="0"/>
              <a:t>Orgány obce</a:t>
            </a:r>
          </a:p>
        </p:txBody>
      </p:sp>
      <p:sp>
        <p:nvSpPr>
          <p:cNvPr id="3" name="Zástupný symbol pro obsah 2"/>
          <p:cNvSpPr>
            <a:spLocks noGrp="1"/>
          </p:cNvSpPr>
          <p:nvPr>
            <p:ph idx="1"/>
          </p:nvPr>
        </p:nvSpPr>
        <p:spPr>
          <a:xfrm>
            <a:off x="461195" y="1276567"/>
            <a:ext cx="8082321" cy="4114800"/>
          </a:xfrm>
        </p:spPr>
        <p:txBody>
          <a:bodyPr/>
          <a:lstStyle/>
          <a:p>
            <a:pPr algn="just"/>
            <a:endParaRPr lang="cs-CZ" sz="2000" b="1" dirty="0"/>
          </a:p>
          <a:p>
            <a:pPr algn="just"/>
            <a:r>
              <a:rPr lang="cs-CZ" sz="2000" b="1" dirty="0"/>
              <a:t>zastupitelstvo obce</a:t>
            </a:r>
          </a:p>
          <a:p>
            <a:pPr lvl="1" algn="just"/>
            <a:r>
              <a:rPr lang="cs-CZ" sz="2000" dirty="0"/>
              <a:t>výbory zastupitelstva (finanční a kontrolní, další fakultativně)</a:t>
            </a:r>
          </a:p>
          <a:p>
            <a:pPr algn="just"/>
            <a:r>
              <a:rPr lang="cs-CZ" sz="2000" b="1" dirty="0"/>
              <a:t>rada obce</a:t>
            </a:r>
          </a:p>
          <a:p>
            <a:pPr lvl="1" algn="just"/>
            <a:r>
              <a:rPr lang="cs-CZ" sz="2000" dirty="0"/>
              <a:t>komise rady</a:t>
            </a:r>
          </a:p>
          <a:p>
            <a:pPr algn="just"/>
            <a:r>
              <a:rPr lang="cs-CZ" sz="2000" b="1" dirty="0"/>
              <a:t>starosta</a:t>
            </a:r>
          </a:p>
          <a:p>
            <a:pPr algn="just"/>
            <a:r>
              <a:rPr lang="cs-CZ" sz="2000" b="1" dirty="0"/>
              <a:t>obecní úřad</a:t>
            </a:r>
          </a:p>
          <a:p>
            <a:pPr lvl="1" algn="just"/>
            <a:r>
              <a:rPr lang="cs-CZ" sz="2000" dirty="0"/>
              <a:t>(tajemník)</a:t>
            </a:r>
          </a:p>
          <a:p>
            <a:pPr algn="just"/>
            <a:r>
              <a:rPr lang="cs-CZ" sz="2000" b="1" dirty="0"/>
              <a:t>zvláštní orgány obce</a:t>
            </a:r>
          </a:p>
          <a:p>
            <a:pPr algn="just"/>
            <a:r>
              <a:rPr lang="cs-CZ" sz="2000" b="1" dirty="0"/>
              <a:t>obecní policie</a:t>
            </a:r>
            <a:endParaRPr lang="cs-CZ" sz="2000" dirty="0"/>
          </a:p>
          <a:p>
            <a:endParaRPr lang="cs-CZ" dirty="0"/>
          </a:p>
          <a:p>
            <a:endParaRPr lang="cs-CZ" dirty="0"/>
          </a:p>
          <a:p>
            <a:endParaRPr lang="cs-CZ" dirty="0"/>
          </a:p>
          <a:p>
            <a:endParaRPr 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pic>
        <p:nvPicPr>
          <p:cNvPr id="4" name="13">
            <a:hlinkClick r:id="" action="ppaction://media"/>
            <a:extLst>
              <a:ext uri="{FF2B5EF4-FFF2-40B4-BE49-F238E27FC236}">
                <a16:creationId xmlns:a16="http://schemas.microsoft.com/office/drawing/2014/main" id="{BD798D16-C884-4ADB-9DA0-7C21349D00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72792" y="621509"/>
            <a:ext cx="996724" cy="996724"/>
          </a:xfrm>
          <a:prstGeom prst="rect">
            <a:avLst/>
          </a:prstGeom>
        </p:spPr>
      </p:pic>
    </p:spTree>
    <p:extLst>
      <p:ext uri="{BB962C8B-B14F-4D97-AF65-F5344CB8AC3E}">
        <p14:creationId xmlns:p14="http://schemas.microsoft.com/office/powerpoint/2010/main" val="148152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8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5692" y="1125539"/>
            <a:ext cx="8086635" cy="647700"/>
          </a:xfrm>
        </p:spPr>
        <p:txBody>
          <a:bodyPr/>
          <a:lstStyle/>
          <a:p>
            <a:r>
              <a:rPr lang="cs-CZ" dirty="0"/>
              <a:t>Statutární města</a:t>
            </a:r>
          </a:p>
        </p:txBody>
      </p:sp>
      <p:sp>
        <p:nvSpPr>
          <p:cNvPr id="3" name="Zástupný symbol pro obsah 2"/>
          <p:cNvSpPr>
            <a:spLocks noGrp="1"/>
          </p:cNvSpPr>
          <p:nvPr>
            <p:ph idx="1"/>
          </p:nvPr>
        </p:nvSpPr>
        <p:spPr>
          <a:xfrm>
            <a:off x="530006" y="1773239"/>
            <a:ext cx="8082321" cy="4366531"/>
          </a:xfrm>
        </p:spPr>
        <p:txBody>
          <a:bodyPr/>
          <a:lstStyle/>
          <a:p>
            <a:pPr algn="just"/>
            <a:endParaRPr lang="cs-CZ" sz="2000" dirty="0"/>
          </a:p>
          <a:p>
            <a:pPr algn="just"/>
            <a:r>
              <a:rPr lang="cs-CZ" sz="2000" dirty="0"/>
              <a:t>§ 4 odst. 1 zákona o obcích: </a:t>
            </a:r>
            <a:r>
              <a:rPr lang="cs-CZ" sz="2000" i="1" dirty="0"/>
              <a:t>Statutárními městy jsou Kladno, České Budějovice, Plzeň, Karlovy Vary, Ústí nad Labem, Liberec, Jablonec nad Nisou, Hradec Králové, Pardubice, Jihlava, Brno, Zlín, Olomouc, Přerov, Chomutov, Děčín, Frýdek-Místek, Ostrava, Opava, Havířov, Most, Teplice, Karviná, Mladá Boleslav a Prostějov.</a:t>
            </a:r>
          </a:p>
          <a:p>
            <a:pPr marL="0" indent="0" algn="just">
              <a:buNone/>
            </a:pPr>
            <a:endParaRPr lang="cs-CZ" sz="2000" i="1" dirty="0"/>
          </a:p>
          <a:p>
            <a:pPr algn="just"/>
            <a:r>
              <a:rPr lang="cs-CZ" sz="2000" dirty="0"/>
              <a:t>územní členění na základě </a:t>
            </a:r>
            <a:r>
              <a:rPr lang="cs-CZ" sz="2000" b="1" dirty="0"/>
              <a:t>statutu</a:t>
            </a:r>
            <a:r>
              <a:rPr lang="cs-CZ" sz="2000" dirty="0"/>
              <a:t> (OZV)</a:t>
            </a:r>
          </a:p>
          <a:p>
            <a:pPr algn="just"/>
            <a:r>
              <a:rPr lang="cs-CZ" sz="2000" b="1" dirty="0"/>
              <a:t>fakultativní členění </a:t>
            </a:r>
            <a:r>
              <a:rPr lang="cs-CZ" sz="2000" dirty="0"/>
              <a:t>na městské části/obvody</a:t>
            </a:r>
          </a:p>
          <a:p>
            <a:pPr algn="just"/>
            <a:r>
              <a:rPr lang="cs-CZ" sz="2000" b="1" dirty="0"/>
              <a:t>magistrát</a:t>
            </a:r>
            <a:r>
              <a:rPr lang="cs-CZ" sz="2000" dirty="0"/>
              <a:t> (městský úřad) a </a:t>
            </a:r>
            <a:r>
              <a:rPr lang="cs-CZ" sz="2000" b="1" dirty="0"/>
              <a:t>primátor</a:t>
            </a:r>
            <a:r>
              <a:rPr lang="cs-CZ" sz="2000" dirty="0"/>
              <a:t> (starosta)</a:t>
            </a:r>
          </a:p>
          <a:p>
            <a:pPr algn="just"/>
            <a:endParaRPr lang="cs-CZ" sz="2000" dirty="0"/>
          </a:p>
          <a:p>
            <a:pPr algn="just"/>
            <a:r>
              <a:rPr lang="cs-CZ" sz="2000" dirty="0"/>
              <a:t>další úprava v § 130 a násl. zákona o obcích</a:t>
            </a:r>
          </a:p>
          <a:p>
            <a:pPr algn="just"/>
            <a:endParaRPr lang="cs-CZ" sz="2000" dirty="0"/>
          </a:p>
          <a:p>
            <a:pPr marL="0" indent="0" algn="just">
              <a:buNone/>
            </a:pPr>
            <a:endParaRPr lang="cs-CZ" sz="2000"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pic>
        <p:nvPicPr>
          <p:cNvPr id="4" name="14">
            <a:hlinkClick r:id="" action="ppaction://media"/>
            <a:extLst>
              <a:ext uri="{FF2B5EF4-FFF2-40B4-BE49-F238E27FC236}">
                <a16:creationId xmlns:a16="http://schemas.microsoft.com/office/drawing/2014/main" id="{C9ACA7BA-9E6C-496F-95F3-0343572CDE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99063" y="817131"/>
            <a:ext cx="1035482" cy="1035482"/>
          </a:xfrm>
          <a:prstGeom prst="rect">
            <a:avLst/>
          </a:prstGeom>
        </p:spPr>
      </p:pic>
    </p:spTree>
    <p:extLst>
      <p:ext uri="{BB962C8B-B14F-4D97-AF65-F5344CB8AC3E}">
        <p14:creationId xmlns:p14="http://schemas.microsoft.com/office/powerpoint/2010/main" val="391280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p:cNvSpPr>
            <a:spLocks noGrp="1" noChangeArrowheads="1"/>
          </p:cNvSpPr>
          <p:nvPr>
            <p:ph type="sldNum" sz="quarter" idx="4"/>
          </p:nvPr>
        </p:nvSpPr>
        <p:spPr>
          <a:xfrm>
            <a:off x="6858000" y="6248400"/>
            <a:ext cx="1833113" cy="457200"/>
          </a:xfrm>
        </p:spPr>
        <p:txBody>
          <a:bodyPr/>
          <a:lstStyle/>
          <a:p>
            <a:fld id="{EA4ADC9B-C3B1-4CB1-8B0D-14D528DA44A1}" type="slidenum">
              <a:rPr lang="cs-CZ" altLang="cs-CZ"/>
              <a:pPr/>
              <a:t>16</a:t>
            </a:fld>
            <a:endParaRPr lang="cs-CZ" altLang="cs-CZ" dirty="0"/>
          </a:p>
        </p:txBody>
      </p:sp>
      <p:sp>
        <p:nvSpPr>
          <p:cNvPr id="95234" name="Rectangle 2"/>
          <p:cNvSpPr>
            <a:spLocks noGrp="1" noChangeArrowheads="1"/>
          </p:cNvSpPr>
          <p:nvPr>
            <p:ph type="ctrTitle"/>
          </p:nvPr>
        </p:nvSpPr>
        <p:spPr>
          <a:xfrm>
            <a:off x="934893" y="999067"/>
            <a:ext cx="7518400" cy="5359503"/>
          </a:xfrm>
        </p:spPr>
        <p:txBody>
          <a:bodyPr/>
          <a:lstStyle/>
          <a:p>
            <a:pPr algn="ctr"/>
            <a:r>
              <a:rPr lang="cs-CZ" sz="2800" u="sng" dirty="0">
                <a:effectLst>
                  <a:outerShdw blurRad="38100" dist="38100" dir="2700000" algn="tl">
                    <a:srgbClr val="000000">
                      <a:alpha val="43137"/>
                    </a:srgbClr>
                  </a:outerShdw>
                </a:effectLst>
              </a:rPr>
              <a:t>Regionální samospráva. Vztahy obcí a krajů. Účast občanů na územní samosprávě.</a:t>
            </a:r>
            <a:br>
              <a:rPr lang="cs-CZ" sz="2800" u="sng" dirty="0">
                <a:effectLst>
                  <a:outerShdw blurRad="38100" dist="38100" dir="2700000" algn="tl">
                    <a:srgbClr val="000000">
                      <a:alpha val="43137"/>
                    </a:srgbClr>
                  </a:outerShdw>
                </a:effectLst>
              </a:rPr>
            </a:br>
            <a:br>
              <a:rPr lang="cs-CZ" altLang="cs-CZ" sz="2800" dirty="0">
                <a:solidFill>
                  <a:schemeClr val="tx1"/>
                </a:solidFill>
              </a:rPr>
            </a:br>
            <a:br>
              <a:rPr lang="cs-CZ" altLang="cs-CZ" sz="2800" dirty="0">
                <a:solidFill>
                  <a:schemeClr val="tx1"/>
                </a:solidFill>
              </a:rPr>
            </a:br>
            <a:r>
              <a:rPr lang="cs-CZ" altLang="cs-CZ" sz="2800" dirty="0">
                <a:solidFill>
                  <a:schemeClr val="tx1"/>
                </a:solidFill>
                <a:effectLst>
                  <a:outerShdw blurRad="38100" dist="38100" dir="2700000" algn="tl">
                    <a:srgbClr val="000000">
                      <a:alpha val="43137"/>
                    </a:srgbClr>
                  </a:outerShdw>
                </a:effectLst>
              </a:rPr>
              <a:t>NP102Zk Organizace veřejné správy</a:t>
            </a:r>
            <a:br>
              <a:rPr lang="cs-CZ" altLang="cs-CZ" sz="2800" dirty="0">
                <a:solidFill>
                  <a:schemeClr val="tx1"/>
                </a:solidFill>
              </a:rPr>
            </a:br>
            <a:br>
              <a:rPr lang="cs-CZ" altLang="cs-CZ" sz="2800" dirty="0">
                <a:solidFill>
                  <a:schemeClr val="tx1"/>
                </a:solidFill>
              </a:rPr>
            </a:br>
            <a:r>
              <a:rPr lang="cs-CZ" altLang="cs-CZ" sz="2800" dirty="0">
                <a:solidFill>
                  <a:schemeClr val="tx1"/>
                </a:solidFill>
              </a:rPr>
              <a:t>4. kolektivní konzultace 13. 11. 2020</a:t>
            </a:r>
            <a:br>
              <a:rPr lang="cs-CZ" altLang="cs-CZ" sz="2800" dirty="0">
                <a:solidFill>
                  <a:schemeClr val="tx1"/>
                </a:solidFill>
              </a:rPr>
            </a:br>
            <a:br>
              <a:rPr lang="cs-CZ" altLang="cs-CZ" sz="2800" dirty="0">
                <a:solidFill>
                  <a:schemeClr val="tx1"/>
                </a:solidFill>
              </a:rPr>
            </a:br>
            <a:r>
              <a:rPr lang="cs-CZ" altLang="cs-CZ" sz="2800" dirty="0">
                <a:solidFill>
                  <a:schemeClr val="tx1"/>
                </a:solidFill>
              </a:rPr>
              <a:t>JUDr. David Hejč Ph.D.</a:t>
            </a:r>
            <a:br>
              <a:rPr lang="cs-CZ" altLang="cs-CZ" sz="2800" dirty="0">
                <a:solidFill>
                  <a:schemeClr val="tx1"/>
                </a:solidFill>
              </a:rPr>
            </a:br>
            <a:endParaRPr lang="cs-CZ" altLang="cs-CZ" dirty="0">
              <a:solidFill>
                <a:schemeClr val="tx1"/>
              </a:solidFill>
            </a:endParaRPr>
          </a:p>
        </p:txBody>
      </p:sp>
    </p:spTree>
    <p:extLst>
      <p:ext uri="{BB962C8B-B14F-4D97-AF65-F5344CB8AC3E}">
        <p14:creationId xmlns:p14="http://schemas.microsoft.com/office/powerpoint/2010/main" val="4289281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589" y="331212"/>
            <a:ext cx="8086635" cy="647700"/>
          </a:xfrm>
        </p:spPr>
        <p:txBody>
          <a:bodyPr/>
          <a:lstStyle/>
          <a:p>
            <a:r>
              <a:rPr lang="cs-CZ" dirty="0"/>
              <a:t>Kraj jako vyšší územní samosprávný celek</a:t>
            </a:r>
          </a:p>
        </p:txBody>
      </p:sp>
      <p:sp>
        <p:nvSpPr>
          <p:cNvPr id="3" name="Zástupný symbol pro obsah 2"/>
          <p:cNvSpPr>
            <a:spLocks noGrp="1"/>
          </p:cNvSpPr>
          <p:nvPr>
            <p:ph idx="1"/>
          </p:nvPr>
        </p:nvSpPr>
        <p:spPr>
          <a:xfrm>
            <a:off x="0" y="1125228"/>
            <a:ext cx="8082321" cy="4114800"/>
          </a:xfrm>
        </p:spPr>
        <p:txBody>
          <a:bodyPr/>
          <a:lstStyle/>
          <a:p>
            <a:pPr lvl="1" algn="just"/>
            <a:r>
              <a:rPr lang="cs-CZ" sz="2000" b="1" dirty="0"/>
              <a:t>základ kraje</a:t>
            </a:r>
          </a:p>
          <a:p>
            <a:pPr marL="1257300" lvl="2" indent="-342900" algn="just">
              <a:buFont typeface="Arial" panose="020B0604020202020204" pitchFamily="34" charset="0"/>
              <a:buChar char="•"/>
            </a:pPr>
            <a:r>
              <a:rPr lang="cs-CZ" sz="2000" dirty="0"/>
              <a:t>osobní</a:t>
            </a:r>
          </a:p>
          <a:p>
            <a:pPr marL="1257300" lvl="2" indent="-342900" algn="just">
              <a:buFont typeface="Arial" panose="020B0604020202020204" pitchFamily="34" charset="0"/>
              <a:buChar char="•"/>
            </a:pPr>
            <a:r>
              <a:rPr lang="cs-CZ" sz="2000" dirty="0"/>
              <a:t>územní</a:t>
            </a:r>
          </a:p>
          <a:p>
            <a:pPr marL="1257300" lvl="2" indent="-342900" algn="just">
              <a:buFont typeface="Arial" panose="020B0604020202020204" pitchFamily="34" charset="0"/>
              <a:buChar char="•"/>
            </a:pPr>
            <a:r>
              <a:rPr lang="cs-CZ" sz="2000" dirty="0"/>
              <a:t>ekonomický</a:t>
            </a:r>
          </a:p>
          <a:p>
            <a:pPr marL="1257300" lvl="2" indent="-342900" algn="just">
              <a:buFont typeface="Arial" panose="020B0604020202020204" pitchFamily="34" charset="0"/>
              <a:buChar char="•"/>
            </a:pPr>
            <a:r>
              <a:rPr kumimoji="1" lang="cs-CZ" sz="2000" kern="1200" dirty="0">
                <a:latin typeface="Arial" charset="0"/>
              </a:rPr>
              <a:t>mocenský aspekt kraje</a:t>
            </a:r>
          </a:p>
          <a:p>
            <a:pPr marL="1257300" lvl="2" indent="-342900" algn="just">
              <a:buFont typeface="Arial" panose="020B0604020202020204" pitchFamily="34" charset="0"/>
              <a:buChar char="•"/>
            </a:pPr>
            <a:endParaRPr lang="cs-CZ" sz="2000" dirty="0"/>
          </a:p>
          <a:p>
            <a:pPr lvl="1" algn="just"/>
            <a:r>
              <a:rPr lang="cs-CZ" sz="2000" b="1" dirty="0"/>
              <a:t>veřejnoprávní korporace</a:t>
            </a:r>
          </a:p>
          <a:p>
            <a:pPr lvl="1" algn="just"/>
            <a:r>
              <a:rPr lang="cs-CZ" sz="2000" b="1" dirty="0"/>
              <a:t>vlastní majetek</a:t>
            </a:r>
          </a:p>
          <a:p>
            <a:pPr lvl="1" algn="just"/>
            <a:r>
              <a:rPr lang="cs-CZ" sz="2000" b="1" dirty="0"/>
              <a:t>vystupuje vlastním jménem na vlastní odpovědnost</a:t>
            </a:r>
          </a:p>
          <a:p>
            <a:pPr lvl="1" algn="just"/>
            <a:endParaRPr lang="cs-CZ" sz="2000" dirty="0"/>
          </a:p>
          <a:p>
            <a:pPr lvl="1" algn="just"/>
            <a:r>
              <a:rPr lang="cs-CZ" sz="2000" dirty="0"/>
              <a:t>ústavní zákon č. 347/1997 Sb., o vytvoření vyšších územních samosprávných celků</a:t>
            </a:r>
          </a:p>
          <a:p>
            <a:pPr lvl="1" algn="just"/>
            <a:r>
              <a:rPr lang="cs-CZ" sz="2000" dirty="0"/>
              <a:t>formálně zřízeny s účinností od 1. 1. 2000</a:t>
            </a:r>
          </a:p>
          <a:p>
            <a:pPr lvl="1" algn="just"/>
            <a:endParaRPr lang="cs-CZ" sz="2000" dirty="0"/>
          </a:p>
          <a:p>
            <a:pPr lvl="1" algn="just"/>
            <a:r>
              <a:rPr lang="cs-CZ" sz="2000" b="1" dirty="0"/>
              <a:t>regiony soudružnosti</a:t>
            </a:r>
          </a:p>
          <a:p>
            <a:endParaRPr lang="cs-CZ" dirty="0"/>
          </a:p>
          <a:p>
            <a:endParaRPr lang="cs-CZ" dirty="0"/>
          </a:p>
          <a:p>
            <a:endParaRPr lang="cs-CZ" dirty="0"/>
          </a:p>
          <a:p>
            <a:endParaRPr 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pic>
        <p:nvPicPr>
          <p:cNvPr id="6" name="18">
            <a:hlinkClick r:id="" action="ppaction://media"/>
            <a:extLst>
              <a:ext uri="{FF2B5EF4-FFF2-40B4-BE49-F238E27FC236}">
                <a16:creationId xmlns:a16="http://schemas.microsoft.com/office/drawing/2014/main" id="{90D56B3E-49BB-4AAB-957A-C635A5D39D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44072" y="1319885"/>
            <a:ext cx="1334798" cy="1334798"/>
          </a:xfrm>
          <a:prstGeom prst="rect">
            <a:avLst/>
          </a:prstGeom>
        </p:spPr>
      </p:pic>
    </p:spTree>
    <p:extLst>
      <p:ext uri="{BB962C8B-B14F-4D97-AF65-F5344CB8AC3E}">
        <p14:creationId xmlns:p14="http://schemas.microsoft.com/office/powerpoint/2010/main" val="373664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0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57365" y="-96157"/>
            <a:ext cx="8086635" cy="647700"/>
          </a:xfrm>
        </p:spPr>
        <p:txBody>
          <a:bodyPr/>
          <a:lstStyle/>
          <a:p>
            <a:r>
              <a:rPr lang="cs-CZ" dirty="0"/>
              <a:t>Samostatná a přenesená působnost kraje</a:t>
            </a:r>
          </a:p>
        </p:txBody>
      </p:sp>
      <p:sp>
        <p:nvSpPr>
          <p:cNvPr id="3" name="Zástupný symbol pro obsah 2"/>
          <p:cNvSpPr>
            <a:spLocks noGrp="1"/>
          </p:cNvSpPr>
          <p:nvPr>
            <p:ph idx="1"/>
          </p:nvPr>
        </p:nvSpPr>
        <p:spPr>
          <a:xfrm>
            <a:off x="385696" y="446799"/>
            <a:ext cx="8082321" cy="5046858"/>
          </a:xfrm>
        </p:spPr>
        <p:txBody>
          <a:bodyPr/>
          <a:lstStyle/>
          <a:p>
            <a:pPr algn="just"/>
            <a:endParaRPr lang="cs-CZ" sz="2000" b="1" dirty="0"/>
          </a:p>
          <a:p>
            <a:pPr algn="just"/>
            <a:r>
              <a:rPr lang="cs-CZ" sz="2000" b="1" dirty="0"/>
              <a:t>samostatná působnost </a:t>
            </a:r>
            <a:r>
              <a:rPr lang="cs-CZ" sz="2000" dirty="0"/>
              <a:t>– autonomní správa svých záležitostí</a:t>
            </a:r>
          </a:p>
          <a:p>
            <a:pPr lvl="1" algn="just"/>
            <a:r>
              <a:rPr lang="cs-CZ" sz="2000" dirty="0"/>
              <a:t>např. vydávání obecně závazných vyhlášek</a:t>
            </a:r>
          </a:p>
          <a:p>
            <a:pPr marL="0" indent="0" algn="just">
              <a:buNone/>
            </a:pPr>
            <a:endParaRPr lang="cs-CZ" sz="2000" b="1" dirty="0"/>
          </a:p>
          <a:p>
            <a:pPr algn="just"/>
            <a:r>
              <a:rPr lang="cs-CZ" sz="2000" b="1" dirty="0"/>
              <a:t>přenesená působnost </a:t>
            </a:r>
            <a:r>
              <a:rPr lang="cs-CZ" sz="2000" dirty="0"/>
              <a:t>– výkon státní správy</a:t>
            </a:r>
          </a:p>
          <a:p>
            <a:pPr lvl="1" algn="just"/>
            <a:r>
              <a:rPr lang="cs-CZ" sz="2000" dirty="0"/>
              <a:t>např. vydávání nařízení</a:t>
            </a:r>
          </a:p>
          <a:p>
            <a:pPr marL="457200" lvl="1" indent="0" algn="just">
              <a:buNone/>
            </a:pPr>
            <a:endParaRPr lang="cs-CZ" sz="2000" dirty="0"/>
          </a:p>
          <a:p>
            <a:pPr algn="just"/>
            <a:r>
              <a:rPr lang="cs-CZ" sz="2000" dirty="0"/>
              <a:t>§ 14 odst. 1  zákona o krajích: </a:t>
            </a:r>
            <a:r>
              <a:rPr lang="cs-CZ" sz="2000" i="1" dirty="0"/>
              <a:t>Do samostatné působnosti kraje patří záležitosti, které jsou v zájmu kraje a občanů kraje, pokud nejde o přenesenou působnost kraje.</a:t>
            </a:r>
          </a:p>
          <a:p>
            <a:pPr marL="0" indent="0" algn="just">
              <a:buNone/>
            </a:pPr>
            <a:endParaRPr lang="cs-CZ" sz="1800" i="1" dirty="0">
              <a:highlight>
                <a:srgbClr val="FFFF00"/>
              </a:highlight>
            </a:endParaRPr>
          </a:p>
          <a:p>
            <a:pPr algn="just"/>
            <a:r>
              <a:rPr lang="cs-CZ" sz="2000" dirty="0"/>
              <a:t>§ 14 odst. 4 zákona o krajích: </a:t>
            </a:r>
            <a:r>
              <a:rPr lang="cs-CZ" sz="2000" i="1" dirty="0"/>
              <a:t>Při výkonu samostatné působnosti kraj spolupracuje s obcemi; nesmí přitom zasahovat do jejich samostatné působnosti.</a:t>
            </a:r>
          </a:p>
          <a:p>
            <a:pPr lvl="1" algn="just"/>
            <a:r>
              <a:rPr lang="cs-CZ" sz="2000" dirty="0"/>
              <a:t>respektování „autonomie“ samosprávného postavení obce</a:t>
            </a:r>
          </a:p>
          <a:p>
            <a:pPr lvl="1" algn="just"/>
            <a:r>
              <a:rPr lang="cs-CZ" sz="2000" dirty="0"/>
              <a:t>kraj má vyšší nikoliv nadřízené postavení</a:t>
            </a:r>
          </a:p>
          <a:p>
            <a:pPr marL="0" indent="0" algn="just">
              <a:buNone/>
            </a:pPr>
            <a:endParaRPr lang="cs-CZ" sz="2000"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pic>
        <p:nvPicPr>
          <p:cNvPr id="4" name="19">
            <a:hlinkClick r:id="" action="ppaction://media"/>
            <a:extLst>
              <a:ext uri="{FF2B5EF4-FFF2-40B4-BE49-F238E27FC236}">
                <a16:creationId xmlns:a16="http://schemas.microsoft.com/office/drawing/2014/main" id="{A2E3579A-3095-41CE-8B1C-DC8C6B1579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1442811"/>
            <a:ext cx="1122362" cy="1122362"/>
          </a:xfrm>
          <a:prstGeom prst="rect">
            <a:avLst/>
          </a:prstGeom>
        </p:spPr>
      </p:pic>
    </p:spTree>
    <p:extLst>
      <p:ext uri="{BB962C8B-B14F-4D97-AF65-F5344CB8AC3E}">
        <p14:creationId xmlns:p14="http://schemas.microsoft.com/office/powerpoint/2010/main" val="333673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Orgány kraje</a:t>
            </a:r>
          </a:p>
        </p:txBody>
      </p:sp>
      <p:sp>
        <p:nvSpPr>
          <p:cNvPr id="3" name="Zástupný symbol pro obsah 2"/>
          <p:cNvSpPr>
            <a:spLocks noGrp="1"/>
          </p:cNvSpPr>
          <p:nvPr>
            <p:ph idx="1"/>
          </p:nvPr>
        </p:nvSpPr>
        <p:spPr>
          <a:xfrm>
            <a:off x="422694" y="1773239"/>
            <a:ext cx="8082321" cy="4114800"/>
          </a:xfrm>
        </p:spPr>
        <p:txBody>
          <a:bodyPr/>
          <a:lstStyle/>
          <a:p>
            <a:pPr algn="just"/>
            <a:endParaRPr lang="cs-CZ" sz="2000" b="1" dirty="0"/>
          </a:p>
          <a:p>
            <a:pPr algn="just"/>
            <a:r>
              <a:rPr lang="cs-CZ" sz="2000" b="1" dirty="0"/>
              <a:t>zastupitelstvo kraje</a:t>
            </a:r>
          </a:p>
          <a:p>
            <a:pPr lvl="1" algn="just"/>
            <a:r>
              <a:rPr lang="cs-CZ" sz="2000" dirty="0"/>
              <a:t>výbory zastupitelstva (finanční, kontrolní a výbor pro výchovu, vzdělání a zaměstnanost, další fakultativně)</a:t>
            </a:r>
          </a:p>
          <a:p>
            <a:pPr algn="just"/>
            <a:r>
              <a:rPr lang="cs-CZ" sz="2000" b="1" dirty="0"/>
              <a:t>rada kraje</a:t>
            </a:r>
          </a:p>
          <a:p>
            <a:pPr lvl="1" algn="just"/>
            <a:r>
              <a:rPr lang="cs-CZ" sz="2000" dirty="0"/>
              <a:t>komise rady</a:t>
            </a:r>
          </a:p>
          <a:p>
            <a:pPr algn="just"/>
            <a:r>
              <a:rPr lang="cs-CZ" sz="2000" b="1" dirty="0"/>
              <a:t>hejtman</a:t>
            </a:r>
          </a:p>
          <a:p>
            <a:pPr algn="just"/>
            <a:r>
              <a:rPr lang="cs-CZ" sz="2000" b="1" dirty="0"/>
              <a:t>krajský úřad</a:t>
            </a:r>
          </a:p>
          <a:p>
            <a:pPr lvl="1" algn="just"/>
            <a:r>
              <a:rPr lang="cs-CZ" sz="2000" dirty="0"/>
              <a:t>ředitel KÚ</a:t>
            </a:r>
          </a:p>
          <a:p>
            <a:pPr algn="just"/>
            <a:r>
              <a:rPr lang="cs-CZ" sz="2000" b="1" dirty="0"/>
              <a:t>zvláštní orgány kraje</a:t>
            </a:r>
            <a:endParaRPr lang="cs-CZ" sz="2000" dirty="0"/>
          </a:p>
          <a:p>
            <a:endParaRPr lang="cs-CZ" dirty="0"/>
          </a:p>
          <a:p>
            <a:endParaRPr lang="cs-CZ" dirty="0"/>
          </a:p>
          <a:p>
            <a:endParaRPr lang="cs-CZ" dirty="0"/>
          </a:p>
          <a:p>
            <a:endParaRPr 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pic>
        <p:nvPicPr>
          <p:cNvPr id="4" name="16">
            <a:hlinkClick r:id="" action="ppaction://media"/>
            <a:extLst>
              <a:ext uri="{FF2B5EF4-FFF2-40B4-BE49-F238E27FC236}">
                <a16:creationId xmlns:a16="http://schemas.microsoft.com/office/drawing/2014/main" id="{D97F54DA-9163-45CC-8423-18F942E150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86548" y="472664"/>
            <a:ext cx="1297379" cy="1297379"/>
          </a:xfrm>
          <a:prstGeom prst="rect">
            <a:avLst/>
          </a:prstGeom>
        </p:spPr>
      </p:pic>
    </p:spTree>
    <p:extLst>
      <p:ext uri="{BB962C8B-B14F-4D97-AF65-F5344CB8AC3E}">
        <p14:creationId xmlns:p14="http://schemas.microsoft.com/office/powerpoint/2010/main" val="101847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5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76002" y="-46182"/>
            <a:ext cx="8086635" cy="647700"/>
          </a:xfrm>
        </p:spPr>
        <p:txBody>
          <a:bodyPr/>
          <a:lstStyle/>
          <a:p>
            <a:r>
              <a:rPr lang="cs-CZ" dirty="0"/>
              <a:t>Na co mají konzultace odpovědět?</a:t>
            </a:r>
          </a:p>
        </p:txBody>
      </p:sp>
      <p:sp>
        <p:nvSpPr>
          <p:cNvPr id="3" name="Zástupný symbol pro obsah 2"/>
          <p:cNvSpPr>
            <a:spLocks noGrp="1"/>
          </p:cNvSpPr>
          <p:nvPr>
            <p:ph idx="1"/>
          </p:nvPr>
        </p:nvSpPr>
        <p:spPr>
          <a:xfrm>
            <a:off x="530839" y="1510684"/>
            <a:ext cx="8082321" cy="4824014"/>
          </a:xfrm>
        </p:spPr>
        <p:txBody>
          <a:bodyPr/>
          <a:lstStyle/>
          <a:p>
            <a:pPr lvl="0"/>
            <a:r>
              <a:rPr lang="cs-CZ" sz="2000" b="1" i="1" dirty="0"/>
              <a:t>Co je posláním a podstatou územní samosprávy?</a:t>
            </a:r>
          </a:p>
          <a:p>
            <a:pPr marL="0" lvl="0" indent="0">
              <a:buNone/>
            </a:pPr>
            <a:endParaRPr lang="cs-CZ" sz="2000" b="1" dirty="0"/>
          </a:p>
          <a:p>
            <a:pPr lvl="0"/>
            <a:r>
              <a:rPr lang="cs-CZ" sz="2000" b="1" i="1" dirty="0"/>
              <a:t>Jaký je ústavní základ územní samosprávy?</a:t>
            </a:r>
          </a:p>
          <a:p>
            <a:pPr marL="0" lvl="0" indent="0">
              <a:buNone/>
            </a:pPr>
            <a:endParaRPr lang="cs-CZ" sz="2000" b="1" dirty="0"/>
          </a:p>
          <a:p>
            <a:pPr lvl="0"/>
            <a:r>
              <a:rPr lang="cs-CZ" sz="2000" b="1" i="1" dirty="0"/>
              <a:t>Jaký je mezinárodněprávní základ územní samosprávy?</a:t>
            </a:r>
          </a:p>
          <a:p>
            <a:pPr marL="0" lvl="0" indent="0">
              <a:buNone/>
            </a:pPr>
            <a:endParaRPr lang="cs-CZ" sz="2000" b="1" dirty="0"/>
          </a:p>
          <a:p>
            <a:pPr lvl="0"/>
            <a:r>
              <a:rPr lang="cs-CZ" sz="2000" b="1" i="1" dirty="0"/>
              <a:t>Jak probíhalo reformování územní samosprávy po roce 1989?</a:t>
            </a:r>
          </a:p>
          <a:p>
            <a:pPr marL="0" lvl="0" indent="0">
              <a:buNone/>
            </a:pPr>
            <a:endParaRPr lang="cs-CZ" sz="2000" b="1" dirty="0"/>
          </a:p>
          <a:p>
            <a:pPr lvl="0"/>
            <a:r>
              <a:rPr lang="cs-CZ" sz="2000" b="1" i="1" dirty="0"/>
              <a:t>Jak je územní samospráva aktuálně organizována?</a:t>
            </a:r>
            <a:endParaRPr lang="cs-CZ" sz="2000" dirty="0"/>
          </a:p>
          <a:p>
            <a:pPr lvl="0"/>
            <a:endParaRPr lang="cs-CZ" sz="2000" i="1" dirty="0"/>
          </a:p>
          <a:p>
            <a:pPr lvl="0"/>
            <a:r>
              <a:rPr lang="cs-CZ" sz="2000" b="1" i="1" dirty="0"/>
              <a:t>Jak jsou právně regulovány vztahy mezi státem, kraji a obcemi?</a:t>
            </a:r>
            <a:endParaRPr lang="cs-CZ" sz="2000" b="1" dirty="0"/>
          </a:p>
          <a:p>
            <a:pPr lvl="0"/>
            <a:endParaRPr lang="cs-CZ" sz="2000" b="1" i="1" dirty="0"/>
          </a:p>
          <a:p>
            <a:pPr lvl="0"/>
            <a:r>
              <a:rPr lang="cs-CZ" sz="2000" b="1" i="1" dirty="0"/>
              <a:t>Jaké jsou formy účasti občanů na územní samosprávě?</a:t>
            </a:r>
            <a:endParaRPr lang="cs-CZ" sz="2000" b="1"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pic>
        <p:nvPicPr>
          <p:cNvPr id="4" name="2">
            <a:hlinkClick r:id="" action="ppaction://media"/>
            <a:extLst>
              <a:ext uri="{FF2B5EF4-FFF2-40B4-BE49-F238E27FC236}">
                <a16:creationId xmlns:a16="http://schemas.microsoft.com/office/drawing/2014/main" id="{9841339B-0037-4CEB-8333-50C965B920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48982" y="632799"/>
            <a:ext cx="1013965" cy="1013965"/>
          </a:xfrm>
          <a:prstGeom prst="rect">
            <a:avLst/>
          </a:prstGeom>
        </p:spPr>
      </p:pic>
    </p:spTree>
    <p:extLst>
      <p:ext uri="{BB962C8B-B14F-4D97-AF65-F5344CB8AC3E}">
        <p14:creationId xmlns:p14="http://schemas.microsoft.com/office/powerpoint/2010/main" val="377490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pic>
        <p:nvPicPr>
          <p:cNvPr id="6" name="Obrázek 5"/>
          <p:cNvPicPr>
            <a:picLocks noChangeAspect="1"/>
          </p:cNvPicPr>
          <p:nvPr/>
        </p:nvPicPr>
        <p:blipFill>
          <a:blip r:embed="rId5"/>
          <a:stretch>
            <a:fillRect/>
          </a:stretch>
        </p:blipFill>
        <p:spPr>
          <a:xfrm>
            <a:off x="1424540" y="660746"/>
            <a:ext cx="6487426" cy="5889722"/>
          </a:xfrm>
          <a:prstGeom prst="rect">
            <a:avLst/>
          </a:prstGeom>
        </p:spPr>
      </p:pic>
      <p:sp>
        <p:nvSpPr>
          <p:cNvPr id="8" name="Nadpis 1"/>
          <p:cNvSpPr>
            <a:spLocks noGrp="1"/>
          </p:cNvSpPr>
          <p:nvPr>
            <p:ph type="title"/>
          </p:nvPr>
        </p:nvSpPr>
        <p:spPr>
          <a:xfrm>
            <a:off x="1232034" y="287780"/>
            <a:ext cx="8086635" cy="647700"/>
          </a:xfrm>
        </p:spPr>
        <p:txBody>
          <a:bodyPr/>
          <a:lstStyle/>
          <a:p>
            <a:r>
              <a:rPr lang="cs-CZ" i="1" dirty="0"/>
              <a:t>Vztah státu a krajů k obcím - dozor</a:t>
            </a:r>
            <a:br>
              <a:rPr lang="cs-CZ" dirty="0"/>
            </a:br>
            <a:endParaRPr lang="cs-CZ" dirty="0"/>
          </a:p>
        </p:txBody>
      </p:sp>
      <p:pic>
        <p:nvPicPr>
          <p:cNvPr id="2" name="10">
            <a:hlinkClick r:id="" action="ppaction://media"/>
            <a:extLst>
              <a:ext uri="{FF2B5EF4-FFF2-40B4-BE49-F238E27FC236}">
                <a16:creationId xmlns:a16="http://schemas.microsoft.com/office/drawing/2014/main" id="{08968ECD-53C9-49BF-A4FE-6390FDD989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11966" y="1009403"/>
            <a:ext cx="997692" cy="997692"/>
          </a:xfrm>
          <a:prstGeom prst="rect">
            <a:avLst/>
          </a:prstGeom>
        </p:spPr>
      </p:pic>
    </p:spTree>
    <p:extLst>
      <p:ext uri="{BB962C8B-B14F-4D97-AF65-F5344CB8AC3E}">
        <p14:creationId xmlns:p14="http://schemas.microsoft.com/office/powerpoint/2010/main" val="23908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5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A9EEE9-7F77-49C9-A9A6-AE4BF38DF1D9}"/>
              </a:ext>
            </a:extLst>
          </p:cNvPr>
          <p:cNvSpPr>
            <a:spLocks noGrp="1"/>
          </p:cNvSpPr>
          <p:nvPr>
            <p:ph type="title"/>
          </p:nvPr>
        </p:nvSpPr>
        <p:spPr>
          <a:xfrm>
            <a:off x="276044" y="152400"/>
            <a:ext cx="8086635" cy="647700"/>
          </a:xfrm>
        </p:spPr>
        <p:txBody>
          <a:bodyPr/>
          <a:lstStyle/>
          <a:p>
            <a:r>
              <a:rPr lang="cs-CZ" dirty="0"/>
              <a:t>Další vztahy státu, krajů a obcí</a:t>
            </a:r>
          </a:p>
        </p:txBody>
      </p:sp>
      <p:sp>
        <p:nvSpPr>
          <p:cNvPr id="3" name="Zástupný symbol pro obsah 2">
            <a:extLst>
              <a:ext uri="{FF2B5EF4-FFF2-40B4-BE49-F238E27FC236}">
                <a16:creationId xmlns:a16="http://schemas.microsoft.com/office/drawing/2014/main" id="{DB62A489-A5F1-4234-ACB6-C9D24A7F0A2F}"/>
              </a:ext>
            </a:extLst>
          </p:cNvPr>
          <p:cNvSpPr>
            <a:spLocks noGrp="1"/>
          </p:cNvSpPr>
          <p:nvPr>
            <p:ph idx="1"/>
          </p:nvPr>
        </p:nvSpPr>
        <p:spPr>
          <a:xfrm>
            <a:off x="276044" y="752248"/>
            <a:ext cx="8591910" cy="5083176"/>
          </a:xfrm>
        </p:spPr>
        <p:txBody>
          <a:bodyPr/>
          <a:lstStyle/>
          <a:p>
            <a:pPr marL="0" indent="0">
              <a:buNone/>
            </a:pPr>
            <a:r>
              <a:rPr lang="cs-CZ" u="sng" dirty="0"/>
              <a:t>Dozor krajů nad obcemi</a:t>
            </a:r>
          </a:p>
          <a:p>
            <a:pPr marL="0" indent="0" algn="just">
              <a:buNone/>
            </a:pPr>
            <a:r>
              <a:rPr lang="cs-CZ" dirty="0"/>
              <a:t>§ 69a Krajský úřad </a:t>
            </a:r>
            <a:r>
              <a:rPr lang="cs-CZ" b="1" dirty="0"/>
              <a:t>v přenesené působnosti </a:t>
            </a:r>
            <a:r>
              <a:rPr lang="cs-CZ" dirty="0"/>
              <a:t>provádí dozor nad výkonem přenesené působnosti svěřené orgánům obcí podle zvláštního právního předpisu</a:t>
            </a:r>
          </a:p>
          <a:p>
            <a:pPr marL="0" indent="0">
              <a:buNone/>
            </a:pPr>
            <a:endParaRPr lang="cs-CZ" dirty="0"/>
          </a:p>
          <a:p>
            <a:pPr marL="0" indent="0">
              <a:buNone/>
            </a:pPr>
            <a:r>
              <a:rPr lang="cs-CZ" u="sng" dirty="0"/>
              <a:t>Dozor nad obecně závaznými vyhláškami krajů a usnesení, rozhodnutí a jiných opatření orgánů krajů v samostatné působnosti</a:t>
            </a:r>
            <a:r>
              <a:rPr lang="cs-CZ" dirty="0"/>
              <a:t> – obdobně jako u obcí: Ministerstvo vnitra a Ústavní soud/ správní soudy</a:t>
            </a:r>
          </a:p>
          <a:p>
            <a:pPr marL="0" indent="0">
              <a:buNone/>
            </a:pPr>
            <a:endParaRPr lang="cs-CZ" dirty="0"/>
          </a:p>
          <a:p>
            <a:pPr marL="0" indent="0" algn="just">
              <a:buNone/>
            </a:pPr>
            <a:r>
              <a:rPr lang="cs-CZ" u="sng" dirty="0"/>
              <a:t>Dozor nad nařízeními krajů a usnesení, rozhodnutí a jiných opatření orgánů krajů v přenesené působnosti</a:t>
            </a:r>
            <a:r>
              <a:rPr lang="cs-CZ" dirty="0"/>
              <a:t> - věcně příslušné ministerstvo nebo jiný ústřední správní úřad a v případě nařízení Ústavní soud</a:t>
            </a:r>
          </a:p>
        </p:txBody>
      </p:sp>
      <p:sp>
        <p:nvSpPr>
          <p:cNvPr id="4" name="Zástupný symbol pro zápatí 3">
            <a:extLst>
              <a:ext uri="{FF2B5EF4-FFF2-40B4-BE49-F238E27FC236}">
                <a16:creationId xmlns:a16="http://schemas.microsoft.com/office/drawing/2014/main" id="{7DDDA786-95A3-4055-B567-B83AA71EB766}"/>
              </a:ext>
            </a:extLst>
          </p:cNvPr>
          <p:cNvSpPr>
            <a:spLocks noGrp="1"/>
          </p:cNvSpPr>
          <p:nvPr>
            <p:ph type="ftr" sz="quarter" idx="10"/>
          </p:nvPr>
        </p:nvSpPr>
        <p:spPr/>
        <p:txBody>
          <a:bodyPr/>
          <a:lstStyle/>
          <a:p>
            <a:r>
              <a:rPr lang="cs-CZ" altLang="cs-CZ"/>
              <a:t>Definujte zápatí - název prezentace / pracoviště</a:t>
            </a:r>
            <a:endParaRPr lang="cs-CZ" altLang="cs-CZ" dirty="0"/>
          </a:p>
        </p:txBody>
      </p:sp>
      <p:sp>
        <p:nvSpPr>
          <p:cNvPr id="5" name="Zástupný symbol pro číslo snímku 4">
            <a:extLst>
              <a:ext uri="{FF2B5EF4-FFF2-40B4-BE49-F238E27FC236}">
                <a16:creationId xmlns:a16="http://schemas.microsoft.com/office/drawing/2014/main" id="{7C2A691F-1963-476E-89AB-71D143182703}"/>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pic>
        <p:nvPicPr>
          <p:cNvPr id="6" name="21">
            <a:hlinkClick r:id="" action="ppaction://media"/>
            <a:extLst>
              <a:ext uri="{FF2B5EF4-FFF2-40B4-BE49-F238E27FC236}">
                <a16:creationId xmlns:a16="http://schemas.microsoft.com/office/drawing/2014/main" id="{DD1DA070-C74E-4213-A945-D40D4A6013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15742" y="128398"/>
            <a:ext cx="1007383" cy="1007383"/>
          </a:xfrm>
          <a:prstGeom prst="rect">
            <a:avLst/>
          </a:prstGeom>
        </p:spPr>
      </p:pic>
    </p:spTree>
    <p:extLst>
      <p:ext uri="{BB962C8B-B14F-4D97-AF65-F5344CB8AC3E}">
        <p14:creationId xmlns:p14="http://schemas.microsoft.com/office/powerpoint/2010/main" val="363418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6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Participace na územní samosprávě</a:t>
            </a:r>
          </a:p>
        </p:txBody>
      </p:sp>
      <p:sp>
        <p:nvSpPr>
          <p:cNvPr id="3" name="Zástupný symbol pro obsah 2"/>
          <p:cNvSpPr>
            <a:spLocks noGrp="1"/>
          </p:cNvSpPr>
          <p:nvPr>
            <p:ph idx="1"/>
          </p:nvPr>
        </p:nvSpPr>
        <p:spPr>
          <a:xfrm>
            <a:off x="422694" y="1773239"/>
            <a:ext cx="8082321" cy="4114800"/>
          </a:xfrm>
        </p:spPr>
        <p:txBody>
          <a:bodyPr/>
          <a:lstStyle/>
          <a:p>
            <a:pPr algn="just"/>
            <a:endParaRPr lang="cs-CZ" sz="2000" dirty="0"/>
          </a:p>
          <a:p>
            <a:pPr algn="just"/>
            <a:r>
              <a:rPr lang="cs-CZ" sz="2000" dirty="0"/>
              <a:t>aktivní a pasivní volební právo do zastupitelstev</a:t>
            </a:r>
          </a:p>
          <a:p>
            <a:pPr lvl="1" algn="just"/>
            <a:r>
              <a:rPr lang="cs-CZ" sz="2000" dirty="0"/>
              <a:t>trvalý pobyt, 18 let</a:t>
            </a:r>
          </a:p>
          <a:p>
            <a:pPr marL="457200" lvl="1" indent="0" algn="just">
              <a:buNone/>
            </a:pPr>
            <a:endParaRPr lang="cs-CZ" sz="2000" dirty="0"/>
          </a:p>
          <a:p>
            <a:pPr algn="just"/>
            <a:r>
              <a:rPr lang="cs-CZ" sz="2000" dirty="0"/>
              <a:t>členství ve výborech, komisích, zvláštních orgánech</a:t>
            </a:r>
          </a:p>
          <a:p>
            <a:pPr marL="0" indent="0" algn="just">
              <a:buNone/>
            </a:pPr>
            <a:endParaRPr lang="cs-CZ" sz="2000" dirty="0"/>
          </a:p>
          <a:p>
            <a:pPr algn="just"/>
            <a:r>
              <a:rPr lang="cs-CZ" sz="2000" dirty="0"/>
              <a:t>účast na zasedání zastupitelstva</a:t>
            </a:r>
          </a:p>
          <a:p>
            <a:pPr algn="just"/>
            <a:endParaRPr lang="cs-CZ" sz="2000" dirty="0"/>
          </a:p>
          <a:p>
            <a:pPr algn="just"/>
            <a:r>
              <a:rPr lang="cs-CZ" sz="2000" dirty="0"/>
              <a:t>podávání návrhů, připomínek, podnětů, stížností, petic</a:t>
            </a:r>
          </a:p>
          <a:p>
            <a:pPr marL="0" indent="0" algn="just">
              <a:buNone/>
            </a:pPr>
            <a:endParaRPr lang="cs-CZ" sz="2000" dirty="0"/>
          </a:p>
          <a:p>
            <a:pPr algn="just"/>
            <a:r>
              <a:rPr lang="cs-CZ" sz="2000" dirty="0"/>
              <a:t>místní a krajské referendum</a:t>
            </a:r>
          </a:p>
          <a:p>
            <a:pPr algn="just"/>
            <a:endParaRPr lang="cs-CZ" sz="2000" dirty="0"/>
          </a:p>
          <a:p>
            <a:pPr algn="just"/>
            <a:endParaRPr lang="cs-CZ" dirty="0"/>
          </a:p>
          <a:p>
            <a:endParaRPr lang="cs-CZ" dirty="0"/>
          </a:p>
          <a:p>
            <a:endParaRPr lang="cs-CZ" dirty="0"/>
          </a:p>
          <a:p>
            <a:endParaRPr 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pic>
        <p:nvPicPr>
          <p:cNvPr id="6" name="22">
            <a:hlinkClick r:id="" action="ppaction://media"/>
            <a:extLst>
              <a:ext uri="{FF2B5EF4-FFF2-40B4-BE49-F238E27FC236}">
                <a16:creationId xmlns:a16="http://schemas.microsoft.com/office/drawing/2014/main" id="{965CC129-1CBE-45FF-9BCE-44B34420CB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77931" y="419491"/>
            <a:ext cx="1100939" cy="1100939"/>
          </a:xfrm>
          <a:prstGeom prst="rect">
            <a:avLst/>
          </a:prstGeom>
        </p:spPr>
      </p:pic>
    </p:spTree>
    <p:extLst>
      <p:ext uri="{BB962C8B-B14F-4D97-AF65-F5344CB8AC3E}">
        <p14:creationId xmlns:p14="http://schemas.microsoft.com/office/powerpoint/2010/main" val="108553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4123DC-CD7B-4FE1-96D3-2379FA40A42A}"/>
              </a:ext>
            </a:extLst>
          </p:cNvPr>
          <p:cNvSpPr>
            <a:spLocks noGrp="1"/>
          </p:cNvSpPr>
          <p:nvPr>
            <p:ph type="title"/>
          </p:nvPr>
        </p:nvSpPr>
        <p:spPr>
          <a:xfrm>
            <a:off x="509589" y="152400"/>
            <a:ext cx="8086635" cy="647700"/>
          </a:xfrm>
        </p:spPr>
        <p:txBody>
          <a:bodyPr/>
          <a:lstStyle/>
          <a:p>
            <a:r>
              <a:rPr lang="cs-CZ" dirty="0"/>
              <a:t>Právo občanů obce/kraje</a:t>
            </a:r>
          </a:p>
        </p:txBody>
      </p:sp>
      <p:sp>
        <p:nvSpPr>
          <p:cNvPr id="3" name="Zástupný symbol pro obsah 2">
            <a:extLst>
              <a:ext uri="{FF2B5EF4-FFF2-40B4-BE49-F238E27FC236}">
                <a16:creationId xmlns:a16="http://schemas.microsoft.com/office/drawing/2014/main" id="{D717885F-C770-44A6-82E1-ECD5D948BE04}"/>
              </a:ext>
            </a:extLst>
          </p:cNvPr>
          <p:cNvSpPr>
            <a:spLocks noGrp="1"/>
          </p:cNvSpPr>
          <p:nvPr>
            <p:ph idx="1"/>
          </p:nvPr>
        </p:nvSpPr>
        <p:spPr>
          <a:xfrm>
            <a:off x="530839" y="800100"/>
            <a:ext cx="8082321" cy="5121860"/>
          </a:xfrm>
        </p:spPr>
        <p:txBody>
          <a:bodyPr/>
          <a:lstStyle/>
          <a:p>
            <a:pPr algn="just"/>
            <a:r>
              <a:rPr lang="cs-CZ" sz="2000" dirty="0"/>
              <a:t>volit a být volen do zastupitelstva obce/kraje</a:t>
            </a:r>
          </a:p>
          <a:p>
            <a:pPr algn="just"/>
            <a:r>
              <a:rPr lang="cs-CZ" sz="2000" dirty="0"/>
              <a:t>hlasovat v místním/krajském referendu</a:t>
            </a:r>
          </a:p>
          <a:p>
            <a:pPr algn="just"/>
            <a:r>
              <a:rPr lang="cs-CZ" sz="2000" dirty="0"/>
              <a:t>vyjadřovat na zasedání zastupitelstva obce/kraje v souladu s jednacím řádem svá stanoviska k projednávaným věcem,</a:t>
            </a:r>
          </a:p>
          <a:p>
            <a:pPr algn="just"/>
            <a:r>
              <a:rPr lang="cs-CZ" sz="2000" dirty="0"/>
              <a:t>nahlížet do rozpočtu obce/kraje a do závěrečného účtu obce/kraje za uplynulý kalendářní rok, do usnesení a zápisů z jednání zastupitelstva obce/kraje, do usnesení rady obce/kraje, výborů zastupitelstva obce/kraje a komisí rady obce/kraje a pořizovat si z nich výpisy,</a:t>
            </a:r>
          </a:p>
          <a:p>
            <a:pPr algn="just"/>
            <a:r>
              <a:rPr lang="cs-CZ" sz="2000" dirty="0"/>
              <a:t>požadovat projednání určité záležitosti v oblasti </a:t>
            </a:r>
            <a:r>
              <a:rPr lang="cs-CZ" sz="2000" b="1" dirty="0"/>
              <a:t>samostatné působnosti</a:t>
            </a:r>
            <a:r>
              <a:rPr lang="cs-CZ" sz="2000" dirty="0"/>
              <a:t> radou obce/kraje nebo zastupitelstvem obce/kraje; je-li žádost podepsána nejméně 0,5 % občanů obce/1000 občany kraje, musí být projednána na jejich zasedání nejpozději do 60 dnů, jde-li o působnost zastupitelstva obce, nejpozději do 90 dnů,</a:t>
            </a:r>
          </a:p>
          <a:p>
            <a:pPr algn="just"/>
            <a:r>
              <a:rPr lang="cs-CZ" sz="2000" dirty="0"/>
              <a:t>podávat orgánům obce/kraje návrhy, připomínky a podněty; orgány obce/kraje je vyřizují bezodkladně, nejdéle však do 60 dnů, jde-li o působnost zastupitelstva obce, nejpozději do 90 dnů.</a:t>
            </a:r>
          </a:p>
          <a:p>
            <a:endParaRPr lang="cs-CZ" sz="2000" dirty="0"/>
          </a:p>
        </p:txBody>
      </p:sp>
      <p:sp>
        <p:nvSpPr>
          <p:cNvPr id="5" name="Zástupný symbol pro číslo snímku 4">
            <a:extLst>
              <a:ext uri="{FF2B5EF4-FFF2-40B4-BE49-F238E27FC236}">
                <a16:creationId xmlns:a16="http://schemas.microsoft.com/office/drawing/2014/main" id="{1035A4E2-E292-4295-BD62-531C302480E9}"/>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pic>
        <p:nvPicPr>
          <p:cNvPr id="6" name="23">
            <a:hlinkClick r:id="" action="ppaction://media"/>
            <a:extLst>
              <a:ext uri="{FF2B5EF4-FFF2-40B4-BE49-F238E27FC236}">
                <a16:creationId xmlns:a16="http://schemas.microsoft.com/office/drawing/2014/main" id="{EDE9A31C-BBBA-4799-A1E4-149821AADB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08324" y="263525"/>
            <a:ext cx="1073150" cy="1073150"/>
          </a:xfrm>
          <a:prstGeom prst="rect">
            <a:avLst/>
          </a:prstGeom>
        </p:spPr>
      </p:pic>
    </p:spTree>
    <p:extLst>
      <p:ext uri="{BB962C8B-B14F-4D97-AF65-F5344CB8AC3E}">
        <p14:creationId xmlns:p14="http://schemas.microsoft.com/office/powerpoint/2010/main" val="295694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5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1861A3-BEA6-41E7-B0AB-95B3140538D4}"/>
              </a:ext>
            </a:extLst>
          </p:cNvPr>
          <p:cNvSpPr>
            <a:spLocks noGrp="1"/>
          </p:cNvSpPr>
          <p:nvPr>
            <p:ph type="title"/>
          </p:nvPr>
        </p:nvSpPr>
        <p:spPr>
          <a:xfrm>
            <a:off x="422694" y="-146768"/>
            <a:ext cx="8086635" cy="647700"/>
          </a:xfrm>
        </p:spPr>
        <p:txBody>
          <a:bodyPr/>
          <a:lstStyle/>
          <a:p>
            <a:r>
              <a:rPr lang="cs-CZ" dirty="0"/>
              <a:t>Referendum</a:t>
            </a:r>
          </a:p>
        </p:txBody>
      </p:sp>
      <p:sp>
        <p:nvSpPr>
          <p:cNvPr id="3" name="Zástupný symbol pro obsah 2">
            <a:extLst>
              <a:ext uri="{FF2B5EF4-FFF2-40B4-BE49-F238E27FC236}">
                <a16:creationId xmlns:a16="http://schemas.microsoft.com/office/drawing/2014/main" id="{000370BB-FF03-4B5B-A0F9-950CCC9DA578}"/>
              </a:ext>
            </a:extLst>
          </p:cNvPr>
          <p:cNvSpPr>
            <a:spLocks noGrp="1"/>
          </p:cNvSpPr>
          <p:nvPr>
            <p:ph idx="1"/>
          </p:nvPr>
        </p:nvSpPr>
        <p:spPr>
          <a:xfrm>
            <a:off x="230457" y="684597"/>
            <a:ext cx="8082321" cy="5150736"/>
          </a:xfrm>
        </p:spPr>
        <p:txBody>
          <a:bodyPr/>
          <a:lstStyle/>
          <a:p>
            <a:r>
              <a:rPr lang="cs-CZ" b="1" dirty="0"/>
              <a:t>Místní referendum</a:t>
            </a:r>
          </a:p>
          <a:p>
            <a:pPr lvl="1" algn="just"/>
            <a:r>
              <a:rPr lang="cs-CZ" dirty="0"/>
              <a:t>zákon 22/2004 Sb., o místním referendu</a:t>
            </a:r>
          </a:p>
          <a:p>
            <a:pPr lvl="1" algn="just"/>
            <a:r>
              <a:rPr lang="cs-CZ" dirty="0"/>
              <a:t>oprávněné osoby (právo volit do zastupitelstva)</a:t>
            </a:r>
          </a:p>
          <a:p>
            <a:pPr lvl="1" algn="just"/>
            <a:r>
              <a:rPr lang="cs-CZ" dirty="0"/>
              <a:t>souhlas/nesouhlas s konkrétně položenou otázkou</a:t>
            </a:r>
          </a:p>
          <a:p>
            <a:pPr lvl="2" algn="just"/>
            <a:r>
              <a:rPr lang="cs-CZ" dirty="0"/>
              <a:t>pouze v samostatné působnosti + některé výjimky (§ 7)</a:t>
            </a:r>
          </a:p>
          <a:p>
            <a:pPr lvl="1" algn="just"/>
            <a:r>
              <a:rPr lang="cs-CZ" dirty="0"/>
              <a:t>v některých případech je obligatorní (zásadní změny území obce)</a:t>
            </a:r>
          </a:p>
          <a:p>
            <a:pPr lvl="1" algn="just"/>
            <a:r>
              <a:rPr lang="cs-CZ" dirty="0"/>
              <a:t>koná se  - na základě usnesení zastupitelstva nebo na návrh přípravného výboru</a:t>
            </a:r>
          </a:p>
          <a:p>
            <a:pPr lvl="1" algn="just"/>
            <a:r>
              <a:rPr lang="cs-CZ" dirty="0"/>
              <a:t>platnost a závaznost</a:t>
            </a:r>
          </a:p>
          <a:p>
            <a:pPr algn="just"/>
            <a:r>
              <a:rPr lang="cs-CZ" b="1" dirty="0"/>
              <a:t>Krajské referendum </a:t>
            </a:r>
            <a:r>
              <a:rPr lang="cs-CZ" dirty="0"/>
              <a:t>– zákon č. 118/2010 Sb., o krajském referendu – právní úprava obdobná jako u místního referenda + specifika</a:t>
            </a:r>
          </a:p>
          <a:p>
            <a:pPr marL="400050"/>
            <a:endParaRPr lang="cs-CZ" dirty="0"/>
          </a:p>
          <a:p>
            <a:pPr lvl="2"/>
            <a:endParaRPr lang="cs-CZ" dirty="0"/>
          </a:p>
        </p:txBody>
      </p:sp>
      <p:sp>
        <p:nvSpPr>
          <p:cNvPr id="5" name="Zástupný symbol pro číslo snímku 4">
            <a:extLst>
              <a:ext uri="{FF2B5EF4-FFF2-40B4-BE49-F238E27FC236}">
                <a16:creationId xmlns:a16="http://schemas.microsoft.com/office/drawing/2014/main" id="{96B422C3-69E5-41C6-B19E-90A478970285}"/>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pic>
        <p:nvPicPr>
          <p:cNvPr id="6" name="24">
            <a:hlinkClick r:id="" action="ppaction://media"/>
            <a:extLst>
              <a:ext uri="{FF2B5EF4-FFF2-40B4-BE49-F238E27FC236}">
                <a16:creationId xmlns:a16="http://schemas.microsoft.com/office/drawing/2014/main" id="{A97763F5-A41C-49E8-8544-A035A937CB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89492" y="502577"/>
            <a:ext cx="1040180" cy="1040180"/>
          </a:xfrm>
          <a:prstGeom prst="rect">
            <a:avLst/>
          </a:prstGeom>
        </p:spPr>
      </p:pic>
    </p:spTree>
    <p:extLst>
      <p:ext uri="{BB962C8B-B14F-4D97-AF65-F5344CB8AC3E}">
        <p14:creationId xmlns:p14="http://schemas.microsoft.com/office/powerpoint/2010/main" val="292158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8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10434" y="209719"/>
            <a:ext cx="7103994" cy="827773"/>
          </a:xfrm>
        </p:spPr>
        <p:txBody>
          <a:bodyPr/>
          <a:lstStyle/>
          <a:p>
            <a:r>
              <a:rPr lang="cs-CZ" dirty="0">
                <a:solidFill>
                  <a:schemeClr val="tx2"/>
                </a:solidFill>
              </a:rPr>
              <a:t>Pojem samosprávy</a:t>
            </a:r>
          </a:p>
        </p:txBody>
      </p:sp>
      <p:sp>
        <p:nvSpPr>
          <p:cNvPr id="3" name="Zástupný symbol pro obsah 2"/>
          <p:cNvSpPr>
            <a:spLocks noGrp="1"/>
          </p:cNvSpPr>
          <p:nvPr>
            <p:ph idx="1"/>
          </p:nvPr>
        </p:nvSpPr>
        <p:spPr>
          <a:xfrm>
            <a:off x="422694" y="1378603"/>
            <a:ext cx="8082321" cy="4114800"/>
          </a:xfrm>
        </p:spPr>
        <p:txBody>
          <a:bodyPr/>
          <a:lstStyle/>
          <a:p>
            <a:pPr algn="just"/>
            <a:endParaRPr lang="cs-CZ" sz="2000" b="1" dirty="0"/>
          </a:p>
          <a:p>
            <a:pPr algn="just"/>
            <a:r>
              <a:rPr lang="cs-CZ" sz="2000" b="1" dirty="0"/>
              <a:t>správa části veřejných záležitostí těmi, jichž se bezprostředně týká / správa veřejných záležitostí jménem a v zájmu autonomních veřejnoprávních korporací</a:t>
            </a:r>
          </a:p>
          <a:p>
            <a:pPr algn="just"/>
            <a:r>
              <a:rPr lang="cs-CZ" sz="2000" b="1" dirty="0"/>
              <a:t>subjekt:</a:t>
            </a:r>
            <a:r>
              <a:rPr lang="cs-CZ" sz="2000" dirty="0"/>
              <a:t> </a:t>
            </a:r>
            <a:r>
              <a:rPr lang="cs-CZ" sz="2000" b="1" dirty="0"/>
              <a:t>územní samosprávné celky </a:t>
            </a:r>
            <a:r>
              <a:rPr lang="cs-CZ" sz="2000" dirty="0"/>
              <a:t>(obce a kraje) a další/jiné  </a:t>
            </a:r>
            <a:r>
              <a:rPr lang="cs-CZ" sz="2000" b="1" dirty="0"/>
              <a:t>veřejnoprávní korporace </a:t>
            </a:r>
            <a:r>
              <a:rPr lang="cs-CZ" sz="2000" dirty="0"/>
              <a:t>(profesní komory, vysoké školy), </a:t>
            </a:r>
            <a:r>
              <a:rPr lang="cs-CZ" sz="2000" b="1" dirty="0"/>
              <a:t>právo na samosprávu </a:t>
            </a:r>
            <a:r>
              <a:rPr lang="cs-CZ" sz="2000" dirty="0"/>
              <a:t>(ústavně či zákonem zaručené) a </a:t>
            </a:r>
            <a:r>
              <a:rPr lang="cs-CZ" sz="2000" b="1" dirty="0"/>
              <a:t>povinnost ji vykonávat</a:t>
            </a:r>
          </a:p>
          <a:p>
            <a:pPr algn="just"/>
            <a:r>
              <a:rPr lang="cs-CZ" sz="2000" b="1" dirty="0"/>
              <a:t>vykonavatel:</a:t>
            </a:r>
            <a:r>
              <a:rPr lang="cs-CZ" sz="2000" dirty="0"/>
              <a:t> </a:t>
            </a:r>
            <a:r>
              <a:rPr lang="cs-CZ" sz="2000" b="1" dirty="0"/>
              <a:t>orgány ÚSC, orgány VŘPK </a:t>
            </a:r>
          </a:p>
          <a:p>
            <a:pPr algn="just"/>
            <a:r>
              <a:rPr lang="cs-CZ" sz="2000" b="1" dirty="0"/>
              <a:t>nezávislost </a:t>
            </a:r>
            <a:r>
              <a:rPr lang="cs-CZ" sz="2000" dirty="0"/>
              <a:t>při výkonu samosprávy (i tak však vázanost zákony + státní dohled)</a:t>
            </a:r>
          </a:p>
          <a:p>
            <a:pPr algn="just"/>
            <a:r>
              <a:rPr lang="cs-CZ" sz="2000" dirty="0"/>
              <a:t>samospráva</a:t>
            </a:r>
          </a:p>
          <a:p>
            <a:pPr lvl="1" algn="just"/>
            <a:r>
              <a:rPr lang="cs-CZ" sz="2000" b="1" dirty="0"/>
              <a:t>územní – </a:t>
            </a:r>
            <a:r>
              <a:rPr lang="cs-CZ" sz="2000" dirty="0"/>
              <a:t>obce, kraje</a:t>
            </a:r>
          </a:p>
          <a:p>
            <a:pPr lvl="1" algn="just"/>
            <a:r>
              <a:rPr lang="cs-CZ" sz="2000" b="1" dirty="0"/>
              <a:t>zájmová </a:t>
            </a:r>
            <a:r>
              <a:rPr lang="cs-CZ" sz="2000" dirty="0"/>
              <a:t>(profesní, vysokoškolská)</a:t>
            </a:r>
            <a:endParaRPr lang="cs-CZ" sz="2000" b="1" dirty="0"/>
          </a:p>
          <a:p>
            <a:pPr algn="just"/>
            <a:endParaRPr lang="cs-CZ" dirty="0"/>
          </a:p>
          <a:p>
            <a:endParaRPr lang="cs-CZ" dirty="0"/>
          </a:p>
          <a:p>
            <a:endParaRPr 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pic>
        <p:nvPicPr>
          <p:cNvPr id="6" name="3">
            <a:hlinkClick r:id="" action="ppaction://media"/>
            <a:extLst>
              <a:ext uri="{FF2B5EF4-FFF2-40B4-BE49-F238E27FC236}">
                <a16:creationId xmlns:a16="http://schemas.microsoft.com/office/drawing/2014/main" id="{09868A01-B914-4E9B-BF30-C3ACE4DBF2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623606"/>
            <a:ext cx="930919" cy="930919"/>
          </a:xfrm>
          <a:prstGeom prst="rect">
            <a:avLst/>
          </a:prstGeom>
        </p:spPr>
      </p:pic>
    </p:spTree>
    <p:extLst>
      <p:ext uri="{BB962C8B-B14F-4D97-AF65-F5344CB8AC3E}">
        <p14:creationId xmlns:p14="http://schemas.microsoft.com/office/powerpoint/2010/main" val="287114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2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589" y="621509"/>
            <a:ext cx="8086635" cy="647700"/>
          </a:xfrm>
        </p:spPr>
        <p:txBody>
          <a:bodyPr/>
          <a:lstStyle/>
          <a:p>
            <a:r>
              <a:rPr lang="cs-CZ" dirty="0"/>
              <a:t>Ústavní základy samosprávy</a:t>
            </a:r>
          </a:p>
        </p:txBody>
      </p:sp>
      <p:sp>
        <p:nvSpPr>
          <p:cNvPr id="3" name="Zástupný symbol pro obsah 2"/>
          <p:cNvSpPr>
            <a:spLocks noGrp="1"/>
          </p:cNvSpPr>
          <p:nvPr>
            <p:ph idx="1"/>
          </p:nvPr>
        </p:nvSpPr>
        <p:spPr>
          <a:xfrm>
            <a:off x="422694" y="1215704"/>
            <a:ext cx="8082321" cy="4114800"/>
          </a:xfrm>
        </p:spPr>
        <p:txBody>
          <a:bodyPr/>
          <a:lstStyle/>
          <a:p>
            <a:pPr marL="0" indent="0">
              <a:buNone/>
            </a:pPr>
            <a:endParaRPr lang="cs-CZ" sz="2000" i="1" dirty="0"/>
          </a:p>
          <a:p>
            <a:pPr algn="just"/>
            <a:r>
              <a:rPr lang="cs-CZ" sz="2000" dirty="0"/>
              <a:t>Čl. 8 Ústavy ČR: </a:t>
            </a:r>
            <a:r>
              <a:rPr lang="cs-CZ" sz="2000" i="1" dirty="0"/>
              <a:t>Zaručuje se samospráva územních samosprávných celků.		</a:t>
            </a:r>
            <a:r>
              <a:rPr lang="en-US" sz="1600" dirty="0"/>
              <a:t>[</a:t>
            </a:r>
            <a:r>
              <a:rPr lang="cs-CZ" sz="1600" dirty="0"/>
              <a:t>K tomu viz nález </a:t>
            </a:r>
            <a:r>
              <a:rPr lang="cs-CZ" sz="1600" dirty="0" err="1"/>
              <a:t>Pl</a:t>
            </a:r>
            <a:r>
              <a:rPr lang="cs-CZ" sz="1600" dirty="0"/>
              <a:t>. ÚS 1/96.</a:t>
            </a:r>
            <a:r>
              <a:rPr lang="en-US" sz="1600" dirty="0"/>
              <a:t>]</a:t>
            </a:r>
            <a:endParaRPr lang="cs-CZ" sz="1600" dirty="0"/>
          </a:p>
          <a:p>
            <a:pPr lvl="1" algn="just"/>
            <a:r>
              <a:rPr lang="cs-CZ" sz="1600" b="1" dirty="0"/>
              <a:t>Ústavní soud považuje místní samosprávu a nezastupitelnou složku rozvoje demokracie</a:t>
            </a:r>
            <a:endParaRPr lang="cs-CZ" sz="1600" dirty="0"/>
          </a:p>
          <a:p>
            <a:pPr algn="just"/>
            <a:r>
              <a:rPr lang="cs-CZ" sz="2000" dirty="0"/>
              <a:t>Hlava sedmá Ústavy ČR „Územní samospráva“ (čl. 99 až 105)</a:t>
            </a:r>
          </a:p>
          <a:p>
            <a:pPr algn="just"/>
            <a:r>
              <a:rPr lang="cs-CZ" sz="2000" dirty="0"/>
              <a:t>Ústavní zákon č. 347/1997 Sb., o vytvoření vyšších územních samosprávných celků a o změně ústavního zákona České národní rady č. 1/1993 Sb., Ústava České republiky</a:t>
            </a:r>
          </a:p>
          <a:p>
            <a:pPr algn="just"/>
            <a:r>
              <a:rPr lang="cs-CZ" sz="2000" dirty="0"/>
              <a:t>Listina základních práv a svobod</a:t>
            </a:r>
          </a:p>
          <a:p>
            <a:pPr algn="just"/>
            <a:endParaRPr lang="cs-CZ" sz="2000" dirty="0"/>
          </a:p>
          <a:p>
            <a:pPr algn="just"/>
            <a:r>
              <a:rPr lang="cs-CZ" sz="2000" dirty="0"/>
              <a:t>Evropská charta místní samosprávy (č. 181/1999 Sb.): </a:t>
            </a:r>
            <a:r>
              <a:rPr lang="cs-CZ" sz="2000" dirty="0">
                <a:hlinkClick r:id="rId5"/>
              </a:rPr>
              <a:t>https://www.coe.int/en/web/conventions/full-list/-/conventions/treaty/122</a:t>
            </a:r>
            <a:r>
              <a:rPr lang="cs-CZ" sz="2000" dirty="0"/>
              <a:t>		</a:t>
            </a:r>
            <a:r>
              <a:rPr lang="en-US" sz="1600" dirty="0"/>
              <a:t>[</a:t>
            </a:r>
            <a:r>
              <a:rPr lang="cs-CZ" sz="1600" dirty="0"/>
              <a:t>K tomu viz nález </a:t>
            </a:r>
            <a:r>
              <a:rPr lang="cs-CZ" sz="1600" dirty="0" err="1"/>
              <a:t>Pl</a:t>
            </a:r>
            <a:r>
              <a:rPr lang="cs-CZ" sz="1600" dirty="0"/>
              <a:t>. ÚS 34/02.</a:t>
            </a:r>
            <a:r>
              <a:rPr lang="en-US" sz="1600" dirty="0"/>
              <a:t>]</a:t>
            </a:r>
            <a:endParaRPr lang="cs-CZ" sz="1600" dirty="0"/>
          </a:p>
          <a:p>
            <a:pPr marL="0" indent="0" algn="just">
              <a:buNone/>
            </a:pPr>
            <a:endParaRPr lang="cs-CZ" sz="2000"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pic>
        <p:nvPicPr>
          <p:cNvPr id="4" name="5">
            <a:hlinkClick r:id="" action="ppaction://media"/>
            <a:extLst>
              <a:ext uri="{FF2B5EF4-FFF2-40B4-BE49-F238E27FC236}">
                <a16:creationId xmlns:a16="http://schemas.microsoft.com/office/drawing/2014/main" id="{D5E201D2-DE21-48A0-8A33-A166056981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8011" y="512207"/>
            <a:ext cx="757002" cy="757002"/>
          </a:xfrm>
          <a:prstGeom prst="rect">
            <a:avLst/>
          </a:prstGeom>
        </p:spPr>
      </p:pic>
    </p:spTree>
    <p:extLst>
      <p:ext uri="{BB962C8B-B14F-4D97-AF65-F5344CB8AC3E}">
        <p14:creationId xmlns:p14="http://schemas.microsoft.com/office/powerpoint/2010/main" val="337764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5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18348" y="709614"/>
            <a:ext cx="8086635" cy="647700"/>
          </a:xfrm>
        </p:spPr>
        <p:txBody>
          <a:bodyPr/>
          <a:lstStyle/>
          <a:p>
            <a:br>
              <a:rPr lang="cs-CZ" i="1" dirty="0"/>
            </a:br>
            <a:r>
              <a:rPr lang="cs-CZ" i="1" dirty="0"/>
              <a:t>EVROPSKÁ CHARTA MÍSTNÍ SAMOSPRÁVY </a:t>
            </a:r>
            <a:br>
              <a:rPr lang="cs-CZ" i="1" dirty="0"/>
            </a:br>
            <a:r>
              <a:rPr lang="cs-CZ" i="1" dirty="0"/>
              <a:t>     </a:t>
            </a:r>
            <a:r>
              <a:rPr lang="cs-CZ" sz="1600" i="1" dirty="0"/>
              <a:t>(sdělení MZV ČR  č. 181/1999 Sb.)</a:t>
            </a:r>
            <a:r>
              <a:rPr lang="cs-CZ" sz="4000" dirty="0"/>
              <a:t> </a:t>
            </a:r>
            <a:endParaRPr 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6" name="Rectangle 3">
            <a:extLst>
              <a:ext uri="{FF2B5EF4-FFF2-40B4-BE49-F238E27FC236}">
                <a16:creationId xmlns:a16="http://schemas.microsoft.com/office/drawing/2014/main" id="{18C6104C-6A17-4624-8649-56436DCA7469}"/>
              </a:ext>
            </a:extLst>
          </p:cNvPr>
          <p:cNvSpPr>
            <a:spLocks noGrp="1" noChangeArrowheads="1"/>
          </p:cNvSpPr>
          <p:nvPr>
            <p:ph idx="1"/>
          </p:nvPr>
        </p:nvSpPr>
        <p:spPr>
          <a:xfrm>
            <a:off x="261538" y="1357314"/>
            <a:ext cx="8082321" cy="4114800"/>
          </a:xfrm>
        </p:spPr>
        <p:txBody>
          <a:bodyPr/>
          <a:lstStyle/>
          <a:p>
            <a:pPr algn="just" eaLnBrk="1" hangingPunct="1">
              <a:lnSpc>
                <a:spcPct val="80000"/>
              </a:lnSpc>
              <a:defRPr/>
            </a:pPr>
            <a:r>
              <a:rPr lang="cs-CZ" sz="1800" i="1" dirty="0">
                <a:latin typeface="Arial" charset="0"/>
              </a:rPr>
              <a:t>dokument Rady Evropy, který byl přijat (podepsán prvními státy) v říjnu 1985 ve Štrasburku, a který nabyl platnosti po předepsané ratifikaci stanoveným minimálním počtem členských států k 1.9.1988 </a:t>
            </a:r>
          </a:p>
          <a:p>
            <a:pPr algn="just" eaLnBrk="1" hangingPunct="1">
              <a:lnSpc>
                <a:spcPct val="80000"/>
              </a:lnSpc>
              <a:defRPr/>
            </a:pPr>
            <a:endParaRPr lang="cs-CZ" sz="1800" i="1" dirty="0">
              <a:latin typeface="Arial" charset="0"/>
            </a:endParaRPr>
          </a:p>
          <a:p>
            <a:pPr algn="just" eaLnBrk="1" hangingPunct="1">
              <a:lnSpc>
                <a:spcPct val="80000"/>
              </a:lnSpc>
              <a:defRPr/>
            </a:pPr>
            <a:r>
              <a:rPr lang="cs-CZ" sz="1800" i="1" dirty="0">
                <a:latin typeface="Arial" charset="0"/>
              </a:rPr>
              <a:t>Česká republika Evropskou chartu místní samosprávy podepsala v květnu 1998 a po její ratifikaci se Charta stala pro Českou republiku platnou dnem 1.9.1999</a:t>
            </a:r>
          </a:p>
          <a:p>
            <a:pPr algn="just" eaLnBrk="1" hangingPunct="1">
              <a:lnSpc>
                <a:spcPct val="80000"/>
              </a:lnSpc>
              <a:defRPr/>
            </a:pPr>
            <a:endParaRPr lang="cs-CZ" sz="1800" i="1" dirty="0">
              <a:latin typeface="Arial" charset="0"/>
            </a:endParaRPr>
          </a:p>
          <a:p>
            <a:pPr algn="just" eaLnBrk="1" hangingPunct="1">
              <a:lnSpc>
                <a:spcPct val="80000"/>
              </a:lnSpc>
              <a:defRPr/>
            </a:pPr>
            <a:r>
              <a:rPr lang="cs-CZ" sz="1800" i="1" dirty="0">
                <a:latin typeface="Arial" charset="0"/>
              </a:rPr>
              <a:t>upravuje základní otázky postavení a poslání místní samosprávy, a to : </a:t>
            </a:r>
          </a:p>
          <a:p>
            <a:pPr lvl="1" algn="just" eaLnBrk="1" hangingPunct="1">
              <a:lnSpc>
                <a:spcPct val="80000"/>
              </a:lnSpc>
              <a:defRPr/>
            </a:pPr>
            <a:r>
              <a:rPr lang="cs-CZ" sz="1600" i="1" dirty="0">
                <a:latin typeface="Arial" charset="0"/>
              </a:rPr>
              <a:t>ústavní a zákonné základy místní samosprávy, </a:t>
            </a:r>
          </a:p>
          <a:p>
            <a:pPr lvl="1" algn="just" eaLnBrk="1" hangingPunct="1">
              <a:lnSpc>
                <a:spcPct val="80000"/>
              </a:lnSpc>
              <a:defRPr/>
            </a:pPr>
            <a:r>
              <a:rPr lang="cs-CZ" sz="1600" i="1" dirty="0">
                <a:latin typeface="Arial" charset="0"/>
              </a:rPr>
              <a:t>pojem místní samosprávy a  tzv. rozsah místní samosprávy, </a:t>
            </a:r>
          </a:p>
          <a:p>
            <a:pPr lvl="1" algn="just" eaLnBrk="1" hangingPunct="1">
              <a:lnSpc>
                <a:spcPct val="80000"/>
              </a:lnSpc>
              <a:defRPr/>
            </a:pPr>
            <a:r>
              <a:rPr lang="cs-CZ" sz="1600" i="1" dirty="0">
                <a:latin typeface="Arial" charset="0"/>
              </a:rPr>
              <a:t>ochrana hranic místních správních jednotek, </a:t>
            </a:r>
          </a:p>
          <a:p>
            <a:pPr lvl="1" algn="just" eaLnBrk="1" hangingPunct="1">
              <a:lnSpc>
                <a:spcPct val="80000"/>
              </a:lnSpc>
              <a:defRPr/>
            </a:pPr>
            <a:r>
              <a:rPr lang="cs-CZ" sz="1600" i="1" dirty="0">
                <a:latin typeface="Arial" charset="0"/>
              </a:rPr>
              <a:t>správní struktury a zdroje k plnění úkolů místních společenství, </a:t>
            </a:r>
          </a:p>
          <a:p>
            <a:pPr lvl="1" algn="just" eaLnBrk="1" hangingPunct="1">
              <a:lnSpc>
                <a:spcPct val="80000"/>
              </a:lnSpc>
              <a:defRPr/>
            </a:pPr>
            <a:r>
              <a:rPr lang="cs-CZ" sz="1600" i="1" dirty="0">
                <a:latin typeface="Arial" charset="0"/>
              </a:rPr>
              <a:t>podmínky výkonu odpovědnosti na místní úrovni, </a:t>
            </a:r>
          </a:p>
          <a:p>
            <a:pPr lvl="1" algn="just" eaLnBrk="1" hangingPunct="1">
              <a:lnSpc>
                <a:spcPct val="80000"/>
              </a:lnSpc>
              <a:defRPr/>
            </a:pPr>
            <a:r>
              <a:rPr lang="cs-CZ" sz="1600" i="1" dirty="0">
                <a:latin typeface="Arial" charset="0"/>
              </a:rPr>
              <a:t>institut dozoru nad činností místních společenství, </a:t>
            </a:r>
          </a:p>
          <a:p>
            <a:pPr lvl="1" algn="just" eaLnBrk="1" hangingPunct="1">
              <a:lnSpc>
                <a:spcPct val="80000"/>
              </a:lnSpc>
              <a:defRPr/>
            </a:pPr>
            <a:r>
              <a:rPr lang="cs-CZ" sz="1600" i="1" dirty="0">
                <a:latin typeface="Arial" charset="0"/>
              </a:rPr>
              <a:t>finanční zdroje místních společenství, </a:t>
            </a:r>
          </a:p>
          <a:p>
            <a:pPr lvl="1" algn="just" eaLnBrk="1" hangingPunct="1">
              <a:lnSpc>
                <a:spcPct val="80000"/>
              </a:lnSpc>
              <a:defRPr/>
            </a:pPr>
            <a:r>
              <a:rPr lang="cs-CZ" sz="1600" i="1" dirty="0">
                <a:latin typeface="Arial" charset="0"/>
              </a:rPr>
              <a:t>právo místních společenství se sdružovat, </a:t>
            </a:r>
          </a:p>
          <a:p>
            <a:pPr lvl="1" algn="just" eaLnBrk="1" hangingPunct="1">
              <a:lnSpc>
                <a:spcPct val="80000"/>
              </a:lnSpc>
              <a:defRPr/>
            </a:pPr>
            <a:r>
              <a:rPr lang="cs-CZ" sz="1600" i="1" dirty="0">
                <a:latin typeface="Arial" charset="0"/>
              </a:rPr>
              <a:t>soudní ochrana místní samosprávy</a:t>
            </a:r>
          </a:p>
          <a:p>
            <a:pPr algn="just">
              <a:lnSpc>
                <a:spcPct val="80000"/>
              </a:lnSpc>
              <a:defRPr/>
            </a:pPr>
            <a:r>
              <a:rPr lang="cs-CZ" sz="1600" dirty="0"/>
              <a:t>limity svobody územní samosprávy – nález ÚS  ze dne 5. 2. 2003, </a:t>
            </a:r>
            <a:r>
              <a:rPr lang="cs-CZ" sz="1600" dirty="0" err="1"/>
              <a:t>sp.zn</a:t>
            </a:r>
            <a:r>
              <a:rPr lang="cs-CZ" sz="1600" dirty="0"/>
              <a:t>.  </a:t>
            </a:r>
            <a:r>
              <a:rPr lang="cs-CZ" sz="1600" dirty="0" err="1"/>
              <a:t>Pl</a:t>
            </a:r>
            <a:r>
              <a:rPr lang="cs-CZ" sz="1600" dirty="0"/>
              <a:t>. ÚS 34/02</a:t>
            </a:r>
            <a:endParaRPr lang="cs-CZ" sz="1600" i="1" dirty="0">
              <a:latin typeface="Arial" charset="0"/>
            </a:endParaRPr>
          </a:p>
          <a:p>
            <a:pPr algn="just">
              <a:lnSpc>
                <a:spcPct val="80000"/>
              </a:lnSpc>
              <a:defRPr/>
            </a:pPr>
            <a:r>
              <a:rPr lang="cs-CZ" sz="1600" dirty="0">
                <a:latin typeface="Arial" charset="0"/>
              </a:rPr>
              <a:t>má být evropský standard</a:t>
            </a:r>
          </a:p>
        </p:txBody>
      </p:sp>
      <p:pic>
        <p:nvPicPr>
          <p:cNvPr id="3" name="6">
            <a:hlinkClick r:id="" action="ppaction://media"/>
            <a:extLst>
              <a:ext uri="{FF2B5EF4-FFF2-40B4-BE49-F238E27FC236}">
                <a16:creationId xmlns:a16="http://schemas.microsoft.com/office/drawing/2014/main" id="{615AC4E7-70C9-4340-9461-A99A7A47F0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96979" y="4158300"/>
            <a:ext cx="1342386" cy="1342386"/>
          </a:xfrm>
          <a:prstGeom prst="rect">
            <a:avLst/>
          </a:prstGeom>
        </p:spPr>
      </p:pic>
    </p:spTree>
    <p:extLst>
      <p:ext uri="{BB962C8B-B14F-4D97-AF65-F5344CB8AC3E}">
        <p14:creationId xmlns:p14="http://schemas.microsoft.com/office/powerpoint/2010/main" val="313856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2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13F702-65B1-4DD6-A2A3-1C258D2A9B8D}"/>
              </a:ext>
            </a:extLst>
          </p:cNvPr>
          <p:cNvSpPr>
            <a:spLocks noGrp="1"/>
          </p:cNvSpPr>
          <p:nvPr>
            <p:ph type="title"/>
          </p:nvPr>
        </p:nvSpPr>
        <p:spPr>
          <a:xfrm>
            <a:off x="505275" y="529794"/>
            <a:ext cx="8086635" cy="647700"/>
          </a:xfrm>
        </p:spPr>
        <p:txBody>
          <a:bodyPr/>
          <a:lstStyle/>
          <a:p>
            <a:r>
              <a:rPr lang="cs-CZ" dirty="0"/>
              <a:t>Územní samospráva v procesu reformy veřejné správy</a:t>
            </a:r>
          </a:p>
        </p:txBody>
      </p:sp>
      <p:sp>
        <p:nvSpPr>
          <p:cNvPr id="3" name="Zástupný symbol pro obsah 2">
            <a:extLst>
              <a:ext uri="{FF2B5EF4-FFF2-40B4-BE49-F238E27FC236}">
                <a16:creationId xmlns:a16="http://schemas.microsoft.com/office/drawing/2014/main" id="{14B84894-3769-4328-91DA-45DD5F10029E}"/>
              </a:ext>
            </a:extLst>
          </p:cNvPr>
          <p:cNvSpPr>
            <a:spLocks noGrp="1"/>
          </p:cNvSpPr>
          <p:nvPr>
            <p:ph idx="1"/>
          </p:nvPr>
        </p:nvSpPr>
        <p:spPr/>
        <p:txBody>
          <a:bodyPr/>
          <a:lstStyle/>
          <a:p>
            <a:pPr marL="0" indent="0">
              <a:buNone/>
            </a:pPr>
            <a:r>
              <a:rPr kumimoji="1" lang="cs-CZ" b="1" kern="1200" dirty="0">
                <a:latin typeface="Arial" charset="0"/>
              </a:rPr>
              <a:t>Reformování veřejné správy</a:t>
            </a:r>
            <a:r>
              <a:rPr kumimoji="1" lang="cs-CZ" kern="1200" dirty="0">
                <a:latin typeface="Arial" charset="0"/>
              </a:rPr>
              <a:t> po roce 1989:</a:t>
            </a:r>
          </a:p>
          <a:p>
            <a:pPr marL="0" indent="0">
              <a:buNone/>
            </a:pPr>
            <a:endParaRPr kumimoji="1" lang="cs-CZ" kern="1200" dirty="0">
              <a:latin typeface="Arial" charset="0"/>
            </a:endParaRPr>
          </a:p>
          <a:p>
            <a:pPr lvl="1"/>
            <a:r>
              <a:rPr kumimoji="1" lang="cs-CZ" kern="1200" dirty="0">
                <a:latin typeface="Arial" charset="0"/>
              </a:rPr>
              <a:t>obnova místní samosprávy</a:t>
            </a:r>
          </a:p>
          <a:p>
            <a:pPr marL="457200" lvl="1" indent="0">
              <a:buNone/>
            </a:pPr>
            <a:endParaRPr kumimoji="1" lang="cs-CZ" kern="1200" dirty="0">
              <a:latin typeface="Arial" charset="0"/>
            </a:endParaRPr>
          </a:p>
          <a:p>
            <a:pPr lvl="1"/>
            <a:r>
              <a:rPr kumimoji="1" lang="cs-CZ" kern="1200" dirty="0">
                <a:latin typeface="Arial" charset="0"/>
              </a:rPr>
              <a:t>vytvoření vyšších územních samosprávných celků</a:t>
            </a:r>
          </a:p>
          <a:p>
            <a:pPr marL="457200" lvl="1" indent="0">
              <a:buNone/>
            </a:pPr>
            <a:endParaRPr kumimoji="1" lang="cs-CZ" kern="1200" dirty="0">
              <a:latin typeface="Arial" charset="0"/>
            </a:endParaRPr>
          </a:p>
          <a:p>
            <a:pPr lvl="1"/>
            <a:r>
              <a:rPr kumimoji="1" lang="cs-CZ" kern="1200" dirty="0">
                <a:latin typeface="Arial" charset="0"/>
              </a:rPr>
              <a:t>ukončení činnosti okresních úřadů</a:t>
            </a:r>
          </a:p>
          <a:p>
            <a:endParaRPr kumimoji="1" lang="cs-CZ" kern="1200" dirty="0">
              <a:latin typeface="Arial" charset="0"/>
            </a:endParaRPr>
          </a:p>
          <a:p>
            <a:endParaRPr lang="cs-CZ" dirty="0"/>
          </a:p>
        </p:txBody>
      </p:sp>
      <p:sp>
        <p:nvSpPr>
          <p:cNvPr id="5" name="Zástupný symbol pro číslo snímku 4">
            <a:extLst>
              <a:ext uri="{FF2B5EF4-FFF2-40B4-BE49-F238E27FC236}">
                <a16:creationId xmlns:a16="http://schemas.microsoft.com/office/drawing/2014/main" id="{B04F097C-29E4-4DF8-BB80-37E1D4405A9B}"/>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pic>
        <p:nvPicPr>
          <p:cNvPr id="4" name="6">
            <a:hlinkClick r:id="" action="ppaction://media"/>
            <a:extLst>
              <a:ext uri="{FF2B5EF4-FFF2-40B4-BE49-F238E27FC236}">
                <a16:creationId xmlns:a16="http://schemas.microsoft.com/office/drawing/2014/main" id="{6E202439-AF9D-48D3-A632-6E15811254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39037" y="1478033"/>
            <a:ext cx="955605" cy="955605"/>
          </a:xfrm>
          <a:prstGeom prst="rect">
            <a:avLst/>
          </a:prstGeom>
        </p:spPr>
      </p:pic>
    </p:spTree>
    <p:extLst>
      <p:ext uri="{BB962C8B-B14F-4D97-AF65-F5344CB8AC3E}">
        <p14:creationId xmlns:p14="http://schemas.microsoft.com/office/powerpoint/2010/main" val="112594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8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8380" y="189314"/>
            <a:ext cx="8086635" cy="647700"/>
          </a:xfrm>
        </p:spPr>
        <p:txBody>
          <a:bodyPr/>
          <a:lstStyle/>
          <a:p>
            <a:r>
              <a:rPr lang="cs-CZ" dirty="0"/>
              <a:t>Organizace územní samosprávy</a:t>
            </a:r>
          </a:p>
        </p:txBody>
      </p:sp>
      <p:sp>
        <p:nvSpPr>
          <p:cNvPr id="3" name="Zástupný symbol pro obsah 2"/>
          <p:cNvSpPr>
            <a:spLocks noGrp="1"/>
          </p:cNvSpPr>
          <p:nvPr>
            <p:ph idx="1"/>
          </p:nvPr>
        </p:nvSpPr>
        <p:spPr>
          <a:xfrm>
            <a:off x="422694" y="1093718"/>
            <a:ext cx="8082321" cy="4114800"/>
          </a:xfrm>
        </p:spPr>
        <p:txBody>
          <a:bodyPr/>
          <a:lstStyle/>
          <a:p>
            <a:pPr lvl="1" algn="just"/>
            <a:r>
              <a:rPr lang="cs-CZ" sz="2000" b="1" dirty="0"/>
              <a:t>obce </a:t>
            </a:r>
            <a:r>
              <a:rPr lang="cs-CZ" sz="2000" dirty="0"/>
              <a:t>(základní územní samosprávné celky)</a:t>
            </a:r>
          </a:p>
          <a:p>
            <a:pPr marL="1257300" lvl="2" indent="-342900" algn="just">
              <a:buFont typeface="Arial" panose="020B0604020202020204" pitchFamily="34" charset="0"/>
              <a:buChar char="•"/>
            </a:pPr>
            <a:r>
              <a:rPr lang="cs-CZ" sz="1800" dirty="0"/>
              <a:t>zákon č. 128/2000 Sb., o obcích (obecní zřízení)</a:t>
            </a:r>
          </a:p>
          <a:p>
            <a:pPr marL="1257300" lvl="2" indent="-342900" algn="just">
              <a:buFont typeface="Arial" panose="020B0604020202020204" pitchFamily="34" charset="0"/>
              <a:buChar char="•"/>
            </a:pPr>
            <a:r>
              <a:rPr lang="cs-CZ" sz="1800" dirty="0"/>
              <a:t>zákon č. 553/1991 Sb., o obecní policii</a:t>
            </a:r>
          </a:p>
          <a:p>
            <a:pPr marL="1257300" lvl="2" indent="-342900" algn="just">
              <a:buFont typeface="Arial" panose="020B0604020202020204" pitchFamily="34" charset="0"/>
              <a:buChar char="•"/>
            </a:pPr>
            <a:r>
              <a:rPr lang="cs-CZ" sz="1800" dirty="0"/>
              <a:t>zákon č. 314/2002 Sb., o stanovení obcí s pověřeným obecním úřadem a stanovení obcí s rozšířenou působností</a:t>
            </a:r>
          </a:p>
          <a:p>
            <a:pPr marL="1257300" lvl="2" indent="-342900" algn="just">
              <a:buFont typeface="Arial" panose="020B0604020202020204" pitchFamily="34" charset="0"/>
              <a:buChar char="•"/>
            </a:pPr>
            <a:r>
              <a:rPr lang="cs-CZ" sz="1800" dirty="0"/>
              <a:t>zákon č. 491/2001 Sb., </a:t>
            </a:r>
            <a:r>
              <a:rPr lang="pl-PL" sz="1800" dirty="0"/>
              <a:t>o volbách do zastupitelstev obcí</a:t>
            </a:r>
            <a:endParaRPr lang="cs-CZ" sz="1800" dirty="0"/>
          </a:p>
          <a:p>
            <a:pPr marL="1257300" lvl="2" indent="-342900" algn="just">
              <a:buFont typeface="Arial" panose="020B0604020202020204" pitchFamily="34" charset="0"/>
              <a:buChar char="•"/>
            </a:pPr>
            <a:r>
              <a:rPr lang="cs-CZ" sz="1800" dirty="0"/>
              <a:t>zákon č. 22/2004 Sb., o místním referendu a o změně některých zákonů</a:t>
            </a:r>
          </a:p>
          <a:p>
            <a:pPr lvl="1" algn="just"/>
            <a:r>
              <a:rPr lang="cs-CZ" sz="2000" b="1" dirty="0"/>
              <a:t>vyšší územní samosprávné celky </a:t>
            </a:r>
            <a:r>
              <a:rPr lang="cs-CZ" sz="2000" dirty="0"/>
              <a:t>(13 krajů + hl. m. Praha)</a:t>
            </a:r>
          </a:p>
          <a:p>
            <a:pPr marL="1257300" lvl="2" indent="-342900" algn="just">
              <a:buFont typeface="Arial" panose="020B0604020202020204" pitchFamily="34" charset="0"/>
              <a:buChar char="•"/>
            </a:pPr>
            <a:r>
              <a:rPr lang="cs-CZ" sz="1800" dirty="0"/>
              <a:t>zákon č. 129/2000 Sb., o krajích (krajské zřízení)</a:t>
            </a:r>
          </a:p>
          <a:p>
            <a:pPr marL="1257300" lvl="2" indent="-342900" algn="just">
              <a:buFont typeface="Arial" panose="020B0604020202020204" pitchFamily="34" charset="0"/>
              <a:buChar char="•"/>
            </a:pPr>
            <a:r>
              <a:rPr lang="cs-CZ" sz="1800" dirty="0"/>
              <a:t>zákon č. 131/2000 Sb., o hlavním městě Praze</a:t>
            </a:r>
          </a:p>
          <a:p>
            <a:pPr marL="1257300" lvl="2" indent="-342900" algn="just">
              <a:buFont typeface="Arial" panose="020B0604020202020204" pitchFamily="34" charset="0"/>
              <a:buChar char="•"/>
            </a:pPr>
            <a:r>
              <a:rPr lang="cs-CZ" sz="1800" dirty="0"/>
              <a:t>zákon č. 130/2000 Sb., o volbách do zastupitelstev krajů a o změně některých zákonů</a:t>
            </a:r>
          </a:p>
          <a:p>
            <a:pPr marL="1257300" lvl="2" indent="-342900" algn="just">
              <a:buFont typeface="Arial" panose="020B0604020202020204" pitchFamily="34" charset="0"/>
              <a:buChar char="•"/>
            </a:pPr>
            <a:r>
              <a:rPr lang="cs-CZ" sz="1800" dirty="0"/>
              <a:t>zákon č. 118/2010 Sb., o krajském referendu a o změně některých zákonů</a:t>
            </a:r>
          </a:p>
          <a:p>
            <a:pPr marL="1257300" lvl="2" indent="-342900" algn="just">
              <a:buFont typeface="Arial" panose="020B0604020202020204" pitchFamily="34" charset="0"/>
              <a:buChar char="•"/>
            </a:pPr>
            <a:r>
              <a:rPr lang="cs-CZ" sz="1800" dirty="0"/>
              <a:t>zákon č. 248/2000 Sb., o podpoře regionálního rozvoje</a:t>
            </a:r>
          </a:p>
          <a:p>
            <a:endParaRPr lang="cs-CZ" dirty="0"/>
          </a:p>
          <a:p>
            <a:endParaRPr lang="cs-CZ" dirty="0"/>
          </a:p>
          <a:p>
            <a:endParaRPr lang="cs-CZ" dirty="0"/>
          </a:p>
          <a:p>
            <a:endParaRPr 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pic>
        <p:nvPicPr>
          <p:cNvPr id="4" name="7">
            <a:hlinkClick r:id="" action="ppaction://media"/>
            <a:extLst>
              <a:ext uri="{FF2B5EF4-FFF2-40B4-BE49-F238E27FC236}">
                <a16:creationId xmlns:a16="http://schemas.microsoft.com/office/drawing/2014/main" id="{9668DCC8-B106-428A-B82F-BE0E0D20D9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2568" y="617416"/>
            <a:ext cx="952603" cy="952603"/>
          </a:xfrm>
          <a:prstGeom prst="rect">
            <a:avLst/>
          </a:prstGeom>
        </p:spPr>
      </p:pic>
    </p:spTree>
    <p:extLst>
      <p:ext uri="{BB962C8B-B14F-4D97-AF65-F5344CB8AC3E}">
        <p14:creationId xmlns:p14="http://schemas.microsoft.com/office/powerpoint/2010/main" val="131901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Obec jako základní územní samosprávný celek</a:t>
            </a:r>
          </a:p>
        </p:txBody>
      </p:sp>
      <p:sp>
        <p:nvSpPr>
          <p:cNvPr id="3" name="Zástupný symbol pro obsah 2"/>
          <p:cNvSpPr>
            <a:spLocks noGrp="1"/>
          </p:cNvSpPr>
          <p:nvPr>
            <p:ph idx="1"/>
          </p:nvPr>
        </p:nvSpPr>
        <p:spPr>
          <a:xfrm>
            <a:off x="422694" y="1773239"/>
            <a:ext cx="8082321" cy="4114800"/>
          </a:xfrm>
        </p:spPr>
        <p:txBody>
          <a:bodyPr/>
          <a:lstStyle/>
          <a:p>
            <a:pPr lvl="1" algn="just"/>
            <a:r>
              <a:rPr lang="cs-CZ" sz="2000" b="1" dirty="0"/>
              <a:t>základ obce</a:t>
            </a:r>
          </a:p>
          <a:p>
            <a:pPr marL="1257300" lvl="2" indent="-342900" algn="just">
              <a:buFont typeface="Arial" panose="020B0604020202020204" pitchFamily="34" charset="0"/>
              <a:buChar char="•"/>
            </a:pPr>
            <a:r>
              <a:rPr lang="cs-CZ" sz="2000" dirty="0"/>
              <a:t>osobní</a:t>
            </a:r>
          </a:p>
          <a:p>
            <a:pPr marL="1257300" lvl="2" indent="-342900" algn="just">
              <a:buFont typeface="Arial" panose="020B0604020202020204" pitchFamily="34" charset="0"/>
              <a:buChar char="•"/>
            </a:pPr>
            <a:r>
              <a:rPr lang="cs-CZ" sz="2000" dirty="0"/>
              <a:t>územní</a:t>
            </a:r>
          </a:p>
          <a:p>
            <a:pPr marL="1257300" lvl="2" indent="-342900" algn="just">
              <a:buFont typeface="Arial" panose="020B0604020202020204" pitchFamily="34" charset="0"/>
              <a:buChar char="•"/>
            </a:pPr>
            <a:r>
              <a:rPr lang="cs-CZ" sz="2000" dirty="0"/>
              <a:t>ekonomický</a:t>
            </a:r>
          </a:p>
          <a:p>
            <a:pPr marL="1257300" lvl="2" indent="-342900" algn="just">
              <a:buFont typeface="Arial" panose="020B0604020202020204" pitchFamily="34" charset="0"/>
              <a:buChar char="•"/>
            </a:pPr>
            <a:r>
              <a:rPr kumimoji="1" lang="cs-CZ" sz="2000" kern="1200" dirty="0">
                <a:latin typeface="Arial" charset="0"/>
              </a:rPr>
              <a:t>mocenský aspekt obce</a:t>
            </a:r>
            <a:endParaRPr lang="cs-CZ" sz="2000" dirty="0"/>
          </a:p>
          <a:p>
            <a:pPr lvl="1" algn="just"/>
            <a:endParaRPr lang="cs-CZ" sz="2000" b="1" dirty="0"/>
          </a:p>
          <a:p>
            <a:pPr lvl="1" algn="just"/>
            <a:r>
              <a:rPr lang="cs-CZ" sz="2000" b="1" dirty="0"/>
              <a:t>veřejnoprávní korporace</a:t>
            </a:r>
          </a:p>
          <a:p>
            <a:pPr lvl="1" algn="just"/>
            <a:r>
              <a:rPr lang="cs-CZ" sz="2000" b="1" dirty="0"/>
              <a:t>vlastní majetek </a:t>
            </a:r>
            <a:r>
              <a:rPr lang="cs-CZ" sz="2000" dirty="0"/>
              <a:t>(hospodaří podle vlastního rozpočtu)</a:t>
            </a:r>
            <a:endParaRPr lang="cs-CZ" sz="2000" b="1" dirty="0"/>
          </a:p>
          <a:p>
            <a:pPr lvl="1" algn="just"/>
            <a:r>
              <a:rPr lang="cs-CZ" sz="2000" b="1" dirty="0"/>
              <a:t>vystupuje vlastním jménem na vlastní odpovědnost</a:t>
            </a:r>
          </a:p>
          <a:p>
            <a:pPr lvl="1" algn="just"/>
            <a:endParaRPr lang="cs-CZ" sz="2000" dirty="0"/>
          </a:p>
          <a:p>
            <a:pPr lvl="1" algn="just"/>
            <a:endParaRPr lang="cs-CZ" sz="2000" dirty="0"/>
          </a:p>
          <a:p>
            <a:pPr lvl="1" algn="just"/>
            <a:endParaRPr lang="cs-CZ" sz="2000" dirty="0"/>
          </a:p>
          <a:p>
            <a:pPr lvl="1" algn="just"/>
            <a:endParaRPr lang="cs-CZ" sz="2000" dirty="0"/>
          </a:p>
          <a:p>
            <a:endParaRPr lang="cs-CZ" dirty="0"/>
          </a:p>
          <a:p>
            <a:endParaRPr lang="cs-CZ" dirty="0"/>
          </a:p>
          <a:p>
            <a:endParaRPr lang="cs-CZ" dirty="0"/>
          </a:p>
          <a:p>
            <a:endParaRPr 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pic>
        <p:nvPicPr>
          <p:cNvPr id="6" name="8">
            <a:hlinkClick r:id="" action="ppaction://media"/>
            <a:extLst>
              <a:ext uri="{FF2B5EF4-FFF2-40B4-BE49-F238E27FC236}">
                <a16:creationId xmlns:a16="http://schemas.microsoft.com/office/drawing/2014/main" id="{7F1D21C4-24A5-4649-A94C-9402AB9F93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91745" y="2039072"/>
            <a:ext cx="1358179" cy="1358179"/>
          </a:xfrm>
          <a:prstGeom prst="rect">
            <a:avLst/>
          </a:prstGeom>
        </p:spPr>
      </p:pic>
    </p:spTree>
    <p:extLst>
      <p:ext uri="{BB962C8B-B14F-4D97-AF65-F5344CB8AC3E}">
        <p14:creationId xmlns:p14="http://schemas.microsoft.com/office/powerpoint/2010/main" val="330710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5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08218" y="356115"/>
            <a:ext cx="8086635" cy="647700"/>
          </a:xfrm>
        </p:spPr>
        <p:txBody>
          <a:bodyPr/>
          <a:lstStyle/>
          <a:p>
            <a:r>
              <a:rPr lang="cs-CZ" dirty="0"/>
              <a:t>Samostatná a přenesená působnost obce</a:t>
            </a:r>
          </a:p>
        </p:txBody>
      </p:sp>
      <p:sp>
        <p:nvSpPr>
          <p:cNvPr id="3" name="Zástupný symbol pro obsah 2"/>
          <p:cNvSpPr>
            <a:spLocks noGrp="1"/>
          </p:cNvSpPr>
          <p:nvPr>
            <p:ph idx="1"/>
          </p:nvPr>
        </p:nvSpPr>
        <p:spPr>
          <a:xfrm>
            <a:off x="617419" y="1442842"/>
            <a:ext cx="8082321" cy="4366531"/>
          </a:xfrm>
        </p:spPr>
        <p:txBody>
          <a:bodyPr/>
          <a:lstStyle/>
          <a:p>
            <a:pPr algn="just"/>
            <a:endParaRPr lang="cs-CZ" sz="2000" b="1" dirty="0"/>
          </a:p>
          <a:p>
            <a:pPr algn="just"/>
            <a:r>
              <a:rPr lang="cs-CZ" sz="2000" b="1" dirty="0"/>
              <a:t>samostatná působnost </a:t>
            </a:r>
            <a:r>
              <a:rPr lang="cs-CZ" sz="2000" dirty="0"/>
              <a:t>– autonomní správa svých záležitostí</a:t>
            </a:r>
          </a:p>
          <a:p>
            <a:pPr lvl="1" algn="just"/>
            <a:r>
              <a:rPr lang="cs-CZ" sz="2000" dirty="0"/>
              <a:t>např. vydávání obecně závazných vyhlášek</a:t>
            </a:r>
          </a:p>
          <a:p>
            <a:pPr lvl="1" algn="just"/>
            <a:r>
              <a:rPr lang="cs-CZ" sz="2000" dirty="0"/>
              <a:t>dozor a kontrola – Ministerstvo vnitra</a:t>
            </a:r>
          </a:p>
          <a:p>
            <a:pPr algn="just"/>
            <a:endParaRPr lang="cs-CZ" sz="2000" b="1" dirty="0"/>
          </a:p>
          <a:p>
            <a:pPr algn="just"/>
            <a:r>
              <a:rPr lang="cs-CZ" sz="2000" b="1" dirty="0"/>
              <a:t>přenesená působnost </a:t>
            </a:r>
            <a:r>
              <a:rPr lang="cs-CZ" sz="2000" dirty="0"/>
              <a:t>– (dekoncentrovaný/delegovaný) výkon státní správy</a:t>
            </a:r>
          </a:p>
          <a:p>
            <a:pPr lvl="1" algn="just"/>
            <a:r>
              <a:rPr lang="cs-CZ" sz="2000" dirty="0"/>
              <a:t>např. vydávání nařízení</a:t>
            </a:r>
          </a:p>
          <a:p>
            <a:pPr lvl="1" algn="just"/>
            <a:r>
              <a:rPr lang="cs-CZ" sz="2000" dirty="0"/>
              <a:t>zmíněná kategorizace obcí</a:t>
            </a:r>
          </a:p>
          <a:p>
            <a:pPr lvl="1" algn="just"/>
            <a:r>
              <a:rPr lang="cs-CZ" sz="2000" dirty="0"/>
              <a:t>dozor a kontrola – krajský úřad</a:t>
            </a:r>
          </a:p>
          <a:p>
            <a:pPr marL="457200" lvl="1" indent="0" algn="just">
              <a:buNone/>
            </a:pPr>
            <a:endParaRPr lang="cs-CZ" sz="2000" dirty="0"/>
          </a:p>
          <a:p>
            <a:pPr algn="just"/>
            <a:r>
              <a:rPr lang="cs-CZ" sz="2000" dirty="0"/>
              <a:t>§ 8 zákona o obcích: </a:t>
            </a:r>
            <a:r>
              <a:rPr lang="cs-CZ" sz="1800" i="1" dirty="0"/>
              <a:t>Pokud zvláštní zákon upravuje působnost obcí a nestanoví, že jde o přenesenou působnost obce, platí, že jde vždy o samostatnou působnost.</a:t>
            </a:r>
            <a:endParaRPr lang="cs-CZ" sz="2000" dirty="0"/>
          </a:p>
          <a:p>
            <a:pPr lvl="1" algn="just"/>
            <a:endParaRPr lang="cs-CZ" sz="2000" dirty="0"/>
          </a:p>
          <a:p>
            <a:pPr marL="0" indent="0" algn="just">
              <a:buNone/>
            </a:pPr>
            <a:endParaRPr lang="cs-CZ" sz="2000"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pic>
        <p:nvPicPr>
          <p:cNvPr id="4" name="9">
            <a:hlinkClick r:id="" action="ppaction://media"/>
            <a:extLst>
              <a:ext uri="{FF2B5EF4-FFF2-40B4-BE49-F238E27FC236}">
                <a16:creationId xmlns:a16="http://schemas.microsoft.com/office/drawing/2014/main" id="{F4CB7F59-3FF5-40C3-90E2-DF271439B0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15062" y="3868387"/>
            <a:ext cx="1285875" cy="1285875"/>
          </a:xfrm>
          <a:prstGeom prst="rect">
            <a:avLst/>
          </a:prstGeom>
        </p:spPr>
      </p:pic>
    </p:spTree>
    <p:extLst>
      <p:ext uri="{BB962C8B-B14F-4D97-AF65-F5344CB8AC3E}">
        <p14:creationId xmlns:p14="http://schemas.microsoft.com/office/powerpoint/2010/main" val="74475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4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Prezentace_MU_CZ">
  <a:themeElements>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law_sablona_cz</Template>
  <TotalTime>1397</TotalTime>
  <Words>4472</Words>
  <Application>Microsoft Office PowerPoint</Application>
  <PresentationFormat>Předvádění na obrazovce (4:3)</PresentationFormat>
  <Paragraphs>431</Paragraphs>
  <Slides>24</Slides>
  <Notes>18</Notes>
  <HiddenSlides>0</HiddenSlides>
  <MMClips>22</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24</vt:i4>
      </vt:variant>
    </vt:vector>
  </HeadingPairs>
  <TitlesOfParts>
    <vt:vector size="29" baseType="lpstr">
      <vt:lpstr>Arial</vt:lpstr>
      <vt:lpstr>Tahoma</vt:lpstr>
      <vt:lpstr>Times New Roman</vt:lpstr>
      <vt:lpstr>Wingdings</vt:lpstr>
      <vt:lpstr>Prezentace_MU_CZ</vt:lpstr>
      <vt:lpstr>Územní samospráva a její reformování. Místní samospráva.   NP102Zk Organizace veřejné správy  3. kolektivní konzultace 13. 11. 2020  JUDr. David Hejč Ph.D. </vt:lpstr>
      <vt:lpstr>Na co mají konzultace odpovědět?</vt:lpstr>
      <vt:lpstr>Pojem samosprávy</vt:lpstr>
      <vt:lpstr>Ústavní základy samosprávy</vt:lpstr>
      <vt:lpstr> EVROPSKÁ CHARTA MÍSTNÍ SAMOSPRÁVY       (sdělení MZV ČR  č. 181/1999 Sb.) </vt:lpstr>
      <vt:lpstr>Územní samospráva v procesu reformy veřejné správy</vt:lpstr>
      <vt:lpstr>Organizace územní samosprávy</vt:lpstr>
      <vt:lpstr>Obec jako základní územní samosprávný celek</vt:lpstr>
      <vt:lpstr>Samostatná a přenesená působnost obce</vt:lpstr>
      <vt:lpstr>Obecní právní předpisy</vt:lpstr>
      <vt:lpstr>Záležitosti patřící do samostatní působnosti</vt:lpstr>
      <vt:lpstr>Počet obcí v ČR -  6259</vt:lpstr>
      <vt:lpstr>Obce a jejich členění</vt:lpstr>
      <vt:lpstr>Orgány obce</vt:lpstr>
      <vt:lpstr>Statutární města</vt:lpstr>
      <vt:lpstr>Regionální samospráva. Vztahy obcí a krajů. Účast občanů na územní samosprávě.   NP102Zk Organizace veřejné správy  4. kolektivní konzultace 13. 11. 2020  JUDr. David Hejč Ph.D. </vt:lpstr>
      <vt:lpstr>Kraj jako vyšší územní samosprávný celek</vt:lpstr>
      <vt:lpstr>Samostatná a přenesená působnost kraje</vt:lpstr>
      <vt:lpstr>Orgány kraje</vt:lpstr>
      <vt:lpstr>Vztah státu a krajů k obcím - dozor </vt:lpstr>
      <vt:lpstr>Další vztahy státu, krajů a obcí</vt:lpstr>
      <vt:lpstr>Participace na územní samosprávě</vt:lpstr>
      <vt:lpstr>Právo občanů obce/kraje</vt:lpstr>
      <vt:lpstr>Referendum</vt:lpstr>
    </vt:vector>
  </TitlesOfParts>
  <Company>PrF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Lukas Potesil</dc:creator>
  <cp:lastModifiedBy>David Hejč</cp:lastModifiedBy>
  <cp:revision>249</cp:revision>
  <cp:lastPrinted>2016-10-20T06:18:47Z</cp:lastPrinted>
  <dcterms:created xsi:type="dcterms:W3CDTF">2016-09-26T07:53:44Z</dcterms:created>
  <dcterms:modified xsi:type="dcterms:W3CDTF">2020-11-13T12:22:59Z</dcterms:modified>
</cp:coreProperties>
</file>