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  <p:sldMasterId id="2147483659" r:id="rId2"/>
    <p:sldMasterId id="2147483660" r:id="rId3"/>
  </p:sldMasterIdLst>
  <p:notesMasterIdLst>
    <p:notesMasterId r:id="rId34"/>
  </p:notesMasterIdLst>
  <p:handoutMasterIdLst>
    <p:handoutMasterId r:id="rId35"/>
  </p:handoutMasterIdLst>
  <p:sldIdLst>
    <p:sldId id="256" r:id="rId4"/>
    <p:sldId id="353" r:id="rId5"/>
    <p:sldId id="354" r:id="rId6"/>
    <p:sldId id="257" r:id="rId7"/>
    <p:sldId id="260" r:id="rId8"/>
    <p:sldId id="343" r:id="rId9"/>
    <p:sldId id="299" r:id="rId10"/>
    <p:sldId id="356" r:id="rId11"/>
    <p:sldId id="301" r:id="rId12"/>
    <p:sldId id="303" r:id="rId13"/>
    <p:sldId id="306" r:id="rId14"/>
    <p:sldId id="345" r:id="rId15"/>
    <p:sldId id="352" r:id="rId16"/>
    <p:sldId id="350" r:id="rId17"/>
    <p:sldId id="351" r:id="rId18"/>
    <p:sldId id="304" r:id="rId19"/>
    <p:sldId id="315" r:id="rId20"/>
    <p:sldId id="316" r:id="rId21"/>
    <p:sldId id="349" r:id="rId22"/>
    <p:sldId id="357" r:id="rId23"/>
    <p:sldId id="308" r:id="rId24"/>
    <p:sldId id="309" r:id="rId25"/>
    <p:sldId id="311" r:id="rId26"/>
    <p:sldId id="312" r:id="rId27"/>
    <p:sldId id="358" r:id="rId28"/>
    <p:sldId id="317" r:id="rId29"/>
    <p:sldId id="318" r:id="rId30"/>
    <p:sldId id="319" r:id="rId31"/>
    <p:sldId id="320" r:id="rId32"/>
    <p:sldId id="322" r:id="rId33"/>
  </p:sldIdLst>
  <p:sldSz cx="9144000" cy="6858000" type="screen4x3"/>
  <p:notesSz cx="6858000" cy="99456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33" autoAdjust="0"/>
    <p:restoredTop sz="94611" autoAdjust="0"/>
  </p:normalViewPr>
  <p:slideViewPr>
    <p:cSldViewPr snapToGrid="0">
      <p:cViewPr varScale="1">
        <p:scale>
          <a:sx n="107" d="100"/>
          <a:sy n="107" d="100"/>
        </p:scale>
        <p:origin x="193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2508" y="-78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6D86079-C7C8-4B0C-906E-489719120F0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5247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5020BCD1-33AC-4E29-B428-EC4E12392F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46596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5" name="Rectangle 21"/>
            <p:cNvSpPr>
              <a:spLocks noChangeArrowheads="1"/>
            </p:cNvSpPr>
            <p:nvPr/>
          </p:nvSpPr>
          <p:spPr bwMode="auto">
            <a:xfrm>
              <a:off x="0" y="0"/>
              <a:ext cx="5760" cy="1477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endParaRPr lang="cs-CZ" altLang="cs-CZ">
                <a:latin typeface="Arial" charset="0"/>
              </a:endParaRPr>
            </a:p>
          </p:txBody>
        </p:sp>
        <p:pic>
          <p:nvPicPr>
            <p:cNvPr id="6" name="Picture 22" descr="titl CZ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2506663" y="2565400"/>
            <a:ext cx="5688012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F48CD0-87B9-45E6-A02A-10EAF9E73A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3472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9A1D81-AF7F-4C76-9178-EA8935D53D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3033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8" y="1125538"/>
            <a:ext cx="2057400" cy="500697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20725" y="1125538"/>
            <a:ext cx="6024563" cy="50069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3BED4-89FD-4BE1-9121-FEA2BBE4F9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5339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43AD1E-E665-49F2-B3D6-20F737595F3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0522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0D021A-6FD4-4F27-9985-28BAD1A2327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8348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0A987A-50A0-4FDA-9823-5D7C0F5378F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7070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1125538"/>
            <a:ext cx="4040188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1125538"/>
            <a:ext cx="40417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7BC31F-946B-4CB2-861C-DFD6B9DA29A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8155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A3C4EE-14BC-44FC-8EA8-ABE8A03F317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3889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72B754-AECB-4789-86E4-99553D2F9C0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02037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BB8FE4-44E2-49FD-9B5B-C83E6912C5E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7210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99808A-0631-487E-991C-18932DC2BA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973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D5FC41-4151-4E96-B041-E5C86A2872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7141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4D8CD3-5118-4433-B6D5-EF1CAEA6E14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0608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A5CF62-0436-4520-A749-4D394413FCC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7422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0948DA-6414-43DB-8E44-A26035804A3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314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F4059-B18F-47B9-B987-8022B9068D9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68910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19BB4-F86C-4C83-AD39-058BC7E1DC2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9746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4D798E-F67C-450C-9654-50977DDD324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9690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520950" y="1125538"/>
            <a:ext cx="3140075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813425" y="1125538"/>
            <a:ext cx="3141663" cy="5006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B5CF0-FEC7-4C5F-AB92-9203520A220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4556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C5D9C8-0B45-4941-BB36-DFC04A33A76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07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870CBE-5257-4DEC-8B26-6C60958B889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7408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746B92-DA46-49E2-BFDA-3B941A3437B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4201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7F1277-B9AA-4C3C-96E3-021CD64A15B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53297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1E1572-6D1C-4998-8930-396F8D81B64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8192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B2E35-66E7-4218-A7CD-FBCFC80D054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2884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0C09F1-A35F-4C5F-A277-55B475AA6A9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72416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31013" y="274638"/>
            <a:ext cx="2124075" cy="5857875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221413" cy="585787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655C2-781B-40F6-BB1B-C8CF341B67F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76413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20725" y="2017713"/>
            <a:ext cx="404018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13313" y="2017713"/>
            <a:ext cx="4041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22F71B-9CF0-44C8-9F5D-8783FC8E72D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8806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DC9300-B0CC-48BD-B40F-FAF722D9EAF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6667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2ED365-CCAC-4530-B518-8D4F5867407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675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66871E-D979-4B77-B5F1-293E548B5A9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592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920818-CA7A-4DCE-90D0-6C760E92E25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8847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C4D7AC-5BC8-49E3-9B9B-A78F1E4AD7F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72727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64532" name="Rectangle 20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1032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1033" name="Picture 21" descr="zahlavi CZ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1125538"/>
            <a:ext cx="78279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2017713"/>
            <a:ext cx="823436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69696"/>
                </a:solidFill>
              </a:defRPr>
            </a:lvl1pPr>
          </a:lstStyle>
          <a:p>
            <a:fld id="{306915F8-94DC-4618-A0BF-B6E0066B597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0854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205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2056" name="Picture 5" descr="zahlavi CZ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125538"/>
            <a:ext cx="8234363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855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10855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69696"/>
                </a:solidFill>
              </a:defRPr>
            </a:lvl1pPr>
          </a:lstStyle>
          <a:p>
            <a:fld id="{1C6F8F88-AB25-4321-9F05-66328290FF40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105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cs-CZ">
                <a:cs typeface="+mn-cs"/>
              </a:endParaRPr>
            </a:p>
          </p:txBody>
        </p:sp>
        <p:sp>
          <p:nvSpPr>
            <p:cNvPr id="307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5760" cy="510"/>
            </a:xfrm>
            <a:prstGeom prst="rect">
              <a:avLst/>
            </a:prstGeom>
            <a:gradFill rotWithShape="1">
              <a:gsLst>
                <a:gs pos="0">
                  <a:srgbClr val="00287D"/>
                </a:gs>
                <a:gs pos="100000">
                  <a:srgbClr val="001E5F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pic>
          <p:nvPicPr>
            <p:cNvPr id="3080" name="Picture 5" descr="zahlavi CZ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"/>
              <a:ext cx="5758" cy="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5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0950" y="1125538"/>
            <a:ext cx="6434138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105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55875" y="624840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969696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1106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969696"/>
                </a:solidFill>
              </a:defRPr>
            </a:lvl1pPr>
          </a:lstStyle>
          <a:p>
            <a:fld id="{A7DB1BE8-FAE1-4389-AE14-7BB7848E0095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69696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microsoft.com/office/2007/relationships/media" Target="../media/media1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media13.m4a"/><Relationship Id="rId5" Type="http://schemas.microsoft.com/office/2007/relationships/media" Target="../media/media13.m4a"/><Relationship Id="rId4" Type="http://schemas.openxmlformats.org/officeDocument/2006/relationships/audio" Target="../media/media12.m4a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microsoft.com/office/2007/relationships/media" Target="../media/media1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5" Type="http://schemas.microsoft.com/office/2007/relationships/media" Target="../media/media16.m4a"/><Relationship Id="rId4" Type="http://schemas.openxmlformats.org/officeDocument/2006/relationships/audio" Target="../media/media15.m4a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4a"/><Relationship Id="rId13" Type="http://schemas.microsoft.com/office/2007/relationships/media" Target="../media/media35.m4a"/><Relationship Id="rId3" Type="http://schemas.microsoft.com/office/2007/relationships/media" Target="../media/media30.m4a"/><Relationship Id="rId7" Type="http://schemas.microsoft.com/office/2007/relationships/media" Target="../media/media32.m4a"/><Relationship Id="rId12" Type="http://schemas.openxmlformats.org/officeDocument/2006/relationships/audio" Target="../media/media34.m4a"/><Relationship Id="rId17" Type="http://schemas.openxmlformats.org/officeDocument/2006/relationships/image" Target="../media/image4.png"/><Relationship Id="rId2" Type="http://schemas.openxmlformats.org/officeDocument/2006/relationships/audio" Target="../media/media29.m4a"/><Relationship Id="rId16" Type="http://schemas.openxmlformats.org/officeDocument/2006/relationships/image" Target="../media/image2.emf"/><Relationship Id="rId1" Type="http://schemas.microsoft.com/office/2007/relationships/media" Target="../media/media29.m4a"/><Relationship Id="rId6" Type="http://schemas.openxmlformats.org/officeDocument/2006/relationships/audio" Target="../media/media31.m4a"/><Relationship Id="rId11" Type="http://schemas.microsoft.com/office/2007/relationships/media" Target="../media/media34.m4a"/><Relationship Id="rId5" Type="http://schemas.microsoft.com/office/2007/relationships/media" Target="../media/media31.m4a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33.m4a"/><Relationship Id="rId4" Type="http://schemas.openxmlformats.org/officeDocument/2006/relationships/audio" Target="../media/media30.m4a"/><Relationship Id="rId9" Type="http://schemas.microsoft.com/office/2007/relationships/media" Target="../media/media33.m4a"/><Relationship Id="rId14" Type="http://schemas.openxmlformats.org/officeDocument/2006/relationships/audio" Target="../media/media35.m4a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39.m4a"/><Relationship Id="rId13" Type="http://schemas.microsoft.com/office/2007/relationships/media" Target="../media/media42.m4a"/><Relationship Id="rId18" Type="http://schemas.openxmlformats.org/officeDocument/2006/relationships/image" Target="../media/image2.emf"/><Relationship Id="rId3" Type="http://schemas.microsoft.com/office/2007/relationships/media" Target="../media/media37.m4a"/><Relationship Id="rId7" Type="http://schemas.microsoft.com/office/2007/relationships/media" Target="../media/media39.m4a"/><Relationship Id="rId12" Type="http://schemas.openxmlformats.org/officeDocument/2006/relationships/audio" Target="../media/media41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6" Type="http://schemas.openxmlformats.org/officeDocument/2006/relationships/audio" Target="../media/media43.m4a"/><Relationship Id="rId1" Type="http://schemas.microsoft.com/office/2007/relationships/media" Target="../media/media36.m4a"/><Relationship Id="rId6" Type="http://schemas.openxmlformats.org/officeDocument/2006/relationships/audio" Target="../media/media38.m4a"/><Relationship Id="rId11" Type="http://schemas.microsoft.com/office/2007/relationships/media" Target="../media/media41.m4a"/><Relationship Id="rId5" Type="http://schemas.microsoft.com/office/2007/relationships/media" Target="../media/media38.m4a"/><Relationship Id="rId15" Type="http://schemas.microsoft.com/office/2007/relationships/media" Target="../media/media43.m4a"/><Relationship Id="rId10" Type="http://schemas.openxmlformats.org/officeDocument/2006/relationships/audio" Target="../media/media40.m4a"/><Relationship Id="rId19" Type="http://schemas.openxmlformats.org/officeDocument/2006/relationships/image" Target="../media/image4.png"/><Relationship Id="rId4" Type="http://schemas.openxmlformats.org/officeDocument/2006/relationships/audio" Target="../media/media37.m4a"/><Relationship Id="rId9" Type="http://schemas.microsoft.com/office/2007/relationships/media" Target="../media/media40.m4a"/><Relationship Id="rId14" Type="http://schemas.openxmlformats.org/officeDocument/2006/relationships/audio" Target="../media/media42.m4a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45.m4a"/><Relationship Id="rId7" Type="http://schemas.openxmlformats.org/officeDocument/2006/relationships/image" Target="../media/image4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5.m4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7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audio" Target="../media/media48.m4a"/><Relationship Id="rId5" Type="http://schemas.microsoft.com/office/2007/relationships/media" Target="../media/media48.m4a"/><Relationship Id="rId4" Type="http://schemas.openxmlformats.org/officeDocument/2006/relationships/audio" Target="../media/media47.m4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microsoft.com/office/2007/relationships/media" Target="../media/media5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audio" Target="../media/media51.m4a"/><Relationship Id="rId5" Type="http://schemas.microsoft.com/office/2007/relationships/media" Target="../media/media51.m4a"/><Relationship Id="rId4" Type="http://schemas.openxmlformats.org/officeDocument/2006/relationships/audio" Target="../media/media50.m4a"/><Relationship Id="rId9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microsoft.com/office/2007/relationships/media" Target="../media/media5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audio" Target="../media/media55.m4a"/><Relationship Id="rId5" Type="http://schemas.microsoft.com/office/2007/relationships/media" Target="../media/media55.m4a"/><Relationship Id="rId4" Type="http://schemas.openxmlformats.org/officeDocument/2006/relationships/audio" Target="../media/media54.m4a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9.m4a"/><Relationship Id="rId13" Type="http://schemas.openxmlformats.org/officeDocument/2006/relationships/image" Target="../media/image4.png"/><Relationship Id="rId3" Type="http://schemas.microsoft.com/office/2007/relationships/media" Target="../media/media57.m4a"/><Relationship Id="rId7" Type="http://schemas.microsoft.com/office/2007/relationships/media" Target="../media/media59.m4a"/><Relationship Id="rId12" Type="http://schemas.openxmlformats.org/officeDocument/2006/relationships/image" Target="../media/image2.emf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audio" Target="../media/media58.m4a"/><Relationship Id="rId11" Type="http://schemas.openxmlformats.org/officeDocument/2006/relationships/slideLayout" Target="../slideLayouts/slideLayout2.xml"/><Relationship Id="rId5" Type="http://schemas.microsoft.com/office/2007/relationships/media" Target="../media/media58.m4a"/><Relationship Id="rId10" Type="http://schemas.openxmlformats.org/officeDocument/2006/relationships/audio" Target="../media/media60.m4a"/><Relationship Id="rId4" Type="http://schemas.openxmlformats.org/officeDocument/2006/relationships/audio" Target="../media/media57.m4a"/><Relationship Id="rId9" Type="http://schemas.microsoft.com/office/2007/relationships/media" Target="../media/media60.m4a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vcr.cz/gdpr/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oou.cz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1398495" y="4670612"/>
            <a:ext cx="7745506" cy="16495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NP305Zk  Správní věda – 6. přednáška 11. 12. 2020</a:t>
            </a:r>
            <a:br>
              <a:rPr lang="cs-CZ" alt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Petr </a:t>
            </a:r>
            <a:r>
              <a:rPr lang="cs-CZ" altLang="cs-CZ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Havlan</a:t>
            </a:r>
            <a:br>
              <a:rPr lang="cs-CZ" altLang="cs-CZ" dirty="0">
                <a:solidFill>
                  <a:srgbClr val="7030A0"/>
                </a:solidFill>
              </a:rPr>
            </a:br>
            <a:endParaRPr lang="cs-CZ" altLang="cs-CZ" dirty="0">
              <a:solidFill>
                <a:srgbClr val="969696"/>
              </a:solidFill>
            </a:endParaRP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06071" y="2572871"/>
            <a:ext cx="7637929" cy="1775011"/>
          </a:xfrm>
        </p:spPr>
        <p:txBody>
          <a:bodyPr/>
          <a:lstStyle/>
          <a:p>
            <a:pPr algn="ctr" eaLnBrk="1" hangingPunct="1"/>
            <a:br>
              <a:rPr lang="cs-CZ" altLang="cs-CZ" dirty="0">
                <a:solidFill>
                  <a:schemeClr val="tx1"/>
                </a:solidFill>
              </a:rPr>
            </a:br>
            <a:r>
              <a:rPr lang="cs-CZ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Veřejná správa a informace</a:t>
            </a:r>
            <a:br>
              <a:rPr lang="cs-CZ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Ochrana osobních údajů </a:t>
            </a:r>
            <a:br>
              <a:rPr lang="cs-CZ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3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 veřejné správě</a:t>
            </a:r>
            <a:br>
              <a:rPr lang="cs-CZ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altLang="cs-CZ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1F8AB1B-2109-447C-9FBF-52C325EECE75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l-PL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Ochrana osoby a jejího soukromí</a:t>
            </a:r>
            <a:r>
              <a:rPr lang="pl-PL" sz="3200" dirty="0"/>
              <a:t> </a:t>
            </a:r>
            <a:endParaRPr lang="cs-CZ" altLang="cs-CZ" sz="3200" dirty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v mezinárodních smlouvách a právu EU</a:t>
            </a: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•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OSN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Všeobecná deklarace lidských práv (zejm. čl. 12)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•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Rada Evropy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evropská Úmluva o ochraně lidských práv a  základních svobod  (čl. 8), /ČR od  r. 1992/; Úmluva o ochraně osob se zřetelem na automatizované zpracování osobních dat (CETS No.8) /ČR od r. 2011/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EU  -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Listina základních práv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(čl. 8).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- GDPR (</a:t>
            </a:r>
            <a:r>
              <a:rPr lang="cs-CZ" sz="1600" b="1" i="0" dirty="0">
                <a:effectLst/>
                <a:latin typeface="arial" panose="020B0604020202020204" pitchFamily="34" charset="0"/>
              </a:rPr>
              <a:t>General Data </a:t>
            </a:r>
            <a:r>
              <a:rPr lang="cs-CZ" sz="1600" b="1" i="0" dirty="0" err="1">
                <a:effectLst/>
                <a:latin typeface="arial" panose="020B0604020202020204" pitchFamily="34" charset="0"/>
              </a:rPr>
              <a:t>Protection</a:t>
            </a:r>
            <a:r>
              <a:rPr lang="cs-CZ" sz="1600" b="1" i="0" dirty="0">
                <a:effectLst/>
                <a:latin typeface="arial" panose="020B0604020202020204" pitchFamily="34" charset="0"/>
              </a:rPr>
              <a:t> </a:t>
            </a:r>
            <a:r>
              <a:rPr lang="cs-CZ" sz="1600" b="1" i="0" dirty="0" err="1">
                <a:effectLst/>
                <a:latin typeface="arial" panose="020B0604020202020204" pitchFamily="34" charset="0"/>
              </a:rPr>
              <a:t>Regulation</a:t>
            </a:r>
            <a:r>
              <a:rPr lang="cs-CZ" sz="2000" b="1" i="0" dirty="0">
                <a:effectLst/>
                <a:latin typeface="arial" panose="020B0604020202020204" pitchFamily="34" charset="0"/>
              </a:rPr>
              <a:t>)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navazuje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(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zrušenou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 směrnici 46/95/ES o ochraně fyzických osob v souvislosti se zpracováním osobních údajů a o volném pohybu těchto údajů</a:t>
            </a:r>
          </a:p>
          <a:p>
            <a:pPr lvl="1"/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kontinuita ú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pravy,  pojmů a požadavků na ochranu osobních údajů  </a:t>
            </a:r>
          </a:p>
          <a:p>
            <a:pPr lvl="1"/>
            <a:endParaRPr lang="cs-CZ" alt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D5F71E-48FC-4BDD-9379-5B5108230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43888" y="2259106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782A33A-A1FC-44C3-9E28-B68A710479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650288" y="3083205"/>
            <a:ext cx="609600" cy="6096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95BFF7-E4C0-41EB-A46B-80BA8C792B0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33882" y="393102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3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7E038D-02F7-45DD-94BA-562D43262037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351693" y="984861"/>
            <a:ext cx="8686800" cy="624131"/>
          </a:xfrm>
        </p:spPr>
        <p:txBody>
          <a:bodyPr/>
          <a:lstStyle/>
          <a:p>
            <a:pPr algn="ctr" eaLnBrk="1" hangingPunct="1"/>
            <a:r>
              <a:rPr lang="cs-CZ" alt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Ochrana osobních údajů v českém právním řádu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000" b="1" dirty="0"/>
              <a:t>soukromoprávní</a:t>
            </a:r>
            <a:r>
              <a:rPr lang="cs-CZ" altLang="cs-CZ" sz="2000" dirty="0"/>
              <a:t> (tradiční) - občanský zákoník (§ 3, § 12 pod soudní ochranou, § 77 a n. - jméno, § 81 a n. osobnost člověka (chráněny mj. důstojnost, vážnost, čest, soukromí a projevy osobní povahy)</a:t>
            </a:r>
          </a:p>
          <a:p>
            <a:pPr marL="0" indent="0" eaLnBrk="1" hangingPunct="1">
              <a:buNone/>
            </a:pPr>
            <a:endParaRPr lang="cs-CZ" altLang="cs-CZ" sz="2000" dirty="0"/>
          </a:p>
          <a:p>
            <a:pPr eaLnBrk="1" hangingPunct="1"/>
            <a:r>
              <a:rPr lang="cs-CZ" altLang="cs-CZ" sz="2000" b="1" dirty="0"/>
              <a:t>veřejnoprávní</a:t>
            </a:r>
            <a:r>
              <a:rPr lang="cs-CZ" altLang="cs-CZ" sz="2000" dirty="0"/>
              <a:t> 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- obecně z. č. 110/2019 Sb., o zpracování osobních údajů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2000" dirty="0"/>
              <a:t>úprava vyvolána podmínkami informační společnosti</a:t>
            </a:r>
          </a:p>
          <a:p>
            <a:pPr marL="0" indent="0" eaLnBrk="1" hangingPunct="1">
              <a:buNone/>
            </a:pPr>
            <a:r>
              <a:rPr lang="cs-CZ" altLang="cs-CZ" sz="2000" dirty="0"/>
              <a:t>          (snadné operace s velkým množství dat, tedy i snadné zneužití)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cs-CZ" altLang="cs-CZ" sz="2000" dirty="0"/>
              <a:t>jde o věc veřejného zájmu, proto prosazována působením a prostředky veřejné moci (regulace, ÚOOÚ, sankce)</a:t>
            </a:r>
          </a:p>
          <a:p>
            <a:pPr marL="457200" lvl="1" indent="0" eaLnBrk="1" hangingPunct="1">
              <a:buNone/>
            </a:pPr>
            <a:r>
              <a:rPr lang="cs-CZ" altLang="cs-CZ" sz="2000" dirty="0"/>
              <a:t>- trestní zákoník (§ 180) 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1AE5EE3-8A19-43C8-9BD0-F73611D2A8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8893" y="1622439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D523E0A-F0C9-4707-AE80-0FF2CBB4A1B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34400" y="2218592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3323474-4849-4C96-82DB-946A870AB7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85493" y="54511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6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31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A4999EF-59D5-4F0A-9E2F-0114165688FC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08" y="923314"/>
            <a:ext cx="9038492" cy="615339"/>
          </a:xfrm>
        </p:spPr>
        <p:txBody>
          <a:bodyPr/>
          <a:lstStyle/>
          <a:p>
            <a:pPr algn="ctr" eaLnBrk="1" hangingPunct="1"/>
            <a:r>
              <a:rPr lang="cs-CZ" alt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Změny ve veřejnoprávní ochraně osobních údajů</a:t>
            </a:r>
          </a:p>
        </p:txBody>
      </p:sp>
      <p:sp>
        <p:nvSpPr>
          <p:cNvPr id="14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9517" y="1709982"/>
            <a:ext cx="8234363" cy="4114800"/>
          </a:xfrm>
        </p:spPr>
        <p:txBody>
          <a:bodyPr/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směrnice 46/95/ES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zrušena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nahrazena obecným nařízení o ochraně osobních údajů (GDPR)-2016/679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zákon č. 101/2000 Sb., o ochraně osobních údajů,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nahrazen zákonem č. 110/2019 Sb.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dále: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(„Trestněprávní“) Směrnice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Evropského parlamentu a Rady (EU)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2016/680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ze dne 27. dubna 2016 o ochraně fyzických osob v souvislosti se zpracováním osobních údajů příslušnými orgány za účelem prevence, vyšetřování, odhalování či stíhání trestných činů nebo výkonu trestů, o volném pohybu těchto údajů a o zrušení rámcového rozhodnutí Rady2008/977/SVV</a:t>
            </a:r>
          </a:p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zákon změnový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čili z. č. 111/2019 Sb. (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mj. změna o.s.ř.,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s.ř.s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b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z. č.106/1999 Sb.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200204-0A77-4708-8EE5-5FEDEE93A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4280" y="1657471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C16DDA5-8EB0-4DD1-ABAD-23B42CFAC0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2941" y="29628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CDA1491-801E-4FF5-B1C4-5EA5AD79269D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358588" y="1142270"/>
            <a:ext cx="8659253" cy="545000"/>
          </a:xfrm>
        </p:spPr>
        <p:txBody>
          <a:bodyPr/>
          <a:lstStyle/>
          <a:p>
            <a:pPr algn="ctr" eaLnBrk="1" hangingPunct="1"/>
            <a:r>
              <a:rPr lang="cs-CZ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Obecné nařízení o ochraně osobních údajů </a:t>
            </a:r>
            <a:endParaRPr lang="cs-CZ" altLang="cs-CZ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Nařízení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Evropského Parlamentu a Rady (EU) 2016/679, o ochraně fyzických osob v souvislosti se zpracováním osobních údajů a o volném pohybu těchto údajů a o zrušení směrnice č.95/46/ES - GDPR 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účinné od 25. května 2018.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právní rámec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ochrany osobních údajů platný na celém území EU, který hájí práva jejích občanů proti neoprávněnému zacházení s jejich daty a osobními údaji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přímo závazný předpis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umožňuje (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vícero ustanoveních)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odchylky pro úpravu členskými státy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(viz např. čl. 87–90)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C3387A3-6F41-4374-8DD1-778C96440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418203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C45C4B-AF18-46FC-9C78-DECD771B31DC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184638" y="1099161"/>
            <a:ext cx="8770450" cy="501039"/>
          </a:xfrm>
        </p:spPr>
        <p:txBody>
          <a:bodyPr/>
          <a:lstStyle/>
          <a:p>
            <a:pPr algn="ctr" eaLnBrk="1" hangingPunct="1"/>
            <a:r>
              <a:rPr lang="cs-CZ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Východiska veřejnoprávní úpravy ochrany</a:t>
            </a:r>
            <a:r>
              <a:rPr lang="cs-CZ" sz="23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osobních údajů</a:t>
            </a:r>
            <a:endParaRPr lang="cs-CZ" altLang="cs-CZ" sz="23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600200"/>
            <a:ext cx="8234363" cy="4114800"/>
          </a:xfrm>
        </p:spPr>
        <p:txBody>
          <a:bodyPr/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účel úpravy: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ochrana soukromí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rozsah působnosti úpravy: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- zpracování osobních údajů podle Nařízení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	- zpracování osobních údajů příslušnými orgány za účelem předcházení, vyhledávání nebo odhalování trestné činnosti, stíhání trestných činů, výkonu trestů a ochranných opatření, zajišťování bezpečnosti České republiky nebo zajišťování veřejného pořádku a vnitřní bezpečnosti, včetně pátrání po osobách a věcech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- zpracování osobních údajů při zajišťování obranných a bezpečnostních zájmů České republiky 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- automatizované zpracování osobních údajů (výjimka dle čl. 2 odst. 2 písm. c/ Nařízení)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- postavení a pravomoc Úřadu pro ochranu osobních údajů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188823-30E0-40A8-A161-82EA999BA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5882" y="51636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9BDA12E-8CF1-4D39-8C05-AAD951EEE615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70338" y="1046406"/>
            <a:ext cx="8994531" cy="509831"/>
          </a:xfrm>
        </p:spPr>
        <p:txBody>
          <a:bodyPr/>
          <a:lstStyle/>
          <a:p>
            <a:pPr algn="ctr" eaLnBrk="1" hangingPunct="1"/>
            <a:r>
              <a:rPr lang="cs-CZ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Východiska veřejnoprávní úpravy ochrany</a:t>
            </a:r>
            <a:r>
              <a:rPr lang="cs-CZ" sz="2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osobních údaj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sz="2000" dirty="0"/>
          </a:p>
          <a:p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vztah ke zvláštním zákonům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(např.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zákon o matrikách, zákon o evidenci obyvatel, zákon o archivnictví)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ale také viz reflexi ochrany osobních údajů ve správním řádu 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Nařízení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lex </a:t>
            </a:r>
            <a:r>
              <a:rPr lang="cs-CZ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generalis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obsahující konkrétní režim, tj.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práva a povinnosti při nakládání s osobními údaji a obecné principy (zásady)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ochrany soukromí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27CDBE-C910-4CB1-A5D4-B1A2032B6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5059" y="296283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7929A29-0EF0-49DC-B745-A371E4A1C694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814510"/>
            <a:ext cx="7827963" cy="647700"/>
          </a:xfrm>
        </p:spPr>
        <p:txBody>
          <a:bodyPr/>
          <a:lstStyle/>
          <a:p>
            <a:pPr algn="ctr" eaLnBrk="1" hangingPunct="1"/>
            <a:r>
              <a:rPr lang="cs-CZ" altLang="cs-CZ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Nařízení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695608"/>
            <a:ext cx="8234363" cy="4114800"/>
          </a:xfrm>
        </p:spPr>
        <p:txBody>
          <a:bodyPr/>
          <a:lstStyle/>
          <a:p>
            <a:r>
              <a:rPr lang="cs-CZ" sz="2300" b="1" dirty="0" err="1">
                <a:latin typeface="Arial" panose="020B0604020202020204" pitchFamily="34" charset="0"/>
                <a:cs typeface="Arial" panose="020B0604020202020204" pitchFamily="34" charset="0"/>
              </a:rPr>
              <a:t>rerspektuje</a:t>
            </a:r>
            <a:r>
              <a:rPr lang="cs-CZ" sz="23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- základy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(opřené o hodnoty) -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ústavní, mezinárodní a evropské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(posílené v evropském právním a správním prostoru)</a:t>
            </a:r>
          </a:p>
          <a:p>
            <a:pPr marL="457200" lvl="1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/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ze základů vycházejí principy zpracování (nakládání) OÚ/</a:t>
            </a:r>
          </a:p>
          <a:p>
            <a:r>
              <a:rPr lang="cs-CZ" sz="2300" b="1" dirty="0">
                <a:latin typeface="Arial" panose="020B0604020202020204" pitchFamily="34" charset="0"/>
                <a:cs typeface="Arial" panose="020B0604020202020204" pitchFamily="34" charset="0"/>
              </a:rPr>
              <a:t>respektuje, rozšiřuje a konkretizuje:</a:t>
            </a: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-  principy nakládání s osobními údaji</a:t>
            </a: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-  specifickou terminologii</a:t>
            </a: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	-  u veřejných institucí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(tj. „povinných subjektů“ podle z. č. 106/1999 Sb.) nutnost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nacházet proporcionalitu mezi zpřístupněním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(zveřejněním) informace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vs. ochranou soukromí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tam, kde to výslovně neřeší zákon; řešení napomáhají principy /a judikatura a metodika ÚOOÚ/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cs-CZ" alt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BBB2D3D-36A4-4F61-A514-BBB50CA077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2494" y="54338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9E05278-E328-4289-BAEE-7B821E54234F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Nařízení</a:t>
            </a:r>
            <a:endParaRPr lang="cs-CZ" altLang="cs-CZ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přebírá všechny dosavadní zásady ochrany a zpracování údajů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na nichž unijní systém ochrany osobních údajů stojí a potvrzuje, že ochrana cestuje přes hranice současně s osobními údaji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přizpůsobuje právní rámec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ochrany osobních údajů dnešní době, k dosažení větší jednoty právního rámce ve všech zemích, na které dopadá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posiluje práva subjektů údajů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přičemž usiluje o to, dosáhnout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sjednoceného výkladu Nařízení a dozoru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jednotlivými dozorovými úřady (u nás ÚOOÚ), a to na stejném základě a na stejné úrovni v rámci celé EU; mj. s cílem umožnit subjektům údajů snáze se domoci nápravy a ochrany 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posiluje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odpovědnost správců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BDE2162-FACB-45F0-B431-7686FE9FAFDE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cs-CZ" altLang="cs-CZ" sz="1200" dirty="0">
              <a:solidFill>
                <a:srgbClr val="969696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879354"/>
            <a:ext cx="7827963" cy="647700"/>
          </a:xfrm>
        </p:spPr>
        <p:txBody>
          <a:bodyPr/>
          <a:lstStyle/>
          <a:p>
            <a:pPr algn="ctr" eaLnBrk="1" hangingPunct="1"/>
            <a:r>
              <a:rPr lang="cs-CZ" altLang="cs-CZ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Nařízení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711693"/>
            <a:ext cx="8234363" cy="4114800"/>
          </a:xfrm>
        </p:spPr>
        <p:txBody>
          <a:bodyPr/>
          <a:lstStyle/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pojmy používané v Nařízení – čl. 4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(„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Definice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“)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- vykazují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specifický obsah a rozsah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„subjekt údajů“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(„SÚ“) - fyzická osoba, o jejíž údaje jde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„osobní údaj“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(široce, obecně definován) 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„zvláštní kategorie“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(dříve „citlivý údaj“) - užší okruh, výslovný výčet,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zvýšená ochrana 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„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zpracování“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osobních údajů (pojat velmi široce, znakem je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systematičnost operací s osobními údaji)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„správce“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– provádí zpracování a odpovídá za něj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„zpracovatel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– postavení odvozené od správce (zpracovává pro něho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osobní údaje)</a:t>
            </a:r>
          </a:p>
          <a:p>
            <a:pPr marL="0" indent="0" eaLnBrk="1" hangingPunct="1">
              <a:buNone/>
            </a:pPr>
            <a:endParaRPr lang="cs-CZ" alt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8E1F5B6-18B2-47BE-8C6E-DB11E01AF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043517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9FCEE9-3B0C-4B8A-94E0-96C71B38AA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02071" y="43702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5CF2522-9559-42EF-9873-E5440AC44259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-1201270" y="659545"/>
            <a:ext cx="11376536" cy="804252"/>
          </a:xfrm>
        </p:spPr>
        <p:txBody>
          <a:bodyPr/>
          <a:lstStyle/>
          <a:p>
            <a:pPr algn="ctr" eaLnBrk="1" hangingPunct="1"/>
            <a:r>
              <a:rPr lang="cs-CZ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Nařízení</a:t>
            </a:r>
            <a:endParaRPr lang="cs-CZ" altLang="cs-CZ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9180" y="1463797"/>
            <a:ext cx="8234363" cy="4114800"/>
          </a:xfrm>
        </p:spPr>
        <p:txBody>
          <a:bodyPr/>
          <a:lstStyle/>
          <a:p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další pojmy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„omezení zpracování“ /obdoba dřívějšího „blokování“/ (odst. 3)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„profilování“ (odst. 4)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pseudonymizace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“ (odst. 5)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„evidence“ (odst. 6)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„porušení zabezpečení osobních údajů“ (odst. 12)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„relevantní a odůvodněná námitka“ (správce ) vůči návrhu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rozhodnutí, nebo při posuzování souladu  (odst. 24)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„přeshraniční zpracování“,…</a:t>
            </a:r>
          </a:p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zejména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pro soukromý sektor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•„hlavní provozovna“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•„podnik“, „skupina podniků“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•„závazná podniková pravidla“.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B53C0F-4DDA-45AF-8653-16D82872F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9953" y="24966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269F17-DFC5-474B-9577-65153599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Osnova přednášky a její cíl</a:t>
            </a:r>
            <a:endParaRPr 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5AD443-DE5B-49C3-BA59-8DE873985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Veřejná správa a informace</a:t>
            </a:r>
          </a:p>
          <a:p>
            <a:pPr marL="0" indent="0">
              <a:buNone/>
            </a:pPr>
            <a:r>
              <a:rPr lang="cs-CZ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alt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áklad právní úpravy</a:t>
            </a:r>
          </a:p>
          <a:p>
            <a:pPr marL="0" indent="0">
              <a:buNone/>
            </a:pPr>
            <a:r>
              <a:rPr 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transparentnost vs. diskrétnost</a:t>
            </a:r>
          </a:p>
          <a:p>
            <a:pPr marL="0" indent="0">
              <a:buNone/>
            </a:pPr>
            <a:r>
              <a:rPr 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</a:t>
            </a:r>
            <a:r>
              <a:rPr lang="pt-BR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rávo na informace a svoboda </a:t>
            </a:r>
            <a:r>
              <a:rPr lang="pt-BR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projevu</a:t>
            </a:r>
            <a:endParaRPr lang="cs-CZ" sz="1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altLang="cs-CZ" sz="18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alt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mezení</a:t>
            </a:r>
            <a:r>
              <a:rPr lang="cs-CZ" alt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 na informace a svobod</a:t>
            </a:r>
            <a:r>
              <a:rPr lang="cs-CZ" alt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pt-BR" alt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projevu</a:t>
            </a:r>
            <a:endParaRPr lang="cs-CZ" altLang="cs-CZ" sz="18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informační povinnost „povinných subjektů“</a:t>
            </a:r>
          </a:p>
          <a:p>
            <a:pPr marL="0" indent="0">
              <a:buNone/>
            </a:pPr>
            <a:r>
              <a:rPr lang="cs-CZ" sz="1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cs-CZ" sz="20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Ochrana</a:t>
            </a:r>
            <a:r>
              <a:rPr lang="cs-CZ" sz="18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osobních údajů ve veřejné správ</a:t>
            </a:r>
            <a:r>
              <a:rPr lang="cs-CZ" sz="1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ě</a:t>
            </a:r>
            <a:endParaRPr lang="cs-CZ" altLang="cs-CZ" sz="1800" i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cs-CZ" sz="1800" i="1" dirty="0">
                <a:solidFill>
                  <a:srgbClr val="7030A0"/>
                </a:solidFill>
              </a:rPr>
              <a:t>	</a:t>
            </a:r>
            <a:r>
              <a:rPr lang="pl-PL" alt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ochrana osoby a jejího soukromí</a:t>
            </a:r>
          </a:p>
          <a:p>
            <a:pPr marL="0" indent="0">
              <a:buNone/>
            </a:pPr>
            <a:r>
              <a:rPr lang="pl-PL" alt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</a:t>
            </a:r>
            <a:r>
              <a:rPr lang="cs-CZ" altLang="cs-CZ" sz="1800" i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chrana</a:t>
            </a:r>
            <a:r>
              <a:rPr lang="cs-CZ" alt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osobních údajů v českém právním řádu </a:t>
            </a:r>
          </a:p>
          <a:p>
            <a:pPr marL="0" indent="0">
              <a:buNone/>
            </a:pPr>
            <a:r>
              <a:rPr lang="cs-CZ" alt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změny ve veřejnoprávní ochraně osobních údajů	</a:t>
            </a:r>
          </a:p>
          <a:p>
            <a:pPr marL="0" indent="0">
              <a:buNone/>
            </a:pPr>
            <a:r>
              <a:rPr 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Obecné nařízení o ochraně osobních údajů	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9A0FA2B-4773-4556-8EB1-01FB528357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CCB65EA-1518-457C-865E-37A4C7437A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5FC41-4151-4E96-B041-E5C86A287256}" type="slidenum">
              <a:rPr lang="cs-CZ" altLang="cs-CZ" smtClean="0"/>
              <a:pPr/>
              <a:t>2</a:t>
            </a:fld>
            <a:endParaRPr lang="cs-CZ" altLang="cs-CZ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04836F0-0F47-489A-AB10-63D9A0020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900" y="2236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9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BD7FA-9D09-4728-92E2-2E45CEF6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Nařízení</a:t>
            </a: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385DC9-0468-4435-826B-04745F79A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725" y="1773238"/>
            <a:ext cx="8234363" cy="4230687"/>
          </a:xfrm>
        </p:spPr>
        <p:txBody>
          <a:bodyPr/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Nařízení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zakládá dva komplexní principy</a:t>
            </a: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Princip odpovědnosti správce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„OS“)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správce odpovídá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za dodržení zásad zpracování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, které jsou uvedeny </a:t>
            </a:r>
          </a:p>
          <a:p>
            <a:pPr marL="457200" lvl="1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v čl. 5 odst. 1 Nařízení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správce musí být schopen toto dodržení souladu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doložit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(</a:t>
            </a: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k dokládání souladu budou mj. sloužit kodexy, osvědčení, certifikace, </a:t>
            </a:r>
            <a:b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700" dirty="0">
                <a:latin typeface="Arial" panose="020B0604020202020204" pitchFamily="34" charset="0"/>
                <a:cs typeface="Arial" panose="020B0604020202020204" pitchFamily="34" charset="0"/>
              </a:rPr>
              <a:t>     případně záznamy o činnostech zpracování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Princip přístupu založeného na riziku („PZR“)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správce již od počátku záměru, resp. koncipování zpracování osobních údajů musí brát v potaz povahu, rozsah, kontext a účel zpracování a přihlédnout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k pravděpodobným rizikům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pro práva a svobody fyzických osob, přičemž tomu musí přizpůsobit zpracování a (také) zabezpečení osobních údajů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rozlišuje se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riziko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vysoké riziko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pro práva a svobody fyzické osoby</a:t>
            </a:r>
          </a:p>
          <a:p>
            <a:pPr lvl="1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na bázi uvedených principů se uplatňují konkrétní povinnosti, potažmo  zásady</a:t>
            </a:r>
            <a:endParaRPr lang="cs-CZ" alt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BC499A1-9BC8-4BE3-B691-E558872BA8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975761A-C3C1-44AA-B59F-EFA6198B7E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cs-CZ" altLang="cs-CZ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1C361D-2A50-47E8-85AC-32AD6FA1A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5647" y="1712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8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10337F7-4A05-4380-A575-B21AE58EB157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9354"/>
            <a:ext cx="9311054" cy="1032471"/>
          </a:xfrm>
        </p:spPr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Zásady pro zpracování osobních údajů podle </a:t>
            </a:r>
            <a:b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Nařízení a zákona o ochraně osobních údajů </a:t>
            </a:r>
            <a:endParaRPr lang="cs-CZ" altLang="cs-CZ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povinnosti správce a zpracovatele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(platí potud, pokud konkrétní ustanovení nestanoví odchylně, resp.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pokud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není využita možnost členského státu upravit,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dle některých</a:t>
            </a:r>
            <a:b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         ustanovení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odlišně)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obecné východisko –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souhlas  subjektu údajů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jde o zásah do soukromí osoby ústavně chráněné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Nařízení je to jeden z „legitimních účelů“ pro zpracování (čl. 6) </a:t>
            </a:r>
          </a:p>
          <a:p>
            <a:pPr lvl="1"/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podmínky souhlasu -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čl. 7 Nařízení</a:t>
            </a:r>
          </a:p>
          <a:p>
            <a:pPr lvl="1"/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</a:rPr>
              <a:t>podmínky souhlasu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u dítěte - čl. 8 Nařízení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A170CFA-8E5E-4689-BDD0-032BDE3364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8200" y="4253754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C42BB4-8281-457E-A1F8-3611C6A344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77436" y="4630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9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069A17C-0AF3-4462-8F0F-771D217842EB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02959"/>
            <a:ext cx="9144000" cy="647700"/>
          </a:xfrm>
        </p:spPr>
        <p:txBody>
          <a:bodyPr/>
          <a:lstStyle/>
          <a:p>
            <a:pPr algn="ctr" eaLnBrk="1" hangingPunct="1"/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Zásady pro zpracování osobních údajů podle </a:t>
            </a:r>
            <a:b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Nařízení a zákona o ochraně osobních údajů </a:t>
            </a:r>
            <a:endParaRPr lang="cs-CZ" altLang="cs-CZ" sz="2800" dirty="0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850659"/>
            <a:ext cx="8234363" cy="4487388"/>
          </a:xfrm>
        </p:spPr>
        <p:txBody>
          <a:bodyPr/>
          <a:lstStyle/>
          <a:p>
            <a:pPr marL="0" indent="0">
              <a:buNone/>
            </a:pPr>
            <a:r>
              <a:rPr lang="cs-CZ" sz="2300" b="1" dirty="0">
                <a:latin typeface="Arial" panose="020B0604020202020204" pitchFamily="34" charset="0"/>
                <a:cs typeface="Arial" panose="020B0604020202020204" pitchFamily="34" charset="0"/>
              </a:rPr>
              <a:t>povinnosti  správce </a:t>
            </a:r>
            <a:r>
              <a:rPr lang="cs-CZ" sz="2300" dirty="0">
                <a:latin typeface="Arial" panose="020B0604020202020204" pitchFamily="34" charset="0"/>
                <a:cs typeface="Arial" panose="020B0604020202020204" pitchFamily="34" charset="0"/>
              </a:rPr>
              <a:t>ve formě </a:t>
            </a:r>
            <a:r>
              <a:rPr lang="cs-CZ" sz="2300" b="1" dirty="0">
                <a:latin typeface="Arial" panose="020B0604020202020204" pitchFamily="34" charset="0"/>
                <a:cs typeface="Arial" panose="020B0604020202020204" pitchFamily="34" charset="0"/>
              </a:rPr>
              <a:t>zásad čl. 5 a 6 Nařízení</a:t>
            </a:r>
            <a:endParaRPr lang="cs-CZ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„zákonnost, korektnost, transparentnost“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„účelové omezení“ 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„minimalizace údajů“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„omezení uložení“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jde tedy o jakousi minimalizaci časovou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„přesnost“</a:t>
            </a:r>
          </a:p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ntegrita a důvěrnost“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vše v rámci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„principu odpovědnosti správce“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(došlo ke zvýšení a rozšíření odpovědnosti správce (a zpracovatele), z čehož plyne  redukce paternalistické role Úřadu pro ochranu osobních údajů)</a:t>
            </a:r>
            <a:endParaRPr lang="cs-CZ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Pozn. 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     Podobně náročně „nastaveno“ také v zákoně o ochraně osobních údajů (zabezpečení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osobních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     údajů před neoprávněným nebo i nahodilým přístupem, mlčenlivost, technická a organizační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     opatření k zajištění přijetí, provedení a dokumentování osobních údajů, posuzování rizik, přístupová</a:t>
            </a:r>
            <a:b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      práva, záznamy, …)</a:t>
            </a:r>
            <a:endParaRPr lang="cs-CZ" alt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C1F951-AAF0-4C01-A642-EA711B629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76682" y="2120153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E4A130-A9A8-4660-9F20-0AAFBA7ADE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40732" y="2464188"/>
            <a:ext cx="609600" cy="6096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950006C-5C7F-4CAE-9DEF-4D71BE7B20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962400" y="2873188"/>
            <a:ext cx="609600" cy="6096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E6DE49E-E874-4E0B-B253-7A2A46738CE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986899" y="3248294"/>
            <a:ext cx="609600" cy="609600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F8D7D0-8B5A-4EAD-B357-F4233F15627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37012" y="3635188"/>
            <a:ext cx="609600" cy="609600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6C66458-FBB6-49E6-9E2B-33B792AB77A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921622" y="3996017"/>
            <a:ext cx="609600" cy="609600"/>
          </a:xfrm>
          <a:prstGeom prst="rect">
            <a:avLst/>
          </a:prstGeom>
        </p:spPr>
      </p:pic>
      <p:pic>
        <p:nvPicPr>
          <p:cNvPr id="1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66AAE2E-4B02-41D5-9CF9-F1DEF07F65B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05181" y="397360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3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8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3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64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96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8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8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8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8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8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8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1DEDD8-046C-449D-89A4-E0D2D24E2A39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-358588" y="811579"/>
            <a:ext cx="9809953" cy="730349"/>
          </a:xfrm>
        </p:spPr>
        <p:txBody>
          <a:bodyPr/>
          <a:lstStyle/>
          <a:p>
            <a:pPr algn="ctr" eaLnBrk="1" hangingPunct="1"/>
            <a:r>
              <a:rPr lang="cs-CZ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Zásady pro zpracování osobních údajů podle </a:t>
            </a:r>
            <a:br>
              <a:rPr lang="cs-CZ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Nařízení a zákona o ochraně osobních údajů </a:t>
            </a:r>
            <a:endParaRPr lang="cs-CZ" altLang="cs-CZ" dirty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472590"/>
            <a:ext cx="8234363" cy="4114800"/>
          </a:xfrm>
        </p:spPr>
        <p:txBody>
          <a:bodyPr/>
          <a:lstStyle/>
          <a:p>
            <a:r>
              <a:rPr lang="cs-CZ" sz="2300" b="1" dirty="0">
                <a:latin typeface="Arial" panose="020B0604020202020204" pitchFamily="34" charset="0"/>
                <a:cs typeface="Arial" panose="020B0604020202020204" pitchFamily="34" charset="0"/>
              </a:rPr>
              <a:t>„zákonnost zpracování“ - čl. 6 odst. 1 Nařízení </a:t>
            </a:r>
          </a:p>
          <a:p>
            <a:r>
              <a:rPr lang="cs-CZ" sz="2000" dirty="0"/>
              <a:t>zpracování je zákonné, pokud je </a:t>
            </a:r>
            <a:r>
              <a:rPr lang="cs-CZ" sz="2000" b="1" dirty="0"/>
              <a:t>splněna nejméně jedna </a:t>
            </a:r>
            <a:r>
              <a:rPr lang="cs-CZ" sz="2000" dirty="0"/>
              <a:t>z dále uvedených podmínek (</a:t>
            </a:r>
            <a:r>
              <a:rPr lang="cs-CZ" sz="1800" dirty="0"/>
              <a:t>a pouze v odpovídajícím rozsahu</a:t>
            </a:r>
            <a:r>
              <a:rPr lang="cs-CZ" sz="2000" dirty="0"/>
              <a:t>):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800" b="1" dirty="0"/>
              <a:t>„souhlas“ </a:t>
            </a:r>
            <a:r>
              <a:rPr lang="cs-CZ" sz="1800" dirty="0"/>
              <a:t>subjektu údajů </a:t>
            </a:r>
          </a:p>
          <a:p>
            <a:r>
              <a:rPr lang="cs-CZ" sz="1800" dirty="0"/>
              <a:t>nezbytné pro </a:t>
            </a:r>
            <a:r>
              <a:rPr lang="cs-CZ" sz="1800" b="1" dirty="0"/>
              <a:t>„splnění smlouvy“  </a:t>
            </a:r>
            <a:endParaRPr lang="cs-CZ" sz="1800" dirty="0"/>
          </a:p>
          <a:p>
            <a:r>
              <a:rPr lang="cs-CZ" sz="1800" dirty="0"/>
              <a:t>nezbytné pro </a:t>
            </a:r>
            <a:r>
              <a:rPr lang="cs-CZ" sz="1800" b="1" dirty="0"/>
              <a:t>„splnění právní povinnosti“</a:t>
            </a:r>
            <a:endParaRPr lang="cs-CZ" sz="1800" dirty="0"/>
          </a:p>
          <a:p>
            <a:r>
              <a:rPr lang="cs-CZ" sz="1800" dirty="0"/>
              <a:t>nezbytné pro </a:t>
            </a:r>
            <a:r>
              <a:rPr lang="cs-CZ" sz="1800" b="1" dirty="0"/>
              <a:t>„ochranu životně důležitých zájmů“</a:t>
            </a:r>
          </a:p>
          <a:p>
            <a:r>
              <a:rPr lang="cs-CZ" sz="1800" dirty="0"/>
              <a:t>nezbytné pro </a:t>
            </a:r>
            <a:r>
              <a:rPr lang="cs-CZ" sz="1800" b="1" dirty="0"/>
              <a:t>„splnění úkolu prováděného ve veřejném zájmu nebo při výkonu veřejné moci“ </a:t>
            </a:r>
          </a:p>
          <a:p>
            <a:r>
              <a:rPr lang="cs-CZ" sz="1800" dirty="0"/>
              <a:t>nezbytné pro</a:t>
            </a:r>
            <a:r>
              <a:rPr lang="cs-CZ" sz="1800" b="1" dirty="0"/>
              <a:t> „účely oprávněných zájmů správce </a:t>
            </a:r>
            <a:r>
              <a:rPr lang="cs-CZ" sz="1800" dirty="0"/>
              <a:t>nebo</a:t>
            </a:r>
            <a:r>
              <a:rPr lang="cs-CZ" sz="1800" b="1" dirty="0"/>
              <a:t> třetí strany“</a:t>
            </a:r>
            <a:r>
              <a:rPr lang="cs-CZ" sz="1800" dirty="0"/>
              <a:t> </a:t>
            </a:r>
          </a:p>
          <a:p>
            <a:r>
              <a:rPr lang="cs-CZ" sz="2000" dirty="0"/>
              <a:t>v Nařízení jsou stanoveny podmínky pro event. využití zpracovaných údajů pro jiný účel, než pro který byly shromážděny (archivnictví, statistika…)</a:t>
            </a:r>
            <a:endParaRPr lang="cs-CZ" altLang="cs-CZ" sz="2000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3C292E-ABA2-488E-B819-6DA8667CE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90681" y="2380129"/>
            <a:ext cx="609600" cy="609600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2DF13AF-9BCF-48DB-8B2C-C042DB24B0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580963" y="2743200"/>
            <a:ext cx="609600" cy="609600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ED5F17-52D9-4FEF-ADCB-3CC425F878B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642345" y="3043518"/>
            <a:ext cx="609600" cy="609600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E57DA46-AF44-4344-950A-A78471B5305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24918" y="3348318"/>
            <a:ext cx="609600" cy="609600"/>
          </a:xfrm>
          <a:prstGeom prst="rect">
            <a:avLst/>
          </a:prstGeom>
        </p:spPr>
      </p:pic>
      <p:pic>
        <p:nvPicPr>
          <p:cNvPr id="1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E31AB7-02A5-446C-A57A-54782399910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720353" y="3983759"/>
            <a:ext cx="609600" cy="609600"/>
          </a:xfrm>
          <a:prstGeom prst="rect">
            <a:avLst/>
          </a:prstGeom>
        </p:spPr>
      </p:pic>
      <p:pic>
        <p:nvPicPr>
          <p:cNvPr id="1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52D848-4C2E-4A91-A8EB-9E0EC69C861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89794" y="4288559"/>
            <a:ext cx="609600" cy="609600"/>
          </a:xfrm>
          <a:prstGeom prst="rect">
            <a:avLst/>
          </a:prstGeom>
        </p:spPr>
      </p:pic>
      <p:pic>
        <p:nvPicPr>
          <p:cNvPr id="1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4D4611-3F6D-47EB-8FF6-612D9E7FAE1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93627" y="4328374"/>
            <a:ext cx="609600" cy="609600"/>
          </a:xfrm>
          <a:prstGeom prst="rect">
            <a:avLst/>
          </a:prstGeom>
        </p:spPr>
      </p:pic>
      <p:pic>
        <p:nvPicPr>
          <p:cNvPr id="1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6257316-6FCA-413E-A0E0-2AB1A9880D6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38296" y="40235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5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1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7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4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78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9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699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7FC557-997D-41DF-B7B1-841C7A4928D9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Zásady pro zpracování osobních údajů podle </a:t>
            </a:r>
            <a:b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Nařízení a zákona o ochraně osobních úda</a:t>
            </a:r>
            <a:r>
              <a:rPr lang="cs-CZ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jů </a:t>
            </a:r>
            <a:endParaRPr lang="cs-CZ" altLang="cs-CZ" dirty="0"/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300" b="1" dirty="0">
                <a:latin typeface="Arial" panose="020B0604020202020204" pitchFamily="34" charset="0"/>
                <a:cs typeface="Arial" panose="020B0604020202020204" pitchFamily="34" charset="0"/>
              </a:rPr>
              <a:t>nové povinnosti při zpracování osobních údajů</a:t>
            </a: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liší se: </a:t>
            </a:r>
          </a:p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podle správce či zpracovatele</a:t>
            </a:r>
          </a:p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podle druhu, resp. rizikovosti zpracování, resp. podle míry ohrožení osobních údajů</a:t>
            </a:r>
            <a:b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slouží k naplnění principů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„OS“ a „PZR“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vést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záznamy o činnostech zpracování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osobních údajů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(čl. 30 Nařízení) 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provádět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posuzování vlivu zpracování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ochranu osobních údajů (čl. 35 Nařízení)</a:t>
            </a:r>
          </a:p>
          <a:p>
            <a:pPr lvl="2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vyžádat si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přechozí konzultaci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 dozorového úřadu –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ÚOOÚ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(čl. 36 Nařízení)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006F524-740E-4273-9209-92A1401AE3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3483" y="4719918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8A2D47-3290-4F4E-95AC-DD67CFB204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14801" y="532951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3CC6EC-224F-47B4-B1E4-0CFF33DBA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725" y="988220"/>
            <a:ext cx="7827963" cy="840580"/>
          </a:xfrm>
        </p:spPr>
        <p:txBody>
          <a:bodyPr/>
          <a:lstStyle/>
          <a:p>
            <a:pPr algn="ctr"/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Zásady pro zpracování osobních údajů podle </a:t>
            </a:r>
            <a:b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Nařízení a zákona o ochraně osobních údajů</a:t>
            </a:r>
            <a:endParaRPr lang="cs-CZ" sz="28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DADC5B-2672-4CC8-B73D-83A1D0AB6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300" b="1" dirty="0">
                <a:latin typeface="Arial" panose="020B0604020202020204" pitchFamily="34" charset="0"/>
                <a:cs typeface="Arial" panose="020B0604020202020204" pitchFamily="34" charset="0"/>
              </a:rPr>
              <a:t>nové povinnosti při zpracování osobních údajů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ohlásit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případ porušení zabezpečení osobních údajů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ÚOOÚ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(čl. 33 Nařízení)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oznámit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případ porušení zpracování osobních údajů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subjektu údajů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(čl. 34 Nařízení)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institucionální: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ustavit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pověřence pro ochranu osobních údajů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vytvořit podmínky pro jeho činnost (čl. 37–39 Nařízení)</a:t>
            </a:r>
          </a:p>
          <a:p>
            <a:pPr lvl="2"/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vždy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u orgánu veřejné moci a veřejného subjektu (s výjimkou soudů v rámci soudní pravomoci).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945CF2E-CA7C-484F-B59E-7BA8E44F1E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MU, Právnická fakulta, Katedra správní vědy a správního práva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B6D9DEF-E26F-466E-A9A0-F9F7FC3FF5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5FC41-4151-4E96-B041-E5C86A287256}" type="slidenum">
              <a:rPr lang="cs-CZ" altLang="cs-CZ" smtClean="0"/>
              <a:pPr/>
              <a:t>25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A9FFB4-CDEF-40D9-BE7C-99BC297B6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51075" y="2631141"/>
            <a:ext cx="609600" cy="609600"/>
          </a:xfrm>
          <a:prstGeom prst="rect">
            <a:avLst/>
          </a:prstGeom>
        </p:spPr>
      </p:pic>
      <p:pic>
        <p:nvPicPr>
          <p:cNvPr id="9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511A3DB-BA49-493A-B088-DA9E7E4BE1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62509" y="3465513"/>
            <a:ext cx="609600" cy="609600"/>
          </a:xfrm>
          <a:prstGeom prst="rect">
            <a:avLst/>
          </a:prstGeom>
        </p:spPr>
      </p:pic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10D9BC9-6DD6-4F9F-973A-F65F3322BBA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52970" y="46975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5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3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5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F91C9D3-CF3D-41A1-957E-296A65783A9C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763652" y="850045"/>
            <a:ext cx="7827963" cy="647700"/>
          </a:xfrm>
        </p:spPr>
        <p:txBody>
          <a:bodyPr/>
          <a:lstStyle/>
          <a:p>
            <a:pPr algn="ctr" eaLnBrk="1" hangingPunct="1"/>
            <a:r>
              <a:rPr lang="cs-CZ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 subjektů údajů</a:t>
            </a:r>
            <a:endParaRPr lang="cs-CZ" altLang="cs-CZ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4348" y="1569305"/>
            <a:ext cx="8234363" cy="4114800"/>
          </a:xfrm>
        </p:spPr>
        <p:txBody>
          <a:bodyPr/>
          <a:lstStyle/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čl. 12 až 22 Nařízení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právo na to být informován o zpracování osobních údajů (čl. 12)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právo na přístup k osobním údajům (čl. 13-15)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právo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  opravu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resp. doplnění (čl. 16)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právo na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výmaz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(„být zapomenut“)  (čl. 17)  </a:t>
            </a:r>
          </a:p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právo na 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omezení zpracování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čl. 18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právo na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přenositelnost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údajů (čl. 20)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právo vznést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námitku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(čl. 21)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právo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nebýt předmětem automatizovaného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individuálního rozhodování, včetně profilování (čl. 22)</a:t>
            </a:r>
          </a:p>
          <a:p>
            <a:pPr marL="0" indent="0">
              <a:buNone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rávo na právní ochranu 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(čl. 77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82)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právo na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stížnost,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soudní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ochranu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vůči ÚOOÚ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vůči správci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nebo zpracovateli, na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zastupování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na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náhradu újm</a:t>
            </a:r>
            <a:r>
              <a:rPr lang="cs-CZ" sz="2000" b="1" dirty="0"/>
              <a:t>y</a:t>
            </a:r>
            <a:r>
              <a:rPr lang="cs-CZ" sz="2000" dirty="0"/>
              <a:t> </a:t>
            </a:r>
            <a:endParaRPr lang="cs-CZ" alt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578C029-EE80-46E3-A668-A66897CA0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6815" y="1842248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E61F683-49C4-437D-92C4-286D4AB726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82870" y="2218764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0CBEF3B-56EF-4DDD-8294-8CD0F6325C7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82015" y="45585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2B766D5-1049-4B08-801A-49F2B59F9ED8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sz="3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Předávání osobních údajů do jiných států </a:t>
            </a:r>
            <a:endParaRPr lang="cs-CZ" altLang="cs-CZ" sz="3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jde o zajištění standardů ochrany osobních údajů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důležitou úlohu zde hraje Úřad pro ochranu osobních údajů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rámci EU nelze předávání osobních údajů bránit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standardy zajištěny: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původně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Směrnicí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Evropského parlamentu a Rady (EU) 95/46/ES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nyní obdobně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čl. 44 až 50 Nařízení</a:t>
            </a:r>
          </a:p>
          <a:p>
            <a:pPr marL="914400" lvl="2" indent="0" eaLnBrk="1" hangingPunct="1">
              <a:buNone/>
            </a:pPr>
            <a:endParaRPr lang="cs-CZ" alt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CAF2334-FFA8-41B8-84B1-E52981BE3B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33247" y="44061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8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8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8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537CDA2-7218-47A7-84F5-19B3F88829D5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988220"/>
            <a:ext cx="7827963" cy="647700"/>
          </a:xfrm>
        </p:spPr>
        <p:txBody>
          <a:bodyPr/>
          <a:lstStyle/>
          <a:p>
            <a:pPr algn="ctr" eaLnBrk="1" hangingPunct="1"/>
            <a:r>
              <a:rPr lang="cs-CZ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Úřad pro ochranu osobních údajů</a:t>
            </a:r>
            <a:endParaRPr lang="cs-CZ" altLang="cs-CZ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806698"/>
            <a:ext cx="8234363" cy="4114800"/>
          </a:xfrm>
        </p:spPr>
        <p:txBody>
          <a:bodyPr/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nezávislý dozorový orgán, který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působí jako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ústřední správní úřad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 oblast ochrany osobních údajů 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hlavní úkoly: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monitorovat a vymáhat uplatňování Nařízení a dalších předpisů upravujících otázky ochrany osobních údajů (tedy působit jako dozorový úřad) a zvyšovat povědomí veřejnosti o ochraně osobních údajů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konzultační činnost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poskytuje správcům a subjektům údajů; zobecňuje ji a zveřejňuje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kontrolní činnost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se silnými oprávněními kontrolujícího; režim podle kontrolního řádu (z. č. 255/2012Sb.)</a:t>
            </a:r>
          </a:p>
          <a:p>
            <a:r>
              <a:rPr lang="cs-CZ" sz="1800" b="1" i="0" dirty="0">
                <a:effectLst/>
                <a:latin typeface="Arial" panose="020B0604020202020204" pitchFamily="34" charset="0"/>
              </a:rPr>
              <a:t>ukládá </a:t>
            </a:r>
            <a:r>
              <a:rPr lang="cs-CZ" sz="1800" b="1" dirty="0">
                <a:latin typeface="Arial" panose="020B0604020202020204" pitchFamily="34" charset="0"/>
              </a:rPr>
              <a:t>o</a:t>
            </a:r>
            <a:r>
              <a:rPr lang="cs-CZ" sz="1800" b="1" i="0" dirty="0">
                <a:effectLst/>
                <a:latin typeface="Arial" panose="020B0604020202020204" pitchFamily="34" charset="0"/>
              </a:rPr>
              <a:t>patření k odstranění nedostatků </a:t>
            </a:r>
          </a:p>
          <a:p>
            <a:pPr marL="914400" lvl="2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26276C3-2752-4612-AE72-A2D84ADBAF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52306" y="1998682"/>
            <a:ext cx="609600" cy="6096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E0B67BB-A929-4BE3-AD28-E4AACF7E91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63553" y="1998682"/>
            <a:ext cx="609600" cy="6096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AA5D8D-AC03-4452-A453-C8D1FC3B299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694" y="50067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1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1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1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12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12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172025D-51DB-4C88-BFAB-BAC51665CEE9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Úřad pro ochranu osobních údajů</a:t>
            </a:r>
            <a:endParaRPr lang="cs-CZ" altLang="cs-CZ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4184" y="1874278"/>
            <a:ext cx="8234363" cy="4114800"/>
          </a:xfrm>
        </p:spPr>
        <p:txBody>
          <a:bodyPr/>
          <a:lstStyle/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sankční pravomoc podle Nařízení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ukládání správních pokut  (čl. 83)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další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 sankce (čl. 84)</a:t>
            </a: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sankční pravomoc podle ZZOÚ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projednávání přestupků a ukládání pokut (§ 61-65) </a:t>
            </a: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200" b="1" dirty="0">
                <a:latin typeface="Arial" panose="020B0604020202020204" pitchFamily="34" charset="0"/>
                <a:cs typeface="Arial" panose="020B0604020202020204" pitchFamily="34" charset="0"/>
              </a:rPr>
              <a:t>sankční pravomoc podle dalších zákonů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(služby elektronické společnosti, střet zájmů, evidence obyvatel,   rodné číslo,…)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rozhodnutí Úřadu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podléhají soudnímu přezkumu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ve správním soudnictví (předchází mu rozklad k předsedovi Úřadu)</a:t>
            </a: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712DF00-5519-4812-8616-988C8EF6A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35387" y="2263588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A023CD-8D74-4824-A374-F553528CD8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52927" y="2263588"/>
            <a:ext cx="609600" cy="609600"/>
          </a:xfrm>
          <a:prstGeom prst="rect">
            <a:avLst/>
          </a:prstGeom>
        </p:spPr>
      </p:pic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2B7C28-A61F-4561-B264-61F65C7BD1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03814" y="2568388"/>
            <a:ext cx="609600" cy="609600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BA765C-1A1C-43E2-9826-D884FDA089D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62800" y="3680013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D5C6916-D6E2-4C80-8B46-3813ED09D15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08244" y="22635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86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DD2887-1206-4175-BD5D-849C359A5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Osnova přednášky a její cíl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D0CA90-277C-4690-BCB1-D80092AB2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43" y="1953419"/>
            <a:ext cx="8234363" cy="4114800"/>
          </a:xfrm>
        </p:spPr>
        <p:txBody>
          <a:bodyPr/>
          <a:lstStyle/>
          <a:p>
            <a:pPr marL="457200" lvl="1" indent="0">
              <a:buNone/>
            </a:pPr>
            <a:r>
              <a:rPr 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východiska veřejnoprávní úpravy ochrany osobních údajů</a:t>
            </a:r>
          </a:p>
          <a:p>
            <a:pPr marL="457200" lvl="1" indent="0">
              <a:buNone/>
            </a:pPr>
            <a:r>
              <a:rPr lang="cs-CZ" alt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alt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Nařízení</a:t>
            </a:r>
          </a:p>
          <a:p>
            <a:pPr marL="457200" lvl="1" indent="0">
              <a:buNone/>
            </a:pPr>
            <a:r>
              <a:rPr 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zásady pro zpracování osobních údajů podle Nařízení a zákona </a:t>
            </a:r>
          </a:p>
          <a:p>
            <a:pPr marL="457200" lvl="1" indent="0">
              <a:buNone/>
            </a:pPr>
            <a:r>
              <a:rPr 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o ochraně osobních údajů </a:t>
            </a:r>
          </a:p>
          <a:p>
            <a:pPr marL="457200" lvl="1" indent="0">
              <a:buNone/>
            </a:pPr>
            <a:r>
              <a:rPr lang="cs-CZ" sz="16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 subjektů údajů</a:t>
            </a:r>
            <a:endParaRPr lang="cs-CZ" sz="1800" dirty="0"/>
          </a:p>
          <a:p>
            <a:pPr marL="457200" lvl="1" indent="0">
              <a:buNone/>
            </a:pPr>
            <a:r>
              <a:rPr lang="cs-CZ" sz="1600" dirty="0"/>
              <a:t>	</a:t>
            </a:r>
            <a:r>
              <a:rPr lang="cs-CZ" sz="18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předávání osobních údajů do jiných států</a:t>
            </a:r>
          </a:p>
          <a:p>
            <a:pPr marL="457200" lvl="1" indent="0">
              <a:buNone/>
            </a:pPr>
            <a:r>
              <a:rPr lang="cs-CZ" sz="16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Úřad pro ochranu osobních údajů	</a:t>
            </a:r>
          </a:p>
          <a:p>
            <a:pPr marL="457200" lvl="1" indent="0">
              <a:buNone/>
            </a:pPr>
            <a:r>
              <a:rPr lang="cs-CZ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457200" lvl="1" indent="0">
              <a:buNone/>
            </a:pPr>
            <a:r>
              <a:rPr lang="cs-CZ" sz="1600" b="1" dirty="0"/>
              <a:t>Cíl: </a:t>
            </a:r>
            <a:r>
              <a:rPr lang="cs-CZ" sz="1600" dirty="0">
                <a:solidFill>
                  <a:srgbClr val="7030A0"/>
                </a:solidFill>
              </a:rPr>
              <a:t>cílem této přednášky je, aby studenti byli s to vymezit, co je podstatou vztahu veřejná správa a informace a co vše zahrnuje o</a:t>
            </a:r>
            <a:r>
              <a:rPr lang="cs-CZ" sz="1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chrana</a:t>
            </a:r>
            <a:r>
              <a:rPr lang="cs-CZ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osobních údajů ve veřejné správě</a:t>
            </a:r>
            <a:r>
              <a:rPr lang="cs-CZ" sz="1600" dirty="0">
                <a:solidFill>
                  <a:srgbClr val="7030A0"/>
                </a:solidFill>
              </a:rPr>
              <a:t>, resp. co obnáší její komplexní právní zajištění</a:t>
            </a:r>
            <a:r>
              <a:rPr lang="cs-CZ" sz="1600" dirty="0"/>
              <a:t>. </a:t>
            </a:r>
            <a:endParaRPr lang="cs-CZ" sz="1600" i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61679E1-67F7-4F3B-9B45-8FBF29C37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982EDBF-E17D-44EA-9B83-6DEDEB80EA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5FC41-4151-4E96-B041-E5C86A287256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6269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B3D2801-10E2-43DE-9CEB-461F28C62233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Prameny ke studiu</a:t>
            </a:r>
            <a:endParaRPr lang="cs-CZ" altLang="cs-CZ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sz="2000" dirty="0"/>
              <a:t>-</a:t>
            </a:r>
            <a:r>
              <a:rPr lang="cs-CZ" altLang="cs-CZ" sz="2000" b="1" dirty="0"/>
              <a:t>    </a:t>
            </a:r>
            <a:r>
              <a:rPr lang="cs-CZ" altLang="cs-CZ" sz="2000" dirty="0"/>
              <a:t>Skulová, S. a kol. </a:t>
            </a:r>
            <a:r>
              <a:rPr lang="cs-CZ" altLang="cs-CZ" sz="2000" b="1" i="1" dirty="0"/>
              <a:t>Základy správní vědy</a:t>
            </a:r>
            <a:r>
              <a:rPr lang="cs-CZ" altLang="cs-CZ" sz="2000" i="1" dirty="0"/>
              <a:t>. 2</a:t>
            </a:r>
            <a:r>
              <a:rPr lang="cs-CZ" altLang="cs-CZ" sz="2000" dirty="0"/>
              <a:t>. vyd. Brno</a:t>
            </a:r>
            <a:r>
              <a:rPr lang="cs-CZ" altLang="cs-CZ" sz="2000"/>
              <a:t>: Masarykova</a:t>
            </a:r>
            <a:br>
              <a:rPr lang="cs-CZ" altLang="cs-CZ" sz="2000"/>
            </a:br>
            <a:r>
              <a:rPr lang="cs-CZ" altLang="cs-CZ" sz="2000"/>
              <a:t>     univerzita</a:t>
            </a:r>
            <a:r>
              <a:rPr lang="cs-CZ" altLang="cs-CZ" sz="2000" dirty="0"/>
              <a:t>, 2014, s. 184-191</a:t>
            </a:r>
          </a:p>
          <a:p>
            <a:pPr>
              <a:buFontTx/>
              <a:buChar char="-"/>
            </a:pPr>
            <a:endParaRPr lang="cs-CZ" sz="2000" dirty="0"/>
          </a:p>
          <a:p>
            <a:pPr marL="0" indent="0">
              <a:buNone/>
            </a:pPr>
            <a:r>
              <a:rPr lang="pl-PL" altLang="cs-CZ" sz="2000" dirty="0"/>
              <a:t>-    zdroje informací k Nařízení z</a:t>
            </a:r>
            <a:r>
              <a:rPr lang="cs-CZ" sz="2000" dirty="0" err="1"/>
              <a:t>ejména</a:t>
            </a:r>
            <a:r>
              <a:rPr lang="cs-CZ" sz="2000" dirty="0"/>
              <a:t>:</a:t>
            </a:r>
          </a:p>
          <a:p>
            <a:pPr lvl="1"/>
            <a:r>
              <a:rPr lang="pl-PL" sz="2000" dirty="0"/>
              <a:t>A. pro obce a kraje</a:t>
            </a:r>
          </a:p>
          <a:p>
            <a:pPr lvl="2"/>
            <a:r>
              <a:rPr lang="cs-CZ" sz="2000" b="1" dirty="0"/>
              <a:t>Ministerstvo vnitra ČR:  </a:t>
            </a:r>
            <a:r>
              <a:rPr lang="cs-CZ" sz="2000" b="1" i="1" dirty="0">
                <a:hlinkClick r:id="rId3"/>
              </a:rPr>
              <a:t>www.mvcr.cz/gdpr/</a:t>
            </a:r>
            <a:endParaRPr lang="cs-CZ" sz="2000" b="1" i="1" dirty="0"/>
          </a:p>
          <a:p>
            <a:pPr marL="457200" lvl="1" indent="0">
              <a:buNone/>
            </a:pPr>
            <a:endParaRPr lang="cs-CZ" sz="2000" dirty="0"/>
          </a:p>
          <a:p>
            <a:pPr lvl="1"/>
            <a:r>
              <a:rPr lang="cs-CZ" sz="2000" dirty="0"/>
              <a:t>B. obecně, včetně soukromého sektoru</a:t>
            </a:r>
          </a:p>
          <a:p>
            <a:pPr lvl="2"/>
            <a:r>
              <a:rPr lang="cs-CZ" sz="2000" b="1" dirty="0"/>
              <a:t>Úřad pro ochranu osobních údajů: </a:t>
            </a:r>
            <a:r>
              <a:rPr lang="cs-CZ" sz="2000" b="1" i="1" dirty="0">
                <a:hlinkClick r:id="rId4"/>
              </a:rPr>
              <a:t>www.uoou.cz</a:t>
            </a:r>
            <a:endParaRPr lang="cs-CZ" sz="2000" b="1" i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F79A021-D291-48AA-958E-762D503F9F1B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1152432"/>
            <a:ext cx="7827963" cy="647700"/>
          </a:xfrm>
        </p:spPr>
        <p:txBody>
          <a:bodyPr/>
          <a:lstStyle/>
          <a:p>
            <a:pPr algn="ctr" eaLnBrk="1" hangingPunct="1"/>
            <a:r>
              <a:rPr lang="cs-CZ" altLang="cs-CZ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 právní úpravy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princip otevřenosti a transparentnosti VS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právo na informace, resp. informační povinnost pro tzv. povinné subjekty (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čl. 17 LZPS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obecná úprava v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zákoně č. 106/1999 Sb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princip diskrétnosti (nepřístupnosti)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včetně :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ochrany soukromí 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před neoprávněným shromažďováním osobních údajů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čl. 7 a 10 LZPS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BB3A48-BFDE-417D-BECD-7F306FFBC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3275" y="2805953"/>
            <a:ext cx="609600" cy="609600"/>
          </a:xfrm>
          <a:prstGeom prst="rect">
            <a:avLst/>
          </a:prstGeom>
        </p:spPr>
      </p:pic>
      <p:pic>
        <p:nvPicPr>
          <p:cNvPr id="10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E0A221B-BBAF-4216-B09D-4B65D1C962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2730" y="44781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2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DB7B3C7-904C-45DF-AF6D-D53EE96A6F50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720725" y="747469"/>
            <a:ext cx="7827963" cy="647700"/>
          </a:xfrm>
        </p:spPr>
        <p:txBody>
          <a:bodyPr/>
          <a:lstStyle/>
          <a:p>
            <a:pPr algn="ctr" eaLnBrk="1" hangingPunct="1"/>
            <a:r>
              <a:rPr lang="cs-CZ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Transparentnost vs. diskrétnost</a:t>
            </a:r>
            <a:endParaRPr lang="cs-CZ" altLang="cs-CZ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725" y="1395169"/>
            <a:ext cx="8234363" cy="4114800"/>
          </a:xfrm>
        </p:spPr>
        <p:txBody>
          <a:bodyPr/>
          <a:lstStyle/>
          <a:p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náročnost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vymezování hranic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mezi oběma principy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řešením =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vyvažování, resp. poměřování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(což je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projev principu proporcionality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/Pozn.: GDPR předpokládá v čl. 85 a 86/ </a:t>
            </a:r>
          </a:p>
          <a:p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založeno: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zákonem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/např. u veřejných činitelů – střet zájmů – </a:t>
            </a:r>
          </a:p>
          <a:p>
            <a:pPr marL="457200" lvl="1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z. č. 159/2006 Sb./, jinak</a:t>
            </a:r>
          </a:p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rozhodovací praxí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metodika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zde MVČR, ÚOOÚ)</a:t>
            </a:r>
          </a:p>
          <a:p>
            <a:pPr lvl="1"/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soudní judikatura/přezkum/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(zejm. NSS, ÚS)</a:t>
            </a:r>
          </a:p>
          <a:p>
            <a:pPr lvl="2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např. kdo je povinným subjektem; informace o platech a odměnách; kdo jsou příjemci veřejných prostředků dle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z. č. 106/1999 Sb.</a:t>
            </a:r>
          </a:p>
          <a:p>
            <a:pPr lvl="2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také judikatura ESLP, SD EU </a:t>
            </a: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AD2ADD9-3B66-4404-9CBA-4F244DDAA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54588" y="23890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97CA15B-004C-4DAB-A563-E4E5AC0AFF15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5909"/>
            <a:ext cx="10096135" cy="794655"/>
          </a:xfrm>
        </p:spPr>
        <p:txBody>
          <a:bodyPr/>
          <a:lstStyle/>
          <a:p>
            <a:pPr algn="ctr" eaLnBrk="1" hangingPunct="1"/>
            <a:r>
              <a:rPr lang="pt-BR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Právo na informace a svoboda projevu </a:t>
            </a:r>
            <a:endParaRPr lang="cs-CZ" altLang="cs-CZ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9518" y="1479176"/>
            <a:ext cx="8234363" cy="4455458"/>
          </a:xfrm>
        </p:spPr>
        <p:txBody>
          <a:bodyPr/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principu zakotveno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v čl. 17 LZPS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(1) Svoboda projevu a právo na informace jsou zaručeny.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(2) Každý má právo vyjadřovat své názory slovem, písmem,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     tiskem, obrazem nebo jiným způsobem, jakož i svobodně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     vyhledávat, přijímat a rozšiřovat ideje a informace bez ohledu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     na hranice státu.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	(3) Cenzura je nepřípustná.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5D84F2-86A7-47B7-A7C5-3140AEBDF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9130" y="157330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4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A68809F-68B5-432D-80AF-61D74A24A13A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593358" y="957630"/>
            <a:ext cx="8489096" cy="668093"/>
          </a:xfrm>
        </p:spPr>
        <p:txBody>
          <a:bodyPr/>
          <a:lstStyle/>
          <a:p>
            <a:pPr eaLnBrk="1" hangingPunct="1"/>
            <a:r>
              <a:rPr lang="pt-BR" alt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Omezení</a:t>
            </a:r>
            <a:r>
              <a:rPr lang="cs-CZ" alt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práva na informace a svobod</a:t>
            </a:r>
            <a:r>
              <a:rPr lang="cs-CZ" alt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pt-BR" alt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projevu</a:t>
            </a:r>
            <a:endParaRPr lang="cs-CZ" altLang="cs-CZ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čl. 17 odst. 4 LZPS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tedy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pouze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•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formou zákona a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•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ze stanovených důvodů: 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ochrana práv a svobod druhých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(osobnost, soukromí, osobní údaje, obchodní tajemství, autorská práva…)</a:t>
            </a:r>
          </a:p>
          <a:p>
            <a:pPr lvl="3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bezpečnost státu a veřejná bezpečnost</a:t>
            </a:r>
          </a:p>
          <a:p>
            <a:pPr lvl="3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ochrana veřejného zdraví a mravnosti</a:t>
            </a:r>
          </a:p>
          <a:p>
            <a:pPr marL="457200" lvl="1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9249A9-D0D1-4462-AF3E-19D4743C18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3106" y="19152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EB7F5B-2E83-49A2-9FDC-103BB1D01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Informační povinnost </a:t>
            </a:r>
            <a:r>
              <a:rPr lang="cs-CZ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„povinných subjektů“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5F1A0D-72CA-4F27-B7CD-F5497D772F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čl. 17 odst. 5 LZPS:</a:t>
            </a:r>
          </a:p>
          <a:p>
            <a:pPr marL="0" indent="0">
              <a:buNone/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	 „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Státní orgány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orgány územní samosprávy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jsou povinny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  přiměřeným způsobem poskytovat informace o své činnosti.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              Podmínky a provedení stanoví zákon.“</a:t>
            </a:r>
          </a:p>
          <a:p>
            <a:pPr marL="0" indent="0">
              <a:buNone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   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obecným zákonem v tomto smyslu je zákon č. 106/1999 Sb., o </a:t>
            </a:r>
            <a:r>
              <a:rPr lang="cs-CZ" sz="1600" b="0" dirty="0">
                <a:solidFill>
                  <a:srgbClr val="43494D"/>
                </a:solidFill>
                <a:effectLst/>
                <a:latin typeface="Arial" panose="020B0604020202020204" pitchFamily="34" charset="0"/>
              </a:rPr>
              <a:t>svobodném</a:t>
            </a:r>
          </a:p>
          <a:p>
            <a:pPr marL="0" indent="0">
              <a:buNone/>
            </a:pPr>
            <a:r>
              <a:rPr lang="cs-CZ" sz="1600" dirty="0">
                <a:solidFill>
                  <a:srgbClr val="43494D"/>
                </a:solidFill>
                <a:latin typeface="Arial" panose="020B0604020202020204" pitchFamily="34" charset="0"/>
              </a:rPr>
              <a:t>	    </a:t>
            </a:r>
            <a:r>
              <a:rPr lang="cs-CZ" sz="1600" b="0" dirty="0">
                <a:solidFill>
                  <a:srgbClr val="43494D"/>
                </a:solidFill>
                <a:effectLst/>
                <a:latin typeface="Arial" panose="020B0604020202020204" pitchFamily="34" charset="0"/>
              </a:rPr>
              <a:t> přístupu k informacím </a:t>
            </a:r>
            <a:endParaRPr lang="cs-CZ" sz="1600" b="0" dirty="0">
              <a:solidFill>
                <a:srgbClr val="43494D"/>
              </a:solidFill>
              <a:effectLst/>
              <a:latin typeface="Slabo 27px"/>
            </a:endParaRPr>
          </a:p>
          <a:p>
            <a:pPr marL="0" indent="0">
              <a:buNone/>
            </a:pPr>
            <a:endParaRPr lang="cs-CZ" alt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D6F1513-94E1-439B-ADBC-6E3666C947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 dirty="0"/>
              <a:t>MU, Právnická fakulta, Katedra správní vědy a správního práva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31986CE-C28D-4419-9F09-A461339707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D5FC41-4151-4E96-B041-E5C86A287256}" type="slidenum">
              <a:rPr lang="cs-CZ" altLang="cs-CZ" smtClean="0"/>
              <a:pPr/>
              <a:t>8</a:t>
            </a:fld>
            <a:endParaRPr lang="cs-CZ" altLang="cs-CZ"/>
          </a:p>
        </p:txBody>
      </p:sp>
      <p:pic>
        <p:nvPicPr>
          <p:cNvPr id="11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6B97F3-BFD1-481D-AF4B-66DE67458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33106" y="4370294"/>
            <a:ext cx="609600" cy="609600"/>
          </a:xfrm>
          <a:prstGeom prst="rect">
            <a:avLst/>
          </a:prstGeom>
        </p:spPr>
      </p:pic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952E24E-95F2-4353-9FDF-12C76ED137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3309" y="4370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3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číslo snímku 4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969696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itchFamily="2" charset="2"/>
              <a:buBlip>
                <a:blip r:embed="rId6"/>
              </a:buBlip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6"/>
              </a:buBlip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18D2398-A914-4422-9ABA-A59076547EA5}" type="slidenum">
              <a:rPr lang="cs-CZ" altLang="cs-CZ" sz="1200">
                <a:solidFill>
                  <a:srgbClr val="969696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cs-CZ" altLang="cs-CZ" sz="1200">
              <a:solidFill>
                <a:srgbClr val="969696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863470" y="482606"/>
            <a:ext cx="7827963" cy="871063"/>
          </a:xfrm>
        </p:spPr>
        <p:txBody>
          <a:bodyPr/>
          <a:lstStyle/>
          <a:p>
            <a:pPr algn="ctr" eaLnBrk="1" hangingPunct="1"/>
            <a:r>
              <a:rPr lang="pl-PL" altLang="cs-CZ" sz="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Ochrana osoby a jejího soukromí</a:t>
            </a:r>
            <a:endParaRPr lang="cs-CZ" altLang="cs-CZ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8637" y="1353670"/>
            <a:ext cx="8234363" cy="3961157"/>
          </a:xfrm>
        </p:spPr>
        <p:txBody>
          <a:bodyPr/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čl. 7 LZPS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(1) Nedotknutelnost osoby a jejího soukromí je zaručena. Omezena může být jen v případech stanovených zákonem.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(2) Nikdo nesmí být mučen ani podroben krutému, nelidskému nebo ponižujícímu zacházení nebo trestu.</a:t>
            </a: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čl. 10 LZPS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(1) Každý občan má právo, aby byla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zachována jeho lidská důstojnost, osobní čest, dobrá pověst a chráněno jeho jméno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(2) Každý má právo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na ochranu před neoprávněným zasahováním do soukromého a rodinného života.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(3) Každý má právo </a:t>
            </a:r>
            <a:r>
              <a:rPr lang="cs-CZ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na ochranu před neoprávněným shromažďováním, zveřejňováním nebo jiným zneužíváním údajů o své osobě.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80000"/>
              </a:lnSpc>
            </a:pPr>
            <a:endParaRPr lang="cs-CZ" altLang="cs-CZ" sz="20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8D7C5DC-A432-4BF5-B84D-028FC2FD5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7605" y="1194303"/>
            <a:ext cx="609600" cy="6096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A6A1C47-4326-4AFE-8845-957601D07E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00503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měsi">
  <a:themeElements>
    <a:clrScheme name="1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1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měsi">
  <a:themeElements>
    <a:clrScheme name="2_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2_Směs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3782</TotalTime>
  <Words>2983</Words>
  <Application>Microsoft Office PowerPoint</Application>
  <PresentationFormat>Předvádění na obrazovce (4:3)</PresentationFormat>
  <Paragraphs>284</Paragraphs>
  <Slides>30</Slides>
  <Notes>0</Notes>
  <HiddenSlides>0</HiddenSlides>
  <MMClips>60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30</vt:i4>
      </vt:variant>
    </vt:vector>
  </HeadingPairs>
  <TitlesOfParts>
    <vt:vector size="38" baseType="lpstr">
      <vt:lpstr>Arial</vt:lpstr>
      <vt:lpstr>Arial</vt:lpstr>
      <vt:lpstr>Slabo 27px</vt:lpstr>
      <vt:lpstr>Tahoma</vt:lpstr>
      <vt:lpstr>Wingdings</vt:lpstr>
      <vt:lpstr>Prezentace_MU_CZ</vt:lpstr>
      <vt:lpstr>1_Směsi</vt:lpstr>
      <vt:lpstr>2_Směsi</vt:lpstr>
      <vt:lpstr> Veřejná správa a informace Ochrana osobních údajů  ve veřejné správě </vt:lpstr>
      <vt:lpstr>Osnova přednášky a její cíl</vt:lpstr>
      <vt:lpstr>Osnova přednášky a její cíl</vt:lpstr>
      <vt:lpstr>Základ právní úpravy</vt:lpstr>
      <vt:lpstr>Transparentnost vs. diskrétnost</vt:lpstr>
      <vt:lpstr>Právo na informace a svoboda projevu </vt:lpstr>
      <vt:lpstr>Omezení práva na informace a svobodu projevu</vt:lpstr>
      <vt:lpstr>Informační povinnost „povinných subjektů“</vt:lpstr>
      <vt:lpstr>Ochrana osoby a jejího soukromí</vt:lpstr>
      <vt:lpstr>Ochrana osoby a jejího soukromí </vt:lpstr>
      <vt:lpstr>Ochrana osobních údajů v českém právním řádu</vt:lpstr>
      <vt:lpstr>Změny ve veřejnoprávní ochraně osobních údajů</vt:lpstr>
      <vt:lpstr>Obecné nařízení o ochraně osobních údajů </vt:lpstr>
      <vt:lpstr>Východiska veřejnoprávní úpravy ochrany osobních údajů</vt:lpstr>
      <vt:lpstr>Východiska veřejnoprávní úpravy ochrany osobních údaj</vt:lpstr>
      <vt:lpstr>Nařízení</vt:lpstr>
      <vt:lpstr>Nařízení</vt:lpstr>
      <vt:lpstr>Nařízení</vt:lpstr>
      <vt:lpstr>Nařízení</vt:lpstr>
      <vt:lpstr>Nařízení</vt:lpstr>
      <vt:lpstr>Zásady pro zpracování osobních údajů podle  Nařízení a zákona o ochraně osobních údajů </vt:lpstr>
      <vt:lpstr>Zásady pro zpracování osobních údajů podle  Nařízení a zákona o ochraně osobních údajů </vt:lpstr>
      <vt:lpstr>Zásady pro zpracování osobních údajů podle  Nařízení a zákona o ochraně osobních údajů </vt:lpstr>
      <vt:lpstr>Zásady pro zpracování osobních údajů podle  Nařízení a zákona o ochraně osobních údajů </vt:lpstr>
      <vt:lpstr>Zásady pro zpracování osobních údajů podle  Nařízení a zákona o ochraně osobních údajů</vt:lpstr>
      <vt:lpstr>Práva subjektů údajů</vt:lpstr>
      <vt:lpstr>Předávání osobních údajů do jiných států </vt:lpstr>
      <vt:lpstr>Úřad pro ochranu osobních údajů</vt:lpstr>
      <vt:lpstr>Úřad pro ochranu osobních údajů</vt:lpstr>
      <vt:lpstr>Prameny ke studiu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 Karbanová</dc:creator>
  <cp:lastModifiedBy>Rtep</cp:lastModifiedBy>
  <cp:revision>358</cp:revision>
  <cp:lastPrinted>1601-01-01T00:00:00Z</cp:lastPrinted>
  <dcterms:created xsi:type="dcterms:W3CDTF">2013-10-07T13:49:29Z</dcterms:created>
  <dcterms:modified xsi:type="dcterms:W3CDTF">2020-12-09T11:29:48Z</dcterms:modified>
</cp:coreProperties>
</file>