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9" r:id="rId4"/>
    <p:sldId id="260" r:id="rId5"/>
    <p:sldId id="261" r:id="rId6"/>
    <p:sldId id="262" r:id="rId7"/>
    <p:sldId id="287" r:id="rId8"/>
    <p:sldId id="272" r:id="rId9"/>
    <p:sldId id="275" r:id="rId10"/>
    <p:sldId id="273" r:id="rId11"/>
    <p:sldId id="274" r:id="rId12"/>
    <p:sldId id="278" r:id="rId13"/>
    <p:sldId id="279" r:id="rId14"/>
    <p:sldId id="264" r:id="rId15"/>
    <p:sldId id="288" r:id="rId16"/>
    <p:sldId id="265" r:id="rId17"/>
    <p:sldId id="266" r:id="rId18"/>
    <p:sldId id="276" r:id="rId19"/>
    <p:sldId id="267" r:id="rId20"/>
    <p:sldId id="268" r:id="rId21"/>
    <p:sldId id="277" r:id="rId22"/>
    <p:sldId id="282" r:id="rId23"/>
    <p:sldId id="283" r:id="rId24"/>
    <p:sldId id="285" r:id="rId25"/>
    <p:sldId id="280" r:id="rId26"/>
    <p:sldId id="281" r:id="rId27"/>
    <p:sldId id="284" r:id="rId28"/>
    <p:sldId id="286" r:id="rId2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DFDEDE8-B847-4DD4-A402-BAB4D0067B7E}" type="datetimeFigureOut">
              <a:rPr lang="cs-CZ" smtClean="0"/>
              <a:t>13.11.2020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57EB4F6-6CD5-41CB-B800-8F06EA1551BC}" type="slidenum">
              <a:rPr lang="cs-CZ" smtClean="0"/>
              <a:t>‹#›</a:t>
            </a:fld>
            <a:endParaRPr lang="cs-CZ"/>
          </a:p>
        </p:txBody>
      </p:sp>
    </p:spTree>
    <p:extLst>
      <p:ext uri="{BB962C8B-B14F-4D97-AF65-F5344CB8AC3E}">
        <p14:creationId xmlns:p14="http://schemas.microsoft.com/office/powerpoint/2010/main" val="1167161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99B16F5-FB9D-4C96-9143-BF069EBC1072}" type="slidenum">
              <a:rPr lang="cs-CZ" smtClean="0"/>
              <a:t>14</a:t>
            </a:fld>
            <a:endParaRPr lang="cs-CZ"/>
          </a:p>
        </p:txBody>
      </p:sp>
    </p:spTree>
    <p:extLst>
      <p:ext uri="{BB962C8B-B14F-4D97-AF65-F5344CB8AC3E}">
        <p14:creationId xmlns:p14="http://schemas.microsoft.com/office/powerpoint/2010/main" val="1087640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A8AE96-E846-4FE3-9E31-6173D177961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6931CE8-1D07-4BD7-8E0D-F7BC4C26A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755DAE5-91A2-4C77-9E27-4F938ED67801}"/>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EC58D96F-CE55-41B5-BC71-C8DFCA3C13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8B81EA-EFDF-4BBF-8DE5-4039191365BE}"/>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252118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E12FFD-B195-4C27-A57D-6F24B9D257C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A282FBC-CD5E-4850-BF74-E5896E870B5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3F9374-2C24-4169-B79A-48DA763D1076}"/>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F21B05E5-D9DA-4C29-896C-71A880E5E06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5E9AA18-ADCF-4EAB-B1B3-4DC1DE8DC4B6}"/>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608525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1028519-1FDF-4559-92C7-78FFBBFED89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C2F4130-A812-4D5A-B646-1680A4450AA1}"/>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EF2F084-A700-4EF2-BCE6-CE4AFC89DE89}"/>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4E57EDBA-95C2-44CF-B420-A3B53E77A46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40E02B-394A-4A35-99C1-48DEC04C6BFC}"/>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3077648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7F4755-D561-415D-9C60-F73FF8B25FD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B16A655-D825-469A-A092-EF5E5048225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4672FE4-30AA-430D-9EA6-D28D30981483}"/>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89B75203-72D9-4FFC-8D9C-C2D02D90F83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585C54-3FB7-4D63-B213-082ED40B5430}"/>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4012638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9213D7-1B57-40F5-ABF4-8769F3589D4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500B8AB-6A3C-4FA5-AA7B-9DD279DC9D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9E168876-E156-4CBA-8C3B-ACBD780120B3}"/>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D39FC6F3-EFDA-46D1-9549-96C399B65E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0E2B4E3-29B8-44A2-B520-AB8715CD6057}"/>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125135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15D640-A10F-4BDA-8810-68265F6AB88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53F675A-A914-4C95-9AEF-430ADA70FAD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E04EB1B-D81B-401C-A479-1CCB867B1D10}"/>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85A36E0-3C7C-4083-B3B2-7F488EC9D909}"/>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6" name="Zástupný symbol pro zápatí 5">
            <a:extLst>
              <a:ext uri="{FF2B5EF4-FFF2-40B4-BE49-F238E27FC236}">
                <a16:creationId xmlns:a16="http://schemas.microsoft.com/office/drawing/2014/main" id="{2281EC7D-5D94-4EED-970C-08DD3615A50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6882F9-0A35-419C-BC98-43FF9D2849EE}"/>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3574490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498D24-9F98-448C-9B54-F7D0E9C863D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BCA6DDF-0D93-465F-8C27-12FBC6C3D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4949C81B-80AE-4465-AA3C-AAEEA6C3DAEC}"/>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F546F760-5319-43C3-BA92-D77D511571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8108CFC5-9060-439C-AD3C-687E6F1D1BC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DA8D4BA-F410-4CE6-8C1F-F9ECC154FDD1}"/>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8" name="Zástupný symbol pro zápatí 7">
            <a:extLst>
              <a:ext uri="{FF2B5EF4-FFF2-40B4-BE49-F238E27FC236}">
                <a16:creationId xmlns:a16="http://schemas.microsoft.com/office/drawing/2014/main" id="{5C1F6752-77CD-4AD6-B4F6-FF5D746E69A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F6480AA-6FF2-4652-A91C-70395E0E23D6}"/>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16503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27FA2B-0062-4DDC-9F9F-B108D4BE9DB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3ADF653-3C32-40AA-A9EC-F1DB953B05F8}"/>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4" name="Zástupný symbol pro zápatí 3">
            <a:extLst>
              <a:ext uri="{FF2B5EF4-FFF2-40B4-BE49-F238E27FC236}">
                <a16:creationId xmlns:a16="http://schemas.microsoft.com/office/drawing/2014/main" id="{8EBAE621-0C71-41BC-BA11-6536BFA0DD9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C1DB586-FFC8-4464-9DC5-0F6D81E4C533}"/>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1162369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A512F75-E2E4-49E5-949A-C9A6A0AAF3D0}"/>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3" name="Zástupný symbol pro zápatí 2">
            <a:extLst>
              <a:ext uri="{FF2B5EF4-FFF2-40B4-BE49-F238E27FC236}">
                <a16:creationId xmlns:a16="http://schemas.microsoft.com/office/drawing/2014/main" id="{147615B9-3CB1-4D75-9FCA-5D9657ACAB9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296D7B5-5C4F-4CEC-A53F-51502DD999CB}"/>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144358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85336-01D0-4357-9148-B47B6C02950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B586C9B-C2AD-4F16-AA9B-4E9DCA3282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AFBEFCC1-AD94-4B4C-A603-D6A1BE4B46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82461CF-01A6-4A80-B89B-3DD4C18E0067}"/>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6" name="Zástupný symbol pro zápatí 5">
            <a:extLst>
              <a:ext uri="{FF2B5EF4-FFF2-40B4-BE49-F238E27FC236}">
                <a16:creationId xmlns:a16="http://schemas.microsoft.com/office/drawing/2014/main" id="{FDCC916D-EA77-43AB-85EE-EDF8CA5E6F7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E293D2-636E-4E21-9BE4-FF4ECA1CF04C}"/>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421661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121504-AAA8-4A58-A60C-D9E48ECE9F4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184A341-E07B-4D79-BA29-ED1EC407E9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C4C2DE4-348E-483E-8118-A67397294E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800F316-8D50-47E6-8F81-204E9FADFF36}"/>
              </a:ext>
            </a:extLst>
          </p:cNvPr>
          <p:cNvSpPr>
            <a:spLocks noGrp="1"/>
          </p:cNvSpPr>
          <p:nvPr>
            <p:ph type="dt" sz="half" idx="10"/>
          </p:nvPr>
        </p:nvSpPr>
        <p:spPr/>
        <p:txBody>
          <a:bodyPr/>
          <a:lstStyle/>
          <a:p>
            <a:fld id="{D77A88AA-6BEF-49BB-A717-1EE4B5300DBB}" type="datetimeFigureOut">
              <a:rPr lang="cs-CZ" smtClean="0"/>
              <a:t>13.11.2020</a:t>
            </a:fld>
            <a:endParaRPr lang="cs-CZ"/>
          </a:p>
        </p:txBody>
      </p:sp>
      <p:sp>
        <p:nvSpPr>
          <p:cNvPr id="6" name="Zástupný symbol pro zápatí 5">
            <a:extLst>
              <a:ext uri="{FF2B5EF4-FFF2-40B4-BE49-F238E27FC236}">
                <a16:creationId xmlns:a16="http://schemas.microsoft.com/office/drawing/2014/main" id="{AAAA576E-CAEB-4505-A7E8-95EF96CFD99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583ABF1-27BF-4333-B2E6-10CACD301018}"/>
              </a:ext>
            </a:extLst>
          </p:cNvPr>
          <p:cNvSpPr>
            <a:spLocks noGrp="1"/>
          </p:cNvSpPr>
          <p:nvPr>
            <p:ph type="sldNum" sz="quarter" idx="12"/>
          </p:nvPr>
        </p:nvSpPr>
        <p:spPr/>
        <p:txBody>
          <a:bodyPr/>
          <a:lstStyle/>
          <a:p>
            <a:fld id="{C1C87A53-B480-434D-8C9C-B4D42122D029}" type="slidenum">
              <a:rPr lang="cs-CZ" smtClean="0"/>
              <a:t>‹#›</a:t>
            </a:fld>
            <a:endParaRPr lang="cs-CZ"/>
          </a:p>
        </p:txBody>
      </p:sp>
    </p:spTree>
    <p:extLst>
      <p:ext uri="{BB962C8B-B14F-4D97-AF65-F5344CB8AC3E}">
        <p14:creationId xmlns:p14="http://schemas.microsoft.com/office/powerpoint/2010/main" val="4029099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80E06D4-2F00-4C6C-BB7C-ADD49017DD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F42930A0-6303-439B-8401-389A0D19B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79D51EA-B919-4E4D-812E-E78D656F67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A88AA-6BEF-49BB-A717-1EE4B5300DBB}" type="datetimeFigureOut">
              <a:rPr lang="cs-CZ" smtClean="0"/>
              <a:t>13.11.2020</a:t>
            </a:fld>
            <a:endParaRPr lang="cs-CZ"/>
          </a:p>
        </p:txBody>
      </p:sp>
      <p:sp>
        <p:nvSpPr>
          <p:cNvPr id="5" name="Zástupný symbol pro zápatí 4">
            <a:extLst>
              <a:ext uri="{FF2B5EF4-FFF2-40B4-BE49-F238E27FC236}">
                <a16:creationId xmlns:a16="http://schemas.microsoft.com/office/drawing/2014/main" id="{DE98BD42-98D0-44F7-857C-78FF61348E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4992C0B-F664-4B9F-909E-EE8DB6AB72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87A53-B480-434D-8C9C-B4D42122D029}" type="slidenum">
              <a:rPr lang="cs-CZ" smtClean="0"/>
              <a:t>‹#›</a:t>
            </a:fld>
            <a:endParaRPr lang="cs-CZ"/>
          </a:p>
        </p:txBody>
      </p:sp>
    </p:spTree>
    <p:extLst>
      <p:ext uri="{BB962C8B-B14F-4D97-AF65-F5344CB8AC3E}">
        <p14:creationId xmlns:p14="http://schemas.microsoft.com/office/powerpoint/2010/main" val="3867375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745E58-80A4-4391-AD60-711A5312DE7F}"/>
              </a:ext>
            </a:extLst>
          </p:cNvPr>
          <p:cNvSpPr>
            <a:spLocks noGrp="1"/>
          </p:cNvSpPr>
          <p:nvPr>
            <p:ph type="ctrTitle"/>
          </p:nvPr>
        </p:nvSpPr>
        <p:spPr/>
        <p:txBody>
          <a:bodyPr/>
          <a:lstStyle/>
          <a:p>
            <a:r>
              <a:rPr lang="cs-CZ" b="1" dirty="0">
                <a:latin typeface="Times New Roman" panose="02020603050405020304" pitchFamily="18" charset="0"/>
                <a:cs typeface="Times New Roman" panose="02020603050405020304" pitchFamily="18" charset="0"/>
              </a:rPr>
              <a:t>Nepojistné systémy sociálního zabezpečení</a:t>
            </a:r>
          </a:p>
        </p:txBody>
      </p:sp>
      <p:sp>
        <p:nvSpPr>
          <p:cNvPr id="3" name="Podnadpis 2">
            <a:extLst>
              <a:ext uri="{FF2B5EF4-FFF2-40B4-BE49-F238E27FC236}">
                <a16:creationId xmlns:a16="http://schemas.microsoft.com/office/drawing/2014/main" id="{CD024E69-676D-4B2A-9AD5-A600BBA832FD}"/>
              </a:ext>
            </a:extLst>
          </p:cNvPr>
          <p:cNvSpPr>
            <a:spLocks noGrp="1"/>
          </p:cNvSpPr>
          <p:nvPr>
            <p:ph type="subTitle" idx="1"/>
          </p:nvPr>
        </p:nvSpPr>
        <p:spPr/>
        <p:txBody>
          <a:bodyPr/>
          <a:lstStyle/>
          <a:p>
            <a:r>
              <a:rPr lang="cs-CZ"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4165707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Životní minimum</a:t>
            </a:r>
          </a:p>
        </p:txBody>
      </p:sp>
      <p:sp>
        <p:nvSpPr>
          <p:cNvPr id="3" name="Zástupný symbol pro obsah 2"/>
          <p:cNvSpPr>
            <a:spLocks noGrp="1"/>
          </p:cNvSpPr>
          <p:nvPr>
            <p:ph idx="1"/>
          </p:nvPr>
        </p:nvSpPr>
        <p:spPr/>
        <p:txBody>
          <a:bodyPr>
            <a:normAutofit lnSpcReduction="10000"/>
          </a:bodyPr>
          <a:lstStyle/>
          <a:p>
            <a:r>
              <a:rPr lang="cs-CZ" sz="2400" dirty="0">
                <a:latin typeface="Times New Roman" panose="02020603050405020304" pitchFamily="18" charset="0"/>
                <a:cs typeface="Times New Roman" panose="02020603050405020304" pitchFamily="18" charset="0"/>
              </a:rPr>
              <a:t>Životní minimum jednotlivce – 3 860 Kč. měsíčně. Jednotlivec je osoba, která není společně posuzovaná s jinými osobami</a:t>
            </a:r>
          </a:p>
          <a:p>
            <a:r>
              <a:rPr lang="cs-CZ" sz="2400" dirty="0">
                <a:latin typeface="Times New Roman" panose="02020603050405020304" pitchFamily="18" charset="0"/>
                <a:cs typeface="Times New Roman" panose="02020603050405020304" pitchFamily="18" charset="0"/>
              </a:rPr>
              <a:t>Životní minimum společně posuzovaných osob, pořadí</a:t>
            </a:r>
          </a:p>
          <a:p>
            <a:pPr marL="514350" indent="-514350">
              <a:buAutoNum type="alphaLcParenR"/>
            </a:pPr>
            <a:r>
              <a:rPr lang="cs-CZ" sz="2400" dirty="0">
                <a:latin typeface="Times New Roman" panose="02020603050405020304" pitchFamily="18" charset="0"/>
                <a:cs typeface="Times New Roman" panose="02020603050405020304" pitchFamily="18" charset="0"/>
              </a:rPr>
              <a:t>Osoby, které nejsou nezaopatřenými dětmi dle věku</a:t>
            </a:r>
          </a:p>
          <a:p>
            <a:pPr marL="0" indent="0">
              <a:buNone/>
            </a:pPr>
            <a:r>
              <a:rPr lang="cs-CZ" sz="2400" dirty="0">
                <a:latin typeface="Times New Roman" panose="02020603050405020304" pitchFamily="18" charset="0"/>
                <a:cs typeface="Times New Roman" panose="02020603050405020304" pitchFamily="18" charset="0"/>
              </a:rPr>
              <a:t>	1 osoba – 3 550 Kč. měsíčně</a:t>
            </a:r>
          </a:p>
          <a:p>
            <a:pPr marL="0" indent="0">
              <a:buNone/>
            </a:pPr>
            <a:r>
              <a:rPr lang="cs-CZ" sz="2400" dirty="0">
                <a:latin typeface="Times New Roman" panose="02020603050405020304" pitchFamily="18" charset="0"/>
                <a:cs typeface="Times New Roman" panose="02020603050405020304" pitchFamily="18" charset="0"/>
              </a:rPr>
              <a:t>	2. nebo další v pořadí – 3 200 Kč. měsíčně (od 15 let věku, pokud není 	nezaopatřeným dítětem)</a:t>
            </a:r>
          </a:p>
          <a:p>
            <a:pPr marL="0" indent="0">
              <a:buNone/>
            </a:pPr>
            <a:r>
              <a:rPr lang="cs-CZ" sz="2400" dirty="0">
                <a:latin typeface="Times New Roman" panose="02020603050405020304" pitchFamily="18" charset="0"/>
                <a:cs typeface="Times New Roman" panose="02020603050405020304" pitchFamily="18" charset="0"/>
              </a:rPr>
              <a:t>b) osoby, které jsou nezaopatřenými dětmi</a:t>
            </a:r>
          </a:p>
          <a:p>
            <a:pPr marL="0" indent="0">
              <a:buNone/>
            </a:pPr>
            <a:r>
              <a:rPr lang="cs-CZ" sz="2400" dirty="0">
                <a:latin typeface="Times New Roman" panose="02020603050405020304" pitchFamily="18" charset="0"/>
                <a:cs typeface="Times New Roman" panose="02020603050405020304" pitchFamily="18" charset="0"/>
              </a:rPr>
              <a:t>	15 – 26 let 2 770  Kč. měsíčně</a:t>
            </a:r>
          </a:p>
          <a:p>
            <a:pPr marL="0" indent="0">
              <a:buNone/>
            </a:pPr>
            <a:r>
              <a:rPr lang="cs-CZ" sz="2400" dirty="0">
                <a:latin typeface="Times New Roman" panose="02020603050405020304" pitchFamily="18" charset="0"/>
                <a:cs typeface="Times New Roman" panose="02020603050405020304" pitchFamily="18" charset="0"/>
              </a:rPr>
              <a:t>	6 – 15 let 2 420  Kč. měsíčně</a:t>
            </a:r>
          </a:p>
          <a:p>
            <a:pPr marL="0" indent="0">
              <a:buNone/>
            </a:pPr>
            <a:r>
              <a:rPr lang="cs-CZ" sz="2400" dirty="0">
                <a:latin typeface="Times New Roman" panose="02020603050405020304" pitchFamily="18" charset="0"/>
                <a:cs typeface="Times New Roman" panose="02020603050405020304" pitchFamily="18" charset="0"/>
              </a:rPr>
              <a:t>	do 6 let 1 970  Kč. měsíčně</a:t>
            </a:r>
          </a:p>
        </p:txBody>
      </p:sp>
    </p:spTree>
    <p:extLst>
      <p:ext uri="{BB962C8B-B14F-4D97-AF65-F5344CB8AC3E}">
        <p14:creationId xmlns:p14="http://schemas.microsoft.com/office/powerpoint/2010/main" val="132498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Věcný rozsah státní sociální podpory</a:t>
            </a:r>
          </a:p>
        </p:txBody>
      </p:sp>
      <p:sp>
        <p:nvSpPr>
          <p:cNvPr id="3" name="Zástupný symbol pro obsah 2"/>
          <p:cNvSpPr>
            <a:spLocks noGrp="1"/>
          </p:cNvSpPr>
          <p:nvPr>
            <p:ph idx="1"/>
          </p:nvPr>
        </p:nvSpPr>
        <p:spPr/>
        <p:txBody>
          <a:bodyPr>
            <a:normAutofit/>
          </a:bodyPr>
          <a:lstStyle/>
          <a:p>
            <a:pPr marL="0" indent="0">
              <a:buNone/>
            </a:pPr>
            <a:r>
              <a:rPr lang="cs-CZ" b="1" dirty="0">
                <a:latin typeface="Times New Roman" panose="02020603050405020304" pitchFamily="18" charset="0"/>
                <a:cs typeface="Times New Roman" panose="02020603050405020304" pitchFamily="18" charset="0"/>
              </a:rPr>
              <a:t>Netestované </a:t>
            </a:r>
            <a:r>
              <a:rPr lang="cs-CZ" dirty="0">
                <a:latin typeface="Times New Roman" panose="02020603050405020304" pitchFamily="18" charset="0"/>
                <a:cs typeface="Times New Roman" panose="02020603050405020304" pitchFamily="18" charset="0"/>
              </a:rPr>
              <a:t>– poskytují se bez ohledu na výši příjmů</a:t>
            </a:r>
          </a:p>
          <a:p>
            <a:pPr marL="0" indent="0">
              <a:buNone/>
            </a:pPr>
            <a:r>
              <a:rPr lang="cs-CZ" dirty="0">
                <a:latin typeface="Times New Roman" panose="02020603050405020304" pitchFamily="18" charset="0"/>
                <a:cs typeface="Times New Roman" panose="02020603050405020304" pitchFamily="18" charset="0"/>
              </a:rPr>
              <a:t>	 - Rodičovský příspěvek</a:t>
            </a:r>
          </a:p>
          <a:p>
            <a:pPr marL="0" indent="0">
              <a:buNone/>
            </a:pPr>
            <a:r>
              <a:rPr lang="cs-CZ" dirty="0">
                <a:latin typeface="Times New Roman" panose="02020603050405020304" pitchFamily="18" charset="0"/>
                <a:cs typeface="Times New Roman" panose="02020603050405020304" pitchFamily="18" charset="0"/>
              </a:rPr>
              <a:t>	 - Pohřebné</a:t>
            </a:r>
          </a:p>
          <a:p>
            <a:pPr marL="0" indent="0">
              <a:buNone/>
            </a:pPr>
            <a:r>
              <a:rPr lang="cs-CZ" b="1" dirty="0">
                <a:latin typeface="Times New Roman" panose="02020603050405020304" pitchFamily="18" charset="0"/>
                <a:cs typeface="Times New Roman" panose="02020603050405020304" pitchFamily="18" charset="0"/>
              </a:rPr>
              <a:t>Testované</a:t>
            </a:r>
            <a:r>
              <a:rPr lang="cs-CZ" dirty="0">
                <a:latin typeface="Times New Roman" panose="02020603050405020304" pitchFamily="18" charset="0"/>
                <a:cs typeface="Times New Roman" panose="02020603050405020304" pitchFamily="18" charset="0"/>
              </a:rPr>
              <a:t> – poskytují se s ohledem na výši příjmů</a:t>
            </a:r>
          </a:p>
          <a:p>
            <a:pPr lvl="1"/>
            <a:r>
              <a:rPr lang="cs-CZ" dirty="0">
                <a:latin typeface="Times New Roman" panose="02020603050405020304" pitchFamily="18" charset="0"/>
                <a:cs typeface="Times New Roman" panose="02020603050405020304" pitchFamily="18" charset="0"/>
              </a:rPr>
              <a:t>Příspěvek na bydlení,</a:t>
            </a:r>
          </a:p>
          <a:p>
            <a:pPr lvl="1"/>
            <a:r>
              <a:rPr lang="cs-CZ" dirty="0">
                <a:latin typeface="Times New Roman" panose="02020603050405020304" pitchFamily="18" charset="0"/>
                <a:cs typeface="Times New Roman" panose="02020603050405020304" pitchFamily="18" charset="0"/>
              </a:rPr>
              <a:t>Porodné,</a:t>
            </a:r>
          </a:p>
          <a:p>
            <a:pPr lvl="1"/>
            <a:r>
              <a:rPr lang="cs-CZ" dirty="0">
                <a:latin typeface="Times New Roman" panose="02020603050405020304" pitchFamily="18" charset="0"/>
                <a:cs typeface="Times New Roman" panose="02020603050405020304" pitchFamily="18" charset="0"/>
              </a:rPr>
              <a:t>Přídavek na dítě</a:t>
            </a:r>
          </a:p>
        </p:txBody>
      </p:sp>
    </p:spTree>
    <p:extLst>
      <p:ext uri="{BB962C8B-B14F-4D97-AF65-F5344CB8AC3E}">
        <p14:creationId xmlns:p14="http://schemas.microsoft.com/office/powerpoint/2010/main" val="2149317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2083-633A-4DB5-B3BC-0AAF7AD30D9D}"/>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Podpora rodin s dětmi - příklad</a:t>
            </a:r>
          </a:p>
        </p:txBody>
      </p:sp>
      <p:sp>
        <p:nvSpPr>
          <p:cNvPr id="3" name="Zástupný symbol pro obsah 2">
            <a:extLst>
              <a:ext uri="{FF2B5EF4-FFF2-40B4-BE49-F238E27FC236}">
                <a16:creationId xmlns:a16="http://schemas.microsoft.com/office/drawing/2014/main" id="{DB9A0CE0-28BA-4C5B-B674-C08930CC6991}"/>
              </a:ext>
            </a:extLst>
          </p:cNvPr>
          <p:cNvSpPr>
            <a:spLocks noGrp="1"/>
          </p:cNvSpPr>
          <p:nvPr>
            <p:ph idx="1"/>
          </p:nvPr>
        </p:nvSpPr>
        <p:spPr/>
        <p:txBody>
          <a:bodyPr>
            <a:normAutofit fontScale="92500" lnSpcReduction="20000"/>
          </a:bodyPr>
          <a:lstStyle/>
          <a:p>
            <a:pPr marL="0" indent="0">
              <a:buNone/>
            </a:pPr>
            <a:r>
              <a:rPr lang="cs-CZ" sz="3200" dirty="0">
                <a:latin typeface="Times New Roman" panose="02020603050405020304" pitchFamily="18" charset="0"/>
                <a:cs typeface="Times New Roman" panose="02020603050405020304" pitchFamily="18" charset="0"/>
              </a:rPr>
              <a:t>Paní Petra Novotná před narozením dítěte pracovala jako mzdová účetní. Její průměrný měsíční výdělek činil 30 000 Kč. </a:t>
            </a:r>
            <a:r>
              <a:rPr lang="cs-CZ" sz="3200" dirty="0" err="1">
                <a:latin typeface="Times New Roman" panose="02020603050405020304" pitchFamily="18" charset="0"/>
                <a:cs typeface="Times New Roman" panose="02020603050405020304" pitchFamily="18" charset="0"/>
              </a:rPr>
              <a:t>Jeí</a:t>
            </a:r>
            <a:r>
              <a:rPr lang="cs-CZ" sz="3200" dirty="0">
                <a:latin typeface="Times New Roman" panose="02020603050405020304" pitchFamily="18" charset="0"/>
                <a:cs typeface="Times New Roman" panose="02020603050405020304" pitchFamily="18" charset="0"/>
              </a:rPr>
              <a:t> manžel pracuje jako učitel na střední škole. Jeho průměrný měsíční výdělek činí 35 000 Kč. Dítě se narodilo 21. 6. 2020.</a:t>
            </a:r>
          </a:p>
          <a:p>
            <a:pPr marL="0" indent="0">
              <a:buNone/>
            </a:pPr>
            <a:r>
              <a:rPr lang="cs-CZ" sz="3200" dirty="0">
                <a:latin typeface="Times New Roman" panose="02020603050405020304" pitchFamily="18" charset="0"/>
                <a:cs typeface="Times New Roman" panose="02020603050405020304" pitchFamily="18" charset="0"/>
              </a:rPr>
              <a:t>1. Na jaké dávky ze systému sociálního zabezpečení vznikne nárok a komu?</a:t>
            </a:r>
          </a:p>
          <a:p>
            <a:pPr marL="0" indent="0">
              <a:buNone/>
            </a:pPr>
            <a:r>
              <a:rPr lang="cs-CZ" sz="3200" dirty="0">
                <a:latin typeface="Times New Roman" panose="02020603050405020304" pitchFamily="18" charset="0"/>
                <a:cs typeface="Times New Roman" panose="02020603050405020304" pitchFamily="18" charset="0"/>
              </a:rPr>
              <a:t>2. Kdo o ně může požádat a u kterého orgánu státní správy?</a:t>
            </a:r>
          </a:p>
          <a:p>
            <a:pPr marL="0" indent="0">
              <a:buNone/>
            </a:pPr>
            <a:r>
              <a:rPr lang="cs-CZ" sz="3200" dirty="0">
                <a:latin typeface="Times New Roman" panose="02020603050405020304" pitchFamily="18" charset="0"/>
                <a:cs typeface="Times New Roman" panose="02020603050405020304" pitchFamily="18" charset="0"/>
              </a:rPr>
              <a:t>3. Změní se situace v případě, že žena bude před narozením dítěte vedena u příslušné krajské pobočky Úřadu práce jako uchazečka o zaměstnání a otec dítěte se bude soustavně připravovat na budoucí povolání ve formě prezenčního studia na vysoké škole?</a:t>
            </a:r>
          </a:p>
          <a:p>
            <a:pPr marL="0" indent="0">
              <a:buNone/>
            </a:pPr>
            <a:endParaRPr lang="cs-CZ"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4335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2B4B4-B6BA-4041-8A49-3EFE09FECA53}"/>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Podpora rodin s dětmi  - příklad</a:t>
            </a:r>
          </a:p>
        </p:txBody>
      </p:sp>
      <p:sp>
        <p:nvSpPr>
          <p:cNvPr id="3" name="Zástupný symbol pro obsah 2">
            <a:extLst>
              <a:ext uri="{FF2B5EF4-FFF2-40B4-BE49-F238E27FC236}">
                <a16:creationId xmlns:a16="http://schemas.microsoft.com/office/drawing/2014/main" id="{D09906DE-36D7-42C8-ACD1-D3A8FCA58E45}"/>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Paní Petra Novotná je vdaná a v současné době čerpá rodičovskou dovolenou s z důvodu péče o dvouletého syna, na kterého pobírá rodičovský příspěvek ve výši 10 000 Kč. měsíčně a přídavek na dítě ve výši 500 Kč. měsíčně. Její zaměstnavatel jí nabídl možnost návratu do zaměstnání  na částečný úvazek (18 hodin týdně) s možností výkonu práce z domova. Paní Petra Nováková zvažuje, zda je pro ni finančně výhodnější zůstat na rodičovské dovolené nebo se do zaměstnání vrátit, má zejména obavy ze ztráty nároku na dávky sociálního zabezpečení. Jaký postup byste jí doporučili.</a:t>
            </a:r>
          </a:p>
          <a:p>
            <a:endParaRPr lang="cs-CZ" dirty="0"/>
          </a:p>
        </p:txBody>
      </p:sp>
    </p:spTree>
    <p:extLst>
      <p:ext uri="{BB962C8B-B14F-4D97-AF65-F5344CB8AC3E}">
        <p14:creationId xmlns:p14="http://schemas.microsoft.com/office/powerpoint/2010/main" val="424630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Přídavek na dítě</a:t>
            </a:r>
          </a:p>
        </p:txBody>
      </p:sp>
      <p:sp>
        <p:nvSpPr>
          <p:cNvPr id="3" name="Zástupný symbol pro obsah 2"/>
          <p:cNvSpPr>
            <a:spLocks noGrp="1"/>
          </p:cNvSpPr>
          <p:nvPr>
            <p:ph idx="1"/>
          </p:nvPr>
        </p:nvSpPr>
        <p:spPr/>
        <p:txBody>
          <a:bodyPr>
            <a:normAutofit/>
          </a:bodyPr>
          <a:lstStyle/>
          <a:p>
            <a:pPr algn="just"/>
            <a:r>
              <a:rPr lang="cs-CZ" sz="2400" dirty="0">
                <a:latin typeface="Times New Roman" panose="02020603050405020304" pitchFamily="18" charset="0"/>
                <a:cs typeface="Times New Roman" panose="02020603050405020304" pitchFamily="18" charset="0"/>
              </a:rPr>
              <a:t>Účel – přispět rodině na zvýšené náklady spojené s péčí o nezaopatřené děti</a:t>
            </a:r>
          </a:p>
          <a:p>
            <a:pPr algn="just"/>
            <a:r>
              <a:rPr lang="cs-CZ" sz="2400" dirty="0">
                <a:latin typeface="Times New Roman" panose="02020603050405020304" pitchFamily="18" charset="0"/>
                <a:cs typeface="Times New Roman" panose="02020603050405020304" pitchFamily="18" charset="0"/>
              </a:rPr>
              <a:t>Obligatorní, peněžitá opakující se dávka (vyplácena měsíčně)</a:t>
            </a:r>
          </a:p>
          <a:p>
            <a:pPr algn="just"/>
            <a:r>
              <a:rPr lang="cs-CZ" sz="2400" dirty="0">
                <a:latin typeface="Times New Roman" panose="02020603050405020304" pitchFamily="18" charset="0"/>
                <a:cs typeface="Times New Roman" panose="02020603050405020304" pitchFamily="18" charset="0"/>
              </a:rPr>
              <a:t>Oprávněná osoba je dítě, dávka je vyplácena nezaopatřenému zletilému dítěti, v případě nezaopatřeného nezletilého dítěte osobě, která má dítě v přímém zaopatření. </a:t>
            </a:r>
          </a:p>
          <a:p>
            <a:pPr algn="just"/>
            <a:r>
              <a:rPr lang="cs-CZ" sz="2400" dirty="0">
                <a:latin typeface="Times New Roman" panose="02020603050405020304" pitchFamily="18" charset="0"/>
                <a:cs typeface="Times New Roman" panose="02020603050405020304" pitchFamily="18" charset="0"/>
              </a:rPr>
              <a:t>Nárok závisí na výši příjmů rozhodný příjem v rodině nesmí převýšit součin částky životního minima rodiny a koeficientu 2,70</a:t>
            </a:r>
          </a:p>
          <a:p>
            <a:pPr algn="just"/>
            <a:r>
              <a:rPr lang="cs-CZ" sz="2400" dirty="0">
                <a:latin typeface="Times New Roman" panose="02020603050405020304" pitchFamily="18" charset="0"/>
                <a:cs typeface="Times New Roman" panose="02020603050405020304" pitchFamily="18" charset="0"/>
              </a:rPr>
              <a:t>Měsíční výše přídavku na každé dítě záleží na věku dítěte: </a:t>
            </a:r>
          </a:p>
          <a:p>
            <a:pPr lvl="1" algn="just"/>
            <a:r>
              <a:rPr lang="cs-CZ" sz="2000" dirty="0">
                <a:latin typeface="Times New Roman" panose="02020603050405020304" pitchFamily="18" charset="0"/>
                <a:cs typeface="Times New Roman" panose="02020603050405020304" pitchFamily="18" charset="0"/>
              </a:rPr>
              <a:t>Do 6 let 500 Kč</a:t>
            </a:r>
          </a:p>
          <a:p>
            <a:pPr lvl="1" algn="just"/>
            <a:r>
              <a:rPr lang="cs-CZ" sz="2000" dirty="0">
                <a:latin typeface="Times New Roman" panose="02020603050405020304" pitchFamily="18" charset="0"/>
                <a:cs typeface="Times New Roman" panose="02020603050405020304" pitchFamily="18" charset="0"/>
              </a:rPr>
              <a:t>Od 6 do 15 let 610 Kč.</a:t>
            </a:r>
          </a:p>
          <a:p>
            <a:pPr lvl="1" algn="just"/>
            <a:r>
              <a:rPr lang="cs-CZ" sz="2000" dirty="0">
                <a:latin typeface="Times New Roman" panose="02020603050405020304" pitchFamily="18" charset="0"/>
                <a:cs typeface="Times New Roman" panose="02020603050405020304" pitchFamily="18" charset="0"/>
              </a:rPr>
              <a:t>Od 15 do 26 let 700 Kč</a:t>
            </a:r>
          </a:p>
        </p:txBody>
      </p:sp>
    </p:spTree>
    <p:extLst>
      <p:ext uri="{BB962C8B-B14F-4D97-AF65-F5344CB8AC3E}">
        <p14:creationId xmlns:p14="http://schemas.microsoft.com/office/powerpoint/2010/main" val="452522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E28073-345A-4915-BA3A-BFCF80533C49}"/>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Přídavek na dítě ve zvýšené výměře </a:t>
            </a:r>
          </a:p>
        </p:txBody>
      </p:sp>
      <p:sp>
        <p:nvSpPr>
          <p:cNvPr id="3" name="Zástupný symbol pro obsah 2">
            <a:extLst>
              <a:ext uri="{FF2B5EF4-FFF2-40B4-BE49-F238E27FC236}">
                <a16:creationId xmlns:a16="http://schemas.microsoft.com/office/drawing/2014/main" id="{535AED75-8AC4-45B8-AFAD-53159FDEE1BF}"/>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Zohlednění snahy zvýšit příjem rodiny – některá společně posuzovaná osoba má příjem např. z nemocenského pojištění, důchodového pojištění, dávek v nezaměstnanosti rodičovský příspěvek aj.</a:t>
            </a:r>
          </a:p>
          <a:p>
            <a:pPr marL="0" indent="0">
              <a:buNone/>
            </a:pPr>
            <a:r>
              <a:rPr lang="cs-CZ" dirty="0">
                <a:latin typeface="Times New Roman" panose="02020603050405020304" pitchFamily="18" charset="0"/>
                <a:cs typeface="Times New Roman" panose="02020603050405020304" pitchFamily="18" charset="0"/>
              </a:rPr>
              <a:t>Do 6 let – 800 Kč. </a:t>
            </a:r>
          </a:p>
          <a:p>
            <a:pPr marL="0" indent="0">
              <a:buNone/>
            </a:pPr>
            <a:r>
              <a:rPr lang="cs-CZ" dirty="0">
                <a:latin typeface="Times New Roman" panose="02020603050405020304" pitchFamily="18" charset="0"/>
                <a:cs typeface="Times New Roman" panose="02020603050405020304" pitchFamily="18" charset="0"/>
              </a:rPr>
              <a:t>6 – 15 let  - 910 Kč.</a:t>
            </a:r>
          </a:p>
          <a:p>
            <a:pPr marL="0" indent="0">
              <a:buNone/>
            </a:pPr>
            <a:r>
              <a:rPr lang="cs-CZ" dirty="0">
                <a:latin typeface="Times New Roman" panose="02020603050405020304" pitchFamily="18" charset="0"/>
                <a:cs typeface="Times New Roman" panose="02020603050405020304" pitchFamily="18" charset="0"/>
              </a:rPr>
              <a:t>15 – 26 let – 1000 Kč.</a:t>
            </a:r>
          </a:p>
          <a:p>
            <a:pPr marL="0" indent="0">
              <a:buNone/>
            </a:pPr>
            <a:endParaRPr lang="cs-CZ" dirty="0"/>
          </a:p>
        </p:txBody>
      </p:sp>
    </p:spTree>
    <p:extLst>
      <p:ext uri="{BB962C8B-B14F-4D97-AF65-F5344CB8AC3E}">
        <p14:creationId xmlns:p14="http://schemas.microsoft.com/office/powerpoint/2010/main" val="4182289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Příspěvek na bydlení</a:t>
            </a:r>
          </a:p>
        </p:txBody>
      </p:sp>
      <p:sp>
        <p:nvSpPr>
          <p:cNvPr id="3" name="Zástupný symbol pro obsah 2"/>
          <p:cNvSpPr>
            <a:spLocks noGrp="1"/>
          </p:cNvSpPr>
          <p:nvPr>
            <p:ph idx="1"/>
          </p:nvPr>
        </p:nvSpPr>
        <p:spPr/>
        <p:txBody>
          <a:bodyPr>
            <a:normAutofit/>
          </a:bodyPr>
          <a:lstStyle/>
          <a:p>
            <a:pPr marL="0" indent="0">
              <a:buNone/>
            </a:pPr>
            <a:r>
              <a:rPr lang="cs-CZ" dirty="0">
                <a:latin typeface="Times New Roman" panose="02020603050405020304" pitchFamily="18" charset="0"/>
                <a:cs typeface="Times New Roman" panose="02020603050405020304" pitchFamily="18" charset="0"/>
              </a:rPr>
              <a:t>Účel – přispět rodinám s nezaopatřenými dětmi i bez nich popřípadě jednotlivcům na náklady spojené se zajištěním bydlení</a:t>
            </a:r>
          </a:p>
          <a:p>
            <a:pPr marL="0" indent="0">
              <a:buNone/>
            </a:pPr>
            <a:r>
              <a:rPr lang="cs-CZ" dirty="0">
                <a:latin typeface="Times New Roman" panose="02020603050405020304" pitchFamily="18" charset="0"/>
                <a:cs typeface="Times New Roman" panose="02020603050405020304" pitchFamily="18" charset="0"/>
              </a:rPr>
              <a:t>Obligatorní, peněžitá, opakující se dávka, závisí na výši příjmu</a:t>
            </a:r>
          </a:p>
          <a:p>
            <a:pPr marL="0" indent="0">
              <a:buNone/>
            </a:pPr>
            <a:r>
              <a:rPr lang="cs-CZ" dirty="0">
                <a:latin typeface="Times New Roman" panose="02020603050405020304" pitchFamily="18" charset="0"/>
                <a:cs typeface="Times New Roman" panose="02020603050405020304" pitchFamily="18" charset="0"/>
              </a:rPr>
              <a:t>Nárok vlastník nebo nájemce bytu, který je v bytě hlášen k trvalému pobytu. </a:t>
            </a:r>
          </a:p>
          <a:p>
            <a:pPr marL="0" indent="0">
              <a:buNone/>
            </a:pPr>
            <a:r>
              <a:rPr lang="cs-CZ" dirty="0">
                <a:latin typeface="Times New Roman" panose="02020603050405020304" pitchFamily="18" charset="0"/>
                <a:cs typeface="Times New Roman" panose="02020603050405020304" pitchFamily="18" charset="0"/>
              </a:rPr>
              <a:t>Zákon vychází z možnosti rodiny nebo jednotlivce vynaložit na bydlení pouze část svých příjmů (30 v Praze 35% příjmů) – zohlednění koeficientu</a:t>
            </a:r>
          </a:p>
        </p:txBody>
      </p:sp>
    </p:spTree>
    <p:extLst>
      <p:ext uri="{BB962C8B-B14F-4D97-AF65-F5344CB8AC3E}">
        <p14:creationId xmlns:p14="http://schemas.microsoft.com/office/powerpoint/2010/main" val="1923507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Rodičovský příspěvek</a:t>
            </a:r>
          </a:p>
        </p:txBody>
      </p:sp>
      <p:sp>
        <p:nvSpPr>
          <p:cNvPr id="3" name="Zástupný symbol pro obsah 2"/>
          <p:cNvSpPr>
            <a:spLocks noGrp="1"/>
          </p:cNvSpPr>
          <p:nvPr>
            <p:ph idx="1"/>
          </p:nvPr>
        </p:nvSpPr>
        <p:spPr/>
        <p:txBody>
          <a:bodyPr>
            <a:normAutofit/>
          </a:bodyPr>
          <a:lstStyle/>
          <a:p>
            <a:r>
              <a:rPr lang="cs-CZ" dirty="0">
                <a:latin typeface="Times New Roman" panose="02020603050405020304" pitchFamily="18" charset="0"/>
                <a:cs typeface="Times New Roman" panose="02020603050405020304" pitchFamily="18" charset="0"/>
              </a:rPr>
              <a:t>Účel - přispět rodině na zvýšené náklady spojené s řádnou, celodenní, osobní péčí o dítě do 4 let</a:t>
            </a:r>
          </a:p>
          <a:p>
            <a:r>
              <a:rPr lang="cs-CZ" dirty="0">
                <a:latin typeface="Times New Roman" panose="02020603050405020304" pitchFamily="18" charset="0"/>
                <a:cs typeface="Times New Roman" panose="02020603050405020304" pitchFamily="18" charset="0"/>
              </a:rPr>
              <a:t>Obligatorní, peněžití, opakující se dávka (vyplácena měsíčně)</a:t>
            </a:r>
          </a:p>
          <a:p>
            <a:r>
              <a:rPr lang="cs-CZ" dirty="0">
                <a:latin typeface="Times New Roman" panose="02020603050405020304" pitchFamily="18" charset="0"/>
                <a:cs typeface="Times New Roman" panose="02020603050405020304" pitchFamily="18" charset="0"/>
              </a:rPr>
              <a:t>Oprávněná osoba rodič, který po celý kalendářní měsíc řádně, osobně, celodenně pečuje o dítě, které je nejmladší dítě v rodině</a:t>
            </a:r>
          </a:p>
          <a:p>
            <a:r>
              <a:rPr lang="cs-CZ" dirty="0">
                <a:latin typeface="Times New Roman" panose="02020603050405020304" pitchFamily="18" charset="0"/>
                <a:cs typeface="Times New Roman" panose="02020603050405020304" pitchFamily="18" charset="0"/>
              </a:rPr>
              <a:t>Výše –300 000 Kč. (celková částka), v případě narození dvou a více dětí zároveň 450 000 Kč.</a:t>
            </a:r>
          </a:p>
        </p:txBody>
      </p:sp>
    </p:spTree>
    <p:extLst>
      <p:ext uri="{BB962C8B-B14F-4D97-AF65-F5344CB8AC3E}">
        <p14:creationId xmlns:p14="http://schemas.microsoft.com/office/powerpoint/2010/main" val="3577726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latin typeface="Times New Roman" panose="02020603050405020304" pitchFamily="18" charset="0"/>
                <a:cs typeface="Times New Roman" panose="02020603050405020304" pitchFamily="18" charset="0"/>
              </a:rPr>
              <a:t>Rodičovský příspěvek - pokračování</a:t>
            </a:r>
          </a:p>
        </p:txBody>
      </p:sp>
      <p:sp>
        <p:nvSpPr>
          <p:cNvPr id="3" name="Zástupný symbol pro obsah 2"/>
          <p:cNvSpPr>
            <a:spLocks noGrp="1"/>
          </p:cNvSpPr>
          <p:nvPr>
            <p:ph idx="1"/>
          </p:nvPr>
        </p:nvSpPr>
        <p:spPr/>
        <p:txBody>
          <a:bodyPr>
            <a:normAutofit lnSpcReduction="10000"/>
          </a:bodyPr>
          <a:lstStyle/>
          <a:p>
            <a:r>
              <a:rPr lang="cs-CZ" sz="3200" dirty="0">
                <a:latin typeface="Times New Roman" panose="02020603050405020304" pitchFamily="18" charset="0"/>
                <a:cs typeface="Times New Roman" panose="02020603050405020304" pitchFamily="18" charset="0"/>
              </a:rPr>
              <a:t>Měsíční výše – rozhodující je denní vyměřovací základ pro účely peněžité pomoci v mateřství nebo nemocenského v souvislosti s porodem nebo převzetím dítěte do péče pro účely zákona o nemocenském pojištění</a:t>
            </a:r>
          </a:p>
          <a:p>
            <a:r>
              <a:rPr lang="cs-CZ" sz="3200" dirty="0">
                <a:latin typeface="Times New Roman" panose="02020603050405020304" pitchFamily="18" charset="0"/>
                <a:cs typeface="Times New Roman" panose="02020603050405020304" pitchFamily="18" charset="0"/>
              </a:rPr>
              <a:t>Podmínka celodenní osobní péře o dítě do 4 let </a:t>
            </a:r>
          </a:p>
          <a:p>
            <a:pPr lvl="1"/>
            <a:r>
              <a:rPr lang="cs-CZ" sz="3200" dirty="0">
                <a:latin typeface="Times New Roman" panose="02020603050405020304" pitchFamily="18" charset="0"/>
                <a:cs typeface="Times New Roman" panose="02020603050405020304" pitchFamily="18" charset="0"/>
              </a:rPr>
              <a:t>Dítě starší 2 let – docházka do zařízení péče oděti se nezkoumá</a:t>
            </a:r>
          </a:p>
          <a:p>
            <a:pPr lvl="1"/>
            <a:r>
              <a:rPr lang="cs-CZ" sz="3200" dirty="0">
                <a:latin typeface="Times New Roman" panose="02020603050405020304" pitchFamily="18" charset="0"/>
                <a:cs typeface="Times New Roman" panose="02020603050405020304" pitchFamily="18" charset="0"/>
              </a:rPr>
              <a:t>Dítě mladší 2 let – kolize s dávkou by nastala, pokud by docházka do zařízení péče o děti přesahoval 92 hodin v měsíci.</a:t>
            </a:r>
          </a:p>
          <a:p>
            <a:pPr lvl="2"/>
            <a:endParaRPr lang="cs-CZ" sz="3200" dirty="0">
              <a:latin typeface="Times New Roman" panose="02020603050405020304" pitchFamily="18" charset="0"/>
              <a:cs typeface="Times New Roman" panose="02020603050405020304" pitchFamily="18" charset="0"/>
            </a:endParaRPr>
          </a:p>
          <a:p>
            <a:pPr lvl="1"/>
            <a:endParaRPr lang="cs-CZ" sz="2000" dirty="0"/>
          </a:p>
        </p:txBody>
      </p:sp>
    </p:spTree>
    <p:extLst>
      <p:ext uri="{BB962C8B-B14F-4D97-AF65-F5344CB8AC3E}">
        <p14:creationId xmlns:p14="http://schemas.microsoft.com/office/powerpoint/2010/main" val="991950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Porodné</a:t>
            </a:r>
          </a:p>
        </p:txBody>
      </p:sp>
      <p:sp>
        <p:nvSpPr>
          <p:cNvPr id="3" name="Zástupný symbol pro obsah 2"/>
          <p:cNvSpPr>
            <a:spLocks noGrp="1"/>
          </p:cNvSpPr>
          <p:nvPr>
            <p:ph idx="1"/>
          </p:nvPr>
        </p:nvSpPr>
        <p:spPr/>
        <p:txBody>
          <a:bodyPr>
            <a:normAutofit fontScale="92500" lnSpcReduction="10000"/>
          </a:bodyPr>
          <a:lstStyle/>
          <a:p>
            <a:r>
              <a:rPr lang="cs-CZ" sz="2400" dirty="0">
                <a:latin typeface="Times New Roman" panose="02020603050405020304" pitchFamily="18" charset="0"/>
                <a:cs typeface="Times New Roman" panose="02020603050405020304" pitchFamily="18" charset="0"/>
              </a:rPr>
              <a:t>Účel – přispět na náklady spojené s porodem (narozením dítěte)</a:t>
            </a:r>
          </a:p>
          <a:p>
            <a:r>
              <a:rPr lang="cs-CZ" sz="2400" dirty="0">
                <a:latin typeface="Times New Roman" panose="02020603050405020304" pitchFamily="18" charset="0"/>
                <a:cs typeface="Times New Roman" panose="02020603050405020304" pitchFamily="18" charset="0"/>
              </a:rPr>
              <a:t>Obligatorní jednorázová peněžitá dávka</a:t>
            </a:r>
          </a:p>
          <a:p>
            <a:r>
              <a:rPr lang="cs-CZ" sz="2400" dirty="0">
                <a:latin typeface="Times New Roman" panose="02020603050405020304" pitchFamily="18" charset="0"/>
                <a:cs typeface="Times New Roman" panose="02020603050405020304" pitchFamily="18" charset="0"/>
              </a:rPr>
              <a:t>Testovaná dávka (od. 1. 1. 2011)- rozhodný příjem v rodině nesmí převyšovat součin částky životního minima rodiny a koeficientu 2,70</a:t>
            </a:r>
          </a:p>
          <a:p>
            <a:r>
              <a:rPr lang="cs-CZ" sz="2400" dirty="0">
                <a:latin typeface="Times New Roman" panose="02020603050405020304" pitchFamily="18" charset="0"/>
                <a:cs typeface="Times New Roman" panose="02020603050405020304" pitchFamily="18" charset="0"/>
              </a:rPr>
              <a:t>Oprávněná osoby </a:t>
            </a:r>
          </a:p>
          <a:p>
            <a:pPr lvl="1"/>
            <a:r>
              <a:rPr lang="cs-CZ" sz="2000" dirty="0">
                <a:latin typeface="Times New Roman" panose="02020603050405020304" pitchFamily="18" charset="0"/>
                <a:cs typeface="Times New Roman" panose="02020603050405020304" pitchFamily="18" charset="0"/>
              </a:rPr>
              <a:t>Žena, která porodila své první nebo druhé živě narozené dítě,</a:t>
            </a:r>
          </a:p>
          <a:p>
            <a:pPr lvl="1"/>
            <a:r>
              <a:rPr lang="cs-CZ" sz="2000" dirty="0">
                <a:latin typeface="Times New Roman" panose="02020603050405020304" pitchFamily="18" charset="0"/>
                <a:cs typeface="Times New Roman" panose="02020603050405020304" pitchFamily="18" charset="0"/>
              </a:rPr>
              <a:t>Otec prvního nebo druhého živě narozeného dítěte, jestliže žena, která dítě porodila zemřela, </a:t>
            </a:r>
          </a:p>
          <a:p>
            <a:pPr lvl="1"/>
            <a:r>
              <a:rPr lang="cs-CZ" sz="2000" dirty="0">
                <a:latin typeface="Times New Roman" panose="02020603050405020304" pitchFamily="18" charset="0"/>
                <a:cs typeface="Times New Roman" panose="02020603050405020304" pitchFamily="18" charset="0"/>
              </a:rPr>
              <a:t>Osoba, která převzala dítě do 1 roku do péče nahrazující péči rodičů a toto dítě bylo prvním nebo druhým dítětem této osoby</a:t>
            </a:r>
          </a:p>
          <a:p>
            <a:r>
              <a:rPr lang="cs-CZ" sz="2400" dirty="0">
                <a:latin typeface="Times New Roman" panose="02020603050405020304" pitchFamily="18" charset="0"/>
                <a:cs typeface="Times New Roman" panose="02020603050405020304" pitchFamily="18" charset="0"/>
              </a:rPr>
              <a:t>Výše porodného </a:t>
            </a:r>
          </a:p>
          <a:p>
            <a:pPr marL="0" indent="0">
              <a:buNone/>
            </a:pPr>
            <a:r>
              <a:rPr lang="cs-CZ" sz="2400" dirty="0">
                <a:latin typeface="Times New Roman" panose="02020603050405020304" pitchFamily="18" charset="0"/>
                <a:cs typeface="Times New Roman" panose="02020603050405020304" pitchFamily="18" charset="0"/>
              </a:rPr>
              <a:t>	Na první dítě 13 000 Kč</a:t>
            </a:r>
          </a:p>
          <a:p>
            <a:pPr marL="0" indent="0">
              <a:buNone/>
            </a:pPr>
            <a:r>
              <a:rPr lang="cs-CZ" sz="2400" dirty="0">
                <a:latin typeface="Times New Roman" panose="02020603050405020304" pitchFamily="18" charset="0"/>
                <a:cs typeface="Times New Roman" panose="02020603050405020304" pitchFamily="18" charset="0"/>
              </a:rPr>
              <a:t>	Na druhé dítě 10 000 Kč. </a:t>
            </a:r>
          </a:p>
          <a:p>
            <a:endParaRPr lang="cs-CZ" dirty="0"/>
          </a:p>
        </p:txBody>
      </p:sp>
    </p:spTree>
    <p:extLst>
      <p:ext uri="{BB962C8B-B14F-4D97-AF65-F5344CB8AC3E}">
        <p14:creationId xmlns:p14="http://schemas.microsoft.com/office/powerpoint/2010/main" val="192354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38D05E-82F9-4829-9C47-1D54A2501D65}"/>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Program přednášky</a:t>
            </a:r>
          </a:p>
        </p:txBody>
      </p:sp>
      <p:sp>
        <p:nvSpPr>
          <p:cNvPr id="3" name="Zástupný symbol pro obsah 2">
            <a:extLst>
              <a:ext uri="{FF2B5EF4-FFF2-40B4-BE49-F238E27FC236}">
                <a16:creationId xmlns:a16="http://schemas.microsoft.com/office/drawing/2014/main" id="{0478FA47-C82E-4A6D-956C-877E5998D379}"/>
              </a:ext>
            </a:extLst>
          </p:cNvPr>
          <p:cNvSpPr>
            <a:spLocks noGrp="1"/>
          </p:cNvSpPr>
          <p:nvPr>
            <p:ph idx="1"/>
          </p:nvPr>
        </p:nvSpPr>
        <p:spPr/>
        <p:txBody>
          <a:bodyPr/>
          <a:lstStyle/>
          <a:p>
            <a:pPr marL="0" indent="0">
              <a:buNone/>
            </a:pPr>
            <a:r>
              <a:rPr lang="cs-CZ" sz="4000" dirty="0">
                <a:latin typeface="Times New Roman" panose="02020603050405020304" pitchFamily="18" charset="0"/>
                <a:cs typeface="Times New Roman" panose="02020603050405020304" pitchFamily="18" charset="0"/>
              </a:rPr>
              <a:t>1. Státní sociální podpora</a:t>
            </a:r>
          </a:p>
          <a:p>
            <a:pPr marL="0" indent="0">
              <a:buNone/>
            </a:pPr>
            <a:r>
              <a:rPr lang="cs-CZ" sz="4000" dirty="0">
                <a:latin typeface="Times New Roman" panose="02020603050405020304" pitchFamily="18" charset="0"/>
                <a:cs typeface="Times New Roman" panose="02020603050405020304" pitchFamily="18" charset="0"/>
              </a:rPr>
              <a:t>2. Státní sociální pomoc</a:t>
            </a:r>
          </a:p>
          <a:p>
            <a:pPr marL="0" indent="0">
              <a:buNone/>
            </a:pPr>
            <a:r>
              <a:rPr lang="cs-CZ" sz="4000" dirty="0">
                <a:latin typeface="Times New Roman" panose="02020603050405020304" pitchFamily="18" charset="0"/>
                <a:cs typeface="Times New Roman" panose="02020603050405020304" pitchFamily="18" charset="0"/>
              </a:rPr>
              <a:t>	- Pomoc v hmotné nouzi</a:t>
            </a:r>
          </a:p>
          <a:p>
            <a:pPr marL="0" indent="0">
              <a:buNone/>
            </a:pPr>
            <a:r>
              <a:rPr lang="cs-CZ" sz="4000" dirty="0">
                <a:latin typeface="Times New Roman" panose="02020603050405020304" pitchFamily="18" charset="0"/>
                <a:cs typeface="Times New Roman" panose="02020603050405020304" pitchFamily="18" charset="0"/>
              </a:rPr>
              <a:t>	- Sociální služby</a:t>
            </a:r>
          </a:p>
          <a:p>
            <a:pPr marL="0" indent="0">
              <a:buNone/>
            </a:pPr>
            <a:r>
              <a:rPr lang="cs-CZ" sz="4000" dirty="0">
                <a:latin typeface="Times New Roman" panose="02020603050405020304" pitchFamily="18" charset="0"/>
                <a:cs typeface="Times New Roman" panose="02020603050405020304" pitchFamily="18" charset="0"/>
              </a:rPr>
              <a:t>	- Dávky pro osoby se zdravotním postižením</a:t>
            </a:r>
          </a:p>
          <a:p>
            <a:pPr marL="0" indent="0">
              <a:buNone/>
            </a:pPr>
            <a:endParaRPr lang="cs-CZ" dirty="0"/>
          </a:p>
        </p:txBody>
      </p:sp>
    </p:spTree>
    <p:extLst>
      <p:ext uri="{BB962C8B-B14F-4D97-AF65-F5344CB8AC3E}">
        <p14:creationId xmlns:p14="http://schemas.microsoft.com/office/powerpoint/2010/main" val="1970324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Pohřebné</a:t>
            </a:r>
          </a:p>
        </p:txBody>
      </p:sp>
      <p:sp>
        <p:nvSpPr>
          <p:cNvPr id="3" name="Zástupný symbol pro obsah 2"/>
          <p:cNvSpPr>
            <a:spLocks noGrp="1"/>
          </p:cNvSpPr>
          <p:nvPr>
            <p:ph idx="1"/>
          </p:nvPr>
        </p:nvSpPr>
        <p:spPr/>
        <p:txBody>
          <a:bodyPr vert="horz" lIns="0" tIns="45720" rIns="91440" bIns="45720" rtlCol="0">
            <a:normAutofit fontScale="77500" lnSpcReduction="20000"/>
          </a:bodyPr>
          <a:lstStyle/>
          <a:p>
            <a:r>
              <a:rPr lang="cs-CZ" sz="3800" dirty="0">
                <a:latin typeface="Times New Roman" panose="02020603050405020304" pitchFamily="18" charset="0"/>
                <a:cs typeface="Times New Roman" panose="02020603050405020304" pitchFamily="18" charset="0"/>
              </a:rPr>
              <a:t>Účel – přispět na náklady spojené s pohřbem</a:t>
            </a:r>
          </a:p>
          <a:p>
            <a:r>
              <a:rPr lang="cs-CZ" sz="3800" dirty="0">
                <a:latin typeface="Times New Roman" panose="02020603050405020304" pitchFamily="18" charset="0"/>
                <a:cs typeface="Times New Roman" panose="02020603050405020304" pitchFamily="18" charset="0"/>
              </a:rPr>
              <a:t>Jednorázová, obligatorní, peněžitá dávka,</a:t>
            </a:r>
          </a:p>
          <a:p>
            <a:r>
              <a:rPr lang="cs-CZ" sz="3800" dirty="0">
                <a:latin typeface="Times New Roman" panose="02020603050405020304" pitchFamily="18" charset="0"/>
                <a:cs typeface="Times New Roman" panose="02020603050405020304" pitchFamily="18" charset="0"/>
              </a:rPr>
              <a:t>Oprávněná osoba – osoba, která vypravila pohřeb (nezohledňuje se příbuzenský nebo jiný vztah k zemřelé osobě)</a:t>
            </a:r>
          </a:p>
          <a:p>
            <a:pPr lvl="1"/>
            <a:r>
              <a:rPr lang="cs-CZ" sz="3800" dirty="0">
                <a:latin typeface="Times New Roman" panose="02020603050405020304" pitchFamily="18" charset="0"/>
                <a:cs typeface="Times New Roman" panose="02020603050405020304" pitchFamily="18" charset="0"/>
              </a:rPr>
              <a:t>dítěte, které bylo ke dni smrti nezaopatřeným dítětem, nebo</a:t>
            </a:r>
          </a:p>
          <a:p>
            <a:pPr lvl="1"/>
            <a:r>
              <a:rPr lang="cs-CZ" sz="3800" dirty="0">
                <a:latin typeface="Times New Roman" panose="02020603050405020304" pitchFamily="18" charset="0"/>
                <a:cs typeface="Times New Roman" panose="02020603050405020304" pitchFamily="18" charset="0"/>
              </a:rPr>
              <a:t>osobě, která byla ke dni smrti rodičem nezaopatřeného dítěte</a:t>
            </a:r>
          </a:p>
          <a:p>
            <a:pPr marL="457200" lvl="1" indent="0">
              <a:buNone/>
            </a:pPr>
            <a:r>
              <a:rPr lang="cs-CZ" sz="3800" dirty="0">
                <a:latin typeface="Times New Roman" panose="02020603050405020304" pitchFamily="18" charset="0"/>
                <a:cs typeface="Times New Roman" panose="02020603050405020304" pitchFamily="18" charset="0"/>
              </a:rPr>
              <a:t>U dětí, které se narodily mrtvé, se nezjišťuje podmínka trvalého pobytu a bydliště</a:t>
            </a:r>
          </a:p>
          <a:p>
            <a:pPr marL="457200" lvl="1" indent="0" algn="just">
              <a:buNone/>
            </a:pPr>
            <a:r>
              <a:rPr lang="cs-CZ" sz="3800" dirty="0">
                <a:latin typeface="Times New Roman" panose="02020603050405020304" pitchFamily="18" charset="0"/>
                <a:cs typeface="Times New Roman" panose="02020603050405020304" pitchFamily="18" charset="0"/>
              </a:rPr>
              <a:t>Výše – 5 000 Kč.</a:t>
            </a:r>
          </a:p>
          <a:p>
            <a:pPr marL="457200" lvl="1" indent="0" algn="just">
              <a:buNone/>
            </a:pPr>
            <a:r>
              <a:rPr lang="cs-CZ" sz="3800" dirty="0">
                <a:latin typeface="Times New Roman" panose="02020603050405020304" pitchFamily="18" charset="0"/>
                <a:cs typeface="Times New Roman" panose="02020603050405020304" pitchFamily="18" charset="0"/>
              </a:rPr>
              <a:t>Nárok vzniká dnem pohřbení</a:t>
            </a:r>
          </a:p>
          <a:p>
            <a:pPr lvl="1"/>
            <a:endParaRPr lang="cs-CZ" dirty="0"/>
          </a:p>
        </p:txBody>
      </p:sp>
    </p:spTree>
    <p:extLst>
      <p:ext uri="{BB962C8B-B14F-4D97-AF65-F5344CB8AC3E}">
        <p14:creationId xmlns:p14="http://schemas.microsoft.com/office/powerpoint/2010/main" val="4187144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6237D2-449B-449B-8FD0-4F6FB8F16AA5}"/>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Pomoc v hmotné nouzi</a:t>
            </a:r>
          </a:p>
        </p:txBody>
      </p:sp>
      <p:sp>
        <p:nvSpPr>
          <p:cNvPr id="3" name="Zástupný symbol pro obsah 2">
            <a:extLst>
              <a:ext uri="{FF2B5EF4-FFF2-40B4-BE49-F238E27FC236}">
                <a16:creationId xmlns:a16="http://schemas.microsoft.com/office/drawing/2014/main" id="{0E446701-34A9-4FAC-B7F2-4E09CCE4ACFC}"/>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Charakteristika systému  - </a:t>
            </a:r>
            <a:r>
              <a:rPr lang="cs-CZ" b="1" dirty="0">
                <a:latin typeface="Times New Roman" panose="02020603050405020304" pitchFamily="18" charset="0"/>
                <a:cs typeface="Times New Roman" panose="02020603050405020304" pitchFamily="18" charset="0"/>
              </a:rPr>
              <a:t>subsidiární charakter </a:t>
            </a:r>
            <a:r>
              <a:rPr lang="cs-CZ" dirty="0">
                <a:latin typeface="Times New Roman" panose="02020603050405020304" pitchFamily="18" charset="0"/>
                <a:cs typeface="Times New Roman" panose="02020603050405020304" pitchFamily="18" charset="0"/>
              </a:rPr>
              <a:t>– má se uplatnit až v případě, kdy osoba není schopna zabezpečit prostředky ke své obživě příjmy z výdělečné činnosti, neuplatní se dávky z pojistných systémů sociálního zabezpečení ani státní sociální podpory,</a:t>
            </a:r>
          </a:p>
          <a:p>
            <a:pPr marL="0" indent="0">
              <a:buNone/>
            </a:pPr>
            <a:r>
              <a:rPr lang="cs-CZ" dirty="0">
                <a:latin typeface="Times New Roman" panose="02020603050405020304" pitchFamily="18" charset="0"/>
                <a:cs typeface="Times New Roman" panose="02020603050405020304" pitchFamily="18" charset="0"/>
              </a:rPr>
              <a:t>Plně se uplatňuje princip </a:t>
            </a:r>
            <a:r>
              <a:rPr lang="cs-CZ" b="1" dirty="0">
                <a:latin typeface="Times New Roman" panose="02020603050405020304" pitchFamily="18" charset="0"/>
                <a:cs typeface="Times New Roman" panose="02020603050405020304" pitchFamily="18" charset="0"/>
              </a:rPr>
              <a:t>sociální solidarity </a:t>
            </a:r>
            <a:r>
              <a:rPr lang="cs-CZ" dirty="0">
                <a:latin typeface="Times New Roman" panose="02020603050405020304" pitchFamily="18" charset="0"/>
                <a:cs typeface="Times New Roman" panose="02020603050405020304" pitchFamily="18" charset="0"/>
              </a:rPr>
              <a:t>ve vztahu k osobám s nízkými příjmy,</a:t>
            </a:r>
          </a:p>
          <a:p>
            <a:pPr marL="0" indent="0">
              <a:buNone/>
            </a:pPr>
            <a:r>
              <a:rPr lang="cs-CZ" dirty="0">
                <a:latin typeface="Times New Roman" panose="02020603050405020304" pitchFamily="18" charset="0"/>
                <a:cs typeface="Times New Roman" panose="02020603050405020304" pitchFamily="18" charset="0"/>
              </a:rPr>
              <a:t>Potlačen princip participace s zásluhovosti</a:t>
            </a:r>
          </a:p>
          <a:p>
            <a:pPr marL="0" indent="0">
              <a:buNone/>
            </a:pPr>
            <a:r>
              <a:rPr lang="cs-CZ" dirty="0">
                <a:latin typeface="Times New Roman" panose="02020603050405020304" pitchFamily="18" charset="0"/>
                <a:cs typeface="Times New Roman" panose="02020603050405020304" pitchFamily="18" charset="0"/>
              </a:rPr>
              <a:t>Zkoumá se příjmová situace oprávněné osoby i její majetkové poměry</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80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638FD6-1DB9-4879-BE07-451BF69C8CF8}"/>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Prameny právní úpravy</a:t>
            </a:r>
          </a:p>
        </p:txBody>
      </p:sp>
      <p:sp>
        <p:nvSpPr>
          <p:cNvPr id="3" name="Zástupný symbol pro obsah 2">
            <a:extLst>
              <a:ext uri="{FF2B5EF4-FFF2-40B4-BE49-F238E27FC236}">
                <a16:creationId xmlns:a16="http://schemas.microsoft.com/office/drawing/2014/main" id="{55929F6E-971F-48D1-8039-7FA39E7F1DB5}"/>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Listina základních práv a svobod čl. 30 odst. 2  – Každý kdo je v hmotné nouzi, má právo na  takovou pomoc, která je nezbytná k zajištění základních životních podmínek</a:t>
            </a:r>
          </a:p>
          <a:p>
            <a:r>
              <a:rPr lang="cs-CZ" dirty="0">
                <a:latin typeface="Times New Roman" panose="02020603050405020304" pitchFamily="18" charset="0"/>
                <a:cs typeface="Times New Roman" panose="02020603050405020304" pitchFamily="18" charset="0"/>
              </a:rPr>
              <a:t>Zákon ř. 110/2006 Sb., o životním a existenčním minimu, ve znění pozdějších předpisů,</a:t>
            </a:r>
          </a:p>
          <a:p>
            <a:r>
              <a:rPr lang="cs-CZ" dirty="0">
                <a:latin typeface="Times New Roman" panose="02020603050405020304" pitchFamily="18" charset="0"/>
                <a:cs typeface="Times New Roman" panose="02020603050405020304" pitchFamily="18" charset="0"/>
              </a:rPr>
              <a:t>Zákon č. 111/2006 Sb., o pomoci v hmotné nouzi, ve znění pozdějších předpisů,</a:t>
            </a:r>
          </a:p>
          <a:p>
            <a:r>
              <a:rPr lang="cs-CZ" dirty="0">
                <a:latin typeface="Times New Roman" panose="02020603050405020304" pitchFamily="18" charset="0"/>
                <a:cs typeface="Times New Roman" panose="02020603050405020304" pitchFamily="18" charset="0"/>
              </a:rPr>
              <a:t>Zákon č. 73/2011 Sb., o Úřadu práce ČR a o změně některých souvisejících zákonů, ve znění pozdějších předpisů</a:t>
            </a:r>
          </a:p>
          <a:p>
            <a:endParaRPr lang="cs-CZ" dirty="0"/>
          </a:p>
        </p:txBody>
      </p:sp>
    </p:spTree>
    <p:extLst>
      <p:ext uri="{BB962C8B-B14F-4D97-AF65-F5344CB8AC3E}">
        <p14:creationId xmlns:p14="http://schemas.microsoft.com/office/powerpoint/2010/main" val="2737331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EC984-2C4A-437E-AE8D-A819B05F0D7F}"/>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Dávky pomoci v hmotné nouzi</a:t>
            </a:r>
          </a:p>
        </p:txBody>
      </p:sp>
      <p:sp>
        <p:nvSpPr>
          <p:cNvPr id="3" name="Zástupný symbol pro obsah 2">
            <a:extLst>
              <a:ext uri="{FF2B5EF4-FFF2-40B4-BE49-F238E27FC236}">
                <a16:creationId xmlns:a16="http://schemas.microsoft.com/office/drawing/2014/main" id="{6D28AE59-59AD-4D58-AA3E-FC441E50D665}"/>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Peněžité i nepeněžité, jednorázové i opakující se</a:t>
            </a:r>
          </a:p>
          <a:p>
            <a:pPr marL="514350" indent="-514350">
              <a:buAutoNum type="arabicPeriod"/>
            </a:pPr>
            <a:r>
              <a:rPr lang="cs-CZ" dirty="0">
                <a:latin typeface="Times New Roman" panose="02020603050405020304" pitchFamily="18" charset="0"/>
                <a:cs typeface="Times New Roman" panose="02020603050405020304" pitchFamily="18" charset="0"/>
              </a:rPr>
              <a:t>Příspěvek na živobytí</a:t>
            </a:r>
          </a:p>
          <a:p>
            <a:pPr marL="514350" indent="-514350">
              <a:buAutoNum type="arabicPeriod"/>
            </a:pPr>
            <a:r>
              <a:rPr lang="cs-CZ" dirty="0">
                <a:latin typeface="Times New Roman" panose="02020603050405020304" pitchFamily="18" charset="0"/>
                <a:cs typeface="Times New Roman" panose="02020603050405020304" pitchFamily="18" charset="0"/>
              </a:rPr>
              <a:t>Doplatek na bydlení</a:t>
            </a:r>
          </a:p>
          <a:p>
            <a:pPr marL="514350" indent="-514350">
              <a:buAutoNum type="arabicPeriod"/>
            </a:pPr>
            <a:r>
              <a:rPr lang="cs-CZ" dirty="0">
                <a:latin typeface="Times New Roman" panose="02020603050405020304" pitchFamily="18" charset="0"/>
                <a:cs typeface="Times New Roman" panose="02020603050405020304" pitchFamily="18" charset="0"/>
              </a:rPr>
              <a:t>Mimořádná okamžitá pomoc</a:t>
            </a:r>
          </a:p>
        </p:txBody>
      </p:sp>
    </p:spTree>
    <p:extLst>
      <p:ext uri="{BB962C8B-B14F-4D97-AF65-F5344CB8AC3E}">
        <p14:creationId xmlns:p14="http://schemas.microsoft.com/office/powerpoint/2010/main" val="3506573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5A521-08F8-4983-9CD8-781E8443A854}"/>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Sociální služby</a:t>
            </a:r>
          </a:p>
        </p:txBody>
      </p:sp>
      <p:sp>
        <p:nvSpPr>
          <p:cNvPr id="3" name="Zástupný symbol pro obsah 2">
            <a:extLst>
              <a:ext uri="{FF2B5EF4-FFF2-40B4-BE49-F238E27FC236}">
                <a16:creationId xmlns:a16="http://schemas.microsoft.com/office/drawing/2014/main" id="{30C86E40-ADBE-4515-A7B0-A52660EAAE95}"/>
              </a:ext>
            </a:extLst>
          </p:cNvPr>
          <p:cNvSpPr>
            <a:spLocks noGrp="1"/>
          </p:cNvSpPr>
          <p:nvPr>
            <p:ph idx="1"/>
          </p:nvPr>
        </p:nvSpPr>
        <p:spPr/>
        <p:txBody>
          <a:bodyPr>
            <a:normAutofit/>
          </a:bodyPr>
          <a:lstStyle/>
          <a:p>
            <a:pPr marL="0" indent="0">
              <a:buNone/>
            </a:pPr>
            <a:r>
              <a:rPr lang="cs-CZ" sz="4400" dirty="0">
                <a:latin typeface="Times New Roman" panose="02020603050405020304" pitchFamily="18" charset="0"/>
                <a:cs typeface="Times New Roman" panose="02020603050405020304" pitchFamily="18" charset="0"/>
              </a:rPr>
              <a:t>Vysvětlete pojem sociální služba,</a:t>
            </a:r>
          </a:p>
          <a:p>
            <a:pPr marL="0" indent="0">
              <a:buNone/>
            </a:pPr>
            <a:r>
              <a:rPr lang="cs-CZ" sz="4400" dirty="0">
                <a:latin typeface="Times New Roman" panose="02020603050405020304" pitchFamily="18" charset="0"/>
                <a:cs typeface="Times New Roman" panose="02020603050405020304" pitchFamily="18" charset="0"/>
              </a:rPr>
              <a:t>Jakou formou mohou být sociální služby poskytovány?</a:t>
            </a:r>
          </a:p>
          <a:p>
            <a:pPr marL="0" indent="0">
              <a:buNone/>
            </a:pPr>
            <a:r>
              <a:rPr lang="cs-CZ" sz="4400" dirty="0">
                <a:latin typeface="Times New Roman" panose="02020603050405020304" pitchFamily="18" charset="0"/>
                <a:cs typeface="Times New Roman" panose="02020603050405020304" pitchFamily="18" charset="0"/>
              </a:rPr>
              <a:t>Uveďte příklady sociálních služeb.</a:t>
            </a:r>
          </a:p>
        </p:txBody>
      </p:sp>
    </p:spTree>
    <p:extLst>
      <p:ext uri="{BB962C8B-B14F-4D97-AF65-F5344CB8AC3E}">
        <p14:creationId xmlns:p14="http://schemas.microsoft.com/office/powerpoint/2010/main" val="4100424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BB1580-05B2-4B2B-B72F-476F0E43678F}"/>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Dávky pro osoby se zdravotním postižením</a:t>
            </a:r>
          </a:p>
        </p:txBody>
      </p:sp>
      <p:sp>
        <p:nvSpPr>
          <p:cNvPr id="3" name="Zástupný symbol pro obsah 2">
            <a:extLst>
              <a:ext uri="{FF2B5EF4-FFF2-40B4-BE49-F238E27FC236}">
                <a16:creationId xmlns:a16="http://schemas.microsoft.com/office/drawing/2014/main" id="{76A7ACBC-6AEB-41DD-84D7-51611FAAAB0D}"/>
              </a:ext>
            </a:extLst>
          </p:cNvPr>
          <p:cNvSpPr>
            <a:spLocks noGrp="1"/>
          </p:cNvSpPr>
          <p:nvPr>
            <p:ph idx="1"/>
          </p:nvPr>
        </p:nvSpPr>
        <p:spPr/>
        <p:txBody>
          <a:bodyPr>
            <a:normAutofit lnSpcReduction="10000"/>
          </a:bodyPr>
          <a:lstStyle/>
          <a:p>
            <a:pPr marL="0" indent="0">
              <a:buNone/>
            </a:pPr>
            <a:r>
              <a:rPr lang="cs-CZ" sz="3200" b="1" dirty="0">
                <a:latin typeface="Times New Roman" panose="02020603050405020304" pitchFamily="18" charset="0"/>
                <a:cs typeface="Times New Roman" panose="02020603050405020304" pitchFamily="18" charset="0"/>
              </a:rPr>
              <a:t>Účel  - </a:t>
            </a:r>
            <a:r>
              <a:rPr lang="cs-CZ" sz="3200" dirty="0">
                <a:latin typeface="Times New Roman" panose="02020603050405020304" pitchFamily="18" charset="0"/>
                <a:cs typeface="Times New Roman" panose="02020603050405020304" pitchFamily="18" charset="0"/>
              </a:rPr>
              <a:t>přispět osobám na úhradu zvýšených nákladů souvisejících se </a:t>
            </a:r>
            <a:r>
              <a:rPr lang="cs-CZ" sz="3200" dirty="0" err="1">
                <a:latin typeface="Times New Roman" panose="02020603050405020304" pitchFamily="18" charset="0"/>
                <a:cs typeface="Times New Roman" panose="02020603050405020304" pitchFamily="18" charset="0"/>
              </a:rPr>
              <a:t>zdravitním</a:t>
            </a:r>
            <a:r>
              <a:rPr lang="cs-CZ" sz="3200" dirty="0">
                <a:latin typeface="Times New Roman" panose="02020603050405020304" pitchFamily="18" charset="0"/>
                <a:cs typeface="Times New Roman" panose="02020603050405020304" pitchFamily="18" charset="0"/>
              </a:rPr>
              <a:t> postižením, nikoli náhrada příjmu z výdělečné činnosti ani pokles pracovní schopnosti</a:t>
            </a:r>
          </a:p>
          <a:p>
            <a:pPr marL="0" indent="0">
              <a:buNone/>
            </a:pPr>
            <a:r>
              <a:rPr lang="cs-CZ" sz="3200" b="1" dirty="0">
                <a:latin typeface="Times New Roman" panose="02020603050405020304" pitchFamily="18" charset="0"/>
                <a:cs typeface="Times New Roman" panose="02020603050405020304" pitchFamily="18" charset="0"/>
              </a:rPr>
              <a:t>Prameny právní úpravy:</a:t>
            </a:r>
          </a:p>
          <a:p>
            <a:pPr marL="0" indent="0">
              <a:buNone/>
            </a:pPr>
            <a:r>
              <a:rPr lang="cs-CZ" sz="3200" dirty="0">
                <a:latin typeface="Times New Roman" panose="02020603050405020304" pitchFamily="18" charset="0"/>
                <a:cs typeface="Times New Roman" panose="02020603050405020304" pitchFamily="18" charset="0"/>
              </a:rPr>
              <a:t>Zákon č. 108/2006 Sb., o sociálních službách, ve znění pozdějších </a:t>
            </a:r>
            <a:r>
              <a:rPr lang="cs-CZ" sz="3200" dirty="0" err="1">
                <a:latin typeface="Times New Roman" panose="02020603050405020304" pitchFamily="18" charset="0"/>
                <a:cs typeface="Times New Roman" panose="02020603050405020304" pitchFamily="18" charset="0"/>
              </a:rPr>
              <a:t>předpisů,o</a:t>
            </a:r>
            <a:r>
              <a:rPr lang="cs-CZ" sz="3200" dirty="0">
                <a:latin typeface="Times New Roman" panose="02020603050405020304" pitchFamily="18" charset="0"/>
                <a:cs typeface="Times New Roman" panose="02020603050405020304" pitchFamily="18" charset="0"/>
              </a:rPr>
              <a:t> sociálních službách</a:t>
            </a:r>
          </a:p>
          <a:p>
            <a:pPr marL="0" indent="0">
              <a:buNone/>
            </a:pPr>
            <a:r>
              <a:rPr lang="cs-CZ" sz="3200" dirty="0">
                <a:latin typeface="Times New Roman" panose="02020603050405020304" pitchFamily="18" charset="0"/>
                <a:cs typeface="Times New Roman" panose="02020603050405020304" pitchFamily="18" charset="0"/>
              </a:rPr>
              <a:t>Zákon č. 329/2011 Sb., o poskytování dávek osobám se zdravotním postižením a o změně souvisejících zákonů, ve znění pozdějších předpisů</a:t>
            </a:r>
          </a:p>
        </p:txBody>
      </p:sp>
    </p:spTree>
    <p:extLst>
      <p:ext uri="{BB962C8B-B14F-4D97-AF65-F5344CB8AC3E}">
        <p14:creationId xmlns:p14="http://schemas.microsoft.com/office/powerpoint/2010/main" val="142023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0A1F9-880E-4116-B915-94E9518EDA0F}"/>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Dávky pro osoby se zdravotním postižením - příklad</a:t>
            </a:r>
          </a:p>
        </p:txBody>
      </p:sp>
      <p:sp>
        <p:nvSpPr>
          <p:cNvPr id="3" name="Zástupný symbol pro obsah 2">
            <a:extLst>
              <a:ext uri="{FF2B5EF4-FFF2-40B4-BE49-F238E27FC236}">
                <a16:creationId xmlns:a16="http://schemas.microsoft.com/office/drawing/2014/main" id="{BDEF33AA-B4EC-49D9-969F-18F7FA361F96}"/>
              </a:ext>
            </a:extLst>
          </p:cNvPr>
          <p:cNvSpPr>
            <a:spLocks noGrp="1"/>
          </p:cNvSpPr>
          <p:nvPr>
            <p:ph idx="1"/>
          </p:nvPr>
        </p:nvSpPr>
        <p:spPr/>
        <p:txBody>
          <a:bodyPr>
            <a:normAutofit lnSpcReduction="10000"/>
          </a:bodyPr>
          <a:lstStyle/>
          <a:p>
            <a:pPr marL="0" indent="0">
              <a:buNone/>
            </a:pPr>
            <a:r>
              <a:rPr lang="cs-CZ" dirty="0">
                <a:latin typeface="Times New Roman" panose="02020603050405020304" pitchFamily="18" charset="0"/>
                <a:cs typeface="Times New Roman" panose="02020603050405020304" pitchFamily="18" charset="0"/>
              </a:rPr>
              <a:t>Paní Petra Němcová ve věku 59 let žije ve společné domácnosti se svým otcem  ve věku 83 let, který je upoután na invalidní vozík. Z důvodu náročnosti péče o otce zvažuje odchod ze zaměstnání. V současné době pracuje jako zdravotní sestra na chirurgickém oddělení v nemocnici v Ostravě. </a:t>
            </a:r>
          </a:p>
          <a:p>
            <a:pPr marL="514350" indent="-514350">
              <a:buAutoNum type="arabicPeriod"/>
            </a:pPr>
            <a:r>
              <a:rPr lang="cs-CZ" dirty="0">
                <a:latin typeface="Times New Roman" panose="02020603050405020304" pitchFamily="18" charset="0"/>
                <a:cs typeface="Times New Roman" panose="02020603050405020304" pitchFamily="18" charset="0"/>
              </a:rPr>
              <a:t>Na jaké dávky ze systému sociálního zabezpečení může jí a/nebo jejímu otci  může vzniknout nárok?</a:t>
            </a:r>
          </a:p>
          <a:p>
            <a:pPr marL="514350" indent="-514350">
              <a:buAutoNum type="arabicPeriod"/>
            </a:pPr>
            <a:r>
              <a:rPr lang="cs-CZ" dirty="0">
                <a:latin typeface="Times New Roman" panose="02020603050405020304" pitchFamily="18" charset="0"/>
                <a:cs typeface="Times New Roman" panose="02020603050405020304" pitchFamily="18" charset="0"/>
              </a:rPr>
              <a:t>Jaké bude postavení paní Petry Němcové v systému sociálního zabezpečení v případě, že odejde ze zaměstnání“ Zde je možné se zaměřit na systém veřejného zdravotního pojištění, nemocenského pojištění a důchodového pojištění.</a:t>
            </a:r>
          </a:p>
        </p:txBody>
      </p:sp>
    </p:spTree>
    <p:extLst>
      <p:ext uri="{BB962C8B-B14F-4D97-AF65-F5344CB8AC3E}">
        <p14:creationId xmlns:p14="http://schemas.microsoft.com/office/powerpoint/2010/main" val="3684965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56AC62-0CD2-4402-8BC7-079B883BA08B}"/>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Dávky pro osoby se zdravotním postižením</a:t>
            </a:r>
          </a:p>
        </p:txBody>
      </p:sp>
      <p:sp>
        <p:nvSpPr>
          <p:cNvPr id="3" name="Zástupný symbol pro obsah 2">
            <a:extLst>
              <a:ext uri="{FF2B5EF4-FFF2-40B4-BE49-F238E27FC236}">
                <a16:creationId xmlns:a16="http://schemas.microsoft.com/office/drawing/2014/main" id="{16AD2EB0-EABE-4670-AD13-ADBE7FD5BEDE}"/>
              </a:ext>
            </a:extLst>
          </p:cNvPr>
          <p:cNvSpPr>
            <a:spLocks noGrp="1"/>
          </p:cNvSpPr>
          <p:nvPr>
            <p:ph idx="1"/>
          </p:nvPr>
        </p:nvSpPr>
        <p:spPr/>
        <p:txBody>
          <a:bodyPr>
            <a:normAutofit fontScale="92500" lnSpcReduction="10000"/>
          </a:bodyPr>
          <a:lstStyle/>
          <a:p>
            <a:pPr marL="0" indent="0">
              <a:buNone/>
            </a:pPr>
            <a:r>
              <a:rPr lang="cs-CZ" dirty="0">
                <a:latin typeface="Times New Roman" panose="02020603050405020304" pitchFamily="18" charset="0"/>
                <a:cs typeface="Times New Roman" panose="02020603050405020304" pitchFamily="18" charset="0"/>
              </a:rPr>
              <a:t>Podmíněny dlouhodobě nepříznivým zdravotním stavem – minimální doba trvání 1 rok, důsledky schopnost péče o vlastní osobu</a:t>
            </a:r>
          </a:p>
          <a:p>
            <a:pPr marL="0" indent="0">
              <a:buNone/>
            </a:pPr>
            <a:r>
              <a:rPr lang="cs-CZ" dirty="0">
                <a:latin typeface="Times New Roman" panose="02020603050405020304" pitchFamily="18" charset="0"/>
                <a:cs typeface="Times New Roman" panose="02020603050405020304" pitchFamily="18" charset="0"/>
              </a:rPr>
              <a:t>1. Příspěvek na péči dle stupně závislosti</a:t>
            </a:r>
          </a:p>
          <a:p>
            <a:pPr lvl="1"/>
            <a:r>
              <a:rPr lang="cs-CZ" dirty="0">
                <a:latin typeface="Times New Roman" panose="02020603050405020304" pitchFamily="18" charset="0"/>
                <a:cs typeface="Times New Roman" panose="02020603050405020304" pitchFamily="18" charset="0"/>
              </a:rPr>
              <a:t>Lehká závislost – stupeň 1.</a:t>
            </a:r>
          </a:p>
          <a:p>
            <a:pPr lvl="1"/>
            <a:r>
              <a:rPr lang="cs-CZ" dirty="0">
                <a:latin typeface="Times New Roman" panose="02020603050405020304" pitchFamily="18" charset="0"/>
                <a:cs typeface="Times New Roman" panose="02020603050405020304" pitchFamily="18" charset="0"/>
              </a:rPr>
              <a:t>Středně těžká závislost – stupeň II.</a:t>
            </a:r>
          </a:p>
          <a:p>
            <a:pPr lvl="1"/>
            <a:r>
              <a:rPr lang="cs-CZ" dirty="0">
                <a:latin typeface="Times New Roman" panose="02020603050405020304" pitchFamily="18" charset="0"/>
                <a:cs typeface="Times New Roman" panose="02020603050405020304" pitchFamily="18" charset="0"/>
              </a:rPr>
              <a:t>Těžká závislost – stupeň III.</a:t>
            </a:r>
          </a:p>
          <a:p>
            <a:pPr lvl="1"/>
            <a:r>
              <a:rPr lang="cs-CZ" dirty="0">
                <a:latin typeface="Times New Roman" panose="02020603050405020304" pitchFamily="18" charset="0"/>
                <a:cs typeface="Times New Roman" panose="02020603050405020304" pitchFamily="18" charset="0"/>
              </a:rPr>
              <a:t>Úplná závislost – stupeň IV.</a:t>
            </a:r>
          </a:p>
          <a:p>
            <a:pPr marL="0" indent="0">
              <a:buNone/>
            </a:pPr>
            <a:r>
              <a:rPr lang="cs-CZ" dirty="0">
                <a:latin typeface="Times New Roman" panose="02020603050405020304" pitchFamily="18" charset="0"/>
                <a:cs typeface="Times New Roman" panose="02020603050405020304" pitchFamily="18" charset="0"/>
              </a:rPr>
              <a:t>2. Příspěvek na mobilitu</a:t>
            </a:r>
          </a:p>
          <a:p>
            <a:pPr marL="0" indent="0">
              <a:buNone/>
            </a:pPr>
            <a:r>
              <a:rPr lang="cs-CZ" dirty="0">
                <a:latin typeface="Times New Roman" panose="02020603050405020304" pitchFamily="18" charset="0"/>
                <a:cs typeface="Times New Roman" panose="02020603050405020304" pitchFamily="18" charset="0"/>
              </a:rPr>
              <a:t>3. Příspěvek na zvláštní pomůcku</a:t>
            </a:r>
          </a:p>
          <a:p>
            <a:pPr marL="0" indent="0">
              <a:buNone/>
            </a:pPr>
            <a:r>
              <a:rPr lang="cs-CZ" dirty="0">
                <a:latin typeface="Times New Roman" panose="02020603050405020304" pitchFamily="18" charset="0"/>
                <a:cs typeface="Times New Roman" panose="02020603050405020304" pitchFamily="18" charset="0"/>
              </a:rPr>
              <a:t>4. Výhody poskytované na základě průkazu osoby ze zdravotním postižením průkaz TP, průkaz ZTP, průkaz ZTP/P</a:t>
            </a:r>
          </a:p>
        </p:txBody>
      </p:sp>
    </p:spTree>
    <p:extLst>
      <p:ext uri="{BB962C8B-B14F-4D97-AF65-F5344CB8AC3E}">
        <p14:creationId xmlns:p14="http://schemas.microsoft.com/office/powerpoint/2010/main" val="2690949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C488CA-C16F-4D5D-9F8F-A7BE15A05FDD}"/>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Zvláštní ochrana pečujících osob v pracovněprávních vztazích - příklad</a:t>
            </a:r>
          </a:p>
        </p:txBody>
      </p:sp>
      <p:sp>
        <p:nvSpPr>
          <p:cNvPr id="3" name="Zástupný symbol pro obsah 2">
            <a:extLst>
              <a:ext uri="{FF2B5EF4-FFF2-40B4-BE49-F238E27FC236}">
                <a16:creationId xmlns:a16="http://schemas.microsoft.com/office/drawing/2014/main" id="{8259CCDD-A8F7-4C23-BA4F-959A7A0AD8E9}"/>
              </a:ext>
            </a:extLst>
          </p:cNvPr>
          <p:cNvSpPr>
            <a:spLocks noGrp="1"/>
          </p:cNvSpPr>
          <p:nvPr>
            <p:ph idx="1"/>
          </p:nvPr>
        </p:nvSpPr>
        <p:spPr/>
        <p:txBody>
          <a:bodyPr>
            <a:normAutofit lnSpcReduction="10000"/>
          </a:bodyPr>
          <a:lstStyle/>
          <a:p>
            <a:pPr marL="0" indent="0" algn="just">
              <a:buNone/>
            </a:pPr>
            <a:r>
              <a:rPr lang="cs-CZ" dirty="0">
                <a:latin typeface="Times New Roman" panose="02020603050405020304" pitchFamily="18" charset="0"/>
                <a:cs typeface="Times New Roman" panose="02020603050405020304" pitchFamily="18" charset="0"/>
              </a:rPr>
              <a:t>Zaměstnavatel vyslal zaměstnankyni na základě souhlasu s vysíláním na pracovní cesty poskytnutého v pracovní smlouvě na třídenní pracovní cestu, jejímž účelem bylo školení související s výkonem práce. Zaměstnankyně odmítla pracovní cestu vykonat s odůvodněním, že pečuje o matku ve věku 82 let, jejíž zdravotní stav neumožňuje, aby zůstala sama doma. Zaměstnavatel zaměstnankyni požádal o předložení výpisu ze zdravotnické dokumentace dokládající zdravotní stav stavu matky.</a:t>
            </a:r>
          </a:p>
          <a:p>
            <a:pPr lvl="0"/>
            <a:r>
              <a:rPr lang="cs-CZ" dirty="0">
                <a:latin typeface="Times New Roman" panose="02020603050405020304" pitchFamily="18" charset="0"/>
                <a:cs typeface="Times New Roman" panose="02020603050405020304" pitchFamily="18" charset="0"/>
              </a:rPr>
              <a:t>Má zaměstnankyně povinnost jet na pracovní cestu?</a:t>
            </a:r>
          </a:p>
          <a:p>
            <a:pPr lvl="0"/>
            <a:r>
              <a:rPr lang="cs-CZ" dirty="0">
                <a:latin typeface="Times New Roman" panose="02020603050405020304" pitchFamily="18" charset="0"/>
                <a:cs typeface="Times New Roman" panose="02020603050405020304" pitchFamily="18" charset="0"/>
              </a:rPr>
              <a:t>Je uvedený postup zaměstnavatele v souladu se zákoníkem práce?</a:t>
            </a:r>
          </a:p>
          <a:p>
            <a:pPr lvl="0"/>
            <a:r>
              <a:rPr lang="cs-CZ" dirty="0">
                <a:latin typeface="Times New Roman" panose="02020603050405020304" pitchFamily="18" charset="0"/>
                <a:cs typeface="Times New Roman" panose="02020603050405020304" pitchFamily="18" charset="0"/>
              </a:rPr>
              <a:t>Jaká další zvýšené ochrany mohou pečující osoby využít?</a:t>
            </a:r>
          </a:p>
          <a:p>
            <a:endParaRPr lang="cs-CZ" dirty="0"/>
          </a:p>
        </p:txBody>
      </p:sp>
    </p:spTree>
    <p:extLst>
      <p:ext uri="{BB962C8B-B14F-4D97-AF65-F5344CB8AC3E}">
        <p14:creationId xmlns:p14="http://schemas.microsoft.com/office/powerpoint/2010/main" val="101406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Státní sociální podpora - charakteristika systému</a:t>
            </a:r>
          </a:p>
        </p:txBody>
      </p:sp>
      <p:sp>
        <p:nvSpPr>
          <p:cNvPr id="3" name="Zástupný symbol pro obsah 2"/>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Systém směřující zejména na podporu rodin s nezaopatřenými dětmi</a:t>
            </a:r>
          </a:p>
          <a:p>
            <a:r>
              <a:rPr lang="cs-CZ" dirty="0">
                <a:latin typeface="Times New Roman" panose="02020603050405020304" pitchFamily="18" charset="0"/>
                <a:cs typeface="Times New Roman" panose="02020603050405020304" pitchFamily="18" charset="0"/>
              </a:rPr>
              <a:t>Uplatnění zásady </a:t>
            </a:r>
            <a:r>
              <a:rPr lang="cs-CZ" b="1" dirty="0">
                <a:latin typeface="Times New Roman" panose="02020603050405020304" pitchFamily="18" charset="0"/>
                <a:cs typeface="Times New Roman" panose="02020603050405020304" pitchFamily="18" charset="0"/>
              </a:rPr>
              <a:t>sociální solidarity </a:t>
            </a:r>
            <a:r>
              <a:rPr lang="cs-CZ" dirty="0">
                <a:latin typeface="Times New Roman" panose="02020603050405020304" pitchFamily="18" charset="0"/>
                <a:cs typeface="Times New Roman" panose="02020603050405020304" pitchFamily="18" charset="0"/>
              </a:rPr>
              <a:t>ve vztahu k rodinám s nezaopatřenými dětmi a rodinám s nízkými příjmy</a:t>
            </a:r>
          </a:p>
          <a:p>
            <a:r>
              <a:rPr lang="cs-CZ" dirty="0">
                <a:latin typeface="Times New Roman" panose="02020603050405020304" pitchFamily="18" charset="0"/>
                <a:cs typeface="Times New Roman" panose="02020603050405020304" pitchFamily="18" charset="0"/>
              </a:rPr>
              <a:t>Neuplatňuje se zásada </a:t>
            </a:r>
            <a:r>
              <a:rPr lang="cs-CZ" b="1" dirty="0">
                <a:latin typeface="Times New Roman" panose="02020603050405020304" pitchFamily="18" charset="0"/>
                <a:cs typeface="Times New Roman" panose="02020603050405020304" pitchFamily="18" charset="0"/>
              </a:rPr>
              <a:t>zásluhovosti</a:t>
            </a:r>
          </a:p>
          <a:p>
            <a:r>
              <a:rPr lang="cs-CZ" dirty="0">
                <a:latin typeface="Times New Roman" panose="02020603050405020304" pitchFamily="18" charset="0"/>
                <a:cs typeface="Times New Roman" panose="02020603050405020304" pitchFamily="18" charset="0"/>
              </a:rPr>
              <a:t>Není založen na </a:t>
            </a:r>
            <a:r>
              <a:rPr lang="cs-CZ" b="1" dirty="0">
                <a:latin typeface="Times New Roman" panose="02020603050405020304" pitchFamily="18" charset="0"/>
                <a:cs typeface="Times New Roman" panose="02020603050405020304" pitchFamily="18" charset="0"/>
              </a:rPr>
              <a:t>pojistném principu </a:t>
            </a:r>
            <a:r>
              <a:rPr lang="cs-CZ" dirty="0">
                <a:latin typeface="Times New Roman" panose="02020603050405020304" pitchFamily="18" charset="0"/>
                <a:cs typeface="Times New Roman" panose="02020603050405020304" pitchFamily="18" charset="0"/>
              </a:rPr>
              <a:t>– účast na pojištění se nezkoumá</a:t>
            </a:r>
          </a:p>
          <a:p>
            <a:r>
              <a:rPr lang="cs-CZ" dirty="0">
                <a:latin typeface="Times New Roman" panose="02020603050405020304" pitchFamily="18" charset="0"/>
                <a:cs typeface="Times New Roman" panose="02020603050405020304" pitchFamily="18" charset="0"/>
              </a:rPr>
              <a:t>Financování přímo ze státního rozpočtu</a:t>
            </a:r>
          </a:p>
          <a:p>
            <a:r>
              <a:rPr lang="cs-CZ" dirty="0">
                <a:latin typeface="Times New Roman" panose="02020603050405020304" pitchFamily="18" charset="0"/>
                <a:cs typeface="Times New Roman" panose="02020603050405020304" pitchFamily="18" charset="0"/>
              </a:rPr>
              <a:t>Stát je </a:t>
            </a:r>
            <a:r>
              <a:rPr lang="cs-CZ" b="1" dirty="0">
                <a:latin typeface="Times New Roman" panose="02020603050405020304" pitchFamily="18" charset="0"/>
                <a:cs typeface="Times New Roman" panose="02020603050405020304" pitchFamily="18" charset="0"/>
              </a:rPr>
              <a:t>nositelem </a:t>
            </a:r>
            <a:r>
              <a:rPr lang="cs-CZ" dirty="0">
                <a:latin typeface="Times New Roman" panose="02020603050405020304" pitchFamily="18" charset="0"/>
                <a:cs typeface="Times New Roman" panose="02020603050405020304" pitchFamily="18" charset="0"/>
              </a:rPr>
              <a:t>systému</a:t>
            </a:r>
          </a:p>
          <a:p>
            <a:r>
              <a:rPr lang="cs-CZ" dirty="0">
                <a:latin typeface="Times New Roman" panose="02020603050405020304" pitchFamily="18" charset="0"/>
                <a:cs typeface="Times New Roman" panose="02020603050405020304" pitchFamily="18" charset="0"/>
              </a:rPr>
              <a:t>Provádí Ministerstvo práce a sociálních věcí a Úřad práce ČR</a:t>
            </a:r>
          </a:p>
        </p:txBody>
      </p:sp>
    </p:spTree>
    <p:extLst>
      <p:ext uri="{BB962C8B-B14F-4D97-AF65-F5344CB8AC3E}">
        <p14:creationId xmlns:p14="http://schemas.microsoft.com/office/powerpoint/2010/main" val="3766477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C2005-9826-4C35-8552-5581758FAF2E}"/>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Prameny úpravy</a:t>
            </a:r>
          </a:p>
        </p:txBody>
      </p:sp>
      <p:sp>
        <p:nvSpPr>
          <p:cNvPr id="3" name="Zástupný symbol pro obsah 2">
            <a:extLst>
              <a:ext uri="{FF2B5EF4-FFF2-40B4-BE49-F238E27FC236}">
                <a16:creationId xmlns:a16="http://schemas.microsoft.com/office/drawing/2014/main" id="{4D5C7BD5-FBB1-407B-948C-C3E548782620}"/>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Listina základních práv a svobod čl. 32 – ochrana rodiny, Právo rodičů, kteří pečují o děti, na pomoc ze strany státu. Podrobnosti má stanovit zákon. </a:t>
            </a:r>
          </a:p>
          <a:p>
            <a:pPr marL="0" indent="0" algn="just">
              <a:buNone/>
            </a:pPr>
            <a:r>
              <a:rPr lang="cs-CZ" dirty="0">
                <a:latin typeface="Times New Roman" panose="02020603050405020304" pitchFamily="18" charset="0"/>
                <a:cs typeface="Times New Roman" panose="02020603050405020304" pitchFamily="18" charset="0"/>
              </a:rPr>
              <a:t>Zákon č. 117/1995 Sb., o státní sociální podpoře, ve znění pozdějších předpisů,</a:t>
            </a:r>
          </a:p>
          <a:p>
            <a:pPr marL="0" indent="0" algn="just">
              <a:buNone/>
            </a:pPr>
            <a:r>
              <a:rPr lang="cs-CZ" dirty="0">
                <a:latin typeface="Times New Roman" panose="02020603050405020304" pitchFamily="18" charset="0"/>
                <a:cs typeface="Times New Roman" panose="02020603050405020304" pitchFamily="18" charset="0"/>
              </a:rPr>
              <a:t>Zákon č. 110/2006 Sb., o životním a existenčním minimu, ve znění  pozdějších předpisů,  </a:t>
            </a:r>
          </a:p>
          <a:p>
            <a:pPr marL="0" indent="0" algn="just">
              <a:buNone/>
            </a:pPr>
            <a:r>
              <a:rPr lang="cs-CZ" dirty="0">
                <a:latin typeface="Times New Roman" panose="02020603050405020304" pitchFamily="18" charset="0"/>
                <a:cs typeface="Times New Roman" panose="02020603050405020304" pitchFamily="18" charset="0"/>
              </a:rPr>
              <a:t>Zákon č. 73/2011 Sb.,  o Úřadu práce ČR a o změně souvisejících zákonů, ve znění pozdějších předpisů</a:t>
            </a:r>
          </a:p>
        </p:txBody>
      </p:sp>
    </p:spTree>
    <p:extLst>
      <p:ext uri="{BB962C8B-B14F-4D97-AF65-F5344CB8AC3E}">
        <p14:creationId xmlns:p14="http://schemas.microsoft.com/office/powerpoint/2010/main" val="158659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Okruh oprávněných osob</a:t>
            </a:r>
          </a:p>
        </p:txBody>
      </p:sp>
      <p:sp>
        <p:nvSpPr>
          <p:cNvPr id="3" name="Zástupný symbol pro obsah 2"/>
          <p:cNvSpPr>
            <a:spLocks noGrp="1"/>
          </p:cNvSpPr>
          <p:nvPr>
            <p:ph idx="1"/>
          </p:nvPr>
        </p:nvSpPr>
        <p:spPr>
          <a:xfrm>
            <a:off x="838200" y="1805961"/>
            <a:ext cx="10515600" cy="4351338"/>
          </a:xfrm>
        </p:spPr>
        <p:txBody>
          <a:bodyPr>
            <a:normAutofit fontScale="85000" lnSpcReduction="10000"/>
          </a:bodyPr>
          <a:lstStyle/>
          <a:p>
            <a:r>
              <a:rPr lang="cs-CZ" sz="2000" dirty="0">
                <a:latin typeface="Times New Roman" panose="02020603050405020304" pitchFamily="18" charset="0"/>
                <a:cs typeface="Times New Roman" panose="02020603050405020304" pitchFamily="18" charset="0"/>
              </a:rPr>
              <a:t>Osoby, které jsou na území ČR hlášeny k trvalému pobytu</a:t>
            </a:r>
          </a:p>
          <a:p>
            <a:r>
              <a:rPr lang="cs-CZ" sz="2000" dirty="0">
                <a:latin typeface="Times New Roman" panose="02020603050405020304" pitchFamily="18" charset="0"/>
                <a:cs typeface="Times New Roman" panose="02020603050405020304" pitchFamily="18" charset="0"/>
              </a:rPr>
              <a:t>Osoby, které mají na území ČR trvalý pobyt (cizinci)</a:t>
            </a:r>
          </a:p>
          <a:p>
            <a:r>
              <a:rPr lang="cs-CZ" sz="2000" dirty="0">
                <a:latin typeface="Times New Roman" panose="02020603050405020304" pitchFamily="18" charset="0"/>
                <a:cs typeface="Times New Roman" panose="02020603050405020304" pitchFamily="18" charset="0"/>
              </a:rPr>
              <a:t>Bydliště na území ČR</a:t>
            </a:r>
          </a:p>
          <a:p>
            <a:r>
              <a:rPr lang="cs-CZ" sz="2000" dirty="0">
                <a:latin typeface="Times New Roman" panose="02020603050405020304" pitchFamily="18" charset="0"/>
                <a:cs typeface="Times New Roman" panose="02020603050405020304" pitchFamily="18" charset="0"/>
              </a:rPr>
              <a:t>Cizinci, kteří nemají trvalý pobyt v ČR, pokud mají na území ČR bydliště, zejména</a:t>
            </a:r>
          </a:p>
          <a:p>
            <a:pPr marL="0" indent="0">
              <a:buNone/>
            </a:pPr>
            <a:r>
              <a:rPr lang="cs-CZ" sz="2000" dirty="0">
                <a:latin typeface="Times New Roman" panose="02020603050405020304" pitchFamily="18" charset="0"/>
                <a:cs typeface="Times New Roman" panose="02020603050405020304" pitchFamily="18" charset="0"/>
              </a:rPr>
              <a:t>	- nezletilí svěření na území ČR do péče nahrazující péči rodičů,</a:t>
            </a:r>
          </a:p>
          <a:p>
            <a:pPr marL="914400" lvl="2" indent="0">
              <a:buNone/>
            </a:pPr>
            <a:r>
              <a:rPr lang="cs-CZ" dirty="0">
                <a:latin typeface="Times New Roman" panose="02020603050405020304" pitchFamily="18" charset="0"/>
                <a:cs typeface="Times New Roman" panose="02020603050405020304" pitchFamily="18" charset="0"/>
              </a:rPr>
              <a:t>- Jim byla udělena doplňková ochrana,</a:t>
            </a:r>
          </a:p>
          <a:p>
            <a:pPr marL="914400" lvl="2" indent="0">
              <a:buNone/>
            </a:pPr>
            <a:r>
              <a:rPr lang="cs-CZ" dirty="0">
                <a:latin typeface="Times New Roman" panose="02020603050405020304" pitchFamily="18" charset="0"/>
                <a:cs typeface="Times New Roman" panose="02020603050405020304" pitchFamily="18" charset="0"/>
              </a:rPr>
              <a:t>- jim bylo vydáno povolení k dlouhodobému pobytu za účelem vědeckého výzkumu (a jejich rodinní příslušníci s dlouhodobým pobytem),</a:t>
            </a:r>
          </a:p>
          <a:p>
            <a:pPr marL="0" indent="0">
              <a:buNone/>
            </a:pPr>
            <a:r>
              <a:rPr lang="cs-CZ" sz="2000" dirty="0">
                <a:latin typeface="Times New Roman" panose="02020603050405020304" pitchFamily="18" charset="0"/>
                <a:cs typeface="Times New Roman" panose="02020603050405020304" pitchFamily="18" charset="0"/>
              </a:rPr>
              <a:t> 	- jim byla udělena zaměstnanecká karta (a jejich rodinní příslušníci s 	dlouhodobým pobytem),</a:t>
            </a:r>
          </a:p>
          <a:p>
            <a:pPr marL="0" indent="0">
              <a:buNone/>
            </a:pPr>
            <a:r>
              <a:rPr lang="cs-CZ" sz="2000" dirty="0">
                <a:latin typeface="Times New Roman" panose="02020603050405020304" pitchFamily="18" charset="0"/>
                <a:cs typeface="Times New Roman" panose="02020603050405020304" pitchFamily="18" charset="0"/>
              </a:rPr>
              <a:t>	- jsou držiteli modré karty (a jejich rodinní příslušníci s dlouhodobým 	pobytem),</a:t>
            </a:r>
          </a:p>
          <a:p>
            <a:pPr marL="0" indent="0">
              <a:buNone/>
            </a:pPr>
            <a:r>
              <a:rPr lang="cs-CZ" sz="2000" dirty="0">
                <a:latin typeface="Times New Roman" panose="02020603050405020304" pitchFamily="18" charset="0"/>
                <a:cs typeface="Times New Roman" panose="02020603050405020304" pitchFamily="18" charset="0"/>
              </a:rPr>
              <a:t>	- cizinci, kteří byli zaměstnáni na území ČR a jsou v evidenci uchazečů o 	zaměstnání (a jejich rodinní příslušníci s dlouhodobým pobytem),</a:t>
            </a:r>
          </a:p>
          <a:p>
            <a:pPr marL="0" indent="0">
              <a:buNone/>
            </a:pPr>
            <a:r>
              <a:rPr lang="cs-CZ" sz="2000" dirty="0">
                <a:latin typeface="Times New Roman" panose="02020603050405020304" pitchFamily="18" charset="0"/>
                <a:cs typeface="Times New Roman" panose="02020603050405020304" pitchFamily="18" charset="0"/>
              </a:rPr>
              <a:t>	- cizinci, kteří mají povolení k dlouhodobému pobytu za účelem výzkumu,</a:t>
            </a:r>
          </a:p>
          <a:p>
            <a:pPr marL="0" indent="0">
              <a:buNone/>
            </a:pPr>
            <a:r>
              <a:rPr lang="cs-CZ" sz="2000" dirty="0">
                <a:latin typeface="Times New Roman" panose="02020603050405020304" pitchFamily="18" charset="0"/>
                <a:cs typeface="Times New Roman" panose="02020603050405020304" pitchFamily="18" charset="0"/>
              </a:rPr>
              <a:t>	- nárok vyplývá z přímo použitelných předpisů EU</a:t>
            </a:r>
          </a:p>
        </p:txBody>
      </p:sp>
    </p:spTree>
    <p:extLst>
      <p:ext uri="{BB962C8B-B14F-4D97-AF65-F5344CB8AC3E}">
        <p14:creationId xmlns:p14="http://schemas.microsoft.com/office/powerpoint/2010/main" val="3889035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a:t>
            </a:r>
          </a:p>
        </p:txBody>
      </p:sp>
      <p:sp>
        <p:nvSpPr>
          <p:cNvPr id="3" name="Zástupný symbol pro obsah 2"/>
          <p:cNvSpPr>
            <a:spLocks noGrp="1"/>
          </p:cNvSpPr>
          <p:nvPr>
            <p:ph idx="1"/>
          </p:nvPr>
        </p:nvSpPr>
        <p:spPr/>
        <p:txBody>
          <a:bodyPr/>
          <a:lstStyle/>
          <a:p>
            <a:r>
              <a:rPr lang="cs-CZ" b="1" dirty="0">
                <a:latin typeface="Times New Roman" panose="02020603050405020304" pitchFamily="18" charset="0"/>
                <a:cs typeface="Times New Roman" panose="02020603050405020304" pitchFamily="18" charset="0"/>
              </a:rPr>
              <a:t>Rodina</a:t>
            </a:r>
            <a:r>
              <a:rPr lang="cs-CZ" dirty="0">
                <a:latin typeface="Times New Roman" panose="02020603050405020304" pitchFamily="18" charset="0"/>
                <a:cs typeface="Times New Roman" panose="02020603050405020304" pitchFamily="18" charset="0"/>
              </a:rPr>
              <a:t> – oprávněná osoba a společně s ní posuzované osoby, není-li jich pak sama oprávněná osoba</a:t>
            </a:r>
          </a:p>
          <a:p>
            <a:r>
              <a:rPr lang="cs-CZ" b="1" dirty="0">
                <a:latin typeface="Times New Roman" panose="02020603050405020304" pitchFamily="18" charset="0"/>
                <a:cs typeface="Times New Roman" panose="02020603050405020304" pitchFamily="18" charset="0"/>
              </a:rPr>
              <a:t>Společně posuzované osoby</a:t>
            </a:r>
            <a:r>
              <a:rPr lang="cs-CZ" i="1" dirty="0">
                <a:latin typeface="Times New Roman" panose="02020603050405020304" pitchFamily="18" charset="0"/>
                <a:cs typeface="Times New Roman" panose="02020603050405020304" pitchFamily="18" charset="0"/>
              </a:rPr>
              <a:t>:</a:t>
            </a:r>
          </a:p>
          <a:p>
            <a:pPr lvl="1"/>
            <a:r>
              <a:rPr lang="cs-CZ" dirty="0">
                <a:latin typeface="Times New Roman" panose="02020603050405020304" pitchFamily="18" charset="0"/>
                <a:cs typeface="Times New Roman" panose="02020603050405020304" pitchFamily="18" charset="0"/>
              </a:rPr>
              <a:t>Nezaopatřené děti</a:t>
            </a:r>
          </a:p>
          <a:p>
            <a:pPr lvl="1"/>
            <a:r>
              <a:rPr lang="cs-CZ" dirty="0">
                <a:latin typeface="Times New Roman" panose="02020603050405020304" pitchFamily="18" charset="0"/>
                <a:cs typeface="Times New Roman" panose="02020603050405020304" pitchFamily="18" charset="0"/>
              </a:rPr>
              <a:t>Nezaopatřené děti a rodiče těchto dětí</a:t>
            </a:r>
          </a:p>
          <a:p>
            <a:pPr lvl="1"/>
            <a:r>
              <a:rPr lang="cs-CZ" dirty="0">
                <a:latin typeface="Times New Roman" panose="02020603050405020304" pitchFamily="18" charset="0"/>
                <a:cs typeface="Times New Roman" panose="02020603050405020304" pitchFamily="18" charset="0"/>
              </a:rPr>
              <a:t>Manželé, partneři, druh, družka nejde-li o rodiče nezaopatřených dětí</a:t>
            </a:r>
          </a:p>
        </p:txBody>
      </p:sp>
    </p:spTree>
    <p:extLst>
      <p:ext uri="{BB962C8B-B14F-4D97-AF65-F5344CB8AC3E}">
        <p14:creationId xmlns:p14="http://schemas.microsoft.com/office/powerpoint/2010/main" val="1068839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Základní pojmy - pokračování</a:t>
            </a:r>
          </a:p>
        </p:txBody>
      </p:sp>
      <p:sp>
        <p:nvSpPr>
          <p:cNvPr id="3" name="Zástupný symbol pro obsah 2"/>
          <p:cNvSpPr>
            <a:spLocks noGrp="1"/>
          </p:cNvSpPr>
          <p:nvPr>
            <p:ph idx="1"/>
          </p:nvPr>
        </p:nvSpPr>
        <p:spPr/>
        <p:txBody>
          <a:bodyPr>
            <a:normAutofit/>
          </a:bodyPr>
          <a:lstStyle/>
          <a:p>
            <a:pPr marL="0" indent="0">
              <a:buNone/>
            </a:pPr>
            <a:r>
              <a:rPr lang="cs-CZ" sz="2000" b="1" dirty="0">
                <a:latin typeface="Times New Roman" panose="02020603050405020304" pitchFamily="18" charset="0"/>
                <a:cs typeface="Times New Roman" panose="02020603050405020304" pitchFamily="18" charset="0"/>
              </a:rPr>
              <a:t>Nezaopatřené dítě </a:t>
            </a:r>
            <a:r>
              <a:rPr lang="cs-CZ" sz="2000" dirty="0">
                <a:latin typeface="Times New Roman" panose="02020603050405020304" pitchFamily="18" charset="0"/>
                <a:cs typeface="Times New Roman" panose="02020603050405020304" pitchFamily="18" charset="0"/>
              </a:rPr>
              <a:t>– vždy dítě do skončení povinné školní docházky. Po skončení povinné školní docházky do 26 let věku, jestliže.</a:t>
            </a:r>
          </a:p>
          <a:p>
            <a:pPr marL="514350" indent="-514350">
              <a:buAutoNum type="alphaLcParenR"/>
            </a:pPr>
            <a:r>
              <a:rPr lang="cs-CZ" sz="2000" dirty="0">
                <a:latin typeface="Times New Roman" panose="02020603050405020304" pitchFamily="18" charset="0"/>
                <a:cs typeface="Times New Roman" panose="02020603050405020304" pitchFamily="18" charset="0"/>
              </a:rPr>
              <a:t>se soustavně připravuje na budoucí povolání,</a:t>
            </a:r>
          </a:p>
          <a:p>
            <a:pPr marL="514350" indent="-514350">
              <a:buAutoNum type="alphaLcParenR"/>
            </a:pPr>
            <a:r>
              <a:rPr lang="cs-CZ" sz="2000" dirty="0">
                <a:latin typeface="Times New Roman" panose="02020603050405020304" pitchFamily="18" charset="0"/>
                <a:cs typeface="Times New Roman" panose="02020603050405020304" pitchFamily="18" charset="0"/>
              </a:rPr>
              <a:t>se nemůže soustavně připravovat na budoucí povolání pro nemoc nebo úraz </a:t>
            </a:r>
          </a:p>
          <a:p>
            <a:pPr marL="514350" indent="-514350">
              <a:buAutoNum type="alphaLcParenR"/>
            </a:pPr>
            <a:r>
              <a:rPr lang="cs-CZ" sz="2000" dirty="0">
                <a:latin typeface="Times New Roman" panose="02020603050405020304" pitchFamily="18" charset="0"/>
                <a:cs typeface="Times New Roman" panose="02020603050405020304" pitchFamily="18" charset="0"/>
              </a:rPr>
              <a:t>z důvodu dlouhodobě nepříznivého zdravotního stavu  je neschopno vykonávat soustavnou výdělečnou činnost</a:t>
            </a:r>
          </a:p>
          <a:p>
            <a:pPr marL="514350" indent="-514350">
              <a:buAutoNum type="alphaLcParenR"/>
            </a:pPr>
            <a:r>
              <a:rPr lang="cs-CZ" sz="2000" dirty="0">
                <a:latin typeface="Times New Roman" panose="02020603050405020304" pitchFamily="18" charset="0"/>
                <a:cs typeface="Times New Roman" panose="02020603050405020304" pitchFamily="18" charset="0"/>
              </a:rPr>
              <a:t>do 18 let dítě, které je vedeno v evidenci krajské pobočky Úřadu práce jako uchazeč o zaměstnání a nemá nárok na podporu v nezaměstnanosti nebo podporu při rekvalifikaci</a:t>
            </a:r>
          </a:p>
          <a:p>
            <a:pPr marL="0" indent="0">
              <a:buNone/>
            </a:pPr>
            <a:r>
              <a:rPr lang="cs-CZ" sz="2400" dirty="0">
                <a:latin typeface="Times New Roman" panose="02020603050405020304" pitchFamily="18" charset="0"/>
                <a:cs typeface="Times New Roman" panose="02020603050405020304" pitchFamily="18" charset="0"/>
              </a:rPr>
              <a:t>Negativní vymezení – za nezaopatřené dítě nelze považovat dítě, které je poživatelem invalidního důchodu pro invaliditu třetího stupně.</a:t>
            </a:r>
          </a:p>
          <a:p>
            <a:pPr marL="0" indent="0">
              <a:buNone/>
            </a:pPr>
            <a:endParaRPr lang="cs-CZ" dirty="0"/>
          </a:p>
        </p:txBody>
      </p:sp>
    </p:spTree>
    <p:extLst>
      <p:ext uri="{BB962C8B-B14F-4D97-AF65-F5344CB8AC3E}">
        <p14:creationId xmlns:p14="http://schemas.microsoft.com/office/powerpoint/2010/main" val="147522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Životní a existenční minimum</a:t>
            </a:r>
          </a:p>
        </p:txBody>
      </p:sp>
      <p:sp>
        <p:nvSpPr>
          <p:cNvPr id="3" name="Zástupný symbol pro obsah 2"/>
          <p:cNvSpPr>
            <a:spLocks noGrp="1"/>
          </p:cNvSpPr>
          <p:nvPr>
            <p:ph idx="1"/>
          </p:nvPr>
        </p:nvSpPr>
        <p:spPr/>
        <p:txBody>
          <a:bodyPr>
            <a:normAutofit/>
          </a:bodyPr>
          <a:lstStyle/>
          <a:p>
            <a:r>
              <a:rPr lang="cs-CZ" dirty="0">
                <a:latin typeface="Times New Roman" panose="02020603050405020304" pitchFamily="18" charset="0"/>
                <a:cs typeface="Times New Roman" panose="02020603050405020304" pitchFamily="18" charset="0"/>
              </a:rPr>
              <a:t>Úprava v zákoně č. 110/2006 Sb., o životním a existenčním minimu, ve znění pozdějších předpisů</a:t>
            </a:r>
          </a:p>
          <a:p>
            <a:r>
              <a:rPr lang="cs-CZ" b="1" dirty="0">
                <a:latin typeface="Times New Roman" panose="02020603050405020304" pitchFamily="18" charset="0"/>
                <a:cs typeface="Times New Roman" panose="02020603050405020304" pitchFamily="18" charset="0"/>
              </a:rPr>
              <a:t>Životní minimum </a:t>
            </a:r>
            <a:r>
              <a:rPr lang="cs-CZ" dirty="0">
                <a:latin typeface="Times New Roman" panose="02020603050405020304" pitchFamily="18" charset="0"/>
                <a:cs typeface="Times New Roman" panose="02020603050405020304" pitchFamily="18" charset="0"/>
              </a:rPr>
              <a:t>– minimální hranice peněžitých příjmů fyzických osob k zajištění výživy a ostatních základních osobních potřeb</a:t>
            </a:r>
          </a:p>
          <a:p>
            <a:r>
              <a:rPr lang="cs-CZ" b="1" dirty="0">
                <a:latin typeface="Times New Roman" panose="02020603050405020304" pitchFamily="18" charset="0"/>
                <a:cs typeface="Times New Roman" panose="02020603050405020304" pitchFamily="18" charset="0"/>
              </a:rPr>
              <a:t>Existenční minimum </a:t>
            </a:r>
            <a:r>
              <a:rPr lang="cs-CZ" dirty="0">
                <a:latin typeface="Times New Roman" panose="02020603050405020304" pitchFamily="18" charset="0"/>
                <a:cs typeface="Times New Roman" panose="02020603050405020304" pitchFamily="18" charset="0"/>
              </a:rPr>
              <a:t>– minimální hranice příjmů fyzických osob, která se považuje  za nezbytnou k zajištění výživy  a ostatních základních osobních potřeb na úrovni umožňující přežití</a:t>
            </a:r>
          </a:p>
          <a:p>
            <a:r>
              <a:rPr lang="cs-CZ" dirty="0">
                <a:latin typeface="Times New Roman" panose="02020603050405020304" pitchFamily="18" charset="0"/>
                <a:cs typeface="Times New Roman" panose="02020603050405020304" pitchFamily="18" charset="0"/>
              </a:rPr>
              <a:t>Vyloučení nezbytných nákladů na bydlení</a:t>
            </a:r>
          </a:p>
        </p:txBody>
      </p:sp>
    </p:spTree>
    <p:extLst>
      <p:ext uri="{BB962C8B-B14F-4D97-AF65-F5344CB8AC3E}">
        <p14:creationId xmlns:p14="http://schemas.microsoft.com/office/powerpoint/2010/main" val="354178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Existenční minimum</a:t>
            </a:r>
          </a:p>
        </p:txBody>
      </p:sp>
      <p:sp>
        <p:nvSpPr>
          <p:cNvPr id="3" name="Zástupný symbol pro obsah 2"/>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Existenční minimum fyzické osoby –2 490 Kč. měsíčně</a:t>
            </a:r>
          </a:p>
          <a:p>
            <a:r>
              <a:rPr lang="cs-CZ" dirty="0">
                <a:latin typeface="Times New Roman" panose="02020603050405020304" pitchFamily="18" charset="0"/>
                <a:cs typeface="Times New Roman" panose="02020603050405020304" pitchFamily="18" charset="0"/>
              </a:rPr>
              <a:t>Nelze </a:t>
            </a:r>
            <a:r>
              <a:rPr lang="cs-CZ">
                <a:latin typeface="Times New Roman" panose="02020603050405020304" pitchFamily="18" charset="0"/>
                <a:cs typeface="Times New Roman" panose="02020603050405020304" pitchFamily="18" charset="0"/>
              </a:rPr>
              <a:t>použít u </a:t>
            </a:r>
            <a:r>
              <a:rPr lang="cs-CZ" dirty="0">
                <a:latin typeface="Times New Roman" panose="02020603050405020304" pitchFamily="18" charset="0"/>
                <a:cs typeface="Times New Roman" panose="02020603050405020304" pitchFamily="18" charset="0"/>
              </a:rPr>
              <a:t>osoby, která je:</a:t>
            </a:r>
          </a:p>
          <a:p>
            <a:pPr lvl="1"/>
            <a:r>
              <a:rPr lang="cs-CZ" dirty="0">
                <a:latin typeface="Times New Roman" panose="02020603050405020304" pitchFamily="18" charset="0"/>
                <a:cs typeface="Times New Roman" panose="02020603050405020304" pitchFamily="18" charset="0"/>
              </a:rPr>
              <a:t>Nezaopatřeným dítětem</a:t>
            </a:r>
          </a:p>
          <a:p>
            <a:pPr lvl="1"/>
            <a:r>
              <a:rPr lang="cs-CZ" dirty="0">
                <a:latin typeface="Times New Roman" panose="02020603050405020304" pitchFamily="18" charset="0"/>
                <a:cs typeface="Times New Roman" panose="02020603050405020304" pitchFamily="18" charset="0"/>
              </a:rPr>
              <a:t>Poživatelem starobního důchodu</a:t>
            </a:r>
          </a:p>
          <a:p>
            <a:pPr lvl="1"/>
            <a:r>
              <a:rPr lang="cs-CZ" dirty="0">
                <a:latin typeface="Times New Roman" panose="02020603050405020304" pitchFamily="18" charset="0"/>
                <a:cs typeface="Times New Roman" panose="02020603050405020304" pitchFamily="18" charset="0"/>
              </a:rPr>
              <a:t>Osoby invalidní ve třetím stupni</a:t>
            </a:r>
          </a:p>
          <a:p>
            <a:pPr lvl="1"/>
            <a:r>
              <a:rPr lang="cs-CZ" dirty="0">
                <a:latin typeface="Times New Roman" panose="02020603050405020304" pitchFamily="18" charset="0"/>
                <a:cs typeface="Times New Roman" panose="02020603050405020304" pitchFamily="18" charset="0"/>
              </a:rPr>
              <a:t>Osoby starší 68 let</a:t>
            </a:r>
          </a:p>
        </p:txBody>
      </p:sp>
    </p:spTree>
    <p:extLst>
      <p:ext uri="{BB962C8B-B14F-4D97-AF65-F5344CB8AC3E}">
        <p14:creationId xmlns:p14="http://schemas.microsoft.com/office/powerpoint/2010/main" val="351296175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2187</Words>
  <Application>Microsoft Office PowerPoint</Application>
  <PresentationFormat>Širokoúhlá obrazovka</PresentationFormat>
  <Paragraphs>177</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Times New Roman</vt:lpstr>
      <vt:lpstr>Motiv Office</vt:lpstr>
      <vt:lpstr>Nepojistné systémy sociálního zabezpečení</vt:lpstr>
      <vt:lpstr>Program přednášky</vt:lpstr>
      <vt:lpstr>Státní sociální podpora - charakteristika systému</vt:lpstr>
      <vt:lpstr>Prameny úpravy</vt:lpstr>
      <vt:lpstr>Okruh oprávněných osob</vt:lpstr>
      <vt:lpstr>Základní pojmy</vt:lpstr>
      <vt:lpstr>Základní pojmy - pokračování</vt:lpstr>
      <vt:lpstr>Životní a existenční minimum</vt:lpstr>
      <vt:lpstr>Existenční minimum</vt:lpstr>
      <vt:lpstr>Životní minimum</vt:lpstr>
      <vt:lpstr>Věcný rozsah státní sociální podpory</vt:lpstr>
      <vt:lpstr>Podpora rodin s dětmi - příklad</vt:lpstr>
      <vt:lpstr>Podpora rodin s dětmi  - příklad</vt:lpstr>
      <vt:lpstr>Přídavek na dítě</vt:lpstr>
      <vt:lpstr>Přídavek na dítě ve zvýšené výměře </vt:lpstr>
      <vt:lpstr>Příspěvek na bydlení</vt:lpstr>
      <vt:lpstr>Rodičovský příspěvek</vt:lpstr>
      <vt:lpstr>Rodičovský příspěvek - pokračování</vt:lpstr>
      <vt:lpstr>Porodné</vt:lpstr>
      <vt:lpstr>Pohřebné</vt:lpstr>
      <vt:lpstr>Pomoc v hmotné nouzi</vt:lpstr>
      <vt:lpstr>Prameny právní úpravy</vt:lpstr>
      <vt:lpstr>Dávky pomoci v hmotné nouzi</vt:lpstr>
      <vt:lpstr>Sociální služby</vt:lpstr>
      <vt:lpstr>Dávky pro osoby se zdravotním postižením</vt:lpstr>
      <vt:lpstr>Dávky pro osoby se zdravotním postižením - příklad</vt:lpstr>
      <vt:lpstr>Dávky pro osoby se zdravotním postižením</vt:lpstr>
      <vt:lpstr>Zvláštní ochrana pečujících osob v pracovněprávních vztazích - příklad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Nepojistné systémy sociálního zabezpečení</dc:title>
  <dc:creator>Jana Komendová</dc:creator>
  <cp:lastModifiedBy>Jana Komendová</cp:lastModifiedBy>
  <cp:revision>20</cp:revision>
  <cp:lastPrinted>2020-11-12T14:52:39Z</cp:lastPrinted>
  <dcterms:created xsi:type="dcterms:W3CDTF">2020-11-12T10:40:57Z</dcterms:created>
  <dcterms:modified xsi:type="dcterms:W3CDTF">2020-11-13T13:05:44Z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