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2" r:id="rId6"/>
    <p:sldId id="259" r:id="rId7"/>
    <p:sldId id="260" r:id="rId8"/>
    <p:sldId id="261" r:id="rId9"/>
    <p:sldId id="273" r:id="rId10"/>
    <p:sldId id="262" r:id="rId11"/>
    <p:sldId id="267" r:id="rId12"/>
    <p:sldId id="270" r:id="rId13"/>
    <p:sldId id="263" r:id="rId14"/>
    <p:sldId id="264" r:id="rId15"/>
    <p:sldId id="274" r:id="rId16"/>
    <p:sldId id="275" r:id="rId17"/>
    <p:sldId id="265" r:id="rId18"/>
    <p:sldId id="269" r:id="rId19"/>
    <p:sldId id="271" r:id="rId20"/>
    <p:sldId id="266" r:id="rId2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56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3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86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0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87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18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2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3855-362B-4748-A3AF-832D6BC232A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D0699-D6D5-4577-97A7-8F8BA582C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8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zdravotní pojištění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261129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okruhu zdravotní péče hrazené z veřejného zdravotního pojištění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 vymezení – stanovení jednotlivých okruhů zdravotní péče hrazené z veřejného zdravotního pojištění.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jejímž účelem je zachovat nebo zlepšit zdravotní stav pojištěnce nebo zmírnit následky jeho utrpení.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Kritéria hrazených služeb: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Služby odpovídají zdravotnímu stavu pojištěnce a účelu, jehož má být jejich poskytnutím dosaženo, a jsou pro pojištěnce přiměřené a bezpečné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Služby jsou v souladu se současnými dostupnými poznatky lékařské vědy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Existují důkazy o účinnosti služeb vzhledem k účelu jejich poskytování</a:t>
            </a:r>
          </a:p>
        </p:txBody>
      </p:sp>
    </p:spTree>
    <p:extLst>
      <p:ext uri="{BB962C8B-B14F-4D97-AF65-F5344CB8AC3E}">
        <p14:creationId xmlns:p14="http://schemas.microsoft.com/office/powerpoint/2010/main" val="103400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182" y="372471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– pozitivní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Služby hrazené z veřejného zdravotního pojištění: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péče – preventivní, dispensární, diagnostická,, léčebná, lékárenská a další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léčivých přípravků, potravin pro zvláštní lékařské účely, zdravotních prostředků a stomatologických výrobků,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pojištěnců a náhrada cestovních nákladů,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Odběr krve a odběr tkání, buněk a orgánů určených k transplantaci a nezbytné nakládání s nimi (uchovávání, skladování, zpracování a vyšetření),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žijícího dárce do místa odběru a z tohoto místa, do místa poskytnutí zdravotní péče související s odběrem a z tohoto místa a náhrada cestovních nákladů,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zemřelého dárce do místa odběru a z tohoto místa,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Přeprava odebraných tkání, krve a orgánů,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Prohlídka zemřelého pojištěnce a pitva včetně přepravy,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Pobyt průvodce pojištěnce ve zdravotnickém zařízení lůžkové péče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péče související s těhotenstvím a porodem dítěte, jehož matka požádala o utajení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44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– péče poskytovaná mimo územ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žádost pojištěnce se poskytne náhrada  nákladů vynaložených na neodkladnou péči, jejíž potřeba nastala během pobytu v cizině – limitace náhrady – výše stanovená pro úhradu těchto služeb, pokud by byly poskytnuty na území ČR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Na žádost pojištěnce náhrada nákladů vynaložených na hrazené přeshraniční zdravotní služby - limitace náhrady – výše stanovená pro úhradu těchto služeb, pokud by byly poskytnuty na území ČR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820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zdravotníhiopojištění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negativní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veřejného zdravotního pojištění se nehradí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Vyšetření, prohlídky a jiné výkony provedené v osobním zájmu a na žádost fyzických osob nebo v zájmu a na žádost právnických osob, jejichž cílem není zlepšit nebo zachovat zdravotní stav pojištěnce – (např. pracovněprávní prohlídky, osvědčení o zdravotní způsobilosti pro řízení motorového vozidla, vydání zdravotního průkazu pracovníka v potravinářství),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Vyšetření, prohlídky a jiné zdravotní výkony provedené na dožádání soudu, státního zastupitelství, orgánů státní správy nebo Policie ČR (např. posouzení zdravotného stavu pro účely invalidity nebo pro účely závislosti na péči)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akupunktury,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výkony a služby uvedené v příloze č. 1 zákona o veřejném zdravotním pojištění</a:t>
            </a:r>
          </a:p>
        </p:txBody>
      </p:sp>
    </p:spTree>
    <p:extLst>
      <p:ext uri="{BB962C8B-B14F-4D97-AF65-F5344CB8AC3E}">
        <p14:creationId xmlns:p14="http://schemas.microsoft.com/office/powerpoint/2010/main" val="1840551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vztah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mezi subjekty účastnícími se systému veřejného zdravotního pojištění, ve kterém mají práva a povinnosti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– pojištěnci, zaměstnavatelé, stát, poskytovatelé zdravotních služeb, zdravotní pojišťovny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– práva a povinnosti subjektů např. povinnost platit pojistné, právo na poskytnutí bezplatných zdravotních služeb, právo na výběr zdravotní pojišťovny, oznamovací povinnost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 – zajištění poskytování bezplatné zdravotní péče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180325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C63A-4BB9-40FF-90DC-D467F98D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právních vztahů veřejného zdravotního pojištění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A04AC5-25C6-40B2-A0FC-E1AFD57DC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45" y="2022394"/>
            <a:ext cx="10515600" cy="435133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je plátcem pojistného na veřejné zdravotní pojištění za následující osoby?.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kadeřnice podnikající na základě živnostenského oprávnění,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zaměstnankyně v pracovním poměru čerpající mateřskou dovolenou,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žena v domácnosti pečující o děti ve věku 8 a 4 roky,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vykonávající práci vrátného v pracovním poměru,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pracující jako lektorka anglického jazyka na základě dohody o provedení práce,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vedená u příslušné krajské pobočky Úřadu práce jako uchazeč o zaměstnání,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prezenční formy magisterského studia na Právnické fakultě MU ve věku 21 let,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prezenční formy doktorského studia na Ekonomicko-správní fakultě MU ve věku 28 let,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poživatel starobního důchodu ve věku 65 let.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017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27A08-06AB-4BC9-8499-94A6AB0B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právních vztahů veřejného zdravotního pojištění – práva a povinnosti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CB23EF-38CF-49FE-82C3-45939EE03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Žena, která je pojištěná u Všeobecné zdravotní pojišťovny porodila dne 29. 10. 2020 dítě. Otec je pojištěn u Zdravotní pojišťovny Ministerstva vnitra.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u které zdravotní pojišťovny je dítě pojištěno?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kdo je plátcem pojistného na veřejné zdravotní pojištění za 	toto dítě?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jaká je výše pojistného?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73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Pojistné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Plátci pojistného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zaměstnavatelé,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pojištěnci,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pojistného 13,5 % vyměřovacího základu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zaměstnanců 2/3  - 9 % hradí zaměstnavatel, 1/3  4,5ˇ% hradí zaměstnanec – zaměstnavatel celou výši pojistného srazí ze mzdy (platu) zaměstnance a odvede na účet příslušné zdravotní pojišťovny</a:t>
            </a:r>
          </a:p>
        </p:txBody>
      </p:sp>
    </p:spTree>
    <p:extLst>
      <p:ext uri="{BB962C8B-B14F-4D97-AF65-F5344CB8AC3E}">
        <p14:creationId xmlns:p14="http://schemas.microsoft.com/office/powerpoint/2010/main" val="169508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jako plátce pojistného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je plátcem pojistného na veřejné zdravotní  pojištění za osoby, které se nacházejí ve společensky uznané sociální situaci např.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nezaopatřené děti,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ženy na mateřské dovolené,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zaměstnanci na rodičovské dovolené,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rodičovského příspěvku,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osoby pečující o dítě do 7 let nebo alespoň o dvě děti do 15 let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starobního důchodu,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poživatelé invalidního důchodu pro invaliditu III. stupně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osoby pečující o osobu závislou na jiné fyzické osoby ve II. až IV. 	stupni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55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 pojistného na veřejné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Vyměřovací základem je příjem pojištěnce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Zaměstnance (pojištěnec) – úhrn příjmů zúčtovaných mu zaměstnavatelem ze závislé činnosti, které jsou nebo byly předmětem daně z příjmů fyzických osob a nebyly od této daně osvobozeny a byly mu zúčtovány v souvislosti se zaměstnáním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vyměřovací základ – minimální mzda (14 600 Kč měsíčně) – výše pojistného 1971 měsíčně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OSVČ (pojištěnec) – minimální měsíční vyměřovací základ  dvanáctinásobek 50 % průměrné měsíční mzdy v národním hospodářství za rok 2020. – minimální výše zálohy na pojistné 2 2352 Kč měsíčně (za rok 2019 byl 20208 Kč měsíčně)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Pojištěnci, za které hradí pojistné stát – pevná částka, od  1. 6. 2020 vyměřovací základ 11 607 výše pojistného 1 567 Kč. měsíčně. Od 1. 1. 2021 dochází opět k navýšení  - vyměřovací základ bude 13 088, výše pojistného 1 767 Kč. měsíčně)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00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0044" y="218508"/>
            <a:ext cx="10515600" cy="132556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systému,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vztah veřejného zdravotního pojištění,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Pojistné na veřejné zdravotní pojištění,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ve veřejném zdravotním pojištění,</a:t>
            </a:r>
          </a:p>
        </p:txBody>
      </p:sp>
    </p:spTree>
    <p:extLst>
      <p:ext uri="{BB962C8B-B14F-4D97-AF65-F5344CB8AC3E}">
        <p14:creationId xmlns:p14="http://schemas.microsoft.com/office/powerpoint/2010/main" val="403811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ve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Postih za porušení povinností uložených předpisy veřejného zdravotního pojištění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Pokuty – pojištěnci za nesplnění oznamovací povinnosti, povinnosti podrobit se preventivní prohlídce, oznámit ztrátu zdravotního průkazu, vrátit zdravotní průkaz, oznámit změnu osobních údajů</a:t>
            </a:r>
          </a:p>
          <a:p>
            <a:pPr marL="914400" lvl="2" indent="0">
              <a:buNone/>
            </a:pP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-zaměstnavateli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za nesplnění oznamovací povinnosti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Přirážka k pojistnému – sankce zaměstnavatele za opakovaný výskyt pracovních úrazů nebo nemocí z povolání ze stejných příčin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Penále – sankce za porušení povinnosti platit pojistné včas a ve správné výši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Sankce zdravotní pojišťovny za porušení povinnosti vrátit včas přeplatek na pojistném</a:t>
            </a:r>
          </a:p>
        </p:txBody>
      </p:sp>
    </p:spTree>
    <p:extLst>
      <p:ext uri="{BB962C8B-B14F-4D97-AF65-F5344CB8AC3E}">
        <p14:creationId xmlns:p14="http://schemas.microsoft.com/office/powerpoint/2010/main" val="13007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veřejného zdravotního pojištění – zajistit poskytnutí bezplatné zdravotní péče na území ČR popř. za stanovených podmínek mimo území ČR</a:t>
            </a:r>
          </a:p>
          <a:p>
            <a:pPr algn="just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Všeobecné pojištění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systému se účastní všechny osoby, které trvale pobývající na území ČR nebo zde vykonávají výdělečnou činnost</a:t>
            </a:r>
          </a:p>
          <a:p>
            <a:pPr algn="just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Obligatorní systém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účast na zdravotním pojištění je pro zákonem stanovený okruh subjektů povinná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participace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pojištěnci do systému aktivně přispívají v podobě odvodu pojistného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Uplatňuje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sociální solidarity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dávka ve formě zdravotních služeb je pro všechny pojištěnce stejná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vystupuje jako garant systému – vytváří právní rámec pro fungování systému. Je prováděno zdravotními pojišťovnami jako samostatnými subjekty, které jsou od státu odlišné</a:t>
            </a:r>
          </a:p>
        </p:txBody>
      </p:sp>
    </p:spTree>
    <p:extLst>
      <p:ext uri="{BB962C8B-B14F-4D97-AF65-F5344CB8AC3E}">
        <p14:creationId xmlns:p14="http://schemas.microsoft.com/office/powerpoint/2010/main" val="358986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7173" y="0"/>
            <a:ext cx="11896060" cy="129728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0731" y="1052734"/>
            <a:ext cx="10515600" cy="435133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a svobod -  čl. 31 – právo občanů na základě veřejného zdravotního pojištění na bezplatnou zdravotní péči a na zdravotní pomůcky, které stanoví zákon,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48/1997 Sb., o veřejném zdravotním pojištění,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592/1992 Sb., o pojistném na všeobecné zdravotní pojištění, ve znění pozdějších předpisů,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551/1991 Sb., o Všeobecné zdravotní pojišťovně,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280/1992, Sb., o resortních, oborových, podnikových a dalších zdravotních pojišťovnách,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372/2011 Sb., o zdravotních službách a podmínkách jejich poskytování, ve znění pozdějších předpisů,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373/2011 Sb., o specifických zdravotních službách a podmínkách jejich poskytování, ve znění pozdějších předpisů,</a:t>
            </a:r>
          </a:p>
        </p:txBody>
      </p:sp>
    </p:spTree>
    <p:extLst>
      <p:ext uri="{BB962C8B-B14F-4D97-AF65-F5344CB8AC3E}">
        <p14:creationId xmlns:p14="http://schemas.microsoft.com/office/powerpoint/2010/main" val="2654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44BA5-3916-4E93-B9F7-F77DC6FE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3A955-911E-4E2B-B97C-A8E00BBB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Posuďte, zda se následující fyzické osoby účastní veřejného zdravotního pojištění na území České republiky: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státní příslušník s trvalým pobytem na území České republiky vykonávající práci jako obchodní zástupce,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italský státní příslušník s přechodným pobytem na území České republiky, pracující jako lektor italského jazyka na jazykové škole v Brně,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manželka italského státního příslušníka uvedeného v písm. b) s přechodným pobytem na území České republiky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slovenská státní příslušnice s trvalým pobytem v Trnavě vykonávající práci jako zdravotní sestra ve Fakultní nemocnici v Brně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státní příslušnice s trvalým pobytem ve Znojmě vykonávající práci jako zdravotní sestra v Rakousku, kam každý den dojíždí za prací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Ukrajinský státní příslušník pracující na území ČR jako stavební dělník bez pracovní smlouvy</a:t>
            </a:r>
          </a:p>
        </p:txBody>
      </p:sp>
    </p:spTree>
    <p:extLst>
      <p:ext uri="{BB962C8B-B14F-4D97-AF65-F5344CB8AC3E}">
        <p14:creationId xmlns:p14="http://schemas.microsoft.com/office/powerpoint/2010/main" val="280171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veřejného zdravotního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osob, kterým je na základě veřejného zdravotního pojištění poskytována zdravotní péče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 vymezení – trvalý pobyt na území ČR nebo výkonem zaměstnání na území ČR. Systému se účastní osoby, které: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Mají trvalý pobyt na území ČR,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má sídlo nebo trvalý pobyt na území ČR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vymezení – ze systému jsou vyňaty osoby, které: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je poživatelem diplomatických výsad nebo imunit,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zaměstnanci zaměstnavatele, který nemá trvalý pobyt nebo sídlo na území ČR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Vykonávají nelegální práci (pojem je vymezen v zákoně o zaměstnanosti)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Osoby, které dlouhodobě pobývají v cizině (déle něž 6 měsíců) a učiní prohlášení u své 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19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účasti na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pojištění vzniká dnem: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Narození v případě osob s trvalým pobytem na území ČR,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se osoba bez trvalého pobytu na území ČR stala zaměstnancem,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Získáním trvalého pobytu na území ČR – trvalý pobyt je upraven v zákoně o pobytu cizinců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38975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100" y="2127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Zánik účasti na veřejném zdravotním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Veřejné zdravotní pojištění zaniká dnem: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Smrti pojištěnce nebo prohlášení za mrtvého,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 osoba, která nemá pobyt na území ČR přestala být zaměstnancem,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trvalého pobytu na území ČR</a:t>
            </a:r>
          </a:p>
        </p:txBody>
      </p:sp>
    </p:spTree>
    <p:extLst>
      <p:ext uri="{BB962C8B-B14F-4D97-AF65-F5344CB8AC3E}">
        <p14:creationId xmlns:p14="http://schemas.microsoft.com/office/powerpoint/2010/main" val="362282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71A5D-253D-447E-AA8B-956D5AD4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veřejného zdravotního pojištění -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7148C-C1B5-451F-8AF4-49D2FCC1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Posuďte, zda jen následující zdravotní péče hrazena ze systému veřejného zdravotního pojištění: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Preventivní lékařská prohlídka kojence ve 3. 6. 8. 10. a 12. měsíci života,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Očkování dítěte mladšího 1 roku kombinovanou vakcínou proti záškrtu, černému kašli,  tetanu a dětské obrně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Očkování dítěte mladšího 2 let proti pneumokokové infekci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Přeprava seniora staršího 65 let k lékaři za účelem pravidelné kontroly zdravotního stavu při onemocnění cukrovkou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Pobyt rodiče 5 letého dítěte, které bylo hospitalizování v nemocnici z důvodu úrazu hlavy při pádu z kola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Vstupní lékařská prohlídka při nástupu do zaměstnání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Pobyt a péče v lázních při onemocnění pohybového ústrojí</a:t>
            </a:r>
          </a:p>
        </p:txBody>
      </p:sp>
    </p:spTree>
    <p:extLst>
      <p:ext uri="{BB962C8B-B14F-4D97-AF65-F5344CB8AC3E}">
        <p14:creationId xmlns:p14="http://schemas.microsoft.com/office/powerpoint/2010/main" val="1602886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1909</Words>
  <Application>Microsoft Office PowerPoint</Application>
  <PresentationFormat>Širokoúhlá obrazovka</PresentationFormat>
  <Paragraphs>142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Veřejné zdravotní pojištění</vt:lpstr>
      <vt:lpstr>Program přednášky</vt:lpstr>
      <vt:lpstr>Charakteristika systému</vt:lpstr>
      <vt:lpstr>Prameny právní úpravy</vt:lpstr>
      <vt:lpstr>Osobní rozsah - příklad</vt:lpstr>
      <vt:lpstr>Osobní rozsah veřejného zdravotního pojištění</vt:lpstr>
      <vt:lpstr>Vznik účasti na veřejném zdravotním pojištění</vt:lpstr>
      <vt:lpstr>Zánik účasti na veřejném zdravotním pojištění</vt:lpstr>
      <vt:lpstr>Věcný rozsah veřejného zdravotního pojištění - příklad</vt:lpstr>
      <vt:lpstr>Věcný rozsah veřejného zdravotního pojištění</vt:lpstr>
      <vt:lpstr>Věcný rozsah veřejného zdravotního pojištění – pozitivní vymezení</vt:lpstr>
      <vt:lpstr>Věcný rozsah veřejného zdravotního pojištění – péče poskytovaná mimo územ ČR</vt:lpstr>
      <vt:lpstr>Věcný rozsah veřejného zdravotníhiopojištění - negativní vymezení</vt:lpstr>
      <vt:lpstr>Právní vztah veřejného zdravotního pojištění</vt:lpstr>
      <vt:lpstr>Subjekty právních vztahů veřejného zdravotního pojištění - příklad</vt:lpstr>
      <vt:lpstr>Subjekty právních vztahů veřejného zdravotního pojištění – práva a povinnosti příklad</vt:lpstr>
      <vt:lpstr>Pojistné na veřejné zdravotní pojištění</vt:lpstr>
      <vt:lpstr>Stát jako plátce pojistného na veřejné zdravotní pojištění</vt:lpstr>
      <vt:lpstr>Vyměřovací základ pojistného na veřejné zdravotní pojištění</vt:lpstr>
      <vt:lpstr>Sankce ve veřejném zdravotním pojištění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zdravotní pojištění</dc:title>
  <dc:creator>40001</dc:creator>
  <cp:lastModifiedBy>Jana Komendová</cp:lastModifiedBy>
  <cp:revision>34</cp:revision>
  <cp:lastPrinted>2020-11-05T10:14:44Z</cp:lastPrinted>
  <dcterms:created xsi:type="dcterms:W3CDTF">2018-06-07T10:09:35Z</dcterms:created>
  <dcterms:modified xsi:type="dcterms:W3CDTF">2020-11-05T13:17:16Z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