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32"/>
  </p:notesMasterIdLst>
  <p:handoutMasterIdLst>
    <p:handoutMasterId r:id="rId33"/>
  </p:handoutMasterIdLst>
  <p:sldIdLst>
    <p:sldId id="256" r:id="rId2"/>
    <p:sldId id="257" r:id="rId3"/>
    <p:sldId id="261" r:id="rId4"/>
    <p:sldId id="258" r:id="rId5"/>
    <p:sldId id="260" r:id="rId6"/>
    <p:sldId id="262" r:id="rId7"/>
    <p:sldId id="265" r:id="rId8"/>
    <p:sldId id="263" r:id="rId9"/>
    <p:sldId id="264" r:id="rId10"/>
    <p:sldId id="276" r:id="rId11"/>
    <p:sldId id="266" r:id="rId12"/>
    <p:sldId id="267" r:id="rId13"/>
    <p:sldId id="271" r:id="rId14"/>
    <p:sldId id="268" r:id="rId15"/>
    <p:sldId id="269" r:id="rId16"/>
    <p:sldId id="278" r:id="rId17"/>
    <p:sldId id="279" r:id="rId18"/>
    <p:sldId id="281" r:id="rId19"/>
    <p:sldId id="270" r:id="rId20"/>
    <p:sldId id="259" r:id="rId21"/>
    <p:sldId id="272" r:id="rId22"/>
    <p:sldId id="283" r:id="rId23"/>
    <p:sldId id="284" r:id="rId24"/>
    <p:sldId id="273" r:id="rId25"/>
    <p:sldId id="282" r:id="rId26"/>
    <p:sldId id="274" r:id="rId27"/>
    <p:sldId id="280" r:id="rId28"/>
    <p:sldId id="275" r:id="rId29"/>
    <p:sldId id="277" r:id="rId30"/>
    <p:sldId id="285" r:id="rId3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079" autoAdjust="0"/>
    <p:restoredTop sz="60896" autoAdjust="0"/>
  </p:normalViewPr>
  <p:slideViewPr>
    <p:cSldViewPr snapToGrid="0">
      <p:cViewPr varScale="1">
        <p:scale>
          <a:sx n="32" d="100"/>
          <a:sy n="32" d="100"/>
        </p:scale>
        <p:origin x="-1622" y="-86"/>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67" d="100"/>
          <a:sy n="67" d="100"/>
        </p:scale>
        <p:origin x="-3120" y="-77"/>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 xmlns:p14="http://schemas.microsoft.com/office/powerpoint/2010/main" val="18451449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 xmlns:p14="http://schemas.microsoft.com/office/powerpoint/2010/main" val="138811148"/>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zakonyprolidi.cz/cs/1999-106?text=106%2F1999"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8" Type="http://schemas.openxmlformats.org/officeDocument/2006/relationships/hyperlink" Target="https://www.aspi.cz/products/lawText/4/30804/1/ASPI%253A/128/2000%20Sb.%2523" TargetMode="External"/><Relationship Id="rId3" Type="http://schemas.openxmlformats.org/officeDocument/2006/relationships/hyperlink" Target="https://www.aspi.cz/products/lawText/4/30804/1/ASPI%253A/128/2000%20Sb.%2523101.1" TargetMode="External"/><Relationship Id="rId7" Type="http://schemas.openxmlformats.org/officeDocument/2006/relationships/hyperlink" Target="https://www.aspi.cz/products/lawText/4/30804/1/ASPI%253A/128/2000%20Sb.%252316.2.e" TargetMode="External"/><Relationship Id="rId2" Type="http://schemas.openxmlformats.org/officeDocument/2006/relationships/slide" Target="../slides/slide16.xml"/><Relationship Id="rId1" Type="http://schemas.openxmlformats.org/officeDocument/2006/relationships/notesMaster" Target="../notesMasters/notesMaster1.xml"/><Relationship Id="rId6" Type="http://schemas.openxmlformats.org/officeDocument/2006/relationships/hyperlink" Target="https://www.aspi.cz/products/lawText/4/30804/1/ASPI%253A/106/1999%20Sb.%252312" TargetMode="External"/><Relationship Id="rId5" Type="http://schemas.openxmlformats.org/officeDocument/2006/relationships/hyperlink" Target="https://www.aspi.cz/products/lawText/4/30804/1/ASPI%253A/2/1993%20Sb.%2523%25C8l/.17" TargetMode="External"/><Relationship Id="rId4" Type="http://schemas.openxmlformats.org/officeDocument/2006/relationships/hyperlink" Target="https://www.aspi.cz/products/lawText/4/30804/1/ASPI%253A/128/2000%20Sb.%2523101.3" TargetMode="Externa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zakonyprolidi.cz/cs/1999-106?text=106/1999"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Čl. 17 odst. 4 Listiny: „Svobodu projevu a právo vyhledat a šířit informace lze omezit zákonem, jde-li o opatření v demokratické společnosti nezbytná pro ochranu práv a svobod druhých, bezpečnost státu, veřejnou bezpečnost, ochranu veřejného zdraví a mravnosti.“</a:t>
            </a:r>
          </a:p>
          <a:p>
            <a:r>
              <a:rPr lang="cs-CZ" dirty="0" smtClean="0"/>
              <a:t>Čl. 17 odst. 5 Listiny: „státní orgány a orgány územní samosprávy jsou povinny přiměřeným způsobem poskytovat informace o své činnosti. Podmínky a provedení stanoví zákon.“</a:t>
            </a:r>
          </a:p>
          <a:p>
            <a:r>
              <a:rPr lang="cs-CZ" dirty="0" smtClean="0"/>
              <a:t>Čl. 35 odst. 2 Listiny: „právo každého na včasné a úplné informace o stavu životního prostředí a přírodních zdrojů.“ (Zákon č. 123/1998 Sb. Zákon o právu na informace o životním prostředí)</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40000" lnSpcReduction="20000"/>
          </a:bodyPr>
          <a:lstStyle/>
          <a:p>
            <a:r>
              <a:rPr kumimoji="1" lang="cs-CZ" sz="1200" b="1" i="0" kern="1200" dirty="0" smtClean="0">
                <a:solidFill>
                  <a:schemeClr val="tx1"/>
                </a:solidFill>
                <a:latin typeface="Arial" charset="0"/>
                <a:ea typeface="+mn-ea"/>
                <a:cs typeface="+mn-cs"/>
              </a:rPr>
              <a:t>§ 11</a:t>
            </a:r>
          </a:p>
          <a:p>
            <a:r>
              <a:rPr kumimoji="1" lang="cs-CZ" sz="1200" b="1" i="0" kern="1200" dirty="0" smtClean="0">
                <a:solidFill>
                  <a:schemeClr val="tx1"/>
                </a:solidFill>
                <a:latin typeface="Arial" charset="0"/>
                <a:ea typeface="+mn-ea"/>
                <a:cs typeface="+mn-cs"/>
              </a:rPr>
              <a:t>Další omezení práva na informace</a:t>
            </a:r>
          </a:p>
          <a:p>
            <a:r>
              <a:rPr kumimoji="1" lang="cs-CZ" sz="1200" b="1" i="0" kern="1200" dirty="0" smtClean="0">
                <a:solidFill>
                  <a:schemeClr val="tx1"/>
                </a:solidFill>
                <a:latin typeface="Arial" charset="0"/>
                <a:ea typeface="+mn-ea"/>
                <a:cs typeface="+mn-cs"/>
              </a:rPr>
              <a:t>(1)</a:t>
            </a:r>
            <a:r>
              <a:rPr kumimoji="1" lang="cs-CZ" sz="1200" b="0" i="0" kern="1200" dirty="0" smtClean="0">
                <a:solidFill>
                  <a:schemeClr val="tx1"/>
                </a:solidFill>
                <a:latin typeface="Arial" charset="0"/>
                <a:ea typeface="+mn-ea"/>
                <a:cs typeface="+mn-cs"/>
              </a:rPr>
              <a:t> Povinný subjekt může omezit poskytnutí informace, pokud:</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se vztahuje výlučně k vnitřním pokynům a personálním předpisům povinného subjektu,</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jde o novou informaci, která vznikla při přípravě rozhodnutí povinného subjektu, pokud zákon nestanoví jinak; to platí jen do doby, kdy se příprava ukončí rozhodnutím,</a:t>
            </a:r>
          </a:p>
          <a:p>
            <a:r>
              <a:rPr kumimoji="1" lang="cs-CZ" sz="1200" b="1" i="0" kern="1200" dirty="0" smtClean="0">
                <a:solidFill>
                  <a:schemeClr val="tx1"/>
                </a:solidFill>
                <a:latin typeface="Arial" charset="0"/>
                <a:ea typeface="+mn-ea"/>
                <a:cs typeface="+mn-cs"/>
              </a:rPr>
              <a:t>c)</a:t>
            </a:r>
            <a:r>
              <a:rPr kumimoji="1" lang="cs-CZ" sz="1200" b="0" i="0" kern="1200" dirty="0" smtClean="0">
                <a:solidFill>
                  <a:schemeClr val="tx1"/>
                </a:solidFill>
                <a:latin typeface="Arial" charset="0"/>
                <a:ea typeface="+mn-ea"/>
                <a:cs typeface="+mn-cs"/>
              </a:rPr>
              <a:t> jde o informaci poskytnutou Organizací Severoatlantické smlouvy nebo Evropskou unií, která je v zájmu bezpečnosti státu, veřejné bezpečnosti nebo ochrany práv třetích osob chráněna uvedenými původci označením "NATO UNCLASSIFIED" nebo "LIMITE" a v České republice je toto označení respektováno z důvodů plnění povinností vyplývajících pro Českou republiku z jejího členství v Organizaci Severoatlantické smlouvy nebo Evropské unii, pokud původce nedal k poskytnutí souhlas</a:t>
            </a:r>
            <a:r>
              <a:rPr kumimoji="1" lang="cs-CZ" sz="1200" b="1" i="0" u="none" strike="noStrike" kern="1200" baseline="30000" dirty="0" smtClean="0">
                <a:solidFill>
                  <a:schemeClr val="tx1"/>
                </a:solidFill>
                <a:latin typeface="Arial" charset="0"/>
                <a:ea typeface="+mn-ea"/>
                <a:cs typeface="+mn-cs"/>
                <a:hlinkClick r:id="rId3"/>
              </a:rPr>
              <a:t>8a</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1" i="0" kern="1200" dirty="0" smtClean="0">
                <a:solidFill>
                  <a:schemeClr val="tx1"/>
                </a:solidFill>
                <a:latin typeface="Arial" charset="0"/>
                <a:ea typeface="+mn-ea"/>
                <a:cs typeface="+mn-cs"/>
              </a:rPr>
              <a:t>d)</a:t>
            </a:r>
            <a:r>
              <a:rPr kumimoji="1" lang="cs-CZ" sz="1200" b="0" i="0" kern="1200" dirty="0" smtClean="0">
                <a:solidFill>
                  <a:schemeClr val="tx1"/>
                </a:solidFill>
                <a:latin typeface="Arial" charset="0"/>
                <a:ea typeface="+mn-ea"/>
                <a:cs typeface="+mn-cs"/>
              </a:rPr>
              <a:t> její poskytnutí významně nebo přímo ohrožuje účinnost bezpečnostního opatření stanoveného na základě zvláštního předpisu pro účel ochrany bezpečnosti osob, majetku a veřejného pořádku, nebo</a:t>
            </a:r>
          </a:p>
          <a:p>
            <a:r>
              <a:rPr kumimoji="1" lang="cs-CZ" sz="1200" b="1" i="0" kern="1200" dirty="0" smtClean="0">
                <a:solidFill>
                  <a:schemeClr val="tx1"/>
                </a:solidFill>
                <a:latin typeface="Arial" charset="0"/>
                <a:ea typeface="+mn-ea"/>
                <a:cs typeface="+mn-cs"/>
              </a:rPr>
              <a:t>e)</a:t>
            </a:r>
            <a:r>
              <a:rPr kumimoji="1" lang="cs-CZ" sz="1200" b="0" i="0" kern="1200" dirty="0" smtClean="0">
                <a:solidFill>
                  <a:schemeClr val="tx1"/>
                </a:solidFill>
                <a:latin typeface="Arial" charset="0"/>
                <a:ea typeface="+mn-ea"/>
                <a:cs typeface="+mn-cs"/>
              </a:rPr>
              <a:t> její poskytnutí významně nebo přímo ohrožuje výkon zahraniční služby při ochraně zájmů České republiky a jejích občanů v zahraničí</a:t>
            </a:r>
            <a:r>
              <a:rPr kumimoji="1" lang="cs-CZ" sz="1200" b="1" i="0" u="none" strike="noStrike" kern="1200" baseline="30000" dirty="0" smtClean="0">
                <a:solidFill>
                  <a:schemeClr val="tx1"/>
                </a:solidFill>
                <a:latin typeface="Arial" charset="0"/>
                <a:ea typeface="+mn-ea"/>
                <a:cs typeface="+mn-cs"/>
                <a:hlinkClick r:id="rId3"/>
              </a:rPr>
              <a:t>20</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1" i="0" kern="1200" dirty="0" smtClean="0">
                <a:solidFill>
                  <a:schemeClr val="tx1"/>
                </a:solidFill>
                <a:latin typeface="Arial" charset="0"/>
                <a:ea typeface="+mn-ea"/>
                <a:cs typeface="+mn-cs"/>
              </a:rPr>
              <a:t>(2)</a:t>
            </a:r>
            <a:r>
              <a:rPr kumimoji="1" lang="cs-CZ" sz="1200" b="0" i="0" kern="1200" dirty="0" smtClean="0">
                <a:solidFill>
                  <a:schemeClr val="tx1"/>
                </a:solidFill>
                <a:latin typeface="Arial" charset="0"/>
                <a:ea typeface="+mn-ea"/>
                <a:cs typeface="+mn-cs"/>
              </a:rPr>
              <a:t> Povinný subjekt informaci neposkytne, pokud:</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jde o informaci vzniklou bez použití veřejných prostředků, která byla předána osobou, jíž takovouto povinnost zákon neukládá, pokud nesdělila, že s poskytnutím informace souhlasí,</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ji zveřejňuje na základě zvláštního zákona</a:t>
            </a:r>
            <a:r>
              <a:rPr kumimoji="1" lang="cs-CZ" sz="1200" b="1" i="0" u="none" strike="noStrike" kern="1200" baseline="30000" dirty="0" smtClean="0">
                <a:solidFill>
                  <a:schemeClr val="tx1"/>
                </a:solidFill>
                <a:latin typeface="Arial" charset="0"/>
                <a:ea typeface="+mn-ea"/>
                <a:cs typeface="+mn-cs"/>
                <a:hlinkClick r:id="rId3"/>
              </a:rPr>
              <a:t>9</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a v předem stanovených pravidelných obdobích až do nejbližšího následujícího období,</a:t>
            </a:r>
          </a:p>
          <a:p>
            <a:r>
              <a:rPr kumimoji="1" lang="cs-CZ" sz="1200" b="1" i="0" kern="1200" dirty="0" smtClean="0">
                <a:solidFill>
                  <a:schemeClr val="tx1"/>
                </a:solidFill>
                <a:latin typeface="Arial" charset="0"/>
                <a:ea typeface="+mn-ea"/>
                <a:cs typeface="+mn-cs"/>
              </a:rPr>
              <a:t>c)</a:t>
            </a:r>
            <a:r>
              <a:rPr kumimoji="1" lang="cs-CZ" sz="1200" b="0" i="0" kern="1200" dirty="0" smtClean="0">
                <a:solidFill>
                  <a:schemeClr val="tx1"/>
                </a:solidFill>
                <a:latin typeface="Arial" charset="0"/>
                <a:ea typeface="+mn-ea"/>
                <a:cs typeface="+mn-cs"/>
              </a:rPr>
              <a:t> by tím byla porušena ochrana práv třetích osob k předmětu práva autorského nebo práv souvisejících s právem autorským (dále jen „právo autorské“)</a:t>
            </a:r>
            <a:r>
              <a:rPr kumimoji="1" lang="cs-CZ" sz="1200" b="1" i="0" u="none" strike="noStrike" kern="1200" baseline="30000" dirty="0" smtClean="0">
                <a:solidFill>
                  <a:schemeClr val="tx1"/>
                </a:solidFill>
                <a:latin typeface="Arial" charset="0"/>
                <a:ea typeface="+mn-ea"/>
                <a:cs typeface="+mn-cs"/>
                <a:hlinkClick r:id="rId3"/>
              </a:rPr>
              <a:t>2b</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nebo</a:t>
            </a:r>
          </a:p>
          <a:p>
            <a:r>
              <a:rPr kumimoji="1" lang="cs-CZ" sz="1200" b="1" i="0" kern="1200" dirty="0" smtClean="0">
                <a:solidFill>
                  <a:schemeClr val="tx1"/>
                </a:solidFill>
                <a:latin typeface="Arial" charset="0"/>
                <a:ea typeface="+mn-ea"/>
                <a:cs typeface="+mn-cs"/>
              </a:rPr>
              <a:t>d)</a:t>
            </a:r>
            <a:r>
              <a:rPr kumimoji="1" lang="cs-CZ" sz="1200" b="0" i="0" kern="1200" dirty="0" smtClean="0">
                <a:solidFill>
                  <a:schemeClr val="tx1"/>
                </a:solidFill>
                <a:latin typeface="Arial" charset="0"/>
                <a:ea typeface="+mn-ea"/>
                <a:cs typeface="+mn-cs"/>
              </a:rPr>
              <a:t> jde o informaci, která se týká stability finančního systému</a:t>
            </a:r>
            <a:r>
              <a:rPr kumimoji="1" lang="cs-CZ" sz="1200" b="1" i="0" u="none" strike="noStrike" kern="1200" baseline="30000" dirty="0" smtClean="0">
                <a:solidFill>
                  <a:schemeClr val="tx1"/>
                </a:solidFill>
                <a:latin typeface="Arial" charset="0"/>
                <a:ea typeface="+mn-ea"/>
                <a:cs typeface="+mn-cs"/>
                <a:hlinkClick r:id="rId3"/>
              </a:rPr>
              <a:t>18</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1" i="0" kern="1200" dirty="0" smtClean="0">
                <a:solidFill>
                  <a:schemeClr val="tx1"/>
                </a:solidFill>
                <a:latin typeface="Arial" charset="0"/>
                <a:ea typeface="+mn-ea"/>
                <a:cs typeface="+mn-cs"/>
              </a:rPr>
              <a:t>(3)</a:t>
            </a:r>
            <a:r>
              <a:rPr kumimoji="1" lang="cs-CZ" sz="1200" b="0" i="0" kern="1200" dirty="0" smtClean="0">
                <a:solidFill>
                  <a:schemeClr val="tx1"/>
                </a:solidFill>
                <a:latin typeface="Arial" charset="0"/>
                <a:ea typeface="+mn-ea"/>
                <a:cs typeface="+mn-cs"/>
              </a:rPr>
              <a:t> Informace, které získal povinný subjekt od třetí osoby při plnění úkolů v rámci kontrolní, dozorové, dohledové nebo obdobné činnosti prováděné na základě zvláštního právního předpisu</a:t>
            </a:r>
            <a:r>
              <a:rPr kumimoji="1" lang="cs-CZ" sz="1200" b="1" i="0" u="none" strike="noStrike" kern="1200" baseline="30000" dirty="0" smtClean="0">
                <a:solidFill>
                  <a:schemeClr val="tx1"/>
                </a:solidFill>
                <a:latin typeface="Arial" charset="0"/>
                <a:ea typeface="+mn-ea"/>
                <a:cs typeface="+mn-cs"/>
                <a:hlinkClick r:id="rId3"/>
              </a:rPr>
              <a:t>11</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podle kterého se na ně vztahuje povinnost mlčenlivosti anebo jiný postup chránící je před zveřejněním nebo zneužitím, se neposkytují. Povinný subjekt poskytne pouze ty informace, které při plnění těchto úkolů vznikly jeho činností.</a:t>
            </a:r>
          </a:p>
          <a:p>
            <a:r>
              <a:rPr kumimoji="1" lang="cs-CZ" sz="1200" b="1" i="0" kern="1200" dirty="0" smtClean="0">
                <a:solidFill>
                  <a:schemeClr val="tx1"/>
                </a:solidFill>
                <a:latin typeface="Arial" charset="0"/>
                <a:ea typeface="+mn-ea"/>
                <a:cs typeface="+mn-cs"/>
              </a:rPr>
              <a:t>(4)</a:t>
            </a:r>
            <a:r>
              <a:rPr kumimoji="1" lang="cs-CZ" sz="1200" b="0" i="0" kern="1200" dirty="0" smtClean="0">
                <a:solidFill>
                  <a:schemeClr val="tx1"/>
                </a:solidFill>
                <a:latin typeface="Arial" charset="0"/>
                <a:ea typeface="+mn-ea"/>
                <a:cs typeface="+mn-cs"/>
              </a:rPr>
              <a:t> Povinné subjekty dále neposkytnou informace o</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probíhajícím trestním řízení, nebo týkající se trestního řízení, pokud by její poskytnutí ohrozilo či zmařilo účel trestního řízení, zejména zajištění práva na spravedlivý proces,</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rozhodovací činnosti soudů s výjimkou rozsudků,</a:t>
            </a:r>
          </a:p>
          <a:p>
            <a:r>
              <a:rPr kumimoji="1" lang="cs-CZ" sz="1200" b="1" i="0" kern="1200" dirty="0" smtClean="0">
                <a:solidFill>
                  <a:schemeClr val="tx1"/>
                </a:solidFill>
                <a:latin typeface="Arial" charset="0"/>
                <a:ea typeface="+mn-ea"/>
                <a:cs typeface="+mn-cs"/>
              </a:rPr>
              <a:t>c)</a:t>
            </a:r>
            <a:r>
              <a:rPr kumimoji="1" lang="cs-CZ" sz="1200" b="0" i="0" kern="1200" dirty="0" smtClean="0">
                <a:solidFill>
                  <a:schemeClr val="tx1"/>
                </a:solidFill>
                <a:latin typeface="Arial" charset="0"/>
                <a:ea typeface="+mn-ea"/>
                <a:cs typeface="+mn-cs"/>
              </a:rPr>
              <a:t> plnění úkolů zpravodajských služeb,</a:t>
            </a:r>
            <a:r>
              <a:rPr kumimoji="1" lang="cs-CZ" sz="1200" b="1" i="0" u="none" strike="noStrike" kern="1200" baseline="30000" dirty="0" smtClean="0">
                <a:solidFill>
                  <a:schemeClr val="tx1"/>
                </a:solidFill>
                <a:latin typeface="Arial" charset="0"/>
                <a:ea typeface="+mn-ea"/>
                <a:cs typeface="+mn-cs"/>
                <a:hlinkClick r:id="rId3"/>
              </a:rPr>
              <a:t>12</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nebo o činnosti zpravodajských služeb, pokud by poskytnutí této informace ohrozilo plnění jejich úkolů či ochranu utajovaných informací, nebo o činnosti zpravodajských služeb, pokud by poskytnutí této informace ohrozilo plnění jejich úkolů či ochranu utajovaných informací,</a:t>
            </a:r>
          </a:p>
          <a:p>
            <a:r>
              <a:rPr kumimoji="1" lang="cs-CZ" sz="1200" b="1" i="0" kern="1200" dirty="0" smtClean="0">
                <a:solidFill>
                  <a:schemeClr val="tx1"/>
                </a:solidFill>
                <a:latin typeface="Arial" charset="0"/>
                <a:ea typeface="+mn-ea"/>
                <a:cs typeface="+mn-cs"/>
              </a:rPr>
              <a:t>d)</a:t>
            </a:r>
            <a:r>
              <a:rPr kumimoji="1" lang="cs-CZ" sz="1200" b="0" i="0" kern="1200" dirty="0" smtClean="0">
                <a:solidFill>
                  <a:schemeClr val="tx1"/>
                </a:solidFill>
                <a:latin typeface="Arial" charset="0"/>
                <a:ea typeface="+mn-ea"/>
                <a:cs typeface="+mn-cs"/>
              </a:rPr>
              <a:t> přípravě, průběhu a projednávání výsledků kontrol v orgánech Nejvyššího kontrolního úřadu,</a:t>
            </a:r>
          </a:p>
          <a:p>
            <a:r>
              <a:rPr kumimoji="1" lang="cs-CZ" sz="1200" b="1" i="0" kern="1200" dirty="0" smtClean="0">
                <a:solidFill>
                  <a:schemeClr val="tx1"/>
                </a:solidFill>
                <a:latin typeface="Arial" charset="0"/>
                <a:ea typeface="+mn-ea"/>
                <a:cs typeface="+mn-cs"/>
              </a:rPr>
              <a:t>e)</a:t>
            </a:r>
            <a:r>
              <a:rPr kumimoji="1" lang="cs-CZ" sz="1200" b="0" i="0" kern="1200" dirty="0" smtClean="0">
                <a:solidFill>
                  <a:schemeClr val="tx1"/>
                </a:solidFill>
                <a:latin typeface="Arial" charset="0"/>
                <a:ea typeface="+mn-ea"/>
                <a:cs typeface="+mn-cs"/>
              </a:rPr>
              <a:t> činnosti Finančního analytického úřadu podle zákona o některých opatřeních proti legalizaci výnosů z trestné činnosti a financování terorismu nebo podle zákona o provádění mezinárodních sankcí,</a:t>
            </a:r>
          </a:p>
          <a:p>
            <a:r>
              <a:rPr kumimoji="1" lang="cs-CZ" sz="1200" b="1" i="0" kern="1200" dirty="0" smtClean="0">
                <a:solidFill>
                  <a:schemeClr val="tx1"/>
                </a:solidFill>
                <a:latin typeface="Arial" charset="0"/>
                <a:ea typeface="+mn-ea"/>
                <a:cs typeface="+mn-cs"/>
              </a:rPr>
              <a:t>f)</a:t>
            </a:r>
            <a:r>
              <a:rPr kumimoji="1" lang="cs-CZ" sz="1200" b="0" i="0" kern="1200" dirty="0" smtClean="0">
                <a:solidFill>
                  <a:schemeClr val="tx1"/>
                </a:solidFill>
                <a:latin typeface="Arial" charset="0"/>
                <a:ea typeface="+mn-ea"/>
                <a:cs typeface="+mn-cs"/>
              </a:rPr>
              <a:t> činnosti České národní banky v souvislosti s vedením centrální evidence účtů.</a:t>
            </a:r>
          </a:p>
          <a:p>
            <a:r>
              <a:rPr kumimoji="1" lang="cs-CZ" sz="1200" b="0" i="0" kern="1200" dirty="0" smtClean="0">
                <a:solidFill>
                  <a:schemeClr val="tx1"/>
                </a:solidFill>
                <a:latin typeface="Arial" charset="0"/>
                <a:ea typeface="+mn-ea"/>
                <a:cs typeface="+mn-cs"/>
              </a:rPr>
              <a:t>Ustanovení zvláštních zákonů</a:t>
            </a:r>
            <a:r>
              <a:rPr kumimoji="1" lang="cs-CZ" sz="1200" b="1" i="0" u="none" strike="noStrike" kern="1200" baseline="30000" dirty="0" smtClean="0">
                <a:solidFill>
                  <a:schemeClr val="tx1"/>
                </a:solidFill>
                <a:latin typeface="Arial" charset="0"/>
                <a:ea typeface="+mn-ea"/>
                <a:cs typeface="+mn-cs"/>
                <a:hlinkClick r:id="rId3"/>
              </a:rPr>
              <a:t>13</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o poskytování informací v uvedených oblastech tím nejsou dotčena.</a:t>
            </a:r>
          </a:p>
          <a:p>
            <a:r>
              <a:rPr kumimoji="1" lang="cs-CZ" sz="1200" b="1" i="0" kern="1200" dirty="0" smtClean="0">
                <a:solidFill>
                  <a:schemeClr val="tx1"/>
                </a:solidFill>
                <a:latin typeface="Arial" charset="0"/>
                <a:ea typeface="+mn-ea"/>
                <a:cs typeface="+mn-cs"/>
              </a:rPr>
              <a:t>(5)</a:t>
            </a:r>
            <a:r>
              <a:rPr kumimoji="1" lang="cs-CZ" sz="1200" b="0" i="0" kern="1200" dirty="0" smtClean="0">
                <a:solidFill>
                  <a:schemeClr val="tx1"/>
                </a:solidFill>
                <a:latin typeface="Arial" charset="0"/>
                <a:ea typeface="+mn-ea"/>
                <a:cs typeface="+mn-cs"/>
              </a:rPr>
              <a:t> Povinný subjekt neposkytne informaci, která je předmětem ochrany práva autorského</a:t>
            </a:r>
            <a:r>
              <a:rPr kumimoji="1" lang="cs-CZ" sz="1200" b="1" i="0" u="none" strike="noStrike" kern="1200" baseline="30000" dirty="0" smtClean="0">
                <a:solidFill>
                  <a:schemeClr val="tx1"/>
                </a:solidFill>
                <a:latin typeface="Arial" charset="0"/>
                <a:ea typeface="+mn-ea"/>
                <a:cs typeface="+mn-cs"/>
                <a:hlinkClick r:id="rId3"/>
              </a:rPr>
              <a:t>2b</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je-li v držení</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provozovatelů rozhlasového nebo televizního vysílání, kteří toto vysílání provozují na základě zvláštních právních předpisů</a:t>
            </a:r>
            <a:r>
              <a:rPr kumimoji="1" lang="cs-CZ" sz="1200" b="1" i="0" u="none" strike="noStrike" kern="1200" baseline="30000" dirty="0" smtClean="0">
                <a:solidFill>
                  <a:schemeClr val="tx1"/>
                </a:solidFill>
                <a:latin typeface="Arial" charset="0"/>
                <a:ea typeface="+mn-ea"/>
                <a:cs typeface="+mn-cs"/>
                <a:hlinkClick r:id="rId3"/>
              </a:rPr>
              <a:t>13a</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škol a školských zařízení, které jsou součástí vzdělávací soustavy podle školského zákona</a:t>
            </a:r>
            <a:r>
              <a:rPr kumimoji="1" lang="cs-CZ" sz="1200" b="1" i="0" u="none" strike="noStrike" kern="1200" baseline="30000" dirty="0" smtClean="0">
                <a:solidFill>
                  <a:schemeClr val="tx1"/>
                </a:solidFill>
                <a:latin typeface="Arial" charset="0"/>
                <a:ea typeface="+mn-ea"/>
                <a:cs typeface="+mn-cs"/>
                <a:hlinkClick r:id="rId3"/>
              </a:rPr>
              <a:t>13b</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a podle zákona o vysokých školách</a:t>
            </a:r>
            <a:r>
              <a:rPr kumimoji="1" lang="cs-CZ" sz="1200" b="1" i="0" u="none" strike="noStrike" kern="1200" baseline="30000" dirty="0" smtClean="0">
                <a:solidFill>
                  <a:schemeClr val="tx1"/>
                </a:solidFill>
                <a:latin typeface="Arial" charset="0"/>
                <a:ea typeface="+mn-ea"/>
                <a:cs typeface="+mn-cs"/>
                <a:hlinkClick r:id="rId3"/>
              </a:rPr>
              <a:t>13c</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1" i="0" kern="1200" dirty="0" smtClean="0">
                <a:solidFill>
                  <a:schemeClr val="tx1"/>
                </a:solidFill>
                <a:latin typeface="Arial" charset="0"/>
                <a:ea typeface="+mn-ea"/>
                <a:cs typeface="+mn-cs"/>
              </a:rPr>
              <a:t>c)</a:t>
            </a:r>
            <a:r>
              <a:rPr kumimoji="1" lang="cs-CZ" sz="1200" b="0" i="0" kern="1200" dirty="0" smtClean="0">
                <a:solidFill>
                  <a:schemeClr val="tx1"/>
                </a:solidFill>
                <a:latin typeface="Arial" charset="0"/>
                <a:ea typeface="+mn-ea"/>
                <a:cs typeface="+mn-cs"/>
              </a:rPr>
              <a:t> Akademie věd České republiky a dalších veřejných institucí, které jsou příjemci nebo </a:t>
            </a:r>
            <a:r>
              <a:rPr kumimoji="1" lang="cs-CZ" sz="1200" b="0" i="0" kern="1200" dirty="0" err="1" smtClean="0">
                <a:solidFill>
                  <a:schemeClr val="tx1"/>
                </a:solidFill>
                <a:latin typeface="Arial" charset="0"/>
                <a:ea typeface="+mn-ea"/>
                <a:cs typeface="+mn-cs"/>
              </a:rPr>
              <a:t>spolupříjemci</a:t>
            </a:r>
            <a:r>
              <a:rPr kumimoji="1" lang="cs-CZ" sz="1200" b="0" i="0" kern="1200" dirty="0" smtClean="0">
                <a:solidFill>
                  <a:schemeClr val="tx1"/>
                </a:solidFill>
                <a:latin typeface="Arial" charset="0"/>
                <a:ea typeface="+mn-ea"/>
                <a:cs typeface="+mn-cs"/>
              </a:rPr>
              <a:t> podpory výzkumu a vývoje z veřejných prostředků podle zákona o podpoře výzkumu a vývoje</a:t>
            </a:r>
            <a:r>
              <a:rPr kumimoji="1" lang="cs-CZ" sz="1200" b="1" i="0" u="none" strike="noStrike" kern="1200" baseline="30000" dirty="0" smtClean="0">
                <a:solidFill>
                  <a:schemeClr val="tx1"/>
                </a:solidFill>
                <a:latin typeface="Arial" charset="0"/>
                <a:ea typeface="+mn-ea"/>
                <a:cs typeface="+mn-cs"/>
                <a:hlinkClick r:id="rId3"/>
              </a:rPr>
              <a:t>13d</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nebo</a:t>
            </a:r>
          </a:p>
          <a:p>
            <a:r>
              <a:rPr kumimoji="1" lang="cs-CZ" sz="1200" b="1" i="0" kern="1200" dirty="0" smtClean="0">
                <a:solidFill>
                  <a:schemeClr val="tx1"/>
                </a:solidFill>
                <a:latin typeface="Arial" charset="0"/>
                <a:ea typeface="+mn-ea"/>
                <a:cs typeface="+mn-cs"/>
              </a:rPr>
              <a:t>d)</a:t>
            </a:r>
            <a:r>
              <a:rPr kumimoji="1" lang="cs-CZ" sz="1200" b="0" i="0" kern="1200" dirty="0" smtClean="0">
                <a:solidFill>
                  <a:schemeClr val="tx1"/>
                </a:solidFill>
                <a:latin typeface="Arial" charset="0"/>
                <a:ea typeface="+mn-ea"/>
                <a:cs typeface="+mn-cs"/>
              </a:rPr>
              <a:t> kulturních institucí hospodařících s veřejnými prostředky, jako jsou divadla, orchestry a další umělecké soubory, s výjimkou knihoven poskytujících veřejné knihovnické a informační služby podle knihovního zákona</a:t>
            </a:r>
            <a:r>
              <a:rPr kumimoji="1" lang="cs-CZ" sz="1200" b="1" i="0" u="none" strike="noStrike" kern="1200" baseline="30000" dirty="0" smtClean="0">
                <a:solidFill>
                  <a:schemeClr val="tx1"/>
                </a:solidFill>
                <a:latin typeface="Arial" charset="0"/>
                <a:ea typeface="+mn-ea"/>
                <a:cs typeface="+mn-cs"/>
                <a:hlinkClick r:id="rId3"/>
              </a:rPr>
              <a:t>2a</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 a muzeí a galerií poskytujících standardizované veřejné služby</a:t>
            </a:r>
            <a:r>
              <a:rPr kumimoji="1" lang="cs-CZ" sz="1200" b="1" i="0" u="none" strike="noStrike" kern="1200" baseline="30000" dirty="0" smtClean="0">
                <a:solidFill>
                  <a:schemeClr val="tx1"/>
                </a:solidFill>
                <a:latin typeface="Arial" charset="0"/>
                <a:ea typeface="+mn-ea"/>
                <a:cs typeface="+mn-cs"/>
                <a:hlinkClick r:id="rId3"/>
              </a:rPr>
              <a:t>19</a:t>
            </a:r>
            <a:r>
              <a:rPr kumimoji="1" lang="cs-CZ" sz="1200" b="1" i="0" u="none" strike="noStrike" kern="1200" dirty="0" smtClean="0">
                <a:solidFill>
                  <a:schemeClr val="tx1"/>
                </a:solidFill>
                <a:latin typeface="Arial" charset="0"/>
                <a:ea typeface="+mn-ea"/>
                <a:cs typeface="+mn-cs"/>
                <a:hlinkClick r:id="rId3"/>
              </a:rPr>
              <a:t>)</a:t>
            </a:r>
            <a:r>
              <a:rPr kumimoji="1" lang="cs-CZ" sz="1200" b="0" i="0" kern="1200" dirty="0" smtClean="0">
                <a:solidFill>
                  <a:schemeClr val="tx1"/>
                </a:solidFill>
                <a:latin typeface="Arial" charset="0"/>
                <a:ea typeface="+mn-ea"/>
                <a:cs typeface="+mn-cs"/>
              </a:rPr>
              <a:t>.</a:t>
            </a:r>
          </a:p>
          <a:p>
            <a:r>
              <a:rPr kumimoji="1" lang="cs-CZ" sz="1200" b="0" i="0" kern="1200" dirty="0" smtClean="0">
                <a:solidFill>
                  <a:schemeClr val="tx1"/>
                </a:solidFill>
                <a:latin typeface="Arial" charset="0"/>
                <a:ea typeface="+mn-ea"/>
                <a:cs typeface="+mn-cs"/>
              </a:rPr>
              <a:t>Poskytování těchto informací v souladu se zvláštními předpisy tím není dotčeno.</a:t>
            </a:r>
          </a:p>
          <a:p>
            <a:r>
              <a:rPr kumimoji="1" lang="cs-CZ" sz="1200" b="1" i="0" kern="1200" dirty="0" smtClean="0">
                <a:solidFill>
                  <a:schemeClr val="tx1"/>
                </a:solidFill>
                <a:latin typeface="Arial" charset="0"/>
                <a:ea typeface="+mn-ea"/>
                <a:cs typeface="+mn-cs"/>
              </a:rPr>
              <a:t>(6)</a:t>
            </a:r>
            <a:r>
              <a:rPr kumimoji="1" lang="cs-CZ" sz="1200" b="0" i="0" kern="1200" dirty="0" smtClean="0">
                <a:solidFill>
                  <a:schemeClr val="tx1"/>
                </a:solidFill>
                <a:latin typeface="Arial" charset="0"/>
                <a:ea typeface="+mn-ea"/>
                <a:cs typeface="+mn-cs"/>
              </a:rPr>
              <a:t> Povinný subjekt neposkytne informaci o činnosti orgánů činných v trestním řízení nebo bezpečnostních sborů, která se týká předcházení, vyhledávání, odhalování nebo stíhání trestné činnosti nebo ochrany bezpečnosti osob, majetku a veřejného pořádku, pokud by její poskytnutí ohrozilo práva třetích osob anebo schopnost orgánů veřejné moci předcházet trestné činnosti, vyhledávat nebo odhalovat trestnou činnost, stíhat trestné činy nebo zajišťovat veřejný pořádek a bezpečnost České republiky.</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15</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92500" lnSpcReduction="20000"/>
          </a:bodyPr>
          <a:lstStyle/>
          <a:p>
            <a:r>
              <a:rPr lang="cs-CZ" dirty="0" smtClean="0"/>
              <a:t>Neveřejnost jednání orgánů</a:t>
            </a:r>
            <a:r>
              <a:rPr lang="cs-CZ" baseline="0" dirty="0" smtClean="0"/>
              <a:t> zastupitelstva, není důvodem pro neposkytnutí informací v těchto dokumentech (zápis, usnesení) obsažených jiným osobám na základě zákona o svobodném přístupu k informacím (po zajištění ochrany údajů v souladu se zákonem). </a:t>
            </a:r>
          </a:p>
          <a:p>
            <a:endParaRPr lang="cs-CZ" baseline="0" dirty="0" smtClean="0"/>
          </a:p>
          <a:p>
            <a:r>
              <a:rPr lang="cs-CZ" baseline="0" dirty="0" smtClean="0"/>
              <a:t>NSS 6 As 40/2004 </a:t>
            </a:r>
          </a:p>
          <a:p>
            <a:r>
              <a:rPr kumimoji="1" lang="cs-CZ" sz="1200" b="0" i="0" kern="1200" dirty="0" smtClean="0">
                <a:solidFill>
                  <a:schemeClr val="tx1"/>
                </a:solidFill>
                <a:latin typeface="Arial" charset="0"/>
                <a:ea typeface="+mn-ea"/>
                <a:cs typeface="+mn-cs"/>
              </a:rPr>
              <a:t>I. Neveřejnost schůze rady obce ani právo člena zastupitelstva obce nahlížet do zápisu ze schůze rady obce (</a:t>
            </a:r>
            <a:r>
              <a:rPr kumimoji="1" lang="cs-CZ" sz="1200" b="0" i="0" u="none" strike="noStrike" kern="1200" dirty="0" smtClean="0">
                <a:solidFill>
                  <a:schemeClr val="tx1"/>
                </a:solidFill>
                <a:latin typeface="Arial" charset="0"/>
                <a:ea typeface="+mn-ea"/>
                <a:cs typeface="+mn-cs"/>
                <a:hlinkClick r:id="rId3"/>
              </a:rPr>
              <a:t>§ 101 odst. 1</a:t>
            </a:r>
            <a:r>
              <a:rPr kumimoji="1" lang="cs-CZ" sz="1200" b="0" i="0" kern="1200" dirty="0" smtClean="0">
                <a:solidFill>
                  <a:schemeClr val="tx1"/>
                </a:solidFill>
                <a:latin typeface="Arial" charset="0"/>
                <a:ea typeface="+mn-ea"/>
                <a:cs typeface="+mn-cs"/>
              </a:rPr>
              <a:t> a </a:t>
            </a:r>
            <a:r>
              <a:rPr kumimoji="1" lang="cs-CZ" sz="1200" b="0" i="0" u="none" strike="noStrike" kern="1200" dirty="0" smtClean="0">
                <a:solidFill>
                  <a:schemeClr val="tx1"/>
                </a:solidFill>
                <a:latin typeface="Arial" charset="0"/>
                <a:ea typeface="+mn-ea"/>
                <a:cs typeface="+mn-cs"/>
                <a:hlinkClick r:id="rId4"/>
              </a:rPr>
              <a:t>3 zákona č. 128/2000 Sb., obecního zřízení</a:t>
            </a:r>
            <a:r>
              <a:rPr kumimoji="1" lang="cs-CZ" sz="1200" b="0" i="0" kern="1200" dirty="0" smtClean="0">
                <a:solidFill>
                  <a:schemeClr val="tx1"/>
                </a:solidFill>
                <a:latin typeface="Arial" charset="0"/>
                <a:ea typeface="+mn-ea"/>
                <a:cs typeface="+mn-cs"/>
              </a:rPr>
              <a:t>) neomezují samy o sobě právo na informace (</a:t>
            </a:r>
            <a:r>
              <a:rPr kumimoji="1" lang="cs-CZ" sz="1200" b="0" i="0" u="none" strike="noStrike" kern="1200" dirty="0" smtClean="0">
                <a:solidFill>
                  <a:schemeClr val="tx1"/>
                </a:solidFill>
                <a:latin typeface="Arial" charset="0"/>
                <a:ea typeface="+mn-ea"/>
                <a:cs typeface="+mn-cs"/>
                <a:hlinkClick r:id="rId5"/>
              </a:rPr>
              <a:t>čl. 17 odst. 1 Listiny základních práv a svobod</a:t>
            </a:r>
            <a:r>
              <a:rPr kumimoji="1" lang="cs-CZ" sz="1200" b="0" i="0" kern="1200" dirty="0" smtClean="0">
                <a:solidFill>
                  <a:schemeClr val="tx1"/>
                </a:solidFill>
                <a:latin typeface="Arial" charset="0"/>
                <a:ea typeface="+mn-ea"/>
                <a:cs typeface="+mn-cs"/>
              </a:rPr>
              <a:t>) ohledně skutečností obsažených v takovém zápisu.</a:t>
            </a:r>
          </a:p>
          <a:p>
            <a:r>
              <a:rPr kumimoji="1" lang="cs-CZ" sz="1200" b="0" i="0" kern="1200" dirty="0" smtClean="0">
                <a:solidFill>
                  <a:schemeClr val="tx1"/>
                </a:solidFill>
                <a:latin typeface="Arial" charset="0"/>
                <a:ea typeface="+mn-ea"/>
                <a:cs typeface="+mn-cs"/>
              </a:rPr>
              <a:t>II. Povinný subjekt poskytující informace ze zápisu ze schůze rady obce jiné osobě než členu zastupitelstva obce je povinen zajistit zákonem stanovenou ochranu práv a svobod jiných osob způsoby předvídanými v </a:t>
            </a:r>
            <a:r>
              <a:rPr kumimoji="1" lang="cs-CZ" sz="1200" b="0" i="0" u="none" strike="noStrike" kern="1200" dirty="0" smtClean="0">
                <a:solidFill>
                  <a:schemeClr val="tx1"/>
                </a:solidFill>
                <a:latin typeface="Arial" charset="0"/>
                <a:ea typeface="+mn-ea"/>
                <a:cs typeface="+mn-cs"/>
                <a:hlinkClick r:id="rId6"/>
              </a:rPr>
              <a:t>§ 12 zákona č. 106/1999 Sb.</a:t>
            </a:r>
            <a:r>
              <a:rPr kumimoji="1" lang="cs-CZ" sz="1200" b="0" i="0" kern="1200" dirty="0" smtClean="0">
                <a:solidFill>
                  <a:schemeClr val="tx1"/>
                </a:solidFill>
                <a:latin typeface="Arial" charset="0"/>
                <a:ea typeface="+mn-ea"/>
                <a:cs typeface="+mn-cs"/>
              </a:rPr>
              <a:t>, o svobodném přístupu k informacím; to ovšem neplatí, pokud občan obce požaduje informace z usnesení rady, k nimž má podle </a:t>
            </a:r>
            <a:r>
              <a:rPr kumimoji="1" lang="cs-CZ" sz="1200" b="0" i="0" u="none" strike="noStrike" kern="1200" dirty="0" smtClean="0">
                <a:solidFill>
                  <a:schemeClr val="tx1"/>
                </a:solidFill>
                <a:latin typeface="Arial" charset="0"/>
                <a:ea typeface="+mn-ea"/>
                <a:cs typeface="+mn-cs"/>
                <a:hlinkClick r:id="rId7"/>
              </a:rPr>
              <a:t>§ 16 odst. 2 písm. e) zákona č. 128/2000 Sb.</a:t>
            </a:r>
            <a:r>
              <a:rPr kumimoji="1" lang="cs-CZ" sz="1200" b="0" i="0" kern="1200" dirty="0" smtClean="0">
                <a:solidFill>
                  <a:schemeClr val="tx1"/>
                </a:solidFill>
                <a:latin typeface="Arial" charset="0"/>
                <a:ea typeface="+mn-ea"/>
                <a:cs typeface="+mn-cs"/>
              </a:rPr>
              <a:t>, </a:t>
            </a:r>
            <a:r>
              <a:rPr kumimoji="1" lang="cs-CZ" sz="1200" b="0" i="0" u="none" strike="noStrike" kern="1200" dirty="0" smtClean="0">
                <a:solidFill>
                  <a:schemeClr val="tx1"/>
                </a:solidFill>
                <a:latin typeface="Arial" charset="0"/>
                <a:ea typeface="+mn-ea"/>
                <a:cs typeface="+mn-cs"/>
                <a:hlinkClick r:id="rId8"/>
              </a:rPr>
              <a:t>obecního zřízení</a:t>
            </a:r>
            <a:r>
              <a:rPr kumimoji="1" lang="cs-CZ" sz="1200" b="0" i="0" kern="1200" dirty="0" smtClean="0">
                <a:solidFill>
                  <a:schemeClr val="tx1"/>
                </a:solidFill>
                <a:latin typeface="Arial" charset="0"/>
                <a:ea typeface="+mn-ea"/>
                <a:cs typeface="+mn-cs"/>
              </a:rPr>
              <a:t>, zaručen přímý přístup formou nahlédnutí a pořízení výpisů.</a:t>
            </a:r>
          </a:p>
          <a:p>
            <a:endParaRPr lang="cs-CZ" dirty="0" smtClean="0"/>
          </a:p>
          <a:p>
            <a:r>
              <a:rPr lang="cs-CZ" dirty="0" smtClean="0"/>
              <a:t>NSS 6 As 136/2014-41</a:t>
            </a:r>
          </a:p>
          <a:p>
            <a:r>
              <a:rPr kumimoji="1" lang="cs-CZ" sz="1200" b="0" i="0" kern="1200" dirty="0" smtClean="0">
                <a:solidFill>
                  <a:schemeClr val="tx1"/>
                </a:solidFill>
                <a:latin typeface="Arial" charset="0"/>
                <a:ea typeface="+mn-ea"/>
                <a:cs typeface="+mn-cs"/>
              </a:rPr>
              <a:t>I. Pokud při vyřizování žádosti o poskytnutí informace podle zákona č. 106/1999 Sb., o svobodném přístupu k informacím, povinný subjekt zjistí, že požadované informace má (i když je ze zákona shromažďovat nemusí), je povinen je žadateli poskytnout, nejedná-li se o výluky podle § 7 až § 11 zákona o svobodném přístupu k informacím.</a:t>
            </a:r>
            <a:r>
              <a:rPr lang="cs-CZ" dirty="0" smtClean="0"/>
              <a:t/>
            </a:r>
            <a:br>
              <a:rPr lang="cs-CZ" dirty="0" smtClean="0"/>
            </a:br>
            <a:r>
              <a:rPr kumimoji="1" lang="cs-CZ" sz="1200" b="0" i="0" kern="1200" dirty="0" smtClean="0">
                <a:solidFill>
                  <a:schemeClr val="tx1"/>
                </a:solidFill>
                <a:latin typeface="Arial" charset="0"/>
                <a:ea typeface="+mn-ea"/>
                <a:cs typeface="+mn-cs"/>
              </a:rPr>
              <a:t>II. Skutečnost, zda měl povinný subjekt zákonem stanovenou povinnost danými údaji disponovat (například podle zákona č. 499/2004 Sb., o archivnictví a spisové službě, nebo podle správního řádu z roku 2004), je relevantní, zjistí-li povinný subjekt, že požadované informace již nemá, jelikož byly vymazány nebo odstraněny. V takovém případě musí informace, kterými byl povinen disponovat, opět vytvořit.</a:t>
            </a:r>
            <a:endParaRPr lang="cs-CZ" dirty="0" smtClean="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16</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NSS 8 As 93/2015-134</a:t>
            </a:r>
          </a:p>
          <a:p>
            <a:endParaRPr lang="cs-CZ" dirty="0" smtClean="0"/>
          </a:p>
          <a:p>
            <a:r>
              <a:rPr lang="cs-CZ" dirty="0" smtClean="0"/>
              <a:t>- v případě rozhodnutí o odmítnutí žádosti bude osoba dotčená poskytnutí </a:t>
            </a:r>
            <a:r>
              <a:rPr lang="cs-CZ" dirty="0" err="1" smtClean="0"/>
              <a:t>mifnormace</a:t>
            </a:r>
            <a:r>
              <a:rPr lang="cs-CZ" dirty="0" smtClean="0"/>
              <a:t> v postavení tzv. vedlejšího účastníka podle § 27 odst. 2 správního řádu v řízení o žalobě proti rozhodnutí správního orgánu dle § 65 a </a:t>
            </a:r>
            <a:r>
              <a:rPr lang="cs-CZ" dirty="0" err="1" smtClean="0"/>
              <a:t>násl</a:t>
            </a:r>
            <a:r>
              <a:rPr lang="cs-CZ" dirty="0" smtClean="0"/>
              <a:t>. s.</a:t>
            </a:r>
            <a:r>
              <a:rPr lang="cs-CZ" dirty="0" err="1" smtClean="0"/>
              <a:t>ř.s</a:t>
            </a:r>
            <a:r>
              <a:rPr lang="cs-CZ" dirty="0" smtClean="0"/>
              <a:t>.</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20</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dirty="0" smtClean="0"/>
              <a:t>§ 16a odst. 6 a 7 </a:t>
            </a:r>
            <a:r>
              <a:rPr lang="cs-CZ" dirty="0" err="1" smtClean="0"/>
              <a:t>InfZ</a:t>
            </a:r>
            <a:endParaRPr lang="cs-CZ" dirty="0" smtClean="0"/>
          </a:p>
          <a:p>
            <a:r>
              <a:rPr kumimoji="1" lang="cs-CZ" sz="1200" b="1" i="0" kern="1200" dirty="0" smtClean="0">
                <a:solidFill>
                  <a:schemeClr val="tx1"/>
                </a:solidFill>
                <a:latin typeface="Arial" charset="0"/>
                <a:ea typeface="+mn-ea"/>
                <a:cs typeface="+mn-cs"/>
              </a:rPr>
              <a:t>(6)</a:t>
            </a:r>
            <a:r>
              <a:rPr kumimoji="1" lang="cs-CZ" sz="1200" b="0" i="0" kern="1200" dirty="0" smtClean="0">
                <a:solidFill>
                  <a:schemeClr val="tx1"/>
                </a:solidFill>
                <a:latin typeface="Arial" charset="0"/>
                <a:ea typeface="+mn-ea"/>
                <a:cs typeface="+mn-cs"/>
              </a:rPr>
              <a:t> Nadřízený orgán při rozhodování o stížnosti podle odstavce 1 písm. a), b) nebo c) přezkoumá postup povinného subjektu a rozhodne tak, že</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postup povinného subjektu potvrdí,</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povinnému subjektu přikáže, aby ve stanovené lhůtě, která nesmí být delší než 15 dnů ode dne doručení rozhodnutí nadřízeného orgánu, žádost vyřídil, případně předložil žadateli konečnou licenční nabídku, a neshledá-li důvody pro odmítnutí žádosti v případě, kdy dostupné informace o právním a skutkovém stavu nevyvolávají důvodné pochybnosti, postupuje obdobně podle § 16 odst. 4, nebo</a:t>
            </a:r>
          </a:p>
          <a:p>
            <a:r>
              <a:rPr kumimoji="1" lang="cs-CZ" sz="1200" b="1" i="0" kern="1200" dirty="0" smtClean="0">
                <a:solidFill>
                  <a:schemeClr val="tx1"/>
                </a:solidFill>
                <a:latin typeface="Arial" charset="0"/>
                <a:ea typeface="+mn-ea"/>
                <a:cs typeface="+mn-cs"/>
              </a:rPr>
              <a:t>c)</a:t>
            </a:r>
            <a:r>
              <a:rPr kumimoji="1" lang="cs-CZ" sz="1200" b="0" i="0" kern="1200" dirty="0" smtClean="0">
                <a:solidFill>
                  <a:schemeClr val="tx1"/>
                </a:solidFill>
                <a:latin typeface="Arial" charset="0"/>
                <a:ea typeface="+mn-ea"/>
                <a:cs typeface="+mn-cs"/>
              </a:rPr>
              <a:t> usnesením věc převezme a informaci poskytne sám nebo vydá rozhodnutí o odmítnutí žádosti; tento postup nelze použít vůči orgánům územních samosprávných celků při výkonu samostatné působnosti.</a:t>
            </a:r>
          </a:p>
          <a:p>
            <a:r>
              <a:rPr kumimoji="1" lang="cs-CZ" sz="1200" b="1" i="0" kern="1200" dirty="0" smtClean="0">
                <a:solidFill>
                  <a:schemeClr val="tx1"/>
                </a:solidFill>
                <a:latin typeface="Arial" charset="0"/>
                <a:ea typeface="+mn-ea"/>
                <a:cs typeface="+mn-cs"/>
              </a:rPr>
              <a:t>(7)</a:t>
            </a:r>
            <a:r>
              <a:rPr kumimoji="1" lang="cs-CZ" sz="1200" b="0" i="0" kern="1200" dirty="0" smtClean="0">
                <a:solidFill>
                  <a:schemeClr val="tx1"/>
                </a:solidFill>
                <a:latin typeface="Arial" charset="0"/>
                <a:ea typeface="+mn-ea"/>
                <a:cs typeface="+mn-cs"/>
              </a:rPr>
              <a:t> Nadřízený orgán při rozhodování o stížnosti podle odstavce 1 písm. d) přezkoumá postup povinného subjektu a rozhodne tak, že</a:t>
            </a:r>
          </a:p>
          <a:p>
            <a:r>
              <a:rPr kumimoji="1" lang="cs-CZ" sz="1200" b="1" i="0" kern="1200" dirty="0" smtClean="0">
                <a:solidFill>
                  <a:schemeClr val="tx1"/>
                </a:solidFill>
                <a:latin typeface="Arial" charset="0"/>
                <a:ea typeface="+mn-ea"/>
                <a:cs typeface="+mn-cs"/>
              </a:rPr>
              <a:t>a)</a:t>
            </a:r>
            <a:r>
              <a:rPr kumimoji="1" lang="cs-CZ" sz="1200" b="0" i="0" kern="1200" dirty="0" smtClean="0">
                <a:solidFill>
                  <a:schemeClr val="tx1"/>
                </a:solidFill>
                <a:latin typeface="Arial" charset="0"/>
                <a:ea typeface="+mn-ea"/>
                <a:cs typeface="+mn-cs"/>
              </a:rPr>
              <a:t> výši úhrady nebo odměny potvrdí,</a:t>
            </a:r>
          </a:p>
          <a:p>
            <a:r>
              <a:rPr kumimoji="1" lang="cs-CZ" sz="1200" b="1" i="0" kern="1200" dirty="0" smtClean="0">
                <a:solidFill>
                  <a:schemeClr val="tx1"/>
                </a:solidFill>
                <a:latin typeface="Arial" charset="0"/>
                <a:ea typeface="+mn-ea"/>
                <a:cs typeface="+mn-cs"/>
              </a:rPr>
              <a:t>b)</a:t>
            </a:r>
            <a:r>
              <a:rPr kumimoji="1" lang="cs-CZ" sz="1200" b="0" i="0" kern="1200" dirty="0" smtClean="0">
                <a:solidFill>
                  <a:schemeClr val="tx1"/>
                </a:solidFill>
                <a:latin typeface="Arial" charset="0"/>
                <a:ea typeface="+mn-ea"/>
                <a:cs typeface="+mn-cs"/>
              </a:rPr>
              <a:t> výši úhrady nebo odměny sníží; v případě, kdy dostupné informace o právním a skutkovém stavu nevyvolávají důvodné pochybnosti, postupuje obdobně podle § 16 odst. 4 věty druhé s tím, že povinnému subjektu přikáže požadovanou informaci žadateli poskytnout ve lhůtě, která nesmí být delší než 15 dnů ode dne zaplacení úhrady či odměny.</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23</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NSS 8 </a:t>
            </a:r>
            <a:r>
              <a:rPr lang="cs-CZ" dirty="0" err="1" smtClean="0"/>
              <a:t>Ans</a:t>
            </a:r>
            <a:r>
              <a:rPr lang="cs-CZ" dirty="0" smtClean="0"/>
              <a:t> 2/2012-278</a:t>
            </a:r>
          </a:p>
          <a:p>
            <a:r>
              <a:rPr kumimoji="1" lang="cs-CZ" sz="1200" b="0" i="0" kern="1200" dirty="0" smtClean="0">
                <a:solidFill>
                  <a:schemeClr val="tx1"/>
                </a:solidFill>
                <a:latin typeface="Arial" charset="0"/>
                <a:ea typeface="+mn-ea"/>
                <a:cs typeface="+mn-cs"/>
              </a:rPr>
              <a:t>Účastník řízení je povinen vyčerpat prostředek ochrany proti nečinnosti podle § 80 odst. 3 správního řádu před podáním žaloby podle § 79 s. </a:t>
            </a:r>
            <a:r>
              <a:rPr kumimoji="1" lang="cs-CZ" sz="1200" b="0" i="0" kern="1200" dirty="0" err="1" smtClean="0">
                <a:solidFill>
                  <a:schemeClr val="tx1"/>
                </a:solidFill>
                <a:latin typeface="Arial" charset="0"/>
                <a:ea typeface="+mn-ea"/>
                <a:cs typeface="+mn-cs"/>
              </a:rPr>
              <a:t>ř</a:t>
            </a:r>
            <a:r>
              <a:rPr kumimoji="1" lang="cs-CZ" sz="1200" b="0" i="0" kern="1200" dirty="0" smtClean="0">
                <a:solidFill>
                  <a:schemeClr val="tx1"/>
                </a:solidFill>
                <a:latin typeface="Arial" charset="0"/>
                <a:ea typeface="+mn-ea"/>
                <a:cs typeface="+mn-cs"/>
              </a:rPr>
              <a:t>. s. i za situace, kdy se domáhá ochrany proti nečinnosti ústředního správního úřadu. </a:t>
            </a:r>
          </a:p>
          <a:p>
            <a:endParaRPr kumimoji="1" lang="cs-CZ" sz="1200" b="0" i="0" kern="1200" dirty="0" smtClean="0">
              <a:solidFill>
                <a:schemeClr val="tx1"/>
              </a:solidFill>
              <a:latin typeface="Arial" charset="0"/>
              <a:ea typeface="+mn-ea"/>
              <a:cs typeface="+mn-cs"/>
            </a:endParaRPr>
          </a:p>
          <a:p>
            <a:r>
              <a:rPr kumimoji="1" lang="cs-CZ" sz="1200" b="0" i="0" kern="1200" dirty="0" smtClean="0">
                <a:solidFill>
                  <a:schemeClr val="tx1"/>
                </a:solidFill>
                <a:latin typeface="Arial" charset="0"/>
                <a:ea typeface="+mn-ea"/>
                <a:cs typeface="+mn-cs"/>
              </a:rPr>
              <a:t>NSS 7 As 180/2015-33</a:t>
            </a:r>
          </a:p>
          <a:p>
            <a:r>
              <a:rPr kumimoji="1" lang="cs-CZ" sz="1200" b="0" i="0" kern="1200" dirty="0" smtClean="0">
                <a:solidFill>
                  <a:schemeClr val="tx1"/>
                </a:solidFill>
                <a:latin typeface="Arial" charset="0"/>
                <a:ea typeface="+mn-ea"/>
                <a:cs typeface="+mn-cs"/>
              </a:rPr>
              <a:t>Vyčerpání prostředků k ochraně proti nečinnosti ve správním řízení, tj. podání žádosti nadřízenému správnímu orgánu podle § 80 odst. 3 správního řádu z roku 2004, nemůže být podmínkou řízení o žalobě na ochranu proti nečinnosti podle § 79 a </a:t>
            </a:r>
            <a:r>
              <a:rPr kumimoji="1" lang="cs-CZ" sz="1200" b="0" i="0" kern="1200" dirty="0" err="1" smtClean="0">
                <a:solidFill>
                  <a:schemeClr val="tx1"/>
                </a:solidFill>
                <a:latin typeface="Arial" charset="0"/>
                <a:ea typeface="+mn-ea"/>
                <a:cs typeface="+mn-cs"/>
              </a:rPr>
              <a:t>násl</a:t>
            </a:r>
            <a:r>
              <a:rPr kumimoji="1" lang="cs-CZ" sz="1200" b="0" i="0" kern="1200" dirty="0" smtClean="0">
                <a:solidFill>
                  <a:schemeClr val="tx1"/>
                </a:solidFill>
                <a:latin typeface="Arial" charset="0"/>
                <a:ea typeface="+mn-ea"/>
                <a:cs typeface="+mn-cs"/>
              </a:rPr>
              <a:t>. s. </a:t>
            </a:r>
            <a:r>
              <a:rPr kumimoji="1" lang="cs-CZ" sz="1200" b="0" i="0" kern="1200" dirty="0" err="1" smtClean="0">
                <a:solidFill>
                  <a:schemeClr val="tx1"/>
                </a:solidFill>
                <a:latin typeface="Arial" charset="0"/>
                <a:ea typeface="+mn-ea"/>
                <a:cs typeface="+mn-cs"/>
              </a:rPr>
              <a:t>ř</a:t>
            </a:r>
            <a:r>
              <a:rPr kumimoji="1" lang="cs-CZ" sz="1200" b="0" i="0" kern="1200" dirty="0" smtClean="0">
                <a:solidFill>
                  <a:schemeClr val="tx1"/>
                </a:solidFill>
                <a:latin typeface="Arial" charset="0"/>
                <a:ea typeface="+mn-ea"/>
                <a:cs typeface="+mn-cs"/>
              </a:rPr>
              <a:t>. s. v případě, že k rozhodnutí ve věci by byla příslušná obchodní společnost, která nemá vytvořenou </a:t>
            </a:r>
            <a:r>
              <a:rPr kumimoji="1" lang="cs-CZ" sz="1200" b="0" i="0" kern="1200" dirty="0" err="1" smtClean="0">
                <a:solidFill>
                  <a:schemeClr val="tx1"/>
                </a:solidFill>
                <a:latin typeface="Arial" charset="0"/>
                <a:ea typeface="+mn-ea"/>
                <a:cs typeface="+mn-cs"/>
              </a:rPr>
              <a:t>víceinstanční</a:t>
            </a:r>
            <a:r>
              <a:rPr kumimoji="1" lang="cs-CZ" sz="1200" b="0" i="0" kern="1200" dirty="0" smtClean="0">
                <a:solidFill>
                  <a:schemeClr val="tx1"/>
                </a:solidFill>
                <a:latin typeface="Arial" charset="0"/>
                <a:ea typeface="+mn-ea"/>
                <a:cs typeface="+mn-cs"/>
              </a:rPr>
              <a:t> transparentní organizační strukturu pro rozhodování podle zákona č. 106/1999 Sb., o svobodném přístupu k informacím.</a:t>
            </a:r>
            <a:r>
              <a:rPr lang="cs-CZ" dirty="0" smtClean="0"/>
              <a:t/>
            </a:r>
            <a:br>
              <a:rPr lang="cs-CZ" dirty="0" smtClean="0"/>
            </a:b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24</a:t>
            </a:fld>
            <a:endParaRPr lang="cs-CZ" altLang="cs-CZ"/>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NSS </a:t>
            </a:r>
            <a:r>
              <a:rPr kumimoji="1" lang="cs-CZ" sz="1200" b="0" i="1" kern="1200" dirty="0" smtClean="0">
                <a:solidFill>
                  <a:schemeClr val="tx1"/>
                </a:solidFill>
                <a:latin typeface="Arial" charset="0"/>
                <a:ea typeface="+mn-ea"/>
                <a:cs typeface="+mn-cs"/>
              </a:rPr>
              <a:t> </a:t>
            </a:r>
            <a:r>
              <a:rPr kumimoji="1" lang="cs-CZ" sz="1200" b="0" i="1" kern="1200" dirty="0" err="1" smtClean="0">
                <a:solidFill>
                  <a:schemeClr val="tx1"/>
                </a:solidFill>
                <a:latin typeface="Arial" charset="0"/>
                <a:ea typeface="+mn-ea"/>
                <a:cs typeface="+mn-cs"/>
              </a:rPr>
              <a:t>čj</a:t>
            </a:r>
            <a:r>
              <a:rPr kumimoji="1" lang="cs-CZ" sz="1200" b="0" i="1" kern="1200" dirty="0" smtClean="0">
                <a:solidFill>
                  <a:schemeClr val="tx1"/>
                </a:solidFill>
                <a:latin typeface="Arial" charset="0"/>
                <a:ea typeface="+mn-ea"/>
                <a:cs typeface="+mn-cs"/>
              </a:rPr>
              <a:t>. A 2/2003-73</a:t>
            </a:r>
          </a:p>
          <a:p>
            <a:r>
              <a:rPr kumimoji="1" lang="cs-CZ" sz="1200" b="0" i="0" kern="1200" dirty="0" smtClean="0">
                <a:solidFill>
                  <a:schemeClr val="tx1"/>
                </a:solidFill>
                <a:latin typeface="Arial" charset="0"/>
                <a:ea typeface="+mn-ea"/>
                <a:cs typeface="+mn-cs"/>
              </a:rPr>
              <a:t>Soud bude při přezkumu správního rozhodnutí a posuzování otázky, zda v něm uvedená argumentace obsahuje relevantní</a:t>
            </a:r>
          </a:p>
          <a:p>
            <a:r>
              <a:rPr kumimoji="1" lang="cs-CZ" sz="1200" b="0" i="0" kern="1200" dirty="0" smtClean="0">
                <a:solidFill>
                  <a:schemeClr val="tx1"/>
                </a:solidFill>
                <a:latin typeface="Arial" charset="0"/>
                <a:ea typeface="+mn-ea"/>
                <a:cs typeface="+mn-cs"/>
              </a:rPr>
              <a:t> důvody, pro které mohl správní orgán negativně rozhodnout o žádosti o informaci, vždy vycházet pouze z rámce napadeného rozhodnutí (a správního rozhodnutí I. stupně). Soud nemůže zásadně stíhat povinnost aktivně vyhledávat možné důvody relevantní</a:t>
            </a:r>
          </a:p>
          <a:p>
            <a:r>
              <a:rPr kumimoji="1" lang="cs-CZ" sz="1200" b="0" i="0" kern="1200" dirty="0" smtClean="0">
                <a:solidFill>
                  <a:schemeClr val="tx1"/>
                </a:solidFill>
                <a:latin typeface="Arial" charset="0"/>
                <a:ea typeface="+mn-ea"/>
                <a:cs typeface="+mn-cs"/>
              </a:rPr>
              <a:t> pro odepření informace. Takovým postupem by porušil nestrannou roli v řízení, a stejně jako je při svém přezkumu vázán žalobními námitkami, je obdobně vázán rozsahem a argumentací správního rozhodnutí (srov. § 75 odst. 2 s. </a:t>
            </a:r>
            <a:r>
              <a:rPr kumimoji="1" lang="cs-CZ" sz="1200" b="0" i="0" kern="1200" dirty="0" err="1" smtClean="0">
                <a:solidFill>
                  <a:schemeClr val="tx1"/>
                </a:solidFill>
                <a:latin typeface="Arial" charset="0"/>
                <a:ea typeface="+mn-ea"/>
                <a:cs typeface="+mn-cs"/>
              </a:rPr>
              <a:t>ř</a:t>
            </a:r>
            <a:r>
              <a:rPr kumimoji="1" lang="cs-CZ" sz="1200" b="0" i="0" kern="1200" dirty="0" smtClean="0">
                <a:solidFill>
                  <a:schemeClr val="tx1"/>
                </a:solidFill>
                <a:latin typeface="Arial" charset="0"/>
                <a:ea typeface="+mn-ea"/>
                <a:cs typeface="+mn-cs"/>
              </a:rPr>
              <a:t>. s.).</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26</a:t>
            </a:fld>
            <a:endParaRPr lang="cs-CZ" altLang="cs-CZ"/>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lnSpcReduction="10000"/>
          </a:bodyPr>
          <a:lstStyle/>
          <a:p>
            <a:r>
              <a:rPr lang="cs-CZ" dirty="0" smtClean="0"/>
              <a:t>NSS 5 As 124/2011-126</a:t>
            </a:r>
          </a:p>
          <a:p>
            <a:r>
              <a:rPr lang="cs-CZ" dirty="0" smtClean="0"/>
              <a:t>Jak již bylo řečeno, povinný subjekt je tímto stanoviskem nadřízeného orgánu, které se váže k samotnému výkonu veřejné správy ve formě poskytnutí či neposkytnutí požadované informace, vázán, musí tedy za podmínek vyplývajících ze stanoviska nadřízeného orgánu požadovanou informaci poskytnout, nemusí však s konečnou platností akceptovat výši úhrady z toho stanoviska vyplývající. Tento povinný subjekt, případně právnická osoba, jejíž je součástí, má tedy po té, co informaci poskytne za sníženou úhradu nebo bezplatně, rovněž možnost domáhat se v občanském soudním řízení na žadateli zaplacení příslušné částky úhrady za poskytnutou informaci.</a:t>
            </a:r>
          </a:p>
          <a:p>
            <a:endParaRPr lang="cs-CZ" dirty="0" smtClean="0"/>
          </a:p>
          <a:p>
            <a:r>
              <a:rPr lang="cs-CZ" dirty="0" smtClean="0"/>
              <a:t>§17 odst. 3 </a:t>
            </a:r>
            <a:r>
              <a:rPr lang="cs-CZ" dirty="0" err="1" smtClean="0"/>
              <a:t>InfZ</a:t>
            </a:r>
            <a:endParaRPr lang="cs-CZ" dirty="0" smtClean="0"/>
          </a:p>
          <a:p>
            <a:r>
              <a:rPr kumimoji="1" lang="cs-CZ" sz="1200" b="1" i="0" kern="1200" dirty="0" smtClean="0">
                <a:solidFill>
                  <a:schemeClr val="tx1"/>
                </a:solidFill>
                <a:latin typeface="Arial" charset="0"/>
                <a:ea typeface="+mn-ea"/>
                <a:cs typeface="+mn-cs"/>
              </a:rPr>
              <a:t>(3)</a:t>
            </a:r>
            <a:r>
              <a:rPr kumimoji="1" lang="cs-CZ" sz="1200" b="0" i="0" kern="1200" dirty="0" smtClean="0">
                <a:solidFill>
                  <a:schemeClr val="tx1"/>
                </a:solidFill>
                <a:latin typeface="Arial" charset="0"/>
                <a:ea typeface="+mn-ea"/>
                <a:cs typeface="+mn-cs"/>
              </a:rPr>
              <a:t> V případě, že bude povinný subjekt za poskytnutí informace požadovat úhradu, písemně oznámí tuto skutečnost spolu s výší úhrady žadateli před poskytnutím informace. Z oznámení musí být zřejmé, na základě jakých skutečností a jakým způsobem byla výše úhrady povinným subjektem vyčíslena. Součástí oznámení musí být poučení o možnosti podat proti požadavku úhrady nákladů za poskytnutí informace stížnost podle § 16a odst. 1 písm. d), ze kterého je patrné, v jaké lhůtě lze stížnost podat, od kterého dne se tato lhůta počítá, který nadřízený orgán o ní rozhoduje a u kterého povinného subjektu se podává.</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28</a:t>
            </a:fld>
            <a:endParaRPr lang="cs-CZ" altLang="cs-CZ"/>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29</a:t>
            </a:fld>
            <a:endParaRPr lang="cs-CZ" alt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eaLnBrk="1" hangingPunct="1">
              <a:lnSpc>
                <a:spcPct val="80000"/>
              </a:lnSpc>
            </a:pPr>
            <a:r>
              <a:rPr lang="cs-CZ" altLang="en-US" sz="1100" b="1" dirty="0" smtClean="0">
                <a:solidFill>
                  <a:schemeClr val="bg1"/>
                </a:solidFill>
              </a:rPr>
              <a:t>Listina základních práv a svobod EU</a:t>
            </a:r>
            <a:endParaRPr lang="cs-CZ" altLang="en-US" sz="1100" b="1" dirty="0" smtClean="0">
              <a:solidFill>
                <a:srgbClr val="FCD1C5"/>
              </a:solidFill>
            </a:endParaRPr>
          </a:p>
          <a:p>
            <a:pPr eaLnBrk="1" hangingPunct="1">
              <a:lnSpc>
                <a:spcPct val="80000"/>
              </a:lnSpc>
              <a:buFontTx/>
              <a:buChar char="-"/>
            </a:pPr>
            <a:endParaRPr lang="cs-CZ" altLang="en-US" sz="1100" b="1" dirty="0" smtClean="0">
              <a:solidFill>
                <a:srgbClr val="FCD1C5"/>
              </a:solidFill>
            </a:endParaRPr>
          </a:p>
          <a:p>
            <a:pPr algn="just" eaLnBrk="1" hangingPunct="1">
              <a:lnSpc>
                <a:spcPct val="80000"/>
              </a:lnSpc>
            </a:pPr>
            <a:r>
              <a:rPr lang="cs-CZ" altLang="en-US" sz="1100" dirty="0" smtClean="0">
                <a:solidFill>
                  <a:schemeClr val="bg1"/>
                </a:solidFill>
              </a:rPr>
              <a:t>Čl. 11</a:t>
            </a:r>
          </a:p>
          <a:p>
            <a:pPr algn="just" eaLnBrk="1" hangingPunct="1">
              <a:lnSpc>
                <a:spcPct val="80000"/>
              </a:lnSpc>
            </a:pPr>
            <a:r>
              <a:rPr lang="cs-CZ" altLang="en-US" sz="1200" i="1" dirty="0" smtClean="0">
                <a:solidFill>
                  <a:schemeClr val="bg1"/>
                </a:solidFill>
              </a:rPr>
              <a:t>Svoboda projevu a informací</a:t>
            </a:r>
          </a:p>
          <a:p>
            <a:pPr algn="just" eaLnBrk="1" hangingPunct="1">
              <a:lnSpc>
                <a:spcPct val="80000"/>
              </a:lnSpc>
            </a:pPr>
            <a:r>
              <a:rPr lang="cs-CZ" altLang="en-US" sz="1200" i="1" dirty="0" smtClean="0">
                <a:solidFill>
                  <a:schemeClr val="bg1"/>
                </a:solidFill>
              </a:rPr>
              <a:t>1. Každý má právo na svobodu projevu. Toto právo zahrnuje svobodu zastávat názory a přijímat a rozšiřovat informace nebo myšlenky bez zasahování veřejné moci a bez ohledu na hranice.</a:t>
            </a:r>
          </a:p>
          <a:p>
            <a:pPr algn="just" eaLnBrk="1" hangingPunct="1">
              <a:lnSpc>
                <a:spcPct val="80000"/>
              </a:lnSpc>
            </a:pPr>
            <a:r>
              <a:rPr lang="cs-CZ" altLang="en-US" sz="1200" i="1" dirty="0" smtClean="0">
                <a:solidFill>
                  <a:schemeClr val="bg1"/>
                </a:solidFill>
              </a:rPr>
              <a:t>2.  Svoboda a pluralita sdělovacích prostředků musí být respektována</a:t>
            </a:r>
            <a:r>
              <a:rPr lang="cs-CZ" altLang="en-US" sz="1200" dirty="0" smtClean="0">
                <a:solidFill>
                  <a:schemeClr val="bg1"/>
                </a:solidFill>
              </a:rPr>
              <a:t>.</a:t>
            </a:r>
            <a:endParaRPr lang="cs-CZ" altLang="en-US" dirty="0" smtClean="0">
              <a:solidFill>
                <a:schemeClr val="bg1"/>
              </a:solidFill>
            </a:endParaRP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3</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pPr eaLnBrk="1" hangingPunct="1"/>
            <a:r>
              <a:rPr lang="cs-CZ" altLang="en-US" sz="1050" b="1" dirty="0" smtClean="0">
                <a:solidFill>
                  <a:schemeClr val="bg1"/>
                </a:solidFill>
              </a:rPr>
              <a:t>EVROPSKÝ SOUD PRO LIDSKÁ PRÁVA (ESLP)</a:t>
            </a:r>
          </a:p>
          <a:p>
            <a:pPr eaLnBrk="1" hangingPunct="1">
              <a:buFontTx/>
              <a:buChar char="-"/>
            </a:pPr>
            <a:endParaRPr lang="cs-CZ" altLang="en-US" sz="1050" b="1" dirty="0" smtClean="0">
              <a:solidFill>
                <a:schemeClr val="bg1"/>
              </a:solidFill>
            </a:endParaRPr>
          </a:p>
          <a:p>
            <a:pPr eaLnBrk="1" hangingPunct="1"/>
            <a:r>
              <a:rPr lang="cs-CZ" altLang="en-US" sz="1050" dirty="0" smtClean="0">
                <a:solidFill>
                  <a:schemeClr val="bg1"/>
                </a:solidFill>
              </a:rPr>
              <a:t>Rozsudek </a:t>
            </a:r>
            <a:r>
              <a:rPr lang="cs-CZ" altLang="en-US" sz="1050" dirty="0" err="1" smtClean="0">
                <a:solidFill>
                  <a:schemeClr val="bg1"/>
                </a:solidFill>
              </a:rPr>
              <a:t>Tarsasag</a:t>
            </a:r>
            <a:r>
              <a:rPr lang="cs-CZ" altLang="en-US" sz="1050" dirty="0" smtClean="0">
                <a:solidFill>
                  <a:schemeClr val="bg1"/>
                </a:solidFill>
              </a:rPr>
              <a:t> a </a:t>
            </a:r>
            <a:r>
              <a:rPr lang="cs-CZ" altLang="en-US" sz="1050" dirty="0" err="1" smtClean="0">
                <a:solidFill>
                  <a:schemeClr val="bg1"/>
                </a:solidFill>
              </a:rPr>
              <a:t>Szabadsagjogokert</a:t>
            </a:r>
            <a:r>
              <a:rPr lang="cs-CZ" altLang="en-US" sz="1050" dirty="0" smtClean="0">
                <a:solidFill>
                  <a:schemeClr val="bg1"/>
                </a:solidFill>
              </a:rPr>
              <a:t> proti Maďarsku ve věci stížnosti č. 37374/05 ze dne 14. 4. 2009</a:t>
            </a:r>
          </a:p>
          <a:p>
            <a:pPr eaLnBrk="1" hangingPunct="1"/>
            <a:endParaRPr lang="cs-CZ" altLang="en-US" sz="1050" dirty="0" smtClean="0">
              <a:solidFill>
                <a:schemeClr val="bg1"/>
              </a:solidFill>
            </a:endParaRPr>
          </a:p>
          <a:p>
            <a:pPr algn="just" eaLnBrk="1" hangingPunct="1"/>
            <a:r>
              <a:rPr lang="cs-CZ" altLang="en-US" dirty="0" smtClean="0">
                <a:solidFill>
                  <a:schemeClr val="bg1"/>
                </a:solidFill>
              </a:rPr>
              <a:t>„</a:t>
            </a:r>
            <a:r>
              <a:rPr lang="cs-CZ" altLang="en-US" i="1" dirty="0" smtClean="0">
                <a:solidFill>
                  <a:schemeClr val="bg1"/>
                </a:solidFill>
              </a:rPr>
              <a:t>Soud zastává názor, že překážky vytvořené za účelem zabránit přístupu k informacím</a:t>
            </a:r>
            <a:r>
              <a:rPr lang="cs-CZ" altLang="en-US" dirty="0" smtClean="0">
                <a:solidFill>
                  <a:schemeClr val="bg1"/>
                </a:solidFill>
              </a:rPr>
              <a:t> </a:t>
            </a:r>
            <a:r>
              <a:rPr lang="cs-CZ" altLang="en-US" i="1" dirty="0" smtClean="0">
                <a:solidFill>
                  <a:schemeClr val="bg1"/>
                </a:solidFill>
              </a:rPr>
              <a:t>veřejného zájmu mohou odradit ty, kdo pracují v médiích a obdobných</a:t>
            </a:r>
            <a:r>
              <a:rPr lang="cs-CZ" altLang="en-US" dirty="0" smtClean="0">
                <a:solidFill>
                  <a:schemeClr val="bg1"/>
                </a:solidFill>
              </a:rPr>
              <a:t> </a:t>
            </a:r>
            <a:r>
              <a:rPr lang="cs-CZ" altLang="en-US" i="1" dirty="0" smtClean="0">
                <a:solidFill>
                  <a:schemeClr val="bg1"/>
                </a:solidFill>
              </a:rPr>
              <a:t>oblastech od jejich vyhledávání. V důsledku toho by nebyli schopni nadále</a:t>
            </a:r>
            <a:r>
              <a:rPr lang="cs-CZ" altLang="en-US" dirty="0" smtClean="0">
                <a:solidFill>
                  <a:schemeClr val="bg1"/>
                </a:solidFill>
              </a:rPr>
              <a:t> </a:t>
            </a:r>
            <a:r>
              <a:rPr lang="cs-CZ" altLang="en-US" i="1" dirty="0" smtClean="0">
                <a:solidFill>
                  <a:schemeClr val="bg1"/>
                </a:solidFill>
              </a:rPr>
              <a:t>plnit svou roli </a:t>
            </a:r>
            <a:r>
              <a:rPr lang="cs-CZ" altLang="en-US" b="1" i="1" dirty="0" smtClean="0">
                <a:solidFill>
                  <a:schemeClr val="bg1"/>
                </a:solidFill>
              </a:rPr>
              <a:t>veřejných hlídacích psů </a:t>
            </a:r>
            <a:r>
              <a:rPr lang="cs-CZ" altLang="en-US" i="1" dirty="0" smtClean="0">
                <a:solidFill>
                  <a:schemeClr val="bg1"/>
                </a:solidFill>
              </a:rPr>
              <a:t>a jejich schopnost poskytovat přesné</a:t>
            </a:r>
            <a:r>
              <a:rPr lang="cs-CZ" altLang="en-US" dirty="0" smtClean="0">
                <a:solidFill>
                  <a:schemeClr val="bg1"/>
                </a:solidFill>
              </a:rPr>
              <a:t> </a:t>
            </a:r>
            <a:r>
              <a:rPr lang="cs-CZ" altLang="en-US" i="1" dirty="0" smtClean="0">
                <a:solidFill>
                  <a:schemeClr val="bg1"/>
                </a:solidFill>
              </a:rPr>
              <a:t>a spolehlivé informace by byla nepříznivě ovlivněna.“</a:t>
            </a:r>
            <a:endParaRPr lang="cs-CZ" altLang="en-US" dirty="0" smtClean="0"/>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4</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fontScale="62500" lnSpcReduction="20000"/>
          </a:bodyPr>
          <a:lstStyle/>
          <a:p>
            <a:pPr eaLnBrk="1" hangingPunct="1"/>
            <a:r>
              <a:rPr lang="cs-CZ" altLang="en-US" sz="1200" i="1" dirty="0" smtClean="0">
                <a:solidFill>
                  <a:schemeClr val="bg1"/>
                </a:solidFill>
              </a:rPr>
              <a:t> - </a:t>
            </a:r>
            <a:r>
              <a:rPr lang="cs-CZ" altLang="en-US" sz="1400" b="1" dirty="0" smtClean="0">
                <a:solidFill>
                  <a:schemeClr val="bg1"/>
                </a:solidFill>
              </a:rPr>
              <a:t>STÁTNÍ ORGÁNY</a:t>
            </a:r>
          </a:p>
          <a:p>
            <a:pPr eaLnBrk="1" hangingPunct="1"/>
            <a:endParaRPr lang="cs-CZ" altLang="en-US" sz="1200" b="1" dirty="0" smtClean="0">
              <a:solidFill>
                <a:schemeClr val="bg1"/>
              </a:solidFill>
            </a:endParaRPr>
          </a:p>
          <a:p>
            <a:pPr marL="1257300" lvl="2" indent="-342900" eaLnBrk="1" hangingPunct="1">
              <a:buFontTx/>
              <a:buChar char="-"/>
            </a:pPr>
            <a:r>
              <a:rPr lang="cs-CZ" altLang="en-US" sz="800" i="1" dirty="0" smtClean="0">
                <a:solidFill>
                  <a:schemeClr val="bg1"/>
                </a:solidFill>
              </a:rPr>
              <a:t>SOUDY</a:t>
            </a:r>
          </a:p>
          <a:p>
            <a:pPr marL="1257300" lvl="2" indent="-342900" eaLnBrk="1" hangingPunct="1">
              <a:buFontTx/>
              <a:buChar char="-"/>
            </a:pPr>
            <a:r>
              <a:rPr lang="cs-CZ" altLang="en-US" sz="800" i="1" dirty="0" smtClean="0">
                <a:solidFill>
                  <a:schemeClr val="bg1"/>
                </a:solidFill>
              </a:rPr>
              <a:t>STÁTNÍ ZASTUPITELSTVÍ</a:t>
            </a:r>
          </a:p>
          <a:p>
            <a:pPr marL="1257300" lvl="2" indent="-342900" eaLnBrk="1" hangingPunct="1">
              <a:buFontTx/>
              <a:buChar char="-"/>
            </a:pPr>
            <a:r>
              <a:rPr lang="cs-CZ" altLang="en-US" sz="800" i="1" dirty="0" smtClean="0">
                <a:solidFill>
                  <a:schemeClr val="bg1"/>
                </a:solidFill>
              </a:rPr>
              <a:t>VĚZEŇSKÁ SLUŽBA</a:t>
            </a:r>
          </a:p>
          <a:p>
            <a:pPr marL="1257300" lvl="2" indent="-342900" eaLnBrk="1" hangingPunct="1">
              <a:buFontTx/>
              <a:buChar char="-"/>
            </a:pPr>
            <a:r>
              <a:rPr lang="cs-CZ" altLang="en-US" sz="800" i="1" dirty="0" smtClean="0">
                <a:solidFill>
                  <a:schemeClr val="bg1"/>
                </a:solidFill>
              </a:rPr>
              <a:t>REJSTŘÍK TRESTŮ</a:t>
            </a:r>
          </a:p>
          <a:p>
            <a:pPr marL="1257300" lvl="2" indent="-342900" eaLnBrk="1" hangingPunct="1">
              <a:buFontTx/>
              <a:buChar char="-"/>
            </a:pPr>
            <a:r>
              <a:rPr lang="cs-CZ" altLang="en-US" sz="800" i="1" dirty="0" smtClean="0">
                <a:solidFill>
                  <a:schemeClr val="bg1"/>
                </a:solidFill>
              </a:rPr>
              <a:t>JUSTIČNÍ AKADEMIE</a:t>
            </a:r>
          </a:p>
          <a:p>
            <a:pPr marL="1257300" lvl="2" indent="-342900" eaLnBrk="1" hangingPunct="1">
              <a:buFontTx/>
              <a:buChar char="-"/>
            </a:pPr>
            <a:r>
              <a:rPr lang="cs-CZ" altLang="en-US" sz="800" i="1" dirty="0" smtClean="0">
                <a:solidFill>
                  <a:schemeClr val="bg1"/>
                </a:solidFill>
              </a:rPr>
              <a:t>PROBAČNÍ A MEDIAČNÍ SLUŽBA</a:t>
            </a:r>
          </a:p>
          <a:p>
            <a:pPr marL="1257300" lvl="2" indent="-342900" eaLnBrk="1" hangingPunct="1">
              <a:buFontTx/>
              <a:buChar char="-"/>
            </a:pPr>
            <a:r>
              <a:rPr lang="cs-CZ" altLang="en-US" sz="800" i="1" dirty="0" smtClean="0">
                <a:solidFill>
                  <a:schemeClr val="bg1"/>
                </a:solidFill>
              </a:rPr>
              <a:t>„subjekty v resortu Ministerstva spravedlnosti“</a:t>
            </a:r>
          </a:p>
          <a:p>
            <a:pPr marL="1257300" lvl="2" indent="-342900" eaLnBrk="1" hangingPunct="1">
              <a:buFontTx/>
              <a:buChar char="-"/>
            </a:pPr>
            <a:endParaRPr lang="cs-CZ" altLang="en-US" sz="800" i="1" dirty="0" smtClean="0">
              <a:solidFill>
                <a:schemeClr val="bg1"/>
              </a:solidFill>
            </a:endParaRPr>
          </a:p>
          <a:p>
            <a:pPr eaLnBrk="1" hangingPunct="1"/>
            <a:r>
              <a:rPr lang="cs-CZ" altLang="en-US" sz="2800" b="1" dirty="0" smtClean="0">
                <a:solidFill>
                  <a:schemeClr val="bg1"/>
                </a:solidFill>
              </a:rPr>
              <a:t>SPECIFICKÉ ORGÁNY</a:t>
            </a:r>
          </a:p>
          <a:p>
            <a:pPr eaLnBrk="1" hangingPunct="1">
              <a:buFontTx/>
              <a:buChar char="-"/>
            </a:pPr>
            <a:endParaRPr lang="cs-CZ" altLang="en-US" sz="2800" b="1" dirty="0" smtClean="0">
              <a:solidFill>
                <a:schemeClr val="bg1"/>
              </a:solidFill>
            </a:endParaRPr>
          </a:p>
          <a:p>
            <a:pPr eaLnBrk="1" hangingPunct="1"/>
            <a:r>
              <a:rPr lang="cs-CZ" altLang="en-US" sz="2400" dirty="0" smtClean="0">
                <a:solidFill>
                  <a:schemeClr val="bg1"/>
                </a:solidFill>
              </a:rPr>
              <a:t>- </a:t>
            </a:r>
            <a:r>
              <a:rPr lang="cs-CZ" altLang="en-US" sz="2400" i="1" dirty="0" smtClean="0">
                <a:solidFill>
                  <a:schemeClr val="bg1"/>
                </a:solidFill>
              </a:rPr>
              <a:t>VOP</a:t>
            </a:r>
          </a:p>
          <a:p>
            <a:pPr eaLnBrk="1" hangingPunct="1"/>
            <a:r>
              <a:rPr lang="cs-CZ" altLang="en-US" sz="2400" i="1" dirty="0" smtClean="0">
                <a:solidFill>
                  <a:schemeClr val="bg1"/>
                </a:solidFill>
              </a:rPr>
              <a:t>- KANCELÁŘ PŘEZIDENTA REPUBLIKY</a:t>
            </a:r>
          </a:p>
          <a:p>
            <a:pPr eaLnBrk="1" hangingPunct="1"/>
            <a:r>
              <a:rPr lang="cs-CZ" altLang="en-US" sz="2400" i="1" dirty="0" smtClean="0">
                <a:solidFill>
                  <a:schemeClr val="bg1"/>
                </a:solidFill>
              </a:rPr>
              <a:t>- BEZPEČNOSTNÍ SBORY</a:t>
            </a:r>
            <a:endParaRPr lang="cs-CZ" altLang="en-US" i="1" dirty="0" smtClean="0">
              <a:solidFill>
                <a:schemeClr val="bg1"/>
              </a:solidFill>
            </a:endParaRPr>
          </a:p>
          <a:p>
            <a:pPr eaLnBrk="1" hangingPunct="1"/>
            <a:endParaRPr lang="cs-CZ" altLang="en-US" sz="2400" i="1" dirty="0" smtClean="0">
              <a:solidFill>
                <a:schemeClr val="bg1"/>
              </a:solidFill>
            </a:endParaRPr>
          </a:p>
          <a:p>
            <a:pPr eaLnBrk="1" hangingPunct="1">
              <a:buFontTx/>
              <a:buChar char="-"/>
            </a:pPr>
            <a:r>
              <a:rPr lang="cs-CZ" altLang="en-US" sz="2800" b="1" dirty="0" smtClean="0">
                <a:solidFill>
                  <a:schemeClr val="bg1"/>
                </a:solidFill>
              </a:rPr>
              <a:t>ÚZEMNÍ SAMOSPRÁVNÉ CELKY</a:t>
            </a:r>
          </a:p>
          <a:p>
            <a:pPr lvl="1" eaLnBrk="1" hangingPunct="1"/>
            <a:r>
              <a:rPr lang="cs-CZ" altLang="en-US" sz="2500" i="1" dirty="0" smtClean="0">
                <a:solidFill>
                  <a:schemeClr val="bg1"/>
                </a:solidFill>
              </a:rPr>
              <a:t>OBEC</a:t>
            </a:r>
          </a:p>
          <a:p>
            <a:pPr lvl="1" eaLnBrk="1" hangingPunct="1"/>
            <a:r>
              <a:rPr lang="cs-CZ" altLang="en-US" sz="2500" i="1" dirty="0" smtClean="0">
                <a:solidFill>
                  <a:schemeClr val="bg1"/>
                </a:solidFill>
              </a:rPr>
              <a:t>KRAJ</a:t>
            </a:r>
          </a:p>
          <a:p>
            <a:pPr marL="1257300" lvl="2" indent="-342900" eaLnBrk="1" hangingPunct="1">
              <a:buFontTx/>
              <a:buChar char="-"/>
            </a:pPr>
            <a:r>
              <a:rPr lang="cs-CZ" altLang="en-US" sz="2200" i="1" dirty="0" smtClean="0">
                <a:solidFill>
                  <a:schemeClr val="bg1"/>
                </a:solidFill>
              </a:rPr>
              <a:t>Přenesená působnost</a:t>
            </a:r>
          </a:p>
          <a:p>
            <a:pPr marL="1257300" lvl="2" indent="-342900" eaLnBrk="1" hangingPunct="1">
              <a:buFontTx/>
              <a:buChar char="-"/>
            </a:pPr>
            <a:r>
              <a:rPr lang="cs-CZ" altLang="en-US" sz="2200" i="1" dirty="0" smtClean="0">
                <a:solidFill>
                  <a:schemeClr val="bg1"/>
                </a:solidFill>
              </a:rPr>
              <a:t>Samostatná působnost</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5</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altLang="en-US" dirty="0" smtClean="0">
                <a:solidFill>
                  <a:schemeClr val="tx1"/>
                </a:solidFill>
              </a:rPr>
              <a:t>Nález ÚS ze dne 24. ledna 2007</a:t>
            </a:r>
            <a:r>
              <a:rPr lang="cs-CZ" altLang="en-US" baseline="0" dirty="0" smtClean="0">
                <a:solidFill>
                  <a:schemeClr val="tx1"/>
                </a:solidFill>
              </a:rPr>
              <a:t> </a:t>
            </a:r>
            <a:r>
              <a:rPr lang="cs-CZ" altLang="en-US" dirty="0" err="1" smtClean="0">
                <a:solidFill>
                  <a:schemeClr val="tx1"/>
                </a:solidFill>
              </a:rPr>
              <a:t>sp</a:t>
            </a:r>
            <a:r>
              <a:rPr lang="cs-CZ" altLang="en-US" dirty="0" smtClean="0">
                <a:solidFill>
                  <a:schemeClr val="tx1"/>
                </a:solidFill>
              </a:rPr>
              <a:t>. zn. I. ÚS 260/06 </a:t>
            </a:r>
          </a:p>
          <a:p>
            <a:endParaRPr lang="cs-CZ" dirty="0" smtClean="0">
              <a:solidFill>
                <a:schemeClr val="tx1"/>
              </a:solidFill>
            </a:endParaRPr>
          </a:p>
          <a:p>
            <a:pPr marL="0" marR="0" indent="0" algn="l" defTabSz="914400" rtl="0" eaLnBrk="1" fontAlgn="base" latinLnBrk="0" hangingPunct="1">
              <a:lnSpc>
                <a:spcPct val="100000"/>
              </a:lnSpc>
              <a:spcBef>
                <a:spcPct val="30000"/>
              </a:spcBef>
              <a:spcAft>
                <a:spcPct val="0"/>
              </a:spcAft>
              <a:buClrTx/>
              <a:buSzTx/>
              <a:buFontTx/>
              <a:buNone/>
              <a:tabLst/>
              <a:defRPr/>
            </a:pPr>
            <a:r>
              <a:rPr lang="cs-CZ" i="1" noProof="1" smtClean="0"/>
              <a:t>Letiště Praha byl zřízen státem, jeho orgány jsou vytvářeny státem, stát zákonem zakotvenými prostředky vykonává dohled nad jeho činností, a plní veřejný účel; pokud jde o způsob jeho založení (zániku), ten kombinuje na jedné straně soukromoprávní postup dle obchodního zákoníku (zakladatelská listina, forma a okamžik vzniku), leč obsahuje na druhé straně schvalovací proces v rámci působení orgánu výkonné moci a celkově velkou míru ingerence státu v procesu vzniku a zániku daného státního podniku. Nelze potom než uzavřít, že výrazně převažují znaky svědčící o veřejné povaze státního podniku Letiště Praha, a proto je namístě přijmout závěr, že se jedná o instituci veřejnou.</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6</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Průmyslové vlastnictví – vynálezy, ochranné známky a označení původu výrobků</a:t>
            </a:r>
            <a:r>
              <a:rPr lang="cs-CZ" baseline="0" dirty="0" smtClean="0"/>
              <a:t> apod.</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7</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MS v Praze</a:t>
            </a:r>
            <a:r>
              <a:rPr lang="cs-CZ" baseline="0" dirty="0" smtClean="0"/>
              <a:t> 5 A 241/2011-69</a:t>
            </a:r>
          </a:p>
          <a:p>
            <a:r>
              <a:rPr lang="cs-CZ" baseline="0" dirty="0" smtClean="0"/>
              <a:t>Na účastníka řízení §168 odst. 2 stavebního zákona nedopadá, účastník řízení má právo na pořízení kopie dokumentace staveb. </a:t>
            </a:r>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9</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b="1" dirty="0" smtClean="0"/>
              <a:t>§ 20 odst. 4 </a:t>
            </a:r>
            <a:r>
              <a:rPr lang="cs-CZ" b="1" dirty="0" err="1" smtClean="0"/>
              <a:t>InfZ</a:t>
            </a:r>
            <a:r>
              <a:rPr lang="cs-CZ" b="1" dirty="0" smtClean="0"/>
              <a:t> </a:t>
            </a:r>
          </a:p>
          <a:p>
            <a:r>
              <a:rPr lang="cs-CZ" b="1" dirty="0" smtClean="0"/>
              <a:t>a)</a:t>
            </a:r>
            <a:r>
              <a:rPr lang="cs-CZ" dirty="0" smtClean="0"/>
              <a:t> pro rozhodnutí o odmítnutí žádosti,</a:t>
            </a:r>
          </a:p>
          <a:p>
            <a:r>
              <a:rPr lang="cs-CZ" b="1" dirty="0" smtClean="0"/>
              <a:t>b)</a:t>
            </a:r>
            <a:r>
              <a:rPr lang="cs-CZ" dirty="0" smtClean="0"/>
              <a:t> pro odvolací řízení,</a:t>
            </a:r>
          </a:p>
          <a:p>
            <a:r>
              <a:rPr lang="cs-CZ" b="1" dirty="0" smtClean="0"/>
              <a:t>c)</a:t>
            </a:r>
            <a:r>
              <a:rPr lang="cs-CZ" dirty="0" smtClean="0"/>
              <a:t> pro vykonatelnost příkazu poskytnout informace, a</a:t>
            </a:r>
          </a:p>
          <a:p>
            <a:r>
              <a:rPr lang="cs-CZ" b="1" dirty="0" smtClean="0"/>
              <a:t>d)</a:t>
            </a:r>
            <a:r>
              <a:rPr lang="cs-CZ" dirty="0" smtClean="0"/>
              <a:t> v řízení o stížnosti pro počítání lhůt, doručování a náklady řízení</a:t>
            </a:r>
          </a:p>
          <a:p>
            <a:r>
              <a:rPr lang="cs-CZ" dirty="0" smtClean="0"/>
              <a:t>ustanovení správního řádu</a:t>
            </a:r>
            <a:r>
              <a:rPr lang="cs-CZ" b="1" baseline="30000" dirty="0" smtClean="0">
                <a:hlinkClick r:id="rId3"/>
              </a:rPr>
              <a:t>17</a:t>
            </a:r>
            <a:r>
              <a:rPr lang="cs-CZ" b="1" dirty="0" smtClean="0">
                <a:hlinkClick r:id="rId3"/>
              </a:rPr>
              <a:t>)</a:t>
            </a:r>
            <a:r>
              <a:rPr lang="cs-CZ" dirty="0" smtClean="0"/>
              <a:t>; dále se při postupu podle tohoto zákona použijí ustanovení správního řádu o základních zásadách činnosti správních orgánů, ustanovení o ochraně před nečinností, v rozsahu § 16b ustanovení o </a:t>
            </a:r>
            <a:r>
              <a:rPr lang="cs-CZ" dirty="0" err="1" smtClean="0"/>
              <a:t>přezkumném</a:t>
            </a:r>
            <a:r>
              <a:rPr lang="cs-CZ" dirty="0" smtClean="0"/>
              <a:t> řízení a ustanovení § 178; v ostatním se správní řád nepoužije.</a:t>
            </a:r>
          </a:p>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10</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61A6D36-8CFB-40FE-8D60-D2050488125D}" type="slidenum">
              <a:rPr lang="cs-CZ" altLang="cs-CZ" smtClean="0"/>
              <a:pPr/>
              <a:t>12</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lvl1pPr>
          </a:lstStyle>
          <a:p>
            <a:r>
              <a:rPr lang="cs-CZ"/>
              <a:t>Zápatí prezentace</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cs-CZ" dirty="0"/>
              <a:t>Kliknutím vložíte nadpis</a:t>
            </a:r>
            <a:endParaRPr lang="cs-CZ" noProof="0"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 xmlns:a16="http://schemas.microsoft.com/office/drawing/2014/main" id="{1D911E5E-6197-7848-99A5-8C8627D11E81}"/>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 xmlns:p14="http://schemas.microsoft.com/office/powerpoint/2010/main" val="935384140"/>
      </p:ext>
    </p:extLst>
  </p:cSld>
  <p:clrMapOvr>
    <a:masterClrMapping/>
  </p:clrMapOvr>
  <p:transition spd="med">
    <p:fade/>
  </p:transition>
  <p:extLst mod="1">
    <p:ext uri="{DCECCB84-F9BA-43D5-87BE-67443E8EF086}">
      <p15:sldGuideLst xmlns=""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1" name="Zástupný symbol pro text 13">
            <a:extLst>
              <a:ext uri="{FF2B5EF4-FFF2-40B4-BE49-F238E27FC236}">
                <a16:creationId xmlns=""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cs-CZ" noProof="0" dirty="0"/>
              <a:t>Kliknutím vložíte text</a:t>
            </a:r>
          </a:p>
        </p:txBody>
      </p:sp>
      <p:sp>
        <p:nvSpPr>
          <p:cNvPr id="13" name="Zástupný symbol pro text 5">
            <a:extLst>
              <a:ext uri="{FF2B5EF4-FFF2-40B4-BE49-F238E27FC236}">
                <a16:creationId xmlns=""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5" name="Zástupný symbol pro text 13">
            <a:extLst>
              <a:ext uri="{FF2B5EF4-FFF2-40B4-BE49-F238E27FC236}">
                <a16:creationId xmlns=""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cs-CZ" noProof="0" dirty="0"/>
              <a:t>Kliknutím vložíte text</a:t>
            </a:r>
          </a:p>
        </p:txBody>
      </p:sp>
      <p:sp>
        <p:nvSpPr>
          <p:cNvPr id="17" name="Zástupný symbol pro obsah 12">
            <a:extLst>
              <a:ext uri="{FF2B5EF4-FFF2-40B4-BE49-F238E27FC236}">
                <a16:creationId xmlns=""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cs-CZ" noProof="0" dirty="0"/>
              <a:t>Kliknutím vložíte text</a:t>
            </a:r>
          </a:p>
        </p:txBody>
      </p:sp>
      <p:pic>
        <p:nvPicPr>
          <p:cNvPr id="14" name="Obrázek 8">
            <a:extLst>
              <a:ext uri="{FF2B5EF4-FFF2-40B4-BE49-F238E27FC236}">
                <a16:creationId xmlns="" xmlns:a16="http://schemas.microsoft.com/office/drawing/2014/main" id="{F4BEF68F-D2E3-A445-BE69-DE5712F4B9FE}"/>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172298664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8">
            <a:extLst>
              <a:ext uri="{FF2B5EF4-FFF2-40B4-BE49-F238E27FC236}">
                <a16:creationId xmlns="" xmlns:a16="http://schemas.microsoft.com/office/drawing/2014/main" id="{E49E2218-4CCF-BC44-930E-B31D9BFD897E}"/>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723890779"/>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1">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noProof="0" smtClean="0"/>
              <a:pPr/>
              <a:t>‹#›</a:t>
            </a:fld>
            <a:endParaRPr lang="cs-CZ" altLang="cs-CZ" noProof="0" dirty="0"/>
          </a:p>
        </p:txBody>
      </p:sp>
      <p:sp>
        <p:nvSpPr>
          <p:cNvPr id="11" name="Nadpis 6">
            <a:extLst>
              <a:ext uri="{FF2B5EF4-FFF2-40B4-BE49-F238E27FC236}">
                <a16:creationId xmlns=""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cs-CZ" dirty="0"/>
              <a:t>Kliknutím vložíte nadpis</a:t>
            </a:r>
          </a:p>
        </p:txBody>
      </p:sp>
      <p:sp>
        <p:nvSpPr>
          <p:cNvPr id="12" name="Podnadpis 2">
            <a:extLst>
              <a:ext uri="{FF2B5EF4-FFF2-40B4-BE49-F238E27FC236}">
                <a16:creationId xmlns=""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sp>
        <p:nvSpPr>
          <p:cNvPr id="9" name="Zástupný symbol pro obrázek 7">
            <a:extLst>
              <a:ext uri="{FF2B5EF4-FFF2-40B4-BE49-F238E27FC236}">
                <a16:creationId xmlns=""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cs-CZ" dirty="0"/>
              <a:t>Kliknutím na ikonu vložíte obrázek</a:t>
            </a:r>
          </a:p>
        </p:txBody>
      </p:sp>
      <p:sp>
        <p:nvSpPr>
          <p:cNvPr id="7" name="Zástupný symbol pro zápatí 1">
            <a:extLst>
              <a:ext uri="{FF2B5EF4-FFF2-40B4-BE49-F238E27FC236}">
                <a16:creationId xmlns=""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cs-CZ"/>
              <a:t>Zápatí prezentace</a:t>
            </a:r>
            <a:endParaRPr lang="cs-CZ" dirty="0"/>
          </a:p>
        </p:txBody>
      </p:sp>
      <p:pic>
        <p:nvPicPr>
          <p:cNvPr id="8" name="Obrázek 8">
            <a:extLst>
              <a:ext uri="{FF2B5EF4-FFF2-40B4-BE49-F238E27FC236}">
                <a16:creationId xmlns="" xmlns:a16="http://schemas.microsoft.com/office/drawing/2014/main" id="{3670C515-4DAA-7F4B-92D5-CBE714037596}"/>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414000" y="414000"/>
            <a:ext cx="1546942" cy="1060264"/>
          </a:xfrm>
          <a:prstGeom prst="rect">
            <a:avLst/>
          </a:prstGeom>
        </p:spPr>
      </p:pic>
    </p:spTree>
    <p:extLst>
      <p:ext uri="{BB962C8B-B14F-4D97-AF65-F5344CB8AC3E}">
        <p14:creationId xmlns="" xmlns:p14="http://schemas.microsoft.com/office/powerpoint/2010/main" val="2158127259"/>
      </p:ext>
    </p:extLst>
  </p:cSld>
  <p:clrMapOvr>
    <a:masterClrMapping/>
  </p:clrMapOvr>
  <p:transition spd="med">
    <p:fade/>
  </p:transition>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a:t>Zápatí prezentace</a:t>
            </a:r>
            <a:endParaRPr lang="cs-CZ" dirty="0"/>
          </a:p>
        </p:txBody>
      </p:sp>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10" name="Obrázek 8">
            <a:extLst>
              <a:ext uri="{FF2B5EF4-FFF2-40B4-BE49-F238E27FC236}">
                <a16:creationId xmlns="" xmlns:a16="http://schemas.microsoft.com/office/drawing/2014/main" id="{D2567773-B605-2B43-9036-93D6446553F5}"/>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414000" y="414000"/>
            <a:ext cx="1546943" cy="1060264"/>
          </a:xfrm>
          <a:prstGeom prst="rect">
            <a:avLst/>
          </a:prstGeom>
        </p:spPr>
      </p:pic>
    </p:spTree>
    <p:extLst>
      <p:ext uri="{BB962C8B-B14F-4D97-AF65-F5344CB8AC3E}">
        <p14:creationId xmlns="" xmlns:p14="http://schemas.microsoft.com/office/powerpoint/2010/main" val="39481167"/>
      </p:ext>
    </p:extLst>
  </p:cSld>
  <p:clrMapOvr>
    <a:masterClrMapping/>
  </p:clrMapOvr>
  <p:transition spd="med">
    <p:fade/>
  </p:transition>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Rozdělovník (alternativní) 2">
    <p:bg>
      <p:bgPr>
        <a:solidFill>
          <a:srgbClr val="9100DC"/>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cs-CZ" dirty="0"/>
              <a:t>Kliknutím vložíte nadpis</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cs-CZ" noProof="0" dirty="0"/>
              <a:t>Kliknutím vložíte podnadpis</a:t>
            </a:r>
          </a:p>
        </p:txBody>
      </p:sp>
      <p:pic>
        <p:nvPicPr>
          <p:cNvPr id="9" name="Obrázek 8">
            <a:extLst>
              <a:ext uri="{FF2B5EF4-FFF2-40B4-BE49-F238E27FC236}">
                <a16:creationId xmlns="" xmlns:a16="http://schemas.microsoft.com/office/drawing/2014/main" id="{FF585A7D-D2A5-48D6-9877-7D43E33E52ED}"/>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414000" y="414000"/>
            <a:ext cx="1546943" cy="1060264"/>
          </a:xfrm>
          <a:prstGeom prst="rect">
            <a:avLst/>
          </a:prstGeom>
        </p:spPr>
      </p:pic>
      <p:sp>
        <p:nvSpPr>
          <p:cNvPr id="10" name="Zástupný symbol pro obrázek 7">
            <a:extLst>
              <a:ext uri="{FF2B5EF4-FFF2-40B4-BE49-F238E27FC236}">
                <a16:creationId xmlns=""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cs-CZ" dirty="0"/>
              <a:t>Kliknutím na ikonu vložíte obrázek</a:t>
            </a:r>
          </a:p>
        </p:txBody>
      </p:sp>
      <p:sp>
        <p:nvSpPr>
          <p:cNvPr id="12" name="Zástupný symbol pro zápatí 2">
            <a:extLst>
              <a:ext uri="{FF2B5EF4-FFF2-40B4-BE49-F238E27FC236}">
                <a16:creationId xmlns=""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cs-CZ"/>
              <a:t>Zápatí prezentace</a:t>
            </a:r>
            <a:endParaRPr lang="cs-CZ" dirty="0"/>
          </a:p>
        </p:txBody>
      </p:sp>
    </p:spTree>
    <p:extLst>
      <p:ext uri="{BB962C8B-B14F-4D97-AF65-F5344CB8AC3E}">
        <p14:creationId xmlns="" xmlns:p14="http://schemas.microsoft.com/office/powerpoint/2010/main" val="3819924859"/>
      </p:ext>
    </p:extLst>
  </p:cSld>
  <p:clrMapOvr>
    <a:masterClrMapping/>
  </p:clrMapOvr>
  <p:transition spd="med">
    <p:fade/>
  </p:transition>
  <p:extLst mod="1">
    <p:ext uri="{DCECCB84-F9BA-43D5-87BE-67443E8EF086}">
      <p15:sldGuideLst xmlns=""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zní s obrázkem">
    <p:bg>
      <p:bgPr>
        <a:solidFill>
          <a:srgbClr val="9100DC"/>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a:t>Kliknutím na ikonu vložíte obrázek</a:t>
            </a:r>
          </a:p>
        </p:txBody>
      </p:sp>
      <p:pic>
        <p:nvPicPr>
          <p:cNvPr id="2" name="Obrázek 1"/>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5419" cy="593152"/>
          </a:xfrm>
          <a:prstGeom prst="rect">
            <a:avLst/>
          </a:prstGeom>
        </p:spPr>
      </p:pic>
      <p:sp>
        <p:nvSpPr>
          <p:cNvPr id="7" name="Zástupný symbol pro text 5">
            <a:extLst>
              <a:ext uri="{FF2B5EF4-FFF2-40B4-BE49-F238E27FC236}">
                <a16:creationId xmlns=""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Tree>
    <p:extLst>
      <p:ext uri="{BB962C8B-B14F-4D97-AF65-F5344CB8AC3E}">
        <p14:creationId xmlns="" xmlns:p14="http://schemas.microsoft.com/office/powerpoint/2010/main" val="1964211764"/>
      </p:ext>
    </p:extLst>
  </p:cSld>
  <p:clrMapOvr>
    <a:masterClrMapping/>
  </p:clrMapOvr>
  <p:transition spd="med">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LAW slide">
    <p:bg>
      <p:bgPr>
        <a:solidFill>
          <a:srgbClr val="9100DC"/>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 xmlns:a16="http://schemas.microsoft.com/office/drawing/2014/main" id="{B05C908F-B8F4-4FC8-A2D7-353661227704}"/>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4042872" y="2021800"/>
            <a:ext cx="4106255" cy="2814399"/>
          </a:xfrm>
          <a:prstGeom prst="rect">
            <a:avLst/>
          </a:prstGeom>
        </p:spPr>
      </p:pic>
    </p:spTree>
    <p:extLst>
      <p:ext uri="{BB962C8B-B14F-4D97-AF65-F5344CB8AC3E}">
        <p14:creationId xmlns="" xmlns:p14="http://schemas.microsoft.com/office/powerpoint/2010/main" val="300970397"/>
      </p:ext>
    </p:extLst>
  </p:cSld>
  <p:clrMapOvr>
    <a:masterClrMapping/>
  </p:clrMapOvr>
  <p:transition spd="med">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 xmlns:a16="http://schemas.microsoft.com/office/drawing/2014/main" id="{C4DCCB8A-E23F-49B6-A0BE-D9E395C4E757}"/>
              </a:ext>
            </a:extLst>
          </p:cNvPr>
          <p:cNvPicPr>
            <a:picLocks noChangeAspect="1"/>
          </p:cNvPicPr>
          <p:nvPr userDrawn="1"/>
        </p:nvPicPr>
        <p:blipFill>
          <a:blip r:embed="rId2">
            <a:extLst>
              <a:ext uri="{28A0092B-C50C-407E-A947-70E740481C1C}">
                <a14:useLocalDpi xmlns="" xmlns:a14="http://schemas.microsoft.com/office/drawing/2010/main" val="0"/>
              </a:ext>
            </a:extLst>
          </a:blip>
          <a:stretch>
            <a:fillRect/>
          </a:stretch>
        </p:blipFill>
        <p:spPr>
          <a:xfrm>
            <a:off x="1650956" y="2298933"/>
            <a:ext cx="8725020" cy="2260133"/>
          </a:xfrm>
          <a:prstGeom prst="rect">
            <a:avLst/>
          </a:prstGeom>
        </p:spPr>
      </p:pic>
    </p:spTree>
    <p:extLst>
      <p:ext uri="{BB962C8B-B14F-4D97-AF65-F5344CB8AC3E}">
        <p14:creationId xmlns="" xmlns:p14="http://schemas.microsoft.com/office/powerpoint/2010/main" val="791214269"/>
      </p:ext>
    </p:extLst>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pic>
        <p:nvPicPr>
          <p:cNvPr id="9" name="Obrázek 8">
            <a:extLst>
              <a:ext uri="{FF2B5EF4-FFF2-40B4-BE49-F238E27FC236}">
                <a16:creationId xmlns="" xmlns:a16="http://schemas.microsoft.com/office/drawing/2014/main" id="{83F24B06-B2DE-4D1F-B580-6248E87C08F0}"/>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
        <p:nvSpPr>
          <p:cNvPr id="8" name="Zástupný symbol pro obsah 2">
            <a:extLst>
              <a:ext uri="{FF2B5EF4-FFF2-40B4-BE49-F238E27FC236}">
                <a16:creationId xmlns=""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Tree>
    <p:extLst>
      <p:ext uri="{BB962C8B-B14F-4D97-AF65-F5344CB8AC3E}">
        <p14:creationId xmlns="" xmlns:p14="http://schemas.microsoft.com/office/powerpoint/2010/main" val="1691229579"/>
      </p:ext>
    </p:extLst>
  </p:cSld>
  <p:clrMapOvr>
    <a:masterClrMapping/>
  </p:clrMapOvr>
  <p:transition spd="med">
    <p:fade/>
  </p:transition>
  <p:extLst mod="1">
    <p:ext uri="{DCECCB84-F9BA-43D5-87BE-67443E8EF086}">
      <p15:sldGuideLst xmlns=""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cs-CZ"/>
              <a:t>Zápatí prezentace</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3"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p:txBody>
          <a:bodyPr/>
          <a:lstStyle/>
          <a:p>
            <a:r>
              <a:rPr lang="cs-CZ" dirty="0"/>
              <a:t>Kliknutím vložíte nadpis</a:t>
            </a:r>
          </a:p>
        </p:txBody>
      </p:sp>
      <p:sp>
        <p:nvSpPr>
          <p:cNvPr id="10" name="Zástupný symbol pro obsah 2">
            <a:extLst>
              <a:ext uri="{FF2B5EF4-FFF2-40B4-BE49-F238E27FC236}">
                <a16:creationId xmlns=""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 xmlns:a16="http://schemas.microsoft.com/office/drawing/2014/main" id="{59BBB889-9A7B-9D4F-983C-EF6BCB924DA2}"/>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4034428296"/>
      </p:ext>
    </p:extLst>
  </p:cSld>
  <p:clrMapOvr>
    <a:masterClrMapping/>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 xmlns:a16="http://schemas.microsoft.com/office/drawing/2014/main" id="{ABDE9BC5-EE25-44B2-8081-F2B94BAA680C}"/>
              </a:ext>
            </a:extLst>
          </p:cNvPr>
          <p:cNvSpPr>
            <a:spLocks noGrp="1"/>
          </p:cNvSpPr>
          <p:nvPr>
            <p:ph type="title" hasCustomPrompt="1"/>
          </p:nvPr>
        </p:nvSpPr>
        <p:spPr/>
        <p:txBody>
          <a:bodyPr/>
          <a:lstStyle/>
          <a:p>
            <a:r>
              <a:rPr lang="cs-CZ" dirty="0"/>
              <a:t>Kliknutím vložíte nadpis</a:t>
            </a:r>
          </a:p>
        </p:txBody>
      </p:sp>
      <p:sp>
        <p:nvSpPr>
          <p:cNvPr id="8" name="Zástupný symbol pro obsah 2">
            <a:extLst>
              <a:ext uri="{FF2B5EF4-FFF2-40B4-BE49-F238E27FC236}">
                <a16:creationId xmlns=""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9" name="Zástupný symbol pro obsah 2">
            <a:extLst>
              <a:ext uri="{FF2B5EF4-FFF2-40B4-BE49-F238E27FC236}">
                <a16:creationId xmlns=""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1" name="Obrázek 8">
            <a:extLst>
              <a:ext uri="{FF2B5EF4-FFF2-40B4-BE49-F238E27FC236}">
                <a16:creationId xmlns="" xmlns:a16="http://schemas.microsoft.com/office/drawing/2014/main" id="{8B634E8E-DBA3-B14F-81EC-219FEC2F82CE}"/>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2966739591"/>
      </p:ext>
    </p:extLst>
  </p:cSld>
  <p:clrMapOvr>
    <a:masterClrMapping/>
  </p:clrMapOvr>
  <p:transition spd="med">
    <p:fade/>
  </p:transition>
  <p:extLst mod="1">
    <p:ext uri="{DCECCB84-F9BA-43D5-87BE-67443E8EF086}">
      <p15:sldGuideLst xmlns=""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pod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8"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cs-CZ" dirty="0"/>
              <a:t>Kliknutím vložíte nadpis</a:t>
            </a:r>
            <a:endParaRPr lang="cs-CZ" noProof="0" dirty="0"/>
          </a:p>
        </p:txBody>
      </p:sp>
      <p:sp>
        <p:nvSpPr>
          <p:cNvPr id="21" name="Zástupný symbol pro text 7">
            <a:extLst>
              <a:ext uri="{FF2B5EF4-FFF2-40B4-BE49-F238E27FC236}">
                <a16:creationId xmlns=""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11" name="Zástupný symbol pro obsah 2">
            <a:extLst>
              <a:ext uri="{FF2B5EF4-FFF2-40B4-BE49-F238E27FC236}">
                <a16:creationId xmlns=""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sp>
        <p:nvSpPr>
          <p:cNvPr id="13" name="Zástupný symbol pro obsah 2">
            <a:extLst>
              <a:ext uri="{FF2B5EF4-FFF2-40B4-BE49-F238E27FC236}">
                <a16:creationId xmlns=""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a:p>
            <a:pPr lvl="1"/>
            <a:r>
              <a:rPr lang="cs-CZ" noProof="0" dirty="0"/>
              <a:t>Druhá úroveň</a:t>
            </a:r>
            <a:endParaRPr lang="en-GB" noProof="0" dirty="0"/>
          </a:p>
          <a:p>
            <a:pPr lvl="2"/>
            <a:r>
              <a:rPr lang="cs-CZ" noProof="0" dirty="0"/>
              <a:t>Třetí úroveň</a:t>
            </a:r>
            <a:endParaRPr lang="en-GB" noProof="0" dirty="0"/>
          </a:p>
        </p:txBody>
      </p:sp>
      <p:pic>
        <p:nvPicPr>
          <p:cNvPr id="12" name="Obrázek 8">
            <a:extLst>
              <a:ext uri="{FF2B5EF4-FFF2-40B4-BE49-F238E27FC236}">
                <a16:creationId xmlns="" xmlns:a16="http://schemas.microsoft.com/office/drawing/2014/main" id="{F5224E24-147F-EE43-B65A-19061D0BD9FF}"/>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3317168426"/>
      </p:ext>
    </p:extLst>
  </p:cSld>
  <p:clrMapOvr>
    <a:masterClrMapping/>
  </p:clrMapOvr>
  <p:transition spd="med">
    <p:fade/>
  </p:transition>
  <p:extLst mod="1">
    <p:ext uri="{DCECCB84-F9BA-43D5-87BE-67443E8EF086}">
      <p15:sldGuideLst xmlns=""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brázek s textem">
    <p:spTree>
      <p:nvGrpSpPr>
        <p:cNvPr id="1" name=""/>
        <p:cNvGrpSpPr/>
        <p:nvPr/>
      </p:nvGrpSpPr>
      <p:grpSpPr>
        <a:xfrm>
          <a:off x="0" y="0"/>
          <a:ext cx="0" cy="0"/>
          <a:chOff x="0" y="0"/>
          <a:chExt cx="0" cy="0"/>
        </a:xfrm>
      </p:grpSpPr>
      <p:sp>
        <p:nvSpPr>
          <p:cNvPr id="2" name="Nadpis 1">
            <a:extLst>
              <a:ext uri="{FF2B5EF4-FFF2-40B4-BE49-F238E27FC236}">
                <a16:creationId xmlns="" xmlns:a16="http://schemas.microsoft.com/office/drawing/2014/main" id="{8C8DF9A9-CF6E-49C8-A8BC-74FDF24B8C33}"/>
              </a:ext>
            </a:extLst>
          </p:cNvPr>
          <p:cNvSpPr>
            <a:spLocks noGrp="1"/>
          </p:cNvSpPr>
          <p:nvPr>
            <p:ph type="title" hasCustomPrompt="1"/>
          </p:nvPr>
        </p:nvSpPr>
        <p:spPr/>
        <p:txBody>
          <a:bodyPr/>
          <a:lstStyle>
            <a:lvl1pPr>
              <a:defRPr/>
            </a:lvl1pPr>
          </a:lstStyle>
          <a:p>
            <a:r>
              <a:rPr lang="cs-CZ" dirty="0"/>
              <a:t>Kliknutím vložíte nadpis</a:t>
            </a:r>
          </a:p>
        </p:txBody>
      </p:sp>
      <p:sp>
        <p:nvSpPr>
          <p:cNvPr id="3" name="Zástupný symbol pro zápatí 2">
            <a:extLst>
              <a:ext uri="{FF2B5EF4-FFF2-40B4-BE49-F238E27FC236}">
                <a16:creationId xmlns="" xmlns:a16="http://schemas.microsoft.com/office/drawing/2014/main" id="{1E1D20B9-1A33-484F-AB08-D95E85A9CB29}"/>
              </a:ext>
            </a:extLst>
          </p:cNvPr>
          <p:cNvSpPr>
            <a:spLocks noGrp="1"/>
          </p:cNvSpPr>
          <p:nvPr>
            <p:ph type="ftr" sz="quarter" idx="10"/>
          </p:nvPr>
        </p:nvSpPr>
        <p:spPr/>
        <p:txBody>
          <a:bodyPr/>
          <a:lstStyle/>
          <a:p>
            <a:r>
              <a:rPr lang="cs-CZ"/>
              <a:t>Zápatí prezentace</a:t>
            </a:r>
            <a:endParaRPr lang="cs-CZ" dirty="0"/>
          </a:p>
        </p:txBody>
      </p:sp>
      <p:sp>
        <p:nvSpPr>
          <p:cNvPr id="4" name="Zástupný symbol pro číslo snímku 3">
            <a:extLst>
              <a:ext uri="{FF2B5EF4-FFF2-40B4-BE49-F238E27FC236}">
                <a16:creationId xmlns=""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Zástupný symbol pro obsah 2">
            <a:extLst>
              <a:ext uri="{FF2B5EF4-FFF2-40B4-BE49-F238E27FC236}">
                <a16:creationId xmlns=""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sp>
        <p:nvSpPr>
          <p:cNvPr id="8" name="Zástupný symbol pro obrázek 7">
            <a:extLst>
              <a:ext uri="{FF2B5EF4-FFF2-40B4-BE49-F238E27FC236}">
                <a16:creationId xmlns=""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cs-CZ" dirty="0"/>
              <a:t>Kliknutím na ikonu vložíte obrázek</a:t>
            </a:r>
          </a:p>
        </p:txBody>
      </p:sp>
      <p:sp>
        <p:nvSpPr>
          <p:cNvPr id="11" name="Zástupný symbol pro text 7">
            <a:extLst>
              <a:ext uri="{FF2B5EF4-FFF2-40B4-BE49-F238E27FC236}">
                <a16:creationId xmlns=""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pic>
        <p:nvPicPr>
          <p:cNvPr id="9" name="Obrázek 8">
            <a:extLst>
              <a:ext uri="{FF2B5EF4-FFF2-40B4-BE49-F238E27FC236}">
                <a16:creationId xmlns="" xmlns:a16="http://schemas.microsoft.com/office/drawing/2014/main" id="{9FA8E4E0-B396-804E-A80F-F901C2CBAF00}"/>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3832835305"/>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cs-CZ" noProof="0" dirty="0"/>
              <a:t>Kliknutím vložíte text</a:t>
            </a:r>
          </a:p>
        </p:txBody>
      </p:sp>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7" name="Zástupný symbol pro text 5">
            <a:extLst>
              <a:ext uri="{FF2B5EF4-FFF2-40B4-BE49-F238E27FC236}">
                <a16:creationId xmlns=""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9" name="Zástupný symbol pro text 5">
            <a:extLst>
              <a:ext uri="{FF2B5EF4-FFF2-40B4-BE49-F238E27FC236}">
                <a16:creationId xmlns=""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noProof="0" dirty="0"/>
              <a:t>Kliknutím vložíte text</a:t>
            </a:r>
          </a:p>
        </p:txBody>
      </p:sp>
      <p:sp>
        <p:nvSpPr>
          <p:cNvPr id="14" name="Zástupný symbol pro text 13">
            <a:extLst>
              <a:ext uri="{FF2B5EF4-FFF2-40B4-BE49-F238E27FC236}">
                <a16:creationId xmlns=""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cs-CZ" noProof="0" dirty="0"/>
              <a:t>Kliknutím vložíte text</a:t>
            </a:r>
          </a:p>
        </p:txBody>
      </p:sp>
      <p:sp>
        <p:nvSpPr>
          <p:cNvPr id="15" name="Zástupný symbol pro text 13">
            <a:extLst>
              <a:ext uri="{FF2B5EF4-FFF2-40B4-BE49-F238E27FC236}">
                <a16:creationId xmlns=""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cs-CZ" noProof="0" dirty="0"/>
              <a:t>Kliknutím vložíte text</a:t>
            </a:r>
          </a:p>
        </p:txBody>
      </p:sp>
      <p:sp>
        <p:nvSpPr>
          <p:cNvPr id="16" name="Zástupný symbol pro text 13">
            <a:extLst>
              <a:ext uri="{FF2B5EF4-FFF2-40B4-BE49-F238E27FC236}">
                <a16:creationId xmlns=""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cs-CZ" noProof="0" dirty="0"/>
              <a:t>Kliknutím vložíte text</a:t>
            </a:r>
          </a:p>
        </p:txBody>
      </p:sp>
      <p:sp>
        <p:nvSpPr>
          <p:cNvPr id="18" name="Zástupný symbol pro obsah 12">
            <a:extLst>
              <a:ext uri="{FF2B5EF4-FFF2-40B4-BE49-F238E27FC236}">
                <a16:creationId xmlns=""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cs-CZ" noProof="0" dirty="0"/>
              <a:t>Kliknutím vložíte text</a:t>
            </a:r>
          </a:p>
        </p:txBody>
      </p:sp>
      <p:sp>
        <p:nvSpPr>
          <p:cNvPr id="20" name="Zástupný symbol pro obsah 12">
            <a:extLst>
              <a:ext uri="{FF2B5EF4-FFF2-40B4-BE49-F238E27FC236}">
                <a16:creationId xmlns=""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cs-CZ" noProof="0" dirty="0"/>
              <a:t>Kliknutím vložíte text</a:t>
            </a:r>
          </a:p>
        </p:txBody>
      </p:sp>
      <p:sp>
        <p:nvSpPr>
          <p:cNvPr id="19" name="Zástupný symbol pro text 7">
            <a:extLst>
              <a:ext uri="{FF2B5EF4-FFF2-40B4-BE49-F238E27FC236}">
                <a16:creationId xmlns=""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noProof="0" dirty="0"/>
              <a:t>Kliknutím vložíte podnadpis</a:t>
            </a:r>
          </a:p>
        </p:txBody>
      </p:sp>
      <p:sp>
        <p:nvSpPr>
          <p:cNvPr id="21" name="Nadpis 12">
            <a:extLst>
              <a:ext uri="{FF2B5EF4-FFF2-40B4-BE49-F238E27FC236}">
                <a16:creationId xmlns=""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17" name="Obrázek 8">
            <a:extLst>
              <a:ext uri="{FF2B5EF4-FFF2-40B4-BE49-F238E27FC236}">
                <a16:creationId xmlns="" xmlns:a16="http://schemas.microsoft.com/office/drawing/2014/main" id="{A63F5DF2-7BE9-9D42-95D5-0960F0062F24}"/>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2713741071"/>
      </p:ext>
    </p:extLst>
  </p:cSld>
  <p:clrMapOvr>
    <a:masterClrMapping/>
  </p:clrMapOvr>
  <p:transition spd="med">
    <p:fade/>
  </p:transition>
  <p:extLst mod="1">
    <p:ext uri="{DCECCB84-F9BA-43D5-87BE-67443E8EF086}">
      <p15:sldGuideLst xmlns=""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ouze obsah">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8" name="Zástupný symbol pro obsah 2">
            <a:extLst>
              <a:ext uri="{FF2B5EF4-FFF2-40B4-BE49-F238E27FC236}">
                <a16:creationId xmlns=""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cs-CZ" noProof="0" dirty="0"/>
              <a:t>Kliknutím vložíte text</a:t>
            </a:r>
            <a:endParaRPr lang="en-GB" noProof="0" dirty="0"/>
          </a:p>
        </p:txBody>
      </p:sp>
      <p:pic>
        <p:nvPicPr>
          <p:cNvPr id="7" name="Obrázek 8">
            <a:extLst>
              <a:ext uri="{FF2B5EF4-FFF2-40B4-BE49-F238E27FC236}">
                <a16:creationId xmlns="" xmlns:a16="http://schemas.microsoft.com/office/drawing/2014/main" id="{2B91F2EA-D76F-7D4C-960D-6E3E77E71846}"/>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234975528"/>
      </p:ext>
    </p:extLst>
  </p:cSld>
  <p:clrMapOvr>
    <a:masterClrMapping/>
  </p:clrMapOvr>
  <p:transition spd="med">
    <p:fade/>
  </p:transition>
  <p:extLst mod="1">
    <p:ext uri="{DCECCB84-F9BA-43D5-87BE-67443E8EF086}">
      <p15:sldGuideLst xmlns=""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ouze nadpis">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t>Zápatí prezentace</a:t>
            </a:r>
            <a:endParaRPr lang="cs-CZ" dirty="0"/>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Nadpis 12">
            <a:extLst>
              <a:ext uri="{FF2B5EF4-FFF2-40B4-BE49-F238E27FC236}">
                <a16:creationId xmlns=""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cs-CZ" dirty="0"/>
              <a:t>Kliknutím vložíte nadpis</a:t>
            </a:r>
          </a:p>
        </p:txBody>
      </p:sp>
      <p:pic>
        <p:nvPicPr>
          <p:cNvPr id="7" name="Obrázek 8">
            <a:extLst>
              <a:ext uri="{FF2B5EF4-FFF2-40B4-BE49-F238E27FC236}">
                <a16:creationId xmlns="" xmlns:a16="http://schemas.microsoft.com/office/drawing/2014/main" id="{E7FAA686-EF64-0D47-AFF9-2958D2789897}"/>
              </a:ext>
            </a:extLst>
          </p:cNvPr>
          <p:cNvPicPr>
            <a:picLocks noChangeAspect="1"/>
          </p:cNvPicPr>
          <p:nvPr userDrawn="1"/>
        </p:nvPicPr>
        <p:blipFill>
          <a:blip r:embed="rId2">
            <a:extLst>
              <a:ext uri="{28A0092B-C50C-407E-A947-70E740481C1C}">
                <a14:useLocalDpi xmlns="" xmlns:a14="http://schemas.microsoft.com/office/drawing/2010/main" val="0"/>
              </a:ext>
            </a:extLst>
          </a:blip>
          <a:srcRect/>
          <a:stretch/>
        </p:blipFill>
        <p:spPr>
          <a:xfrm>
            <a:off x="10881277" y="6048000"/>
            <a:ext cx="867342" cy="594470"/>
          </a:xfrm>
          <a:prstGeom prst="rect">
            <a:avLst/>
          </a:prstGeom>
        </p:spPr>
      </p:pic>
    </p:spTree>
    <p:extLst>
      <p:ext uri="{BB962C8B-B14F-4D97-AF65-F5344CB8AC3E}">
        <p14:creationId xmlns="" xmlns:p14="http://schemas.microsoft.com/office/powerpoint/2010/main" val="3845540717"/>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a:t>Zápatí prezentace</a:t>
            </a:r>
            <a:endParaRPr lang="cs-CZ" dirty="0"/>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vložíte nadpis</a:t>
            </a:r>
          </a:p>
        </p:txBody>
      </p:sp>
      <p:sp>
        <p:nvSpPr>
          <p:cNvPr id="5" name="Zástupný symbol pro text 4">
            <a:extLst>
              <a:ext uri="{FF2B5EF4-FFF2-40B4-BE49-F238E27FC236}">
                <a16:creationId xmlns=""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cs-CZ" noProof="0" dirty="0"/>
              <a:t>Kliknutím vložíte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Lst>
  <p:transition spd="med">
    <p:fade/>
  </p:transition>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9"/>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xml"/><Relationship Id="rId1" Type="http://schemas.openxmlformats.org/officeDocument/2006/relationships/audio" Target="file:///C:\Users\user\Documents\Uvod.m4a"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1.m4a" TargetMode="Externa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audio" Target="file:///C:\Users\user\Documents\Slide%2012.m4a" TargetMode="Externa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3.m4a"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4.m4a"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audio" Target="file:///C:\Users\user\Documents\Slide%2015.m4a" TargetMode="External"/><Relationship Id="rId4" Type="http://schemas.openxmlformats.org/officeDocument/2006/relationships/image" Target="../media/image10.pn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audio" Target="file:///C:\Users\user\Documents\Slide%2016.m4a" TargetMode="Externa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7.m4a"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8.m4a"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19.m4a" TargetMode="Externa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audio" Target="file:///C:\Users\user\Documents\1%20slide.m4a" TargetMode="Externa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audio" Target="file:///C:\Users\user\Documents\Slide%2021.m4a" TargetMode="External"/><Relationship Id="rId4" Type="http://schemas.openxmlformats.org/officeDocument/2006/relationships/image" Target="../media/image10.png"/></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21a.m4a"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22.m4a" TargetMode="Externa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audio" Target="file:///C:\Users\user\Documents\Slide%2023.m4a" TargetMode="External"/><Relationship Id="rId4" Type="http://schemas.openxmlformats.org/officeDocument/2006/relationships/image" Target="../media/image11.pn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audio" Target="file:///C:\Users\user\Documents\Slide%2024.m4a" TargetMode="External"/><Relationship Id="rId4" Type="http://schemas.openxmlformats.org/officeDocument/2006/relationships/image" Target="../media/image12.png"/></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C:\Users\user\Documents\Slide%2025.m4a" TargetMode="Externa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audio" Target="file:///C:\Users\user\Documents\Slide%2026.m4a" TargetMode="External"/><Relationship Id="rId4" Type="http://schemas.openxmlformats.org/officeDocument/2006/relationships/image" Target="../media/image9.png"/></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slideLayout" Target="../slideLayouts/slideLayout2.xml"/><Relationship Id="rId1" Type="http://schemas.openxmlformats.org/officeDocument/2006/relationships/audio" Target="file:///C:\Users\user\Documents\Slide%2027.m4a" TargetMode="Externa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audio" Target="file:///C:\Users\user\Documents\Slide%2028.m4a" TargetMode="External"/><Relationship Id="rId4" Type="http://schemas.openxmlformats.org/officeDocument/2006/relationships/image" Target="../media/image13.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audio" Target="file:///C:\Users\user\Documents\Slide%2029.m4a" TargetMode="External"/><Relationship Id="rId4" Type="http://schemas.openxmlformats.org/officeDocument/2006/relationships/image" Target="../media/image14.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file:///C:\Users\user\Documents\+2%20slide.m4a" TargetMode="External"/><Relationship Id="rId1" Type="http://schemas.openxmlformats.org/officeDocument/2006/relationships/audio" Target="file:///C:\Users\user\Documents\Slide%202.m4a" TargetMode="Externa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hyperlink" Target="mailto:laskova@mail.muni.cz" TargetMode="External"/><Relationship Id="rId2" Type="http://schemas.openxmlformats.org/officeDocument/2006/relationships/slideLayout" Target="../slideLayouts/slideLayout2.xml"/><Relationship Id="rId1" Type="http://schemas.openxmlformats.org/officeDocument/2006/relationships/audio" Target="file:///C:\Users\user\Documents\Slide%2030.m4a" TargetMode="Externa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audio" Target="file:///C:\Users\user\Documents\Slide%204.m4a" TargetMode="External"/><Relationship Id="rId4" Type="http://schemas.openxmlformats.org/officeDocument/2006/relationships/image" Target="../media/image9.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audio" Target="file:///C:\Users\user\Documents\Slide%205.m4a"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audio" Target="file:///C:\Users\user\Documents\Slide%206.m4a" TargetMode="External"/><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audio" Target="file:///C:\Users\user\Documents\Slide%207.m4a" TargetMode="External"/><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audio" Target="file:///C:\Users\user\Documents\Slide%208.m4a"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audio" Target="file:///C:\Users\user\Documents\Slide%209.m4a" TargetMode="Externa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jekt pre číslo snímky 2">
            <a:extLst>
              <a:ext uri="{FF2B5EF4-FFF2-40B4-BE49-F238E27FC236}">
                <a16:creationId xmlns="" xmlns:a16="http://schemas.microsoft.com/office/drawing/2014/main" id="{9DAF3088-3E4D-9845-B71B-E817345CD820}"/>
              </a:ext>
            </a:extLst>
          </p:cNvPr>
          <p:cNvSpPr>
            <a:spLocks noGrp="1"/>
          </p:cNvSpPr>
          <p:nvPr>
            <p:ph type="sldNum" sz="quarter" idx="11"/>
          </p:nvPr>
        </p:nvSpPr>
        <p:spPr/>
        <p:txBody>
          <a:bodyPr/>
          <a:lstStyle/>
          <a:p>
            <a:fld id="{0DE708CC-0C3F-4567-9698-B54C0F35BD31}" type="slidenum">
              <a:rPr lang="cs-CZ" altLang="cs-CZ" noProof="0" smtClean="0"/>
              <a:pPr/>
              <a:t>1</a:t>
            </a:fld>
            <a:endParaRPr lang="cs-CZ" altLang="cs-CZ" noProof="0" dirty="0"/>
          </a:p>
        </p:txBody>
      </p:sp>
      <p:sp>
        <p:nvSpPr>
          <p:cNvPr id="4" name="Nadpis 3">
            <a:extLst>
              <a:ext uri="{FF2B5EF4-FFF2-40B4-BE49-F238E27FC236}">
                <a16:creationId xmlns="" xmlns:a16="http://schemas.microsoft.com/office/drawing/2014/main" id="{2491EF5B-3067-7546-837B-2D005F3ED499}"/>
              </a:ext>
            </a:extLst>
          </p:cNvPr>
          <p:cNvSpPr>
            <a:spLocks noGrp="1"/>
          </p:cNvSpPr>
          <p:nvPr>
            <p:ph type="title"/>
          </p:nvPr>
        </p:nvSpPr>
        <p:spPr/>
        <p:txBody>
          <a:bodyPr/>
          <a:lstStyle/>
          <a:p>
            <a:r>
              <a:rPr lang="cs-CZ" dirty="0" smtClean="0">
                <a:latin typeface="Muni" pitchFamily="2" charset="-18"/>
              </a:rPr>
              <a:t>Svobodný přístup k informacím</a:t>
            </a:r>
            <a:endParaRPr lang="cs-CZ" dirty="0">
              <a:latin typeface="Muni" pitchFamily="2" charset="-18"/>
            </a:endParaRPr>
          </a:p>
        </p:txBody>
      </p:sp>
      <p:sp>
        <p:nvSpPr>
          <p:cNvPr id="5" name="Podnadpis 4">
            <a:extLst>
              <a:ext uri="{FF2B5EF4-FFF2-40B4-BE49-F238E27FC236}">
                <a16:creationId xmlns="" xmlns:a16="http://schemas.microsoft.com/office/drawing/2014/main" id="{BDA74EBB-06F9-2F42-BBA7-49358111EC86}"/>
              </a:ext>
            </a:extLst>
          </p:cNvPr>
          <p:cNvSpPr>
            <a:spLocks noGrp="1"/>
          </p:cNvSpPr>
          <p:nvPr>
            <p:ph type="subTitle" idx="1"/>
          </p:nvPr>
        </p:nvSpPr>
        <p:spPr/>
        <p:txBody>
          <a:bodyPr/>
          <a:lstStyle/>
          <a:p>
            <a:r>
              <a:rPr sz="2000" b="1" smtClean="0">
                <a:latin typeface="Muni" pitchFamily="2" charset="-18"/>
              </a:rPr>
              <a:t>Zákon o svobodném přístupu k informacím č. 106/1999 Sb.</a:t>
            </a:r>
          </a:p>
          <a:p>
            <a:endParaRPr sz="2000" b="1" smtClean="0">
              <a:latin typeface="Muni" pitchFamily="2" charset="-18"/>
            </a:endParaRPr>
          </a:p>
          <a:p>
            <a:r>
              <a:rPr sz="1400" b="1" smtClean="0">
                <a:latin typeface="Muni" pitchFamily="2" charset="-18"/>
              </a:rPr>
              <a:t>Mgr. Eva Lásková</a:t>
            </a:r>
            <a:endParaRPr lang="cs-CZ" sz="1400" b="1" dirty="0">
              <a:latin typeface="Muni" pitchFamily="2" charset="-18"/>
            </a:endParaRPr>
          </a:p>
        </p:txBody>
      </p:sp>
      <p:pic>
        <p:nvPicPr>
          <p:cNvPr id="9" name="Uvod.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extLst>
      <p:ext uri="{BB962C8B-B14F-4D97-AF65-F5344CB8AC3E}">
        <p14:creationId xmlns="" xmlns:p14="http://schemas.microsoft.com/office/powerpoint/2010/main" val="3263342447"/>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9"/>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9"/>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err="1" smtClean="0"/>
              <a:t>InfZ</a:t>
            </a:r>
            <a:r>
              <a:rPr lang="cs-CZ" dirty="0" smtClean="0"/>
              <a:t> a Správní řád</a:t>
            </a:r>
            <a:endParaRPr lang="cs-CZ" dirty="0"/>
          </a:p>
        </p:txBody>
      </p:sp>
      <p:sp>
        <p:nvSpPr>
          <p:cNvPr id="5" name="Zástupný symbol pro obsah 4"/>
          <p:cNvSpPr>
            <a:spLocks noGrp="1"/>
          </p:cNvSpPr>
          <p:nvPr>
            <p:ph idx="1"/>
          </p:nvPr>
        </p:nvSpPr>
        <p:spPr/>
        <p:txBody>
          <a:bodyPr/>
          <a:lstStyle/>
          <a:p>
            <a:r>
              <a:rPr lang="cs-CZ" dirty="0" smtClean="0"/>
              <a:t>Poskytnutí informací na žádost je faktický úkon povinného subjektu, zatímco neposkytnutí informací se děje formou správního rozhodnutí, proti kterému je přípustné odvolání</a:t>
            </a:r>
          </a:p>
          <a:p>
            <a:r>
              <a:rPr lang="cs-CZ" dirty="0" err="1" smtClean="0"/>
              <a:t>InfZ</a:t>
            </a:r>
            <a:r>
              <a:rPr lang="cs-CZ" dirty="0" smtClean="0"/>
              <a:t> méně formální, kratší lhůty, snazší právní ochrana proti neposkytnutí informace</a:t>
            </a:r>
          </a:p>
          <a:p>
            <a:r>
              <a:rPr lang="cs-CZ" dirty="0" smtClean="0"/>
              <a:t>Ustanovení dle s.</a:t>
            </a:r>
            <a:r>
              <a:rPr lang="cs-CZ" dirty="0" err="1" smtClean="0"/>
              <a:t>ř</a:t>
            </a:r>
            <a:r>
              <a:rPr lang="cs-CZ" dirty="0" smtClean="0"/>
              <a:t>. pouze dle § 20 odst. 4 s.</a:t>
            </a:r>
            <a:r>
              <a:rPr lang="cs-CZ" dirty="0" err="1" smtClean="0"/>
              <a:t>ř</a:t>
            </a:r>
            <a:r>
              <a:rPr lang="cs-CZ" dirty="0" smtClean="0"/>
              <a:t>.</a:t>
            </a:r>
          </a:p>
          <a:p>
            <a:endParaRPr lang="cs-CZ" dirty="0"/>
          </a:p>
        </p:txBody>
      </p:sp>
    </p:spTree>
  </p:cSld>
  <p:clrMapOvr>
    <a:masterClrMapping/>
  </p:clrMapOvr>
  <p:transition spd="med">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smtClean="0"/>
              <a:t>Výluky</a:t>
            </a:r>
            <a:endParaRPr lang="cs-CZ" dirty="0"/>
          </a:p>
        </p:txBody>
      </p:sp>
      <p:sp>
        <p:nvSpPr>
          <p:cNvPr id="5" name="Zástupný symbol pro obsah 4"/>
          <p:cNvSpPr>
            <a:spLocks noGrp="1"/>
          </p:cNvSpPr>
          <p:nvPr>
            <p:ph idx="1"/>
          </p:nvPr>
        </p:nvSpPr>
        <p:spPr/>
        <p:txBody>
          <a:bodyPr/>
          <a:lstStyle/>
          <a:p>
            <a:r>
              <a:rPr lang="cs-CZ" dirty="0" smtClean="0"/>
              <a:t>Dotazy na názory</a:t>
            </a:r>
          </a:p>
          <a:p>
            <a:r>
              <a:rPr lang="cs-CZ" dirty="0" smtClean="0"/>
              <a:t>Budoucí rozhodnutí </a:t>
            </a:r>
          </a:p>
          <a:p>
            <a:r>
              <a:rPr lang="cs-CZ" dirty="0" smtClean="0"/>
              <a:t>Vytváření nových informací </a:t>
            </a:r>
          </a:p>
          <a:p>
            <a:pPr lvl="1"/>
            <a:r>
              <a:rPr lang="cs-CZ" dirty="0" smtClean="0"/>
              <a:t>Odmítnutí – rozhodnutí dle § 15 </a:t>
            </a:r>
            <a:r>
              <a:rPr lang="cs-CZ" dirty="0" err="1" smtClean="0"/>
              <a:t>I</a:t>
            </a:r>
            <a:r>
              <a:rPr lang="cs-CZ" dirty="0" err="1" smtClean="0"/>
              <a:t>nfZ</a:t>
            </a:r>
            <a:endParaRPr lang="cs-CZ" dirty="0"/>
          </a:p>
        </p:txBody>
      </p:sp>
      <p:pic>
        <p:nvPicPr>
          <p:cNvPr id="6" name="Slide 11.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smtClean="0"/>
              <a:t>Základní pojmy</a:t>
            </a:r>
            <a:endParaRPr lang="cs-CZ" dirty="0"/>
          </a:p>
        </p:txBody>
      </p:sp>
      <p:sp>
        <p:nvSpPr>
          <p:cNvPr id="5" name="Zástupný symbol pro obsah 4"/>
          <p:cNvSpPr>
            <a:spLocks noGrp="1"/>
          </p:cNvSpPr>
          <p:nvPr>
            <p:ph idx="1"/>
          </p:nvPr>
        </p:nvSpPr>
        <p:spPr>
          <a:xfrm>
            <a:off x="705251" y="1544518"/>
            <a:ext cx="10753200" cy="4139998"/>
          </a:xfrm>
        </p:spPr>
        <p:txBody>
          <a:bodyPr/>
          <a:lstStyle/>
          <a:p>
            <a:r>
              <a:rPr lang="cs-CZ" dirty="0" smtClean="0"/>
              <a:t>INFORMACE</a:t>
            </a:r>
            <a:endParaRPr lang="cs-CZ" altLang="en-US" sz="2000" dirty="0" smtClean="0"/>
          </a:p>
          <a:p>
            <a:r>
              <a:rPr lang="cs-CZ" altLang="en-US" sz="2000" dirty="0" smtClean="0"/>
              <a:t>VYJÁDŘITELNÝ OBSAH</a:t>
            </a:r>
          </a:p>
          <a:p>
            <a:pPr marL="800100" lvl="1" indent="-342900">
              <a:buFontTx/>
              <a:buChar char="-"/>
            </a:pPr>
            <a:r>
              <a:rPr lang="cs-CZ" altLang="en-US" sz="1700" dirty="0" smtClean="0"/>
              <a:t>psaný, tištěný, zvukový, vizuální</a:t>
            </a:r>
          </a:p>
          <a:p>
            <a:pPr marL="800100" lvl="1" indent="-342900">
              <a:buFontTx/>
              <a:buChar char="-"/>
            </a:pPr>
            <a:endParaRPr lang="cs-CZ" altLang="en-US" sz="1700" dirty="0" smtClean="0"/>
          </a:p>
          <a:p>
            <a:r>
              <a:rPr lang="pl-PL" altLang="en-US" sz="2000" dirty="0" smtClean="0"/>
              <a:t>Směrnice Evropského parlamentu a Rady ze dne 17. 11. 2003 č. 2003/98/ES, </a:t>
            </a:r>
            <a:r>
              <a:rPr lang="cs-CZ" altLang="en-US" sz="2000" dirty="0" smtClean="0"/>
              <a:t>o opakovaném použití informací veřejného sektoru </a:t>
            </a:r>
          </a:p>
          <a:p>
            <a:r>
              <a:rPr lang="cs-CZ" altLang="en-US" sz="2000" dirty="0" smtClean="0"/>
              <a:t>"</a:t>
            </a:r>
            <a:r>
              <a:rPr lang="cs-CZ" altLang="en-US" sz="2000" dirty="0" smtClean="0"/>
              <a:t>dokumentem" rozumí: </a:t>
            </a:r>
            <a:br>
              <a:rPr lang="cs-CZ" altLang="en-US" sz="2000" dirty="0" smtClean="0"/>
            </a:br>
            <a:r>
              <a:rPr lang="cs-CZ" altLang="en-US" sz="2000" dirty="0" smtClean="0"/>
              <a:t>a) obsah na jakémkoli nosiči (psaný či tištěný na papíře či uložený v elektronické formě nebo jako zvuková, vizuální nebo audiovizuální nahrávka); </a:t>
            </a:r>
            <a:endParaRPr lang="cs-CZ" altLang="en-US" sz="2000" dirty="0" smtClean="0"/>
          </a:p>
          <a:p>
            <a:pPr>
              <a:buNone/>
            </a:pPr>
            <a:r>
              <a:rPr lang="cs-CZ" altLang="en-US" sz="2000" dirty="0" smtClean="0"/>
              <a:t>	</a:t>
            </a:r>
            <a:r>
              <a:rPr lang="cs-CZ" altLang="en-US" sz="2000" dirty="0" smtClean="0"/>
              <a:t>b</a:t>
            </a:r>
            <a:r>
              <a:rPr lang="cs-CZ" altLang="en-US" sz="2000" dirty="0" smtClean="0"/>
              <a:t>) jakákoli část takového obsahu; </a:t>
            </a:r>
          </a:p>
          <a:p>
            <a:r>
              <a:rPr lang="cs-CZ" altLang="en-US" sz="2000" dirty="0" smtClean="0"/>
              <a:t>Rozhodnutí </a:t>
            </a:r>
            <a:r>
              <a:rPr lang="cs-CZ" altLang="en-US" sz="2000" dirty="0" smtClean="0"/>
              <a:t>NSS ze dne 27. 9. 2016, č. </a:t>
            </a:r>
            <a:r>
              <a:rPr lang="cs-CZ" altLang="en-US" sz="2000" dirty="0" err="1" smtClean="0"/>
              <a:t>j</a:t>
            </a:r>
            <a:r>
              <a:rPr lang="cs-CZ" altLang="en-US" sz="2000" dirty="0" smtClean="0"/>
              <a:t>. 9 A 117/2013-34 – „Košile“</a:t>
            </a:r>
            <a:endParaRPr lang="cs-CZ" altLang="en-US" sz="1700" u="sng" dirty="0" smtClean="0"/>
          </a:p>
          <a:p>
            <a:endParaRPr lang="cs-CZ" dirty="0"/>
          </a:p>
        </p:txBody>
      </p:sp>
      <p:pic>
        <p:nvPicPr>
          <p:cNvPr id="6" name="Slide 12.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smtClean="0"/>
              <a:t>Žádost a žadatel</a:t>
            </a:r>
            <a:endParaRPr lang="cs-CZ" dirty="0"/>
          </a:p>
        </p:txBody>
      </p:sp>
      <p:sp>
        <p:nvSpPr>
          <p:cNvPr id="5" name="Zástupný symbol pro obsah 4"/>
          <p:cNvSpPr>
            <a:spLocks noGrp="1"/>
          </p:cNvSpPr>
          <p:nvPr>
            <p:ph idx="1"/>
          </p:nvPr>
        </p:nvSpPr>
        <p:spPr/>
        <p:txBody>
          <a:bodyPr/>
          <a:lstStyle/>
          <a:p>
            <a:r>
              <a:rPr lang="cs-CZ" dirty="0" smtClean="0"/>
              <a:t>Neformálnost</a:t>
            </a:r>
          </a:p>
          <a:p>
            <a:r>
              <a:rPr lang="cs-CZ" dirty="0" smtClean="0"/>
              <a:t>Žádost není podáním podle § 37 nebo § 45 s. </a:t>
            </a:r>
            <a:r>
              <a:rPr lang="cs-CZ" dirty="0" err="1" smtClean="0"/>
              <a:t>ř</a:t>
            </a:r>
            <a:r>
              <a:rPr lang="cs-CZ" dirty="0" smtClean="0"/>
              <a:t>.</a:t>
            </a:r>
          </a:p>
          <a:p>
            <a:r>
              <a:rPr lang="cs-CZ" b="1" dirty="0" smtClean="0"/>
              <a:t>Vyřízení žádosti: </a:t>
            </a:r>
            <a:r>
              <a:rPr lang="cs-CZ" dirty="0" smtClean="0"/>
              <a:t>odložení, rozhodnutí o odmítnutí žádosti, vyhovění</a:t>
            </a:r>
          </a:p>
          <a:p>
            <a:r>
              <a:rPr lang="cs-CZ" b="1" dirty="0" smtClean="0"/>
              <a:t>Opravné prostředky: </a:t>
            </a:r>
            <a:r>
              <a:rPr lang="cs-CZ" dirty="0" smtClean="0"/>
              <a:t>Stížnost, odvolání/rozklad, informační příkaz</a:t>
            </a:r>
          </a:p>
          <a:p>
            <a:r>
              <a:rPr lang="cs-CZ" dirty="0" smtClean="0"/>
              <a:t>Ochrana před nečinností dle § 80 s.</a:t>
            </a:r>
            <a:r>
              <a:rPr lang="cs-CZ" dirty="0" err="1" smtClean="0"/>
              <a:t>ř</a:t>
            </a:r>
            <a:r>
              <a:rPr lang="cs-CZ" dirty="0" smtClean="0"/>
              <a:t>.</a:t>
            </a:r>
          </a:p>
          <a:p>
            <a:r>
              <a:rPr lang="cs-CZ" dirty="0" smtClean="0"/>
              <a:t>Žaloba ve správním soudnictví</a:t>
            </a:r>
            <a:endParaRPr lang="cs-CZ" dirty="0"/>
          </a:p>
        </p:txBody>
      </p:sp>
      <p:pic>
        <p:nvPicPr>
          <p:cNvPr id="6" name="Slide 13.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smtClean="0"/>
              <a:t>Poskytování informací</a:t>
            </a:r>
            <a:endParaRPr lang="cs-CZ" dirty="0"/>
          </a:p>
        </p:txBody>
      </p:sp>
      <p:sp>
        <p:nvSpPr>
          <p:cNvPr id="5" name="Zástupný symbol pro obsah 4"/>
          <p:cNvSpPr>
            <a:spLocks noGrp="1"/>
          </p:cNvSpPr>
          <p:nvPr>
            <p:ph idx="1"/>
          </p:nvPr>
        </p:nvSpPr>
        <p:spPr/>
        <p:txBody>
          <a:bodyPr/>
          <a:lstStyle/>
          <a:p>
            <a:r>
              <a:rPr lang="cs-CZ" dirty="0" smtClean="0"/>
              <a:t>Na žádost žadatele</a:t>
            </a:r>
          </a:p>
          <a:p>
            <a:pPr>
              <a:buNone/>
            </a:pPr>
            <a:endParaRPr lang="cs-CZ" dirty="0" smtClean="0"/>
          </a:p>
          <a:p>
            <a:r>
              <a:rPr lang="cs-CZ" dirty="0" smtClean="0"/>
              <a:t>Zveřejněním </a:t>
            </a:r>
          </a:p>
          <a:p>
            <a:endParaRPr lang="cs-CZ" dirty="0" smtClean="0"/>
          </a:p>
          <a:p>
            <a:endParaRPr lang="cs-CZ" dirty="0"/>
          </a:p>
        </p:txBody>
      </p:sp>
      <p:pic>
        <p:nvPicPr>
          <p:cNvPr id="6" name="Slide 14.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smtClean="0"/>
              <a:t>Omezení poskytování informací</a:t>
            </a:r>
            <a:endParaRPr lang="cs-CZ" dirty="0"/>
          </a:p>
        </p:txBody>
      </p:sp>
      <p:sp>
        <p:nvSpPr>
          <p:cNvPr id="5" name="Zástupný symbol pro obsah 4"/>
          <p:cNvSpPr>
            <a:spLocks noGrp="1"/>
          </p:cNvSpPr>
          <p:nvPr>
            <p:ph idx="1"/>
          </p:nvPr>
        </p:nvSpPr>
        <p:spPr/>
        <p:txBody>
          <a:bodyPr/>
          <a:lstStyle/>
          <a:p>
            <a:pPr>
              <a:buFontTx/>
              <a:buChar char="-"/>
            </a:pPr>
            <a:r>
              <a:rPr lang="cs-CZ" altLang="en-US" u="sng" dirty="0" smtClean="0"/>
              <a:t>§ </a:t>
            </a:r>
            <a:r>
              <a:rPr lang="cs-CZ" altLang="en-US" u="sng" dirty="0" smtClean="0"/>
              <a:t>9/1 - § 11 odst. </a:t>
            </a:r>
            <a:r>
              <a:rPr lang="cs-CZ" altLang="en-US" u="sng" dirty="0" smtClean="0"/>
              <a:t>2</a:t>
            </a:r>
            <a:endParaRPr lang="cs-CZ" altLang="en-US" u="sng" dirty="0" smtClean="0"/>
          </a:p>
          <a:p>
            <a:pPr marL="800100" lvl="1" indent="-342900">
              <a:buFontTx/>
              <a:buChar char="-"/>
            </a:pPr>
            <a:r>
              <a:rPr lang="cs-CZ" altLang="en-US" sz="3100" dirty="0" smtClean="0"/>
              <a:t>Utajované informace</a:t>
            </a:r>
          </a:p>
          <a:p>
            <a:pPr marL="800100" lvl="1" indent="-342900">
              <a:buFontTx/>
              <a:buChar char="-"/>
            </a:pPr>
            <a:r>
              <a:rPr lang="cs-CZ" altLang="en-US" sz="3100" dirty="0" smtClean="0"/>
              <a:t>Příjemci veřejných prostředků</a:t>
            </a:r>
          </a:p>
          <a:p>
            <a:pPr marL="800100" lvl="1" indent="-342900">
              <a:buFontTx/>
              <a:buChar char="-"/>
            </a:pPr>
            <a:r>
              <a:rPr lang="cs-CZ" altLang="en-US" sz="3100" dirty="0" smtClean="0"/>
              <a:t>Obchodní tajemství</a:t>
            </a:r>
          </a:p>
          <a:p>
            <a:pPr marL="800100" lvl="1" indent="-342900">
              <a:buFontTx/>
              <a:buChar char="-"/>
            </a:pPr>
            <a:r>
              <a:rPr lang="cs-CZ" altLang="en-US" sz="3100" dirty="0" smtClean="0"/>
              <a:t>Autorská práva</a:t>
            </a:r>
          </a:p>
          <a:p>
            <a:pPr marL="800100" lvl="1" indent="-342900">
              <a:buFontTx/>
              <a:buChar char="-"/>
            </a:pPr>
            <a:r>
              <a:rPr lang="cs-CZ" altLang="en-US" sz="3100" dirty="0" smtClean="0"/>
              <a:t>Důvěrnosti majetkových poměrů</a:t>
            </a:r>
          </a:p>
          <a:p>
            <a:r>
              <a:rPr lang="cs-CZ" dirty="0" smtClean="0"/>
              <a:t>§ 11 odst. 1 – správní uvážení </a:t>
            </a:r>
            <a:endParaRPr lang="cs-CZ" dirty="0"/>
          </a:p>
        </p:txBody>
      </p:sp>
      <p:pic>
        <p:nvPicPr>
          <p:cNvPr id="6" name="Slide 15.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smtClean="0"/>
              <a:t>Rozhodnutí o odmítnutí žádosti</a:t>
            </a:r>
            <a:endParaRPr lang="cs-CZ" dirty="0"/>
          </a:p>
        </p:txBody>
      </p:sp>
      <p:sp>
        <p:nvSpPr>
          <p:cNvPr id="5" name="Zástupný symbol pro obsah 4"/>
          <p:cNvSpPr>
            <a:spLocks noGrp="1"/>
          </p:cNvSpPr>
          <p:nvPr>
            <p:ph idx="1"/>
          </p:nvPr>
        </p:nvSpPr>
        <p:spPr/>
        <p:txBody>
          <a:bodyPr/>
          <a:lstStyle/>
          <a:p>
            <a:r>
              <a:rPr lang="cs-CZ" dirty="0" smtClean="0"/>
              <a:t>Částečné/úplné odmítnutí</a:t>
            </a:r>
          </a:p>
          <a:p>
            <a:pPr lvl="1"/>
            <a:r>
              <a:rPr lang="cs-CZ" dirty="0" smtClean="0"/>
              <a:t>Z důvodů uvedených v ustanovení § 7 – 11 </a:t>
            </a:r>
            <a:r>
              <a:rPr lang="cs-CZ" dirty="0" err="1" smtClean="0"/>
              <a:t>InfZ</a:t>
            </a:r>
            <a:endParaRPr lang="cs-CZ" dirty="0" smtClean="0"/>
          </a:p>
          <a:p>
            <a:pPr lvl="1"/>
            <a:r>
              <a:rPr lang="cs-CZ" dirty="0" smtClean="0"/>
              <a:t>§ 15 odst. 1 – neexistující informace, opakovaná žádost, zneužití práva na informace</a:t>
            </a:r>
          </a:p>
          <a:p>
            <a:pPr lvl="1"/>
            <a:r>
              <a:rPr lang="cs-CZ" dirty="0" smtClean="0"/>
              <a:t>Důvody dle zvláštních zákonů např. § 27 odst. 8 krizového zákona</a:t>
            </a:r>
          </a:p>
          <a:p>
            <a:pPr lvl="2"/>
            <a:r>
              <a:rPr lang="cs-CZ" i="1" dirty="0" smtClean="0"/>
              <a:t>„</a:t>
            </a:r>
            <a:r>
              <a:rPr lang="cs-CZ" i="1" dirty="0" smtClean="0"/>
              <a:t>Jestliže právnická nebo fyzická osoba žádá orgán krizového řízení o informaci podle zvláštního právního </a:t>
            </a:r>
            <a:r>
              <a:rPr lang="cs-CZ" i="1" dirty="0" smtClean="0"/>
              <a:t>předpisu, (</a:t>
            </a:r>
            <a:r>
              <a:rPr lang="cs-CZ" i="1" dirty="0" err="1" smtClean="0"/>
              <a:t>InfZ</a:t>
            </a:r>
            <a:r>
              <a:rPr lang="cs-CZ" i="1" dirty="0" smtClean="0"/>
              <a:t>) přičemž </a:t>
            </a:r>
            <a:r>
              <a:rPr lang="cs-CZ" i="1" dirty="0" smtClean="0"/>
              <a:t>požadovaná informace je označena jako zvláštní skutečnost a žadatel k této informaci nemá oprávněný přístup, povinný subjekt žadateli tuto informaci neposkytne. </a:t>
            </a:r>
            <a:r>
              <a:rPr lang="cs-CZ" i="1" dirty="0" smtClean="0"/>
              <a:t>“</a:t>
            </a:r>
          </a:p>
          <a:p>
            <a:pPr lvl="2"/>
            <a:endParaRPr lang="cs-CZ" sz="1800" b="1" i="1" dirty="0" smtClean="0"/>
          </a:p>
          <a:p>
            <a:pPr lvl="2"/>
            <a:r>
              <a:rPr lang="cs-CZ" sz="1800" b="1" dirty="0" smtClean="0"/>
              <a:t>Jedná se o správní rozhodnutí – náležitosti dle s.</a:t>
            </a:r>
            <a:r>
              <a:rPr lang="cs-CZ" sz="1800" b="1" dirty="0" err="1" smtClean="0"/>
              <a:t>ř</a:t>
            </a:r>
            <a:r>
              <a:rPr lang="cs-CZ" sz="1800" b="1" dirty="0" smtClean="0"/>
              <a:t>. (obsah rozhodnutí, písemné vyhotovení, oznamování </a:t>
            </a:r>
          </a:p>
          <a:p>
            <a:pPr lvl="2"/>
            <a:r>
              <a:rPr lang="cs-CZ" sz="1800" b="1" dirty="0" smtClean="0"/>
              <a:t>- Výroková část, odůvodnění, poučení o odvolání</a:t>
            </a:r>
          </a:p>
          <a:p>
            <a:pPr lvl="3">
              <a:buFontTx/>
              <a:buChar char="-"/>
            </a:pPr>
            <a:endParaRPr lang="cs-CZ" sz="1600" b="1" dirty="0" smtClean="0"/>
          </a:p>
          <a:p>
            <a:pPr lvl="2"/>
            <a:endParaRPr lang="cs-CZ" i="1" dirty="0" smtClean="0"/>
          </a:p>
        </p:txBody>
      </p:sp>
      <p:pic>
        <p:nvPicPr>
          <p:cNvPr id="6" name="Slide 16.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smtClean="0"/>
              <a:t>Odložení žádosti</a:t>
            </a:r>
            <a:endParaRPr lang="cs-CZ" dirty="0"/>
          </a:p>
        </p:txBody>
      </p:sp>
      <p:sp>
        <p:nvSpPr>
          <p:cNvPr id="5" name="Zástupný symbol pro obsah 4"/>
          <p:cNvSpPr>
            <a:spLocks noGrp="1"/>
          </p:cNvSpPr>
          <p:nvPr>
            <p:ph idx="1"/>
          </p:nvPr>
        </p:nvSpPr>
        <p:spPr/>
        <p:txBody>
          <a:bodyPr/>
          <a:lstStyle/>
          <a:p>
            <a:r>
              <a:rPr lang="cs-CZ" dirty="0" smtClean="0"/>
              <a:t>Nedostatek údajů o žadateli § 14 odst. 5 písm. a) </a:t>
            </a:r>
            <a:r>
              <a:rPr lang="cs-CZ" dirty="0" err="1" smtClean="0"/>
              <a:t>I</a:t>
            </a:r>
            <a:r>
              <a:rPr lang="cs-CZ" dirty="0" err="1" smtClean="0"/>
              <a:t>nfZ</a:t>
            </a:r>
            <a:endParaRPr lang="cs-CZ" dirty="0" smtClean="0"/>
          </a:p>
          <a:p>
            <a:r>
              <a:rPr lang="cs-CZ" dirty="0" smtClean="0"/>
              <a:t>Nejedná se o působnost povinného subjektu § 14 odst. 5 písm. c) </a:t>
            </a:r>
            <a:r>
              <a:rPr lang="cs-CZ" dirty="0" err="1" smtClean="0"/>
              <a:t>InfZ</a:t>
            </a:r>
            <a:endParaRPr lang="cs-CZ" dirty="0" smtClean="0"/>
          </a:p>
          <a:p>
            <a:r>
              <a:rPr lang="cs-CZ" dirty="0" smtClean="0"/>
              <a:t>Není uhrazena požadovaná úhrada § 17 odst. 5 </a:t>
            </a:r>
            <a:r>
              <a:rPr lang="cs-CZ" dirty="0" err="1" smtClean="0"/>
              <a:t>InfZ</a:t>
            </a:r>
            <a:endParaRPr lang="cs-CZ" dirty="0"/>
          </a:p>
        </p:txBody>
      </p:sp>
      <p:pic>
        <p:nvPicPr>
          <p:cNvPr id="6" name="Slide 17.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smtClean="0"/>
              <a:t>Lhůty </a:t>
            </a:r>
            <a:endParaRPr lang="cs-CZ" dirty="0"/>
          </a:p>
        </p:txBody>
      </p:sp>
      <p:sp>
        <p:nvSpPr>
          <p:cNvPr id="5" name="Zástupný symbol pro obsah 4"/>
          <p:cNvSpPr>
            <a:spLocks noGrp="1"/>
          </p:cNvSpPr>
          <p:nvPr>
            <p:ph idx="1"/>
          </p:nvPr>
        </p:nvSpPr>
        <p:spPr/>
        <p:txBody>
          <a:bodyPr/>
          <a:lstStyle/>
          <a:p>
            <a:r>
              <a:rPr lang="cs-CZ" dirty="0" smtClean="0"/>
              <a:t>Výzva do 7 dnů</a:t>
            </a:r>
          </a:p>
          <a:p>
            <a:r>
              <a:rPr lang="cs-CZ" dirty="0" smtClean="0"/>
              <a:t>Vyřízení do 15 dnů</a:t>
            </a:r>
          </a:p>
          <a:p>
            <a:r>
              <a:rPr lang="cs-CZ" dirty="0" smtClean="0"/>
              <a:t>Prodloužení lhůty + 10 dnů </a:t>
            </a:r>
            <a:endParaRPr lang="cs-CZ" dirty="0"/>
          </a:p>
        </p:txBody>
      </p:sp>
      <p:pic>
        <p:nvPicPr>
          <p:cNvPr id="6" name="Slide 18.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smtClean="0"/>
              <a:t>Test proporcionality</a:t>
            </a:r>
            <a:endParaRPr lang="cs-CZ" dirty="0"/>
          </a:p>
        </p:txBody>
      </p:sp>
      <p:sp>
        <p:nvSpPr>
          <p:cNvPr id="5" name="Zástupný symbol pro obsah 4"/>
          <p:cNvSpPr>
            <a:spLocks noGrp="1"/>
          </p:cNvSpPr>
          <p:nvPr>
            <p:ph idx="1"/>
          </p:nvPr>
        </p:nvSpPr>
        <p:spPr/>
        <p:txBody>
          <a:bodyPr/>
          <a:lstStyle/>
          <a:p>
            <a:r>
              <a:rPr lang="cs-CZ" dirty="0" smtClean="0"/>
              <a:t>Nález ÚS </a:t>
            </a:r>
            <a:r>
              <a:rPr lang="cs-CZ" dirty="0" err="1" smtClean="0"/>
              <a:t>Pl</a:t>
            </a:r>
            <a:r>
              <a:rPr lang="cs-CZ" dirty="0" smtClean="0"/>
              <a:t>. ÚS 3/02</a:t>
            </a:r>
          </a:p>
          <a:p>
            <a:pPr lvl="1"/>
            <a:r>
              <a:rPr lang="cs-CZ" dirty="0" smtClean="0"/>
              <a:t>Naplnění účelu (vhodnosti)</a:t>
            </a:r>
          </a:p>
          <a:p>
            <a:pPr lvl="1"/>
            <a:r>
              <a:rPr lang="cs-CZ" dirty="0" smtClean="0"/>
              <a:t>Princip potřebnosti, použití pouze nejšetrnějšího</a:t>
            </a:r>
          </a:p>
          <a:p>
            <a:pPr lvl="1"/>
            <a:r>
              <a:rPr lang="cs-CZ" dirty="0" smtClean="0"/>
              <a:t>Princip přiměřenosti </a:t>
            </a:r>
          </a:p>
          <a:p>
            <a:pPr lvl="1"/>
            <a:endParaRPr lang="cs-CZ" dirty="0" smtClean="0"/>
          </a:p>
          <a:p>
            <a:pPr lvl="1"/>
            <a:r>
              <a:rPr lang="cs-CZ" dirty="0" smtClean="0"/>
              <a:t>Celospolečenský veřejný zájem </a:t>
            </a:r>
          </a:p>
        </p:txBody>
      </p:sp>
      <p:pic>
        <p:nvPicPr>
          <p:cNvPr id="6" name="Slide 19.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a:xfrm>
            <a:off x="694121" y="349064"/>
            <a:ext cx="10753200" cy="451576"/>
          </a:xfrm>
        </p:spPr>
        <p:txBody>
          <a:bodyPr/>
          <a:lstStyle/>
          <a:p>
            <a:r>
              <a:rPr lang="cs-CZ" dirty="0" smtClean="0"/>
              <a:t>Ústavní základy práva na informace</a:t>
            </a:r>
            <a:endParaRPr lang="cs-CZ" dirty="0"/>
          </a:p>
        </p:txBody>
      </p:sp>
      <p:sp>
        <p:nvSpPr>
          <p:cNvPr id="5" name="Zástupný symbol pro obsah 4"/>
          <p:cNvSpPr>
            <a:spLocks noGrp="1"/>
          </p:cNvSpPr>
          <p:nvPr>
            <p:ph idx="1"/>
          </p:nvPr>
        </p:nvSpPr>
        <p:spPr>
          <a:xfrm>
            <a:off x="628955" y="1618834"/>
            <a:ext cx="10753200" cy="4139998"/>
          </a:xfrm>
        </p:spPr>
        <p:txBody>
          <a:bodyPr/>
          <a:lstStyle/>
          <a:p>
            <a:r>
              <a:rPr lang="cs-CZ" dirty="0" smtClean="0"/>
              <a:t>PRÁVO NA INFORMACE – čl. 17 Listiny </a:t>
            </a:r>
          </a:p>
          <a:p>
            <a:r>
              <a:rPr lang="cs-CZ" dirty="0" smtClean="0"/>
              <a:t>Nelze zužovat ústavně zaručené právo na informace</a:t>
            </a:r>
          </a:p>
          <a:p>
            <a:r>
              <a:rPr lang="cs-CZ" dirty="0" smtClean="0"/>
              <a:t>Kolize = test proporcionality</a:t>
            </a:r>
          </a:p>
          <a:p>
            <a:r>
              <a:rPr lang="cs-CZ" dirty="0" smtClean="0"/>
              <a:t>Úmluva o ochraně lidských práv a základních svobod ( </a:t>
            </a:r>
            <a:r>
              <a:rPr lang="cs-CZ" dirty="0" err="1" smtClean="0"/>
              <a:t>pub</a:t>
            </a:r>
            <a:r>
              <a:rPr lang="cs-CZ" dirty="0" smtClean="0"/>
              <a:t>. pod. č. 209/1992 Sb.)</a:t>
            </a:r>
          </a:p>
          <a:p>
            <a:r>
              <a:rPr lang="cs-CZ" dirty="0" smtClean="0"/>
              <a:t>Mezinárodní pakt o občanských a politických právech (vyhlášen pod č. 120/1976 Sb.)</a:t>
            </a:r>
          </a:p>
        </p:txBody>
      </p:sp>
      <p:pic>
        <p:nvPicPr>
          <p:cNvPr id="6" name="1 slide.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smtClean="0"/>
              <a:t>Vymahatelnost práva na informace</a:t>
            </a:r>
            <a:endParaRPr lang="cs-CZ" dirty="0"/>
          </a:p>
        </p:txBody>
      </p:sp>
      <p:sp>
        <p:nvSpPr>
          <p:cNvPr id="5" name="Zástupný symbol pro obsah 4"/>
          <p:cNvSpPr>
            <a:spLocks noGrp="1"/>
          </p:cNvSpPr>
          <p:nvPr>
            <p:ph idx="1"/>
          </p:nvPr>
        </p:nvSpPr>
        <p:spPr/>
        <p:txBody>
          <a:bodyPr/>
          <a:lstStyle/>
          <a:p>
            <a:r>
              <a:rPr lang="cs-CZ" dirty="0" smtClean="0"/>
              <a:t>Výkon veřejné moci </a:t>
            </a:r>
          </a:p>
          <a:p>
            <a:r>
              <a:rPr lang="cs-CZ" dirty="0" smtClean="0"/>
              <a:t>Dotčení ostatních osob – právo na informační sebeurčení </a:t>
            </a:r>
          </a:p>
          <a:p>
            <a:pPr lvl="1"/>
            <a:r>
              <a:rPr lang="cs-CZ" i="1" dirty="0" smtClean="0"/>
              <a:t>„Komunikace mezi povinným subjektem a dotčenou osobou má probíhat tak, aby zásadně nebylo ohroženo vyřízení žádosti o poskytnutí informace v zákonem stanovených lhůtách“ </a:t>
            </a:r>
            <a:r>
              <a:rPr lang="cs-CZ" dirty="0" smtClean="0"/>
              <a:t>(NSS 8 As 55/2012-62)</a:t>
            </a:r>
          </a:p>
          <a:p>
            <a:r>
              <a:rPr lang="cs-CZ" dirty="0" smtClean="0"/>
              <a:t>Opakované vydávání rozhodnutí, která jsou rušena, průtahy při vyřizování žádosti </a:t>
            </a:r>
          </a:p>
          <a:p>
            <a:pPr lvl="1"/>
            <a:r>
              <a:rPr lang="cs-CZ" dirty="0" smtClean="0"/>
              <a:t>Zákon č. 82/1998 Sb., o odpovědnosti státu za škodu způsobenou při výkonu veřejné moci rozhodnutím nebo nesprávným úředním postupem a o změně zákona České národní rady č. 385/1992 Sb., o notářích a jejich činnosti (zákon o odpovědnosti státu)</a:t>
            </a:r>
          </a:p>
          <a:p>
            <a:pPr lvl="1"/>
            <a:r>
              <a:rPr lang="cs-CZ" dirty="0" smtClean="0"/>
              <a:t>Nezákonné poskytnutí informace – následná zásahová žaloba podle § 82 s.</a:t>
            </a:r>
            <a:r>
              <a:rPr lang="cs-CZ" dirty="0" err="1" smtClean="0"/>
              <a:t>ř.s</a:t>
            </a:r>
            <a:r>
              <a:rPr lang="cs-CZ" dirty="0" smtClean="0"/>
              <a:t>.</a:t>
            </a:r>
          </a:p>
          <a:p>
            <a:pPr lvl="1"/>
            <a:endParaRPr lang="cs-CZ" dirty="0" smtClean="0"/>
          </a:p>
          <a:p>
            <a:pPr lvl="1"/>
            <a:endParaRPr lang="cs-CZ" dirty="0" smtClean="0"/>
          </a:p>
          <a:p>
            <a:pPr lvl="1"/>
            <a:endParaRPr lang="cs-CZ" dirty="0"/>
          </a:p>
        </p:txBody>
      </p:sp>
      <p:pic>
        <p:nvPicPr>
          <p:cNvPr id="6" name="Slide 21.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smtClean="0"/>
              <a:t>Stížnost</a:t>
            </a:r>
            <a:endParaRPr lang="cs-CZ" dirty="0"/>
          </a:p>
        </p:txBody>
      </p:sp>
      <p:sp>
        <p:nvSpPr>
          <p:cNvPr id="5" name="Zástupný symbol pro obsah 4"/>
          <p:cNvSpPr>
            <a:spLocks noGrp="1"/>
          </p:cNvSpPr>
          <p:nvPr>
            <p:ph idx="1"/>
          </p:nvPr>
        </p:nvSpPr>
        <p:spPr/>
        <p:txBody>
          <a:bodyPr/>
          <a:lstStyle/>
          <a:p>
            <a:r>
              <a:rPr lang="cs-CZ" dirty="0" smtClean="0"/>
              <a:t>Opravný prostředek dle § 16a nespokojeného žadatele – nebylo vydáno rozhodnutí o odmítnutí žádosti ve formální ani materiální podobě</a:t>
            </a:r>
          </a:p>
          <a:p>
            <a:r>
              <a:rPr lang="cs-CZ" dirty="0" smtClean="0"/>
              <a:t>Nečinnost povinného subjektu, částečné vyřízení žádosti, odkaz na zveřejněnou informaci, nesouhlas s výší úhrady </a:t>
            </a:r>
          </a:p>
          <a:p>
            <a:r>
              <a:rPr lang="cs-CZ" dirty="0" smtClean="0"/>
              <a:t>Omezené využití s.</a:t>
            </a:r>
            <a:r>
              <a:rPr lang="cs-CZ" dirty="0" err="1" smtClean="0"/>
              <a:t>ř</a:t>
            </a:r>
            <a:r>
              <a:rPr lang="cs-CZ" dirty="0" smtClean="0"/>
              <a:t>.</a:t>
            </a:r>
          </a:p>
          <a:p>
            <a:r>
              <a:rPr lang="cs-CZ" dirty="0" smtClean="0"/>
              <a:t>I přes e-mail bez elektronického podpisu, nejsou stanoveny obsahové náležitosti</a:t>
            </a:r>
          </a:p>
          <a:p>
            <a:r>
              <a:rPr lang="cs-CZ" dirty="0" smtClean="0"/>
              <a:t>Ve lhůtě 30 dnů ode dne, kdy nastal okamžik rozhodný pro její počátek (doručení, sdělení informace)</a:t>
            </a:r>
          </a:p>
          <a:p>
            <a:endParaRPr lang="cs-CZ" dirty="0"/>
          </a:p>
        </p:txBody>
      </p:sp>
      <p:pic>
        <p:nvPicPr>
          <p:cNvPr id="6" name="Slide 21a.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smtClean="0"/>
              <a:t>Vyřízení stížnosti</a:t>
            </a:r>
            <a:endParaRPr lang="cs-CZ" dirty="0"/>
          </a:p>
        </p:txBody>
      </p:sp>
      <p:sp>
        <p:nvSpPr>
          <p:cNvPr id="5" name="Zástupný symbol pro obsah 4"/>
          <p:cNvSpPr>
            <a:spLocks noGrp="1"/>
          </p:cNvSpPr>
          <p:nvPr>
            <p:ph idx="1"/>
          </p:nvPr>
        </p:nvSpPr>
        <p:spPr/>
        <p:txBody>
          <a:bodyPr/>
          <a:lstStyle/>
          <a:p>
            <a:r>
              <a:rPr lang="cs-CZ" dirty="0" err="1" smtClean="0"/>
              <a:t>Autoremedura</a:t>
            </a:r>
            <a:endParaRPr lang="cs-CZ" dirty="0" smtClean="0"/>
          </a:p>
          <a:p>
            <a:r>
              <a:rPr lang="cs-CZ" dirty="0" smtClean="0"/>
              <a:t>Do 7 dnů předložit nadřízenému orgánu</a:t>
            </a:r>
          </a:p>
          <a:p>
            <a:r>
              <a:rPr lang="cs-CZ" dirty="0" smtClean="0"/>
              <a:t>Nadřízený orgán rozhodne do 15 dnů od předložení</a:t>
            </a:r>
          </a:p>
          <a:p>
            <a:r>
              <a:rPr lang="cs-CZ" dirty="0" smtClean="0"/>
              <a:t>Rozhodnutí nadřízeného orgánu není správním rozhodnutím podle s.</a:t>
            </a:r>
            <a:r>
              <a:rPr lang="cs-CZ" dirty="0" err="1" smtClean="0"/>
              <a:t>ř</a:t>
            </a:r>
            <a:r>
              <a:rPr lang="cs-CZ" dirty="0" smtClean="0"/>
              <a:t>., avšak jsou kladeny podobné nároky jako na správní rozhodnutí (§ 68 s.</a:t>
            </a:r>
            <a:r>
              <a:rPr lang="cs-CZ" dirty="0" err="1" smtClean="0"/>
              <a:t>ř</a:t>
            </a:r>
            <a:r>
              <a:rPr lang="cs-CZ" dirty="0" smtClean="0"/>
              <a:t>.)</a:t>
            </a:r>
          </a:p>
          <a:p>
            <a:r>
              <a:rPr lang="cs-CZ" dirty="0" smtClean="0"/>
              <a:t>Přezkum v rozsahu požadovaném žadatelem (není vázán námitkami žadatele)</a:t>
            </a:r>
            <a:endParaRPr lang="cs-CZ" dirty="0"/>
          </a:p>
        </p:txBody>
      </p:sp>
      <p:pic>
        <p:nvPicPr>
          <p:cNvPr id="6" name="Slide 22.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smtClean="0"/>
              <a:t>Obrana proti nečinnosti při vyřizování stížnosti</a:t>
            </a:r>
            <a:endParaRPr lang="cs-CZ" dirty="0"/>
          </a:p>
        </p:txBody>
      </p:sp>
      <p:sp>
        <p:nvSpPr>
          <p:cNvPr id="5" name="Zástupný symbol pro obsah 4"/>
          <p:cNvSpPr>
            <a:spLocks noGrp="1"/>
          </p:cNvSpPr>
          <p:nvPr>
            <p:ph idx="1"/>
          </p:nvPr>
        </p:nvSpPr>
        <p:spPr/>
        <p:txBody>
          <a:bodyPr/>
          <a:lstStyle/>
          <a:p>
            <a:endParaRPr lang="cs-CZ" dirty="0" smtClean="0"/>
          </a:p>
          <a:p>
            <a:r>
              <a:rPr lang="cs-CZ" dirty="0" smtClean="0"/>
              <a:t>Správní žaloba dle § 79 s.</a:t>
            </a:r>
            <a:r>
              <a:rPr lang="cs-CZ" dirty="0" err="1" smtClean="0"/>
              <a:t>ř.s</a:t>
            </a:r>
            <a:r>
              <a:rPr lang="cs-CZ" dirty="0" smtClean="0"/>
              <a:t>.</a:t>
            </a:r>
          </a:p>
          <a:p>
            <a:r>
              <a:rPr lang="cs-CZ" dirty="0" smtClean="0"/>
              <a:t>Ochrana dle § 80 s.</a:t>
            </a:r>
            <a:r>
              <a:rPr lang="cs-CZ" dirty="0" err="1" smtClean="0"/>
              <a:t>ř</a:t>
            </a:r>
            <a:r>
              <a:rPr lang="cs-CZ" dirty="0" smtClean="0"/>
              <a:t>. pouze v případě, že sám zákon nečinnost neřeší (což v případě stížnosti dle § 16a řeší)</a:t>
            </a:r>
          </a:p>
          <a:p>
            <a:pPr lvl="1"/>
            <a:r>
              <a:rPr lang="cs-CZ" dirty="0" smtClean="0"/>
              <a:t>Možnost ochrany dle § 80 s.</a:t>
            </a:r>
            <a:r>
              <a:rPr lang="cs-CZ" dirty="0" err="1" smtClean="0"/>
              <a:t>ř</a:t>
            </a:r>
            <a:r>
              <a:rPr lang="cs-CZ" dirty="0" smtClean="0"/>
              <a:t>. může být v situaci, kdy povinný orgán nepředloží stížnost nadřízenému orgánu – příslušný ÚOOÚ</a:t>
            </a:r>
          </a:p>
          <a:p>
            <a:pPr lvl="1"/>
            <a:endParaRPr lang="cs-CZ" dirty="0" smtClean="0"/>
          </a:p>
          <a:p>
            <a:pPr lvl="1"/>
            <a:r>
              <a:rPr lang="cs-CZ" dirty="0" smtClean="0"/>
              <a:t>Proti rozhodnutí nadřízeného orgánu o stížnosti, vydanému podle § 16a odst. 6 nebo 7 se nelze odvolat (výjimka § 16a odst. 6 </a:t>
            </a:r>
            <a:r>
              <a:rPr lang="cs-CZ" dirty="0" err="1" smtClean="0"/>
              <a:t>písm.c</a:t>
            </a:r>
            <a:r>
              <a:rPr lang="cs-CZ" dirty="0" smtClean="0"/>
              <a:t>) </a:t>
            </a:r>
            <a:r>
              <a:rPr lang="cs-CZ" dirty="0" err="1" smtClean="0"/>
              <a:t>InfZ</a:t>
            </a:r>
            <a:endParaRPr lang="cs-CZ" dirty="0"/>
          </a:p>
        </p:txBody>
      </p:sp>
      <p:pic>
        <p:nvPicPr>
          <p:cNvPr id="6" name="Slide 23.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smtClean="0"/>
              <a:t>Odvolání</a:t>
            </a:r>
            <a:endParaRPr lang="cs-CZ" dirty="0"/>
          </a:p>
        </p:txBody>
      </p:sp>
      <p:sp>
        <p:nvSpPr>
          <p:cNvPr id="5" name="Zástupný symbol pro obsah 4"/>
          <p:cNvSpPr>
            <a:spLocks noGrp="1"/>
          </p:cNvSpPr>
          <p:nvPr>
            <p:ph idx="1"/>
          </p:nvPr>
        </p:nvSpPr>
        <p:spPr>
          <a:xfrm>
            <a:off x="720000" y="1441279"/>
            <a:ext cx="10753200" cy="4139998"/>
          </a:xfrm>
        </p:spPr>
        <p:txBody>
          <a:bodyPr/>
          <a:lstStyle/>
          <a:p>
            <a:r>
              <a:rPr lang="cs-CZ" dirty="0" smtClean="0"/>
              <a:t>Nutnost předložení nadřízenému orgánu do 15 dnů ode dne doručení odvolání</a:t>
            </a:r>
          </a:p>
          <a:p>
            <a:r>
              <a:rPr lang="cs-CZ" dirty="0" smtClean="0"/>
              <a:t>Nadřízený orgán rozhodne do 15 dnů ode dne předložení od povinného subjektu (pořádková lhůta)</a:t>
            </a:r>
          </a:p>
          <a:p>
            <a:r>
              <a:rPr lang="cs-CZ" dirty="0" smtClean="0"/>
              <a:t>Proti nečinnosti povinného subjektu (nepředloží spis)/nečinnost nadřízeného (nerozhodne ve lhůtě) lze zasáhnout dle § 80 s.</a:t>
            </a:r>
            <a:r>
              <a:rPr lang="cs-CZ" dirty="0" err="1" smtClean="0"/>
              <a:t>ř</a:t>
            </a:r>
            <a:r>
              <a:rPr lang="cs-CZ" dirty="0" smtClean="0"/>
              <a:t>.</a:t>
            </a:r>
          </a:p>
          <a:p>
            <a:r>
              <a:rPr lang="cs-CZ" dirty="0" smtClean="0"/>
              <a:t>Po vyčerpání prostředků k ochraně před nečinností – nečinnostní žaloba dle § 79 s.</a:t>
            </a:r>
            <a:r>
              <a:rPr lang="cs-CZ" dirty="0" err="1" smtClean="0"/>
              <a:t>ř.s</a:t>
            </a:r>
            <a:r>
              <a:rPr lang="cs-CZ" dirty="0" smtClean="0"/>
              <a:t>.</a:t>
            </a:r>
          </a:p>
          <a:p>
            <a:r>
              <a:rPr lang="cs-CZ" dirty="0" smtClean="0"/>
              <a:t>Jedná se o podání dle § 37 odst. 4 s.</a:t>
            </a:r>
            <a:r>
              <a:rPr lang="cs-CZ" dirty="0" err="1" smtClean="0"/>
              <a:t>ř</a:t>
            </a:r>
            <a:r>
              <a:rPr lang="cs-CZ" dirty="0" smtClean="0"/>
              <a:t>. (musí mít náležitosti)</a:t>
            </a:r>
          </a:p>
          <a:p>
            <a:r>
              <a:rPr lang="cs-CZ" dirty="0" smtClean="0"/>
              <a:t>Lhůta pro podání odvolání je 15 dnů ode dne oznámení rozhodnutí</a:t>
            </a:r>
            <a:endParaRPr lang="cs-CZ" dirty="0"/>
          </a:p>
        </p:txBody>
      </p:sp>
      <p:pic>
        <p:nvPicPr>
          <p:cNvPr id="6" name="Slide 24.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smtClean="0"/>
              <a:t>Rozhodnutí o odvolání</a:t>
            </a:r>
            <a:endParaRPr lang="cs-CZ" dirty="0"/>
          </a:p>
        </p:txBody>
      </p:sp>
      <p:sp>
        <p:nvSpPr>
          <p:cNvPr id="5" name="Zástupný symbol pro obsah 4"/>
          <p:cNvSpPr>
            <a:spLocks noGrp="1"/>
          </p:cNvSpPr>
          <p:nvPr>
            <p:ph idx="1"/>
          </p:nvPr>
        </p:nvSpPr>
        <p:spPr/>
        <p:txBody>
          <a:bodyPr/>
          <a:lstStyle/>
          <a:p>
            <a:r>
              <a:rPr lang="cs-CZ" dirty="0" smtClean="0"/>
              <a:t>Možnost </a:t>
            </a:r>
            <a:r>
              <a:rPr lang="cs-CZ" dirty="0" err="1" smtClean="0"/>
              <a:t>autoremedury</a:t>
            </a:r>
            <a:r>
              <a:rPr lang="cs-CZ" dirty="0" smtClean="0"/>
              <a:t> – pokud plně vyhoví a jestliže nemůže být způsobena újma žádnému z účastníků (ledaže souhlasili)</a:t>
            </a:r>
          </a:p>
          <a:p>
            <a:pPr lvl="1"/>
            <a:r>
              <a:rPr lang="cs-CZ" dirty="0" smtClean="0"/>
              <a:t>Lze opět podat odvolání </a:t>
            </a:r>
          </a:p>
          <a:p>
            <a:pPr lvl="1"/>
            <a:endParaRPr lang="cs-CZ" dirty="0" smtClean="0"/>
          </a:p>
          <a:p>
            <a:pPr lvl="1"/>
            <a:endParaRPr lang="cs-CZ" dirty="0" smtClean="0"/>
          </a:p>
          <a:p>
            <a:pPr lvl="1">
              <a:buNone/>
            </a:pPr>
            <a:r>
              <a:rPr lang="cs-CZ" dirty="0" smtClean="0"/>
              <a:t>Nadřízený orgán: dle § 90 s.</a:t>
            </a:r>
            <a:r>
              <a:rPr lang="cs-CZ" dirty="0" err="1" smtClean="0"/>
              <a:t>ř</a:t>
            </a:r>
            <a:r>
              <a:rPr lang="cs-CZ" dirty="0" smtClean="0"/>
              <a:t>. /zamítnutí, potvrzení napadeného rozhodnutí, zrušení rozhodnutí, nebo jeho části, vrácení věci správnímu orgánu k novému projednání se závazným právním názorem, vydání informačního příkazu dle § 16 odst. 4 </a:t>
            </a:r>
            <a:r>
              <a:rPr lang="cs-CZ" dirty="0" err="1" smtClean="0"/>
              <a:t>InfZ</a:t>
            </a:r>
            <a:r>
              <a:rPr lang="cs-CZ" dirty="0" smtClean="0"/>
              <a:t>, zamítnutí opožděného nebo nepřípustného odvolání</a:t>
            </a:r>
          </a:p>
          <a:p>
            <a:pPr lvl="1">
              <a:buNone/>
            </a:pPr>
            <a:r>
              <a:rPr lang="cs-CZ" dirty="0" smtClean="0"/>
              <a:t>- Lhůta k novému projednání věci je 15 dnů – běží od okamžiku nabytí právní moci zrušujícího rozhodnutí nadřízeného orgánu</a:t>
            </a:r>
            <a:endParaRPr lang="cs-CZ" dirty="0" smtClean="0"/>
          </a:p>
        </p:txBody>
      </p:sp>
      <p:pic>
        <p:nvPicPr>
          <p:cNvPr id="6" name="Slide 25.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smtClean="0"/>
              <a:t>Informační příkaz</a:t>
            </a:r>
            <a:endParaRPr lang="cs-CZ" dirty="0"/>
          </a:p>
        </p:txBody>
      </p:sp>
      <p:sp>
        <p:nvSpPr>
          <p:cNvPr id="5" name="Zástupný symbol pro obsah 4"/>
          <p:cNvSpPr>
            <a:spLocks noGrp="1"/>
          </p:cNvSpPr>
          <p:nvPr>
            <p:ph idx="1"/>
          </p:nvPr>
        </p:nvSpPr>
        <p:spPr/>
        <p:txBody>
          <a:bodyPr/>
          <a:lstStyle/>
          <a:p>
            <a:r>
              <a:rPr lang="cs-CZ" dirty="0" smtClean="0"/>
              <a:t>Rychlejší způsob vyřízení</a:t>
            </a:r>
          </a:p>
          <a:p>
            <a:r>
              <a:rPr lang="cs-CZ" dirty="0" smtClean="0"/>
              <a:t>Vydáno rozhodnutím </a:t>
            </a:r>
          </a:p>
          <a:p>
            <a:r>
              <a:rPr lang="cs-CZ" dirty="0" smtClean="0"/>
              <a:t>Exekuční titul (donucovací pokuty)</a:t>
            </a:r>
          </a:p>
          <a:p>
            <a:endParaRPr lang="cs-CZ" dirty="0" smtClean="0"/>
          </a:p>
          <a:p>
            <a:r>
              <a:rPr lang="cs-CZ" dirty="0" smtClean="0"/>
              <a:t>Soudní přezkum - § 16 odst. 5 </a:t>
            </a:r>
            <a:r>
              <a:rPr lang="cs-CZ" dirty="0" err="1" smtClean="0"/>
              <a:t>InfZ</a:t>
            </a:r>
            <a:endParaRPr lang="cs-CZ" dirty="0"/>
          </a:p>
        </p:txBody>
      </p:sp>
      <p:pic>
        <p:nvPicPr>
          <p:cNvPr id="6" name="Slide 26.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err="1" smtClean="0"/>
              <a:t>Přezkumné</a:t>
            </a:r>
            <a:r>
              <a:rPr lang="cs-CZ" dirty="0" smtClean="0"/>
              <a:t> řízení</a:t>
            </a:r>
            <a:endParaRPr lang="cs-CZ" dirty="0"/>
          </a:p>
        </p:txBody>
      </p:sp>
      <p:sp>
        <p:nvSpPr>
          <p:cNvPr id="5" name="Zástupný symbol pro obsah 4"/>
          <p:cNvSpPr>
            <a:spLocks noGrp="1"/>
          </p:cNvSpPr>
          <p:nvPr>
            <p:ph idx="1"/>
          </p:nvPr>
        </p:nvSpPr>
        <p:spPr/>
        <p:txBody>
          <a:bodyPr/>
          <a:lstStyle/>
          <a:p>
            <a:r>
              <a:rPr lang="cs-CZ" dirty="0" smtClean="0"/>
              <a:t>V rozsahu § 16b </a:t>
            </a:r>
            <a:r>
              <a:rPr lang="cs-CZ" dirty="0" err="1" smtClean="0"/>
              <a:t>InfZ</a:t>
            </a:r>
            <a:endParaRPr lang="cs-CZ" dirty="0" smtClean="0"/>
          </a:p>
          <a:p>
            <a:r>
              <a:rPr lang="cs-CZ" dirty="0" smtClean="0"/>
              <a:t>ÚOOÚ</a:t>
            </a:r>
          </a:p>
          <a:p>
            <a:r>
              <a:rPr lang="cs-CZ" dirty="0" smtClean="0"/>
              <a:t>Pouze v situaci, kdy lze důvodně pochybovat o tom, že rozhodnutí nadřízeného orgánu je v souladu s právními předpisy</a:t>
            </a:r>
          </a:p>
          <a:p>
            <a:r>
              <a:rPr lang="cs-CZ" dirty="0" smtClean="0"/>
              <a:t>Doplnění o nezávislý orgán</a:t>
            </a:r>
          </a:p>
          <a:p>
            <a:r>
              <a:rPr lang="cs-CZ" dirty="0" smtClean="0"/>
              <a:t>Usnesení o zahájení do 2 měsíců ode dne, kdy se příslušný správní orgán o důvodu zahájení </a:t>
            </a:r>
            <a:r>
              <a:rPr lang="cs-CZ" dirty="0" err="1" smtClean="0"/>
              <a:t>přezkumného</a:t>
            </a:r>
            <a:r>
              <a:rPr lang="cs-CZ" dirty="0" smtClean="0"/>
              <a:t> řízení dozvěděl, nejpozději do 1 roku od právní moci rozhodnutí ve věci (§96 odst. 1 s.</a:t>
            </a:r>
            <a:r>
              <a:rPr lang="cs-CZ" dirty="0" err="1" smtClean="0"/>
              <a:t>ř</a:t>
            </a:r>
            <a:r>
              <a:rPr lang="cs-CZ" dirty="0" smtClean="0"/>
              <a:t>.)</a:t>
            </a:r>
            <a:endParaRPr lang="cs-CZ" dirty="0"/>
          </a:p>
        </p:txBody>
      </p:sp>
      <p:pic>
        <p:nvPicPr>
          <p:cNvPr id="6" name="Slide 27.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smtClean="0"/>
              <a:t>Úhrada nákladů</a:t>
            </a:r>
            <a:endParaRPr lang="cs-CZ" dirty="0"/>
          </a:p>
        </p:txBody>
      </p:sp>
      <p:sp>
        <p:nvSpPr>
          <p:cNvPr id="5" name="Zástupný symbol pro obsah 4"/>
          <p:cNvSpPr>
            <a:spLocks noGrp="1"/>
          </p:cNvSpPr>
          <p:nvPr>
            <p:ph idx="1"/>
          </p:nvPr>
        </p:nvSpPr>
        <p:spPr/>
        <p:txBody>
          <a:bodyPr/>
          <a:lstStyle/>
          <a:p>
            <a:r>
              <a:rPr lang="cs-CZ" dirty="0" smtClean="0"/>
              <a:t>Nemá charakter správního poplatku, nýbrž soukromoprávního plnění mezi povinným subjektem a žadatelem o informaci</a:t>
            </a:r>
          </a:p>
          <a:p>
            <a:r>
              <a:rPr lang="cs-CZ" dirty="0" smtClean="0"/>
              <a:t>Žadatel nezaplatí – proti odložení žádosti podá </a:t>
            </a:r>
            <a:r>
              <a:rPr lang="cs-CZ" dirty="0" err="1" smtClean="0"/>
              <a:t>szížnost</a:t>
            </a:r>
            <a:r>
              <a:rPr lang="cs-CZ" dirty="0" smtClean="0"/>
              <a:t> a následně i případně žalobu ve správním soudnictví</a:t>
            </a:r>
          </a:p>
          <a:p>
            <a:r>
              <a:rPr lang="cs-CZ" dirty="0" smtClean="0"/>
              <a:t>Žadatel zaplatí – žaloba z titulu bezdůvodného obohacení podle části třetí o.s.</a:t>
            </a:r>
            <a:r>
              <a:rPr lang="cs-CZ" dirty="0" err="1" smtClean="0"/>
              <a:t>ř</a:t>
            </a:r>
            <a:r>
              <a:rPr lang="cs-CZ" dirty="0" smtClean="0"/>
              <a:t>.</a:t>
            </a:r>
          </a:p>
          <a:p>
            <a:r>
              <a:rPr lang="cs-CZ" dirty="0" smtClean="0"/>
              <a:t>Oznamovací povinnost povinného subjektu před poskytnutím informace (dle § 17 odst. 3 </a:t>
            </a:r>
            <a:r>
              <a:rPr lang="cs-CZ" dirty="0" err="1" smtClean="0"/>
              <a:t>InfZ</a:t>
            </a:r>
            <a:r>
              <a:rPr lang="cs-CZ" dirty="0" smtClean="0"/>
              <a:t>)</a:t>
            </a:r>
          </a:p>
          <a:p>
            <a:pPr lvl="1"/>
            <a:r>
              <a:rPr lang="cs-CZ" dirty="0" smtClean="0"/>
              <a:t>Nezaplatí – odloží žádost </a:t>
            </a:r>
            <a:endParaRPr lang="cs-CZ" dirty="0"/>
          </a:p>
        </p:txBody>
      </p:sp>
      <p:pic>
        <p:nvPicPr>
          <p:cNvPr id="6" name="Slide 28.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smtClean="0"/>
              <a:t>Nadřízené orgány</a:t>
            </a:r>
            <a:endParaRPr lang="cs-CZ" dirty="0"/>
          </a:p>
        </p:txBody>
      </p:sp>
      <p:sp>
        <p:nvSpPr>
          <p:cNvPr id="5" name="Zástupný symbol pro obsah 4"/>
          <p:cNvSpPr>
            <a:spLocks noGrp="1"/>
          </p:cNvSpPr>
          <p:nvPr>
            <p:ph idx="1"/>
          </p:nvPr>
        </p:nvSpPr>
        <p:spPr>
          <a:xfrm>
            <a:off x="749497" y="1382286"/>
            <a:ext cx="10753200" cy="4708798"/>
          </a:xfrm>
        </p:spPr>
        <p:txBody>
          <a:bodyPr/>
          <a:lstStyle/>
          <a:p>
            <a:r>
              <a:rPr lang="cs-CZ" dirty="0" smtClean="0"/>
              <a:t>Určení dle § 20 odst. 4 a 5 </a:t>
            </a:r>
            <a:r>
              <a:rPr lang="cs-CZ" dirty="0" err="1" smtClean="0"/>
              <a:t>InfZ</a:t>
            </a:r>
            <a:r>
              <a:rPr lang="cs-CZ" dirty="0" smtClean="0"/>
              <a:t> – dle § 178 s.</a:t>
            </a:r>
            <a:r>
              <a:rPr lang="cs-CZ" dirty="0" err="1" smtClean="0"/>
              <a:t>ř</a:t>
            </a:r>
            <a:r>
              <a:rPr lang="cs-CZ" dirty="0" smtClean="0"/>
              <a:t>., nelze-li určit pak ÚOOÚ</a:t>
            </a:r>
          </a:p>
          <a:p>
            <a:pPr lvl="1"/>
            <a:r>
              <a:rPr lang="cs-CZ" dirty="0" smtClean="0"/>
              <a:t>Obec – krajský úřad</a:t>
            </a:r>
          </a:p>
          <a:p>
            <a:pPr lvl="1"/>
            <a:r>
              <a:rPr lang="cs-CZ" dirty="0" smtClean="0"/>
              <a:t>Kraj (orgány) – samostatná působnost – Ministerstvo vnitra; přenesená působnost – příslušné odvětvové ministerstvo</a:t>
            </a:r>
          </a:p>
          <a:p>
            <a:pPr lvl="1"/>
            <a:r>
              <a:rPr lang="cs-CZ" dirty="0" smtClean="0"/>
              <a:t>Městská část – magistrát</a:t>
            </a:r>
          </a:p>
          <a:p>
            <a:pPr lvl="1"/>
            <a:r>
              <a:rPr lang="cs-CZ" dirty="0" smtClean="0"/>
              <a:t>Příspěvková organizace územního samosprávného celku – ÚSC jako její zřizovatel</a:t>
            </a:r>
          </a:p>
          <a:p>
            <a:pPr lvl="1"/>
            <a:r>
              <a:rPr lang="cs-CZ" dirty="0" smtClean="0"/>
              <a:t>Kancelář prezidenta republiky – vedoucí kanceláře</a:t>
            </a:r>
          </a:p>
          <a:p>
            <a:pPr lvl="1"/>
            <a:r>
              <a:rPr lang="cs-CZ" dirty="0" smtClean="0"/>
              <a:t>Policie ČR – Ministerstvo vnitra</a:t>
            </a:r>
          </a:p>
          <a:p>
            <a:pPr lvl="1"/>
            <a:r>
              <a:rPr lang="cs-CZ" dirty="0" smtClean="0"/>
              <a:t>Soudy – Ministerstvo spravedlnosti</a:t>
            </a:r>
          </a:p>
          <a:p>
            <a:pPr lvl="1"/>
            <a:r>
              <a:rPr lang="cs-CZ" dirty="0" smtClean="0"/>
              <a:t>Nejvyšší správní zastupitelství – nejvyšší státní zástupce, jenž stojí v jeho čele</a:t>
            </a:r>
          </a:p>
          <a:p>
            <a:pPr lvl="1"/>
            <a:r>
              <a:rPr lang="cs-CZ" dirty="0" smtClean="0"/>
              <a:t>Státní podnik – ten, kdo stojí v čele (generální ředitel Lesy ČR)</a:t>
            </a:r>
          </a:p>
          <a:p>
            <a:pPr lvl="1"/>
            <a:r>
              <a:rPr lang="cs-CZ" dirty="0" smtClean="0"/>
              <a:t>Obchodní korporace – kdo stojí v čele (statutární orgán) např. představenstvo Dopravního podniku hl. m. Prahy, a.s.</a:t>
            </a:r>
          </a:p>
          <a:p>
            <a:pPr lvl="1"/>
            <a:r>
              <a:rPr lang="cs-CZ" dirty="0" smtClean="0"/>
              <a:t>Univerzita - rektor</a:t>
            </a:r>
            <a:endParaRPr lang="cs-CZ" dirty="0"/>
          </a:p>
        </p:txBody>
      </p:sp>
      <p:pic>
        <p:nvPicPr>
          <p:cNvPr id="6" name="Slide 29.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smtClean="0"/>
              <a:t>Ústavní základy práva na informace</a:t>
            </a:r>
            <a:endParaRPr lang="cs-CZ" dirty="0"/>
          </a:p>
        </p:txBody>
      </p:sp>
      <p:sp>
        <p:nvSpPr>
          <p:cNvPr id="5" name="Zástupný symbol pro obsah 4"/>
          <p:cNvSpPr>
            <a:spLocks noGrp="1"/>
          </p:cNvSpPr>
          <p:nvPr>
            <p:ph idx="1"/>
          </p:nvPr>
        </p:nvSpPr>
        <p:spPr/>
        <p:txBody>
          <a:bodyPr/>
          <a:lstStyle/>
          <a:p>
            <a:r>
              <a:rPr lang="cs-CZ" dirty="0" smtClean="0"/>
              <a:t>Směrnice Evropského parlamentu a Rady 2003/98/ES ze dne 17. 11. 2003 o opakovaném použití informací veřejného sektoru ve znění směrnice Evropského parlamentu a Rady 2013/37/EU ze dne 26. 6. 2013, kterou se mění směrnice 2003/98/ES o opakovaném použití informací veřejného sektoru</a:t>
            </a:r>
          </a:p>
          <a:p>
            <a:endParaRPr lang="cs-CZ" dirty="0" smtClean="0"/>
          </a:p>
          <a:p>
            <a:endParaRPr lang="cs-CZ" dirty="0"/>
          </a:p>
        </p:txBody>
      </p:sp>
      <p:pic>
        <p:nvPicPr>
          <p:cNvPr id="6" name="Slide 2.m4a">
            <a:hlinkClick r:id="" action="ppaction://media"/>
          </p:cNvPr>
          <p:cNvPicPr>
            <a:picLocks noRot="1" noChangeAspect="1"/>
          </p:cNvPicPr>
          <p:nvPr>
            <a:audioFile r:link="rId1"/>
          </p:nvPr>
        </p:nvPicPr>
        <p:blipFill>
          <a:blip r:embed="rId5"/>
          <a:stretch>
            <a:fillRect/>
          </a:stretch>
        </p:blipFill>
        <p:spPr>
          <a:xfrm>
            <a:off x="5973763" y="3306763"/>
            <a:ext cx="244475" cy="244475"/>
          </a:xfrm>
          <a:prstGeom prst="rect">
            <a:avLst/>
          </a:prstGeom>
        </p:spPr>
      </p:pic>
      <p:pic>
        <p:nvPicPr>
          <p:cNvPr id="7" name="+2 slide.m4a">
            <a:hlinkClick r:id="" action="ppaction://media"/>
          </p:cNvPr>
          <p:cNvPicPr>
            <a:picLocks noRot="1" noChangeAspect="1"/>
          </p:cNvPicPr>
          <p:nvPr>
            <a:audioFile r:link="rId2"/>
          </p:nvPr>
        </p:nvPicPr>
        <p:blipFill>
          <a:blip r:embed="rId6"/>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1" presetClass="mediacall" presetSubtype="0" fill="hold" nodeType="clickEffect">
                                  <p:stCondLst>
                                    <p:cond delay="0"/>
                                  </p:stCondLst>
                                  <p:childTnLst>
                                    <p:cmd type="call" cmd="playFrom(0.0)">
                                      <p:cBhvr>
                                        <p:cTn id="12" dur="1" fill="hold"/>
                                        <p:tgtEl>
                                          <p:spTgt spid="7"/>
                                        </p:tgtEl>
                                      </p:cBhvr>
                                    </p:cmd>
                                  </p:childTnLst>
                                </p:cTn>
                              </p:par>
                            </p:childTnLst>
                          </p:cTn>
                        </p:par>
                      </p:childTnLst>
                    </p:cTn>
                  </p:par>
                </p:childTnLst>
              </p:cTn>
              <p:nextCondLst>
                <p:cond evt="onClick" delay="0">
                  <p:tgtEl>
                    <p:spTgt spid="7"/>
                  </p:tgtEl>
                </p:cond>
              </p:nextCondLst>
            </p:seq>
            <p:audio>
              <p:cMediaNode>
                <p:cTn id="13"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smtClean="0"/>
              <a:t>Děkuji za pozornost</a:t>
            </a:r>
            <a:endParaRPr lang="cs-CZ" dirty="0"/>
          </a:p>
        </p:txBody>
      </p:sp>
      <p:sp>
        <p:nvSpPr>
          <p:cNvPr id="5" name="Zástupný symbol pro obsah 4"/>
          <p:cNvSpPr>
            <a:spLocks noGrp="1"/>
          </p:cNvSpPr>
          <p:nvPr>
            <p:ph idx="1"/>
          </p:nvPr>
        </p:nvSpPr>
        <p:spPr/>
        <p:txBody>
          <a:bodyPr/>
          <a:lstStyle/>
          <a:p>
            <a:pPr>
              <a:buNone/>
            </a:pPr>
            <a:endParaRPr lang="cs-CZ" b="1" dirty="0" smtClean="0">
              <a:hlinkClick r:id="rId3"/>
            </a:endParaRPr>
          </a:p>
          <a:p>
            <a:pPr>
              <a:buNone/>
            </a:pPr>
            <a:endParaRPr lang="cs-CZ" b="1" dirty="0" smtClean="0">
              <a:hlinkClick r:id="rId3"/>
            </a:endParaRPr>
          </a:p>
          <a:p>
            <a:pPr>
              <a:buNone/>
            </a:pPr>
            <a:endParaRPr lang="cs-CZ" b="1" dirty="0" smtClean="0">
              <a:hlinkClick r:id="rId3"/>
            </a:endParaRPr>
          </a:p>
          <a:p>
            <a:pPr>
              <a:buNone/>
            </a:pPr>
            <a:endParaRPr lang="cs-CZ" b="1" dirty="0" smtClean="0">
              <a:hlinkClick r:id="rId3"/>
            </a:endParaRPr>
          </a:p>
          <a:p>
            <a:pPr>
              <a:buNone/>
            </a:pPr>
            <a:endParaRPr lang="cs-CZ" b="1" dirty="0" smtClean="0">
              <a:hlinkClick r:id="rId3"/>
            </a:endParaRPr>
          </a:p>
          <a:p>
            <a:pPr>
              <a:buNone/>
            </a:pPr>
            <a:endParaRPr lang="cs-CZ" b="1" dirty="0" smtClean="0">
              <a:hlinkClick r:id="rId3"/>
            </a:endParaRPr>
          </a:p>
          <a:p>
            <a:pPr>
              <a:buNone/>
            </a:pPr>
            <a:r>
              <a:rPr lang="cs-CZ" b="1" dirty="0" err="1" smtClean="0">
                <a:hlinkClick r:id="rId3"/>
              </a:rPr>
              <a:t>laskova</a:t>
            </a:r>
            <a:r>
              <a:rPr lang="cs-CZ" b="1" dirty="0" smtClean="0">
                <a:hlinkClick r:id="rId3"/>
              </a:rPr>
              <a:t>@mail.</a:t>
            </a:r>
            <a:r>
              <a:rPr lang="cs-CZ" b="1" dirty="0" err="1" smtClean="0">
                <a:hlinkClick r:id="rId3"/>
              </a:rPr>
              <a:t>muni.cz</a:t>
            </a:r>
            <a:r>
              <a:rPr lang="cs-CZ" b="1" dirty="0" smtClean="0"/>
              <a:t> </a:t>
            </a:r>
            <a:endParaRPr lang="cs-CZ" dirty="0"/>
          </a:p>
        </p:txBody>
      </p:sp>
      <p:pic>
        <p:nvPicPr>
          <p:cNvPr id="6" name="Slide 30.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smtClean="0"/>
              <a:t>Účel práva na informace</a:t>
            </a:r>
            <a:endParaRPr lang="cs-CZ" dirty="0"/>
          </a:p>
        </p:txBody>
      </p:sp>
      <p:sp>
        <p:nvSpPr>
          <p:cNvPr id="5" name="Zástupný symbol pro obsah 4"/>
          <p:cNvSpPr>
            <a:spLocks noGrp="1"/>
          </p:cNvSpPr>
          <p:nvPr>
            <p:ph idx="1"/>
          </p:nvPr>
        </p:nvSpPr>
        <p:spPr/>
        <p:txBody>
          <a:bodyPr/>
          <a:lstStyle/>
          <a:p>
            <a:r>
              <a:rPr lang="cs-CZ" dirty="0" smtClean="0"/>
              <a:t>NSS 1 As 17/2008-67 </a:t>
            </a:r>
            <a:r>
              <a:rPr lang="cs-CZ" i="1" dirty="0" smtClean="0"/>
              <a:t>„smyslem práva na informace je kontrola činnosti veřejné správy, mj. též kontrola vynakládání veřejných prostředků a hospodaření s veřejným majetkem.“</a:t>
            </a:r>
          </a:p>
          <a:p>
            <a:r>
              <a:rPr lang="cs-CZ" dirty="0" smtClean="0"/>
              <a:t>Zneužití práva na informace, </a:t>
            </a:r>
            <a:r>
              <a:rPr lang="cs-CZ" dirty="0" err="1" smtClean="0"/>
              <a:t>šikanózní</a:t>
            </a:r>
            <a:r>
              <a:rPr lang="cs-CZ" dirty="0" smtClean="0"/>
              <a:t> žádosti</a:t>
            </a:r>
          </a:p>
          <a:p>
            <a:pPr lvl="1"/>
            <a:r>
              <a:rPr lang="cs-CZ" dirty="0" smtClean="0"/>
              <a:t>Zákaz zneužití práva NSS 1 </a:t>
            </a:r>
            <a:r>
              <a:rPr lang="cs-CZ" dirty="0" err="1" smtClean="0"/>
              <a:t>Afs</a:t>
            </a:r>
            <a:r>
              <a:rPr lang="cs-CZ" dirty="0" smtClean="0"/>
              <a:t> 107/2004-48 </a:t>
            </a:r>
            <a:r>
              <a:rPr lang="cs-CZ" i="1" dirty="0" smtClean="0"/>
              <a:t>„zneužitím práva je situace, kdy někdo vykonává své subjektivní právo k neodůvodněné újmě někoho jiného nebo společnosti; takovéto chování, jímž se dosahuje výsledku nedovoleného, je jenom zdánlivě dovolené.“</a:t>
            </a:r>
          </a:p>
          <a:p>
            <a:pPr lvl="1">
              <a:buNone/>
            </a:pPr>
            <a:endParaRPr lang="cs-CZ" i="1" dirty="0" smtClean="0"/>
          </a:p>
          <a:p>
            <a:pPr>
              <a:buNone/>
            </a:pPr>
            <a:endParaRPr lang="cs-CZ" i="1" dirty="0"/>
          </a:p>
        </p:txBody>
      </p:sp>
      <p:pic>
        <p:nvPicPr>
          <p:cNvPr id="6" name="Slide 4.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smtClean="0"/>
              <a:t>Povinné subjekty</a:t>
            </a:r>
            <a:endParaRPr lang="cs-CZ" dirty="0"/>
          </a:p>
        </p:txBody>
      </p:sp>
      <p:sp>
        <p:nvSpPr>
          <p:cNvPr id="5" name="Zástupný symbol pro obsah 4"/>
          <p:cNvSpPr>
            <a:spLocks noGrp="1"/>
          </p:cNvSpPr>
          <p:nvPr>
            <p:ph idx="1"/>
          </p:nvPr>
        </p:nvSpPr>
        <p:spPr/>
        <p:txBody>
          <a:bodyPr/>
          <a:lstStyle/>
          <a:p>
            <a:r>
              <a:rPr lang="cs-CZ" dirty="0" smtClean="0"/>
              <a:t>Státní orgány</a:t>
            </a:r>
          </a:p>
          <a:p>
            <a:r>
              <a:rPr lang="cs-CZ" dirty="0" smtClean="0"/>
              <a:t>ÚSC a jejich orgány</a:t>
            </a:r>
          </a:p>
          <a:p>
            <a:r>
              <a:rPr lang="cs-CZ" dirty="0" smtClean="0"/>
              <a:t>Veřejné instituce</a:t>
            </a:r>
          </a:p>
          <a:p>
            <a:pPr lvl="1"/>
            <a:r>
              <a:rPr lang="cs-CZ" dirty="0" smtClean="0"/>
              <a:t>Všeobecná zdravotní pojišťovna (III. ÚS 671/02)</a:t>
            </a:r>
          </a:p>
          <a:p>
            <a:pPr lvl="1"/>
            <a:r>
              <a:rPr lang="cs-CZ" dirty="0" smtClean="0"/>
              <a:t>Státní podnik Letiště Praha (I. ÚS 260/06)</a:t>
            </a:r>
          </a:p>
          <a:p>
            <a:pPr lvl="1"/>
            <a:r>
              <a:rPr lang="cs-CZ" dirty="0" smtClean="0"/>
              <a:t>Ředitelství silnic a dálnic (MS Praha 9 Ca 186/2005-40)</a:t>
            </a:r>
          </a:p>
          <a:p>
            <a:pPr lvl="1"/>
            <a:r>
              <a:rPr lang="cs-CZ" dirty="0" smtClean="0"/>
              <a:t>Národní památkový ústav (NSS 9 As 28/2007-77)</a:t>
            </a:r>
          </a:p>
          <a:p>
            <a:pPr lvl="1"/>
            <a:r>
              <a:rPr lang="cs-CZ" dirty="0" smtClean="0"/>
              <a:t>České dráhy, a.s. (NSS 9 As 48/2011-129)</a:t>
            </a:r>
          </a:p>
          <a:p>
            <a:pPr lvl="1"/>
            <a:r>
              <a:rPr lang="cs-CZ" dirty="0" smtClean="0"/>
              <a:t>Fakultní nemocnice Motol (MS Praha 10 Ca 402/2009-34)</a:t>
            </a:r>
          </a:p>
          <a:p>
            <a:pPr lvl="1">
              <a:buNone/>
            </a:pPr>
            <a:endParaRPr lang="cs-CZ" dirty="0" smtClean="0"/>
          </a:p>
        </p:txBody>
      </p:sp>
      <p:pic>
        <p:nvPicPr>
          <p:cNvPr id="6" name="Slide 5.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smtClean="0"/>
              <a:t>Veřejné instituce</a:t>
            </a:r>
            <a:endParaRPr lang="cs-CZ" dirty="0"/>
          </a:p>
        </p:txBody>
      </p:sp>
      <p:sp>
        <p:nvSpPr>
          <p:cNvPr id="5" name="Zástupný symbol pro obsah 4"/>
          <p:cNvSpPr>
            <a:spLocks noGrp="1"/>
          </p:cNvSpPr>
          <p:nvPr>
            <p:ph idx="1"/>
          </p:nvPr>
        </p:nvSpPr>
        <p:spPr/>
        <p:txBody>
          <a:bodyPr/>
          <a:lstStyle/>
          <a:p>
            <a:pPr>
              <a:lnSpc>
                <a:spcPct val="80000"/>
              </a:lnSpc>
              <a:buNone/>
            </a:pPr>
            <a:endParaRPr lang="cs-CZ" altLang="en-US" dirty="0" smtClean="0"/>
          </a:p>
          <a:p>
            <a:pPr>
              <a:lnSpc>
                <a:spcPct val="80000"/>
              </a:lnSpc>
            </a:pPr>
            <a:r>
              <a:rPr lang="cs-CZ" altLang="en-US" dirty="0" smtClean="0"/>
              <a:t> </a:t>
            </a:r>
            <a:r>
              <a:rPr lang="cs-CZ" altLang="en-US" u="sng" dirty="0" smtClean="0"/>
              <a:t>POJMOVÉ ZNAKY:</a:t>
            </a:r>
          </a:p>
          <a:p>
            <a:pPr>
              <a:lnSpc>
                <a:spcPct val="80000"/>
              </a:lnSpc>
              <a:buNone/>
            </a:pPr>
            <a:endParaRPr lang="cs-CZ" altLang="en-US" u="sng" dirty="0" smtClean="0"/>
          </a:p>
          <a:p>
            <a:pPr marL="800100" lvl="1" indent="-342900">
              <a:lnSpc>
                <a:spcPct val="80000"/>
              </a:lnSpc>
              <a:buNone/>
            </a:pPr>
            <a:r>
              <a:rPr lang="cs-CZ" altLang="en-US" sz="2200" dirty="0" smtClean="0"/>
              <a:t>Veřejný účel</a:t>
            </a:r>
          </a:p>
          <a:p>
            <a:pPr marL="800100" lvl="1" indent="-342900">
              <a:lnSpc>
                <a:spcPct val="80000"/>
              </a:lnSpc>
              <a:buNone/>
            </a:pPr>
            <a:r>
              <a:rPr lang="cs-CZ" altLang="en-US" sz="2200" dirty="0" smtClean="0"/>
              <a:t>Zřizování státem</a:t>
            </a:r>
          </a:p>
          <a:p>
            <a:pPr marL="800100" lvl="1" indent="-342900">
              <a:lnSpc>
                <a:spcPct val="80000"/>
              </a:lnSpc>
              <a:buNone/>
            </a:pPr>
            <a:r>
              <a:rPr lang="cs-CZ" altLang="en-US" sz="2200" dirty="0" smtClean="0"/>
              <a:t>Dohled</a:t>
            </a:r>
          </a:p>
          <a:p>
            <a:pPr marL="800100" lvl="1" indent="-342900">
              <a:lnSpc>
                <a:spcPct val="80000"/>
              </a:lnSpc>
              <a:buNone/>
            </a:pPr>
            <a:r>
              <a:rPr lang="cs-CZ" altLang="en-US" sz="2200" dirty="0" smtClean="0"/>
              <a:t>Vznik</a:t>
            </a:r>
          </a:p>
          <a:p>
            <a:pPr marL="800100" lvl="1" indent="-342900">
              <a:lnSpc>
                <a:spcPct val="80000"/>
              </a:lnSpc>
              <a:buNone/>
            </a:pPr>
            <a:r>
              <a:rPr lang="cs-CZ" altLang="en-US" sz="2200" dirty="0" smtClean="0"/>
              <a:t>Ovládání</a:t>
            </a:r>
          </a:p>
          <a:p>
            <a:pPr marL="800100" lvl="1" indent="-342900">
              <a:lnSpc>
                <a:spcPct val="80000"/>
              </a:lnSpc>
              <a:buNone/>
            </a:pPr>
            <a:r>
              <a:rPr lang="cs-CZ" altLang="en-US" sz="2200" dirty="0" smtClean="0"/>
              <a:t>Financování </a:t>
            </a:r>
          </a:p>
          <a:p>
            <a:pPr>
              <a:lnSpc>
                <a:spcPct val="80000"/>
              </a:lnSpc>
              <a:buFontTx/>
              <a:buChar char="-"/>
            </a:pPr>
            <a:endParaRPr lang="cs-CZ" altLang="en-US" sz="2900" i="1" dirty="0" smtClean="0"/>
          </a:p>
          <a:p>
            <a:pPr>
              <a:lnSpc>
                <a:spcPct val="80000"/>
              </a:lnSpc>
              <a:buFontTx/>
              <a:buChar char="-"/>
            </a:pPr>
            <a:r>
              <a:rPr lang="cs-CZ" altLang="en-US" sz="2900" i="1" dirty="0" smtClean="0"/>
              <a:t>NE: ČEZ a.s. (IV. ÚS 1146/16), politické strany a hnutí (</a:t>
            </a:r>
            <a:r>
              <a:rPr lang="cs-CZ" altLang="en-US" sz="2900" i="1" dirty="0" err="1" smtClean="0"/>
              <a:t>sp</a:t>
            </a:r>
            <a:r>
              <a:rPr lang="cs-CZ" altLang="en-US" sz="2900" i="1" dirty="0" smtClean="0"/>
              <a:t>. zn. 6 As 43/2017), registrované církve</a:t>
            </a:r>
          </a:p>
          <a:p>
            <a:pPr>
              <a:lnSpc>
                <a:spcPct val="80000"/>
              </a:lnSpc>
              <a:buFontTx/>
              <a:buChar char="-"/>
            </a:pPr>
            <a:r>
              <a:rPr lang="cs-CZ" altLang="en-US" sz="2900" i="1" dirty="0" smtClean="0"/>
              <a:t>ANO: VZP, Ředitelství silnic a dálnic</a:t>
            </a:r>
          </a:p>
          <a:p>
            <a:endParaRPr lang="cs-CZ" dirty="0"/>
          </a:p>
        </p:txBody>
      </p:sp>
      <p:pic>
        <p:nvPicPr>
          <p:cNvPr id="6" name="Slide 6.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smtClean="0"/>
              <a:t>Zvláštní zákony a vztah k </a:t>
            </a:r>
            <a:r>
              <a:rPr lang="cs-CZ" dirty="0" err="1" smtClean="0"/>
              <a:t>InfZ</a:t>
            </a:r>
            <a:endParaRPr lang="cs-CZ" dirty="0"/>
          </a:p>
        </p:txBody>
      </p:sp>
      <p:sp>
        <p:nvSpPr>
          <p:cNvPr id="5" name="Zástupný symbol pro obsah 4"/>
          <p:cNvSpPr>
            <a:spLocks noGrp="1"/>
          </p:cNvSpPr>
          <p:nvPr>
            <p:ph idx="1"/>
          </p:nvPr>
        </p:nvSpPr>
        <p:spPr/>
        <p:txBody>
          <a:bodyPr/>
          <a:lstStyle/>
          <a:p>
            <a:r>
              <a:rPr lang="cs-CZ" dirty="0" smtClean="0"/>
              <a:t>§ 2 odst. 3 </a:t>
            </a:r>
            <a:r>
              <a:rPr lang="cs-CZ" dirty="0" err="1" smtClean="0"/>
              <a:t>InfZ</a:t>
            </a:r>
            <a:endParaRPr lang="cs-CZ" dirty="0" smtClean="0"/>
          </a:p>
          <a:p>
            <a:pPr lvl="1"/>
            <a:r>
              <a:rPr lang="cs-CZ" i="1" dirty="0" smtClean="0"/>
              <a:t>Zákon se nevztahuje na poskytování informací o údajích vedených v centrální evidenci účtů a v navazujících evidencích, informací, které jsou předmětem průmyslového </a:t>
            </a:r>
            <a:r>
              <a:rPr lang="cs-CZ" i="1" dirty="0" smtClean="0"/>
              <a:t>vlastnictví, </a:t>
            </a:r>
            <a:r>
              <a:rPr lang="cs-CZ" i="1" dirty="0" smtClean="0"/>
              <a:t>a dalších informací, pokud zvláštní </a:t>
            </a:r>
            <a:r>
              <a:rPr lang="cs-CZ" i="1" dirty="0" smtClean="0"/>
              <a:t>zákon</a:t>
            </a:r>
            <a:r>
              <a:rPr lang="cs-CZ" b="1" i="1" baseline="30000" dirty="0" smtClean="0"/>
              <a:t> </a:t>
            </a:r>
            <a:r>
              <a:rPr lang="cs-CZ" i="1" dirty="0" smtClean="0"/>
              <a:t>upravuje </a:t>
            </a:r>
            <a:r>
              <a:rPr lang="cs-CZ" i="1" dirty="0" smtClean="0"/>
              <a:t>jejich poskytování, zejména vyřízení žádosti včetně náležitostí a způsobu podání žádosti, lhůt, opravných prostředků a </a:t>
            </a:r>
            <a:r>
              <a:rPr lang="cs-CZ" i="1" dirty="0" smtClean="0"/>
              <a:t>způsobu </a:t>
            </a:r>
            <a:r>
              <a:rPr lang="cs-CZ" i="1" dirty="0" smtClean="0"/>
              <a:t>poskytnutí informací</a:t>
            </a:r>
            <a:r>
              <a:rPr lang="cs-CZ" i="1" dirty="0" smtClean="0"/>
              <a:t>.</a:t>
            </a:r>
          </a:p>
          <a:p>
            <a:pPr lvl="1"/>
            <a:endParaRPr lang="cs-CZ" i="1" dirty="0" smtClean="0"/>
          </a:p>
          <a:p>
            <a:pPr lvl="1"/>
            <a:r>
              <a:rPr lang="cs-CZ" dirty="0" smtClean="0"/>
              <a:t>Zákon o právu na informace o životním prostředí č. 344/1992 Sb.</a:t>
            </a:r>
          </a:p>
          <a:p>
            <a:pPr lvl="1"/>
            <a:r>
              <a:rPr lang="cs-CZ" dirty="0" smtClean="0"/>
              <a:t>O katastru nemovitostí České republiky – katastrální zákon č. 256/2013 Sb.</a:t>
            </a:r>
          </a:p>
          <a:p>
            <a:pPr lvl="1"/>
            <a:r>
              <a:rPr lang="cs-CZ" dirty="0" smtClean="0"/>
              <a:t>Zákon o archivnictví a spisové službě č. 499/2004 Sb. </a:t>
            </a:r>
          </a:p>
          <a:p>
            <a:pPr lvl="1"/>
            <a:r>
              <a:rPr lang="cs-CZ" dirty="0" smtClean="0"/>
              <a:t>Zákon o Sbírce zákonů a Sbírce mezinárodních smluv č. 309/1999 Sb.</a:t>
            </a:r>
          </a:p>
          <a:p>
            <a:pPr lvl="1"/>
            <a:endParaRPr lang="cs-CZ" i="1" dirty="0"/>
          </a:p>
        </p:txBody>
      </p:sp>
      <p:pic>
        <p:nvPicPr>
          <p:cNvPr id="6" name="Slide 7.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smtClean="0"/>
              <a:t>Specifické situace – nahlížení do spisu</a:t>
            </a:r>
            <a:endParaRPr lang="cs-CZ" dirty="0"/>
          </a:p>
        </p:txBody>
      </p:sp>
      <p:sp>
        <p:nvSpPr>
          <p:cNvPr id="5" name="Zástupný symbol pro obsah 4"/>
          <p:cNvSpPr>
            <a:spLocks noGrp="1"/>
          </p:cNvSpPr>
          <p:nvPr>
            <p:ph idx="1"/>
          </p:nvPr>
        </p:nvSpPr>
        <p:spPr/>
        <p:txBody>
          <a:bodyPr/>
          <a:lstStyle/>
          <a:p>
            <a:r>
              <a:rPr lang="cs-CZ" dirty="0" smtClean="0"/>
              <a:t>Kopie spisu, nahlížení do spisu</a:t>
            </a:r>
          </a:p>
          <a:p>
            <a:r>
              <a:rPr lang="cs-CZ" dirty="0" smtClean="0"/>
              <a:t>Speciální ustanovení § 38 s.</a:t>
            </a:r>
            <a:r>
              <a:rPr lang="cs-CZ" dirty="0" err="1" smtClean="0"/>
              <a:t>ř</a:t>
            </a:r>
            <a:r>
              <a:rPr lang="cs-CZ" dirty="0" smtClean="0"/>
              <a:t>.</a:t>
            </a:r>
          </a:p>
          <a:p>
            <a:r>
              <a:rPr lang="cs-CZ" dirty="0" smtClean="0"/>
              <a:t>NSS 2 As 38/2007-78 </a:t>
            </a:r>
            <a:r>
              <a:rPr lang="cs-CZ" i="1" dirty="0" smtClean="0"/>
              <a:t>„žádá-li žadatel (včetně účastníka řízení) o zaslání kopie celého spisu, jde podle obsahu o žádost o nahlédnutí do spisu podle § 38 správního řádu, a je proto třeba postupovat v režimu tohoto ustanovení jako zvláštní úpravy ve smyslu § 2 odst. 3 zákona o svobodném přístupu k informacím“</a:t>
            </a:r>
          </a:p>
          <a:p>
            <a:pPr>
              <a:buNone/>
            </a:pPr>
            <a:endParaRPr lang="cs-CZ" dirty="0"/>
          </a:p>
        </p:txBody>
      </p:sp>
      <p:pic>
        <p:nvPicPr>
          <p:cNvPr id="6" name="Slide 8.m4a">
            <a:hlinkClick r:id="" action="ppaction://media"/>
          </p:cNvPr>
          <p:cNvPicPr>
            <a:picLocks noRot="1" noChangeAspect="1"/>
          </p:cNvPicPr>
          <p:nvPr>
            <a:audioFile r:link="rId1"/>
          </p:nvPr>
        </p:nvPicPr>
        <p:blipFill>
          <a:blip r:embed="rId3"/>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smtClean="0"/>
              <a:t>Zápatí prezentace</a:t>
            </a:r>
            <a:endParaRPr lang="cs-CZ" dirty="0"/>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err="1" smtClean="0"/>
              <a:t>InfZ</a:t>
            </a:r>
            <a:r>
              <a:rPr lang="cs-CZ" dirty="0" smtClean="0"/>
              <a:t> jako obecný procesní nástroj pro poskytování informací</a:t>
            </a:r>
            <a:endParaRPr lang="cs-CZ" dirty="0"/>
          </a:p>
        </p:txBody>
      </p:sp>
      <p:sp>
        <p:nvSpPr>
          <p:cNvPr id="5" name="Zástupný symbol pro obsah 4"/>
          <p:cNvSpPr>
            <a:spLocks noGrp="1"/>
          </p:cNvSpPr>
          <p:nvPr>
            <p:ph idx="1"/>
          </p:nvPr>
        </p:nvSpPr>
        <p:spPr/>
        <p:txBody>
          <a:bodyPr/>
          <a:lstStyle/>
          <a:p>
            <a:endParaRPr lang="cs-CZ" dirty="0" smtClean="0"/>
          </a:p>
          <a:p>
            <a:r>
              <a:rPr lang="cs-CZ" dirty="0" smtClean="0"/>
              <a:t>Postupuje se podle </a:t>
            </a:r>
            <a:r>
              <a:rPr lang="cs-CZ" dirty="0" err="1" smtClean="0"/>
              <a:t>InfZ</a:t>
            </a:r>
            <a:r>
              <a:rPr lang="cs-CZ" dirty="0" smtClean="0"/>
              <a:t> a zvláštní zákon upravuje pouze některé zvláštní normy</a:t>
            </a:r>
          </a:p>
          <a:p>
            <a:r>
              <a:rPr lang="cs-CZ" dirty="0" smtClean="0"/>
              <a:t>Stavební zákon (evidence územně plánovací činnosti)</a:t>
            </a:r>
          </a:p>
          <a:p>
            <a:pPr lvl="1"/>
            <a:r>
              <a:rPr lang="cs-CZ" dirty="0" smtClean="0"/>
              <a:t>§ 168 odst. 2: </a:t>
            </a:r>
            <a:r>
              <a:rPr lang="cs-CZ" i="1" dirty="0" smtClean="0"/>
              <a:t>„Vedení </a:t>
            </a:r>
            <a:r>
              <a:rPr lang="cs-CZ" i="1" dirty="0" smtClean="0"/>
              <a:t>spisové služby a nahlížení do spisu se řídí ustanoveními správního řádu a zvláštního právního </a:t>
            </a:r>
            <a:r>
              <a:rPr lang="cs-CZ" i="1" dirty="0" smtClean="0"/>
              <a:t>předpisu. </a:t>
            </a:r>
            <a:r>
              <a:rPr lang="cs-CZ" i="1" dirty="0" smtClean="0"/>
              <a:t>Kopii dokumentace stavby stavební úřad poskytne, pokud žadatel předloží souhlas toho, kdo dokumentaci pořídil, případně souhlas vlastníka stavby, které se dokumentace týká. V odůvodněných případech lze usnesením odepřít nahlížení do vybraných částí dokumentace u staveb důležitých pro obranu státu, staveb civilní ochrany a bezpečnosti, popřípadě z důvodů ochrany osob a jejich majetku. </a:t>
            </a:r>
            <a:r>
              <a:rPr lang="cs-CZ" i="1" dirty="0" smtClean="0"/>
              <a:t>“</a:t>
            </a:r>
            <a:endParaRPr lang="cs-CZ" i="1" dirty="0"/>
          </a:p>
        </p:txBody>
      </p:sp>
      <p:pic>
        <p:nvPicPr>
          <p:cNvPr id="6" name="Slide 9.m4a">
            <a:hlinkClick r:id="" action="ppaction://media"/>
          </p:cNvPr>
          <p:cNvPicPr>
            <a:picLocks noRot="1" noChangeAspect="1"/>
          </p:cNvPicPr>
          <p:nvPr>
            <a:audioFile r:link="rId1"/>
          </p:nvPr>
        </p:nvPicPr>
        <p:blipFill>
          <a:blip r:embed="rId4"/>
          <a:stretch>
            <a:fillRect/>
          </a:stretch>
        </p:blipFill>
        <p:spPr>
          <a:xfrm>
            <a:off x="5973763" y="3306763"/>
            <a:ext cx="244475" cy="244475"/>
          </a:xfrm>
          <a:prstGeom prst="rect">
            <a:avLst/>
          </a:prstGeom>
        </p:spPr>
      </p:pic>
    </p:spTree>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theme/theme1.xml><?xml version="1.0" encoding="utf-8"?>
<a:theme xmlns:a="http://schemas.openxmlformats.org/drawingml/2006/main" name="muni-law-prezentace-16-9-cz-v1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muni-law-prezentace-16-9-cz-v11.potx" id="{4E9291F6-B920-48C7-AC35-9342B417E3C9}" vid="{A04E845E-CC96-4AFA-B6AA-9EA935455C7B}"/>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muni-law-prezentace-16-9-cz-v11</Template>
  <TotalTime>1320</TotalTime>
  <Words>2742</Words>
  <Application>Microsoft Office PowerPoint</Application>
  <PresentationFormat>Vlastní</PresentationFormat>
  <Paragraphs>372</Paragraphs>
  <Slides>30</Slides>
  <Notes>17</Notes>
  <HiddenSlides>0</HiddenSlides>
  <MMClips>30</MMClips>
  <ScaleCrop>false</ScaleCrop>
  <HeadingPairs>
    <vt:vector size="4" baseType="variant">
      <vt:variant>
        <vt:lpstr>Motiv</vt:lpstr>
      </vt:variant>
      <vt:variant>
        <vt:i4>1</vt:i4>
      </vt:variant>
      <vt:variant>
        <vt:lpstr>Nadpisy snímků</vt:lpstr>
      </vt:variant>
      <vt:variant>
        <vt:i4>30</vt:i4>
      </vt:variant>
    </vt:vector>
  </HeadingPairs>
  <TitlesOfParts>
    <vt:vector size="31" baseType="lpstr">
      <vt:lpstr>muni-law-prezentace-16-9-cz-v11</vt:lpstr>
      <vt:lpstr>Svobodný přístup k informacím</vt:lpstr>
      <vt:lpstr>Ústavní základy práva na informace</vt:lpstr>
      <vt:lpstr>Ústavní základy práva na informace</vt:lpstr>
      <vt:lpstr>Účel práva na informace</vt:lpstr>
      <vt:lpstr>Povinné subjekty</vt:lpstr>
      <vt:lpstr>Veřejné instituce</vt:lpstr>
      <vt:lpstr>Zvláštní zákony a vztah k InfZ</vt:lpstr>
      <vt:lpstr>Specifické situace – nahlížení do spisu</vt:lpstr>
      <vt:lpstr>InfZ jako obecný procesní nástroj pro poskytování informací</vt:lpstr>
      <vt:lpstr>InfZ a Správní řád</vt:lpstr>
      <vt:lpstr>Výluky</vt:lpstr>
      <vt:lpstr>Základní pojmy</vt:lpstr>
      <vt:lpstr>Žádost a žadatel</vt:lpstr>
      <vt:lpstr>Poskytování informací</vt:lpstr>
      <vt:lpstr>Omezení poskytování informací</vt:lpstr>
      <vt:lpstr>Rozhodnutí o odmítnutí žádosti</vt:lpstr>
      <vt:lpstr>Odložení žádosti</vt:lpstr>
      <vt:lpstr>Lhůty </vt:lpstr>
      <vt:lpstr>Test proporcionality</vt:lpstr>
      <vt:lpstr>Vymahatelnost práva na informace</vt:lpstr>
      <vt:lpstr>Stížnost</vt:lpstr>
      <vt:lpstr>Vyřízení stížnosti</vt:lpstr>
      <vt:lpstr>Obrana proti nečinnosti při vyřizování stížnosti</vt:lpstr>
      <vt:lpstr>Odvolání</vt:lpstr>
      <vt:lpstr>Rozhodnutí o odvolání</vt:lpstr>
      <vt:lpstr>Informační příkaz</vt:lpstr>
      <vt:lpstr>Přezkumné řízení</vt:lpstr>
      <vt:lpstr>Úhrada nákladů</vt:lpstr>
      <vt:lpstr>Nadřízené orgány</vt:lpstr>
      <vt:lpstr>Děkuji za pozornost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Svobodný přístup k informacím</dc:title>
  <dc:creator>user</dc:creator>
  <cp:lastModifiedBy>user</cp:lastModifiedBy>
  <cp:revision>81</cp:revision>
  <cp:lastPrinted>1601-01-01T00:00:00Z</cp:lastPrinted>
  <dcterms:created xsi:type="dcterms:W3CDTF">2021-01-06T10:35:14Z</dcterms:created>
  <dcterms:modified xsi:type="dcterms:W3CDTF">2021-01-07T21:30:49Z</dcterms:modified>
</cp:coreProperties>
</file>