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1" r:id="rId4"/>
    <p:sldId id="280" r:id="rId5"/>
    <p:sldId id="273" r:id="rId6"/>
    <p:sldId id="275" r:id="rId7"/>
    <p:sldId id="278" r:id="rId8"/>
    <p:sldId id="274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3" r:id="rId22"/>
    <p:sldId id="312" r:id="rId23"/>
    <p:sldId id="314" r:id="rId24"/>
    <p:sldId id="315" r:id="rId25"/>
    <p:sldId id="317" r:id="rId26"/>
  </p:sldIdLst>
  <p:sldSz cx="9145588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22" d="100"/>
          <a:sy n="122" d="100"/>
        </p:scale>
        <p:origin x="-822" y="-9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xmlns="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xmlns="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NV305K Evropské správní právo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4</a:t>
            </a:r>
            <a:r>
              <a:rPr lang="cs-CZ" dirty="0" smtClean="0"/>
              <a:t>. přednáška</a:t>
            </a:r>
          </a:p>
          <a:p>
            <a:pPr algn="ctr"/>
            <a:r>
              <a:rPr lang="cs-CZ" dirty="0" smtClean="0"/>
              <a:t>Mgr. Tomáš </a:t>
            </a:r>
            <a:r>
              <a:rPr lang="cs-CZ" dirty="0" smtClean="0"/>
              <a:t>Svoboda, </a:t>
            </a:r>
            <a:r>
              <a:rPr lang="cs-CZ" dirty="0" err="1" smtClean="0"/>
              <a:t>Ph.D</a:t>
            </a:r>
            <a:r>
              <a:rPr lang="cs-CZ" dirty="0" smtClean="0"/>
              <a:t>.</a:t>
            </a:r>
            <a:endParaRPr lang="cs-CZ" dirty="0" smtClean="0"/>
          </a:p>
          <a:p>
            <a:pPr algn="ctr"/>
            <a:r>
              <a:rPr lang="cs-CZ" dirty="0" smtClean="0"/>
              <a:t>6</a:t>
            </a:r>
            <a:r>
              <a:rPr lang="cs-CZ" dirty="0" smtClean="0"/>
              <a:t>. 11.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5871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Stručný vývoj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Reakce na rostoucí disparity</a:t>
            </a:r>
            <a:endParaRPr lang="cs-CZ" dirty="0"/>
          </a:p>
          <a:p>
            <a:pPr lvl="1" algn="just"/>
            <a:r>
              <a:rPr lang="cs-CZ" dirty="0" smtClean="0"/>
              <a:t>Od </a:t>
            </a:r>
            <a:r>
              <a:rPr lang="cs-CZ" dirty="0"/>
              <a:t>60. </a:t>
            </a:r>
            <a:r>
              <a:rPr lang="cs-CZ" dirty="0" smtClean="0"/>
              <a:t>let zájem </a:t>
            </a:r>
            <a:r>
              <a:rPr lang="cs-CZ" dirty="0"/>
              <a:t>Komise </a:t>
            </a:r>
            <a:endParaRPr lang="cs-CZ" dirty="0" smtClean="0"/>
          </a:p>
          <a:p>
            <a:pPr lvl="1" algn="just"/>
            <a:endParaRPr lang="cs-CZ" dirty="0" smtClean="0"/>
          </a:p>
          <a:p>
            <a:pPr lvl="1" algn="just"/>
            <a:r>
              <a:rPr lang="cs-CZ" b="1" dirty="0" smtClean="0"/>
              <a:t>1975 – počátek „regionální politiky EU“</a:t>
            </a:r>
          </a:p>
          <a:p>
            <a:pPr lvl="1" algn="just"/>
            <a:r>
              <a:rPr lang="cs-CZ" dirty="0" smtClean="0"/>
              <a:t>Vytvoření </a:t>
            </a:r>
            <a:r>
              <a:rPr lang="cs-CZ" i="1" dirty="0" smtClean="0">
                <a:solidFill>
                  <a:srgbClr val="0000DC"/>
                </a:solidFill>
              </a:rPr>
              <a:t>Evropského fondu </a:t>
            </a:r>
            <a:r>
              <a:rPr lang="cs-CZ" i="1" dirty="0">
                <a:solidFill>
                  <a:srgbClr val="0000DC"/>
                </a:solidFill>
              </a:rPr>
              <a:t>pro regionální rozvoj </a:t>
            </a:r>
            <a:r>
              <a:rPr lang="cs-CZ" dirty="0"/>
              <a:t>(ERDF)</a:t>
            </a:r>
          </a:p>
          <a:p>
            <a:pPr lvl="1" algn="just"/>
            <a:r>
              <a:rPr lang="cs-CZ" dirty="0" smtClean="0"/>
              <a:t>Důraz </a:t>
            </a:r>
            <a:r>
              <a:rPr lang="cs-CZ" dirty="0"/>
              <a:t>na konvergenci a „přechodové regiony“</a:t>
            </a:r>
          </a:p>
          <a:p>
            <a:pPr lvl="1" algn="just"/>
            <a:endParaRPr lang="cs-CZ" dirty="0" smtClean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</a:t>
            </a:r>
            <a:r>
              <a:rPr lang="cs-CZ" dirty="0" smtClean="0">
                <a:solidFill>
                  <a:srgbClr val="0000DC"/>
                </a:solidFill>
              </a:rPr>
              <a:t>růběžné reformy </a:t>
            </a:r>
            <a:r>
              <a:rPr lang="cs-CZ" dirty="0" smtClean="0"/>
              <a:t>(navyšováním </a:t>
            </a:r>
            <a:r>
              <a:rPr lang="cs-CZ" dirty="0"/>
              <a:t>vlivu </a:t>
            </a:r>
            <a:r>
              <a:rPr lang="cs-CZ" dirty="0" smtClean="0"/>
              <a:t>Komise, více prostředků, formováním </a:t>
            </a:r>
            <a:r>
              <a:rPr lang="cs-CZ" dirty="0"/>
              <a:t>určitého „strategického rámce</a:t>
            </a:r>
            <a:r>
              <a:rPr lang="cs-CZ" dirty="0" smtClean="0"/>
              <a:t>“)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 smtClean="0"/>
              <a:t>1988 = </a:t>
            </a:r>
            <a:r>
              <a:rPr lang="cs-CZ" b="1" dirty="0"/>
              <a:t>zásadní reforma </a:t>
            </a:r>
            <a:r>
              <a:rPr lang="cs-CZ" b="1" dirty="0" smtClean="0">
                <a:solidFill>
                  <a:srgbClr val="0000DC"/>
                </a:solidFill>
              </a:rPr>
              <a:t>(vytvoření „kohezní politiky EU“)</a:t>
            </a:r>
            <a:endParaRPr lang="cs-CZ" b="1" dirty="0">
              <a:solidFill>
                <a:srgbClr val="0000DC"/>
              </a:solidFill>
            </a:endParaRPr>
          </a:p>
          <a:p>
            <a:pPr lvl="1" algn="just"/>
            <a:r>
              <a:rPr lang="cs-CZ" dirty="0" smtClean="0"/>
              <a:t>Smlouva </a:t>
            </a:r>
            <a:r>
              <a:rPr lang="cs-CZ" dirty="0"/>
              <a:t>o EHS – </a:t>
            </a:r>
            <a:r>
              <a:rPr lang="cs-CZ" dirty="0">
                <a:solidFill>
                  <a:srgbClr val="0000DC"/>
                </a:solidFill>
              </a:rPr>
              <a:t>nově politika hospodářské a sociální soudržnosti </a:t>
            </a:r>
            <a:r>
              <a:rPr lang="cs-CZ" dirty="0" smtClean="0"/>
              <a:t>(</a:t>
            </a:r>
            <a:r>
              <a:rPr lang="cs-CZ" dirty="0"/>
              <a:t>později </a:t>
            </a:r>
            <a:r>
              <a:rPr lang="cs-CZ" dirty="0" smtClean="0"/>
              <a:t>také </a:t>
            </a:r>
            <a:r>
              <a:rPr lang="cs-CZ" dirty="0"/>
              <a:t>třetí územní rozměr kohezní politiky</a:t>
            </a:r>
            <a:r>
              <a:rPr lang="cs-CZ" dirty="0" smtClean="0"/>
              <a:t>)</a:t>
            </a:r>
          </a:p>
        </p:txBody>
      </p:sp>
      <p:pic>
        <p:nvPicPr>
          <p:cNvPr id="6" name="Slide 10.wav">
            <a:hlinkClick r:id="" action="ppaction://media"/>
          </p:cNvPr>
          <p:cNvPicPr>
            <a:picLocks noRot="1" noChangeAspect="1"/>
          </p:cNvPicPr>
          <p:nvPr>
            <a:wavAudioFile r:embed="rId1" name="Slide 1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27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Stručný vývoj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Nové principy kohezní politiky (1988)</a:t>
            </a:r>
            <a:endParaRPr lang="cs-CZ" dirty="0"/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</a:t>
            </a:r>
            <a:r>
              <a:rPr lang="cs-CZ" i="1" dirty="0" smtClean="0">
                <a:solidFill>
                  <a:srgbClr val="0000DC"/>
                </a:solidFill>
              </a:rPr>
              <a:t>rogramování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 smtClean="0"/>
              <a:t>= operační </a:t>
            </a:r>
            <a:r>
              <a:rPr lang="cs-CZ" dirty="0"/>
              <a:t>programy, programová období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K</a:t>
            </a:r>
            <a:r>
              <a:rPr lang="cs-CZ" i="1" dirty="0" smtClean="0">
                <a:solidFill>
                  <a:srgbClr val="0000DC"/>
                </a:solidFill>
              </a:rPr>
              <a:t>oncentrace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 smtClean="0"/>
              <a:t>= 5 </a:t>
            </a:r>
            <a:r>
              <a:rPr lang="cs-CZ" dirty="0"/>
              <a:t>prioritních </a:t>
            </a:r>
            <a:r>
              <a:rPr lang="cs-CZ" dirty="0" smtClean="0"/>
              <a:t>cílů (nikoli „všechno a nic“)</a:t>
            </a:r>
            <a:endParaRPr lang="cs-CZ" dirty="0"/>
          </a:p>
          <a:p>
            <a:pPr lvl="1" algn="just"/>
            <a:r>
              <a:rPr lang="cs-CZ" i="1" dirty="0" err="1" smtClean="0">
                <a:solidFill>
                  <a:srgbClr val="0000DC"/>
                </a:solidFill>
              </a:rPr>
              <a:t>Adicionalita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 smtClean="0"/>
              <a:t>= „</a:t>
            </a:r>
            <a:r>
              <a:rPr lang="cs-CZ" dirty="0"/>
              <a:t>přidaná hodnota</a:t>
            </a:r>
            <a:r>
              <a:rPr lang="cs-CZ" dirty="0" smtClean="0"/>
              <a:t>“ intervencí </a:t>
            </a:r>
            <a:r>
              <a:rPr lang="cs-CZ" dirty="0"/>
              <a:t>+ </a:t>
            </a:r>
            <a:r>
              <a:rPr lang="cs-CZ" dirty="0" smtClean="0"/>
              <a:t>obligatorní spoluúčast příjemců</a:t>
            </a:r>
            <a:endParaRPr lang="cs-CZ" dirty="0"/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</a:t>
            </a:r>
            <a:r>
              <a:rPr lang="cs-CZ" i="1" dirty="0" smtClean="0">
                <a:solidFill>
                  <a:srgbClr val="0000DC"/>
                </a:solidFill>
              </a:rPr>
              <a:t>artnerství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 smtClean="0"/>
              <a:t>= spolupráce </a:t>
            </a:r>
            <a:r>
              <a:rPr lang="cs-CZ" dirty="0"/>
              <a:t>s různými aktéry kohezní </a:t>
            </a:r>
            <a:r>
              <a:rPr lang="cs-CZ" dirty="0" smtClean="0"/>
              <a:t>politiky, víceúrovňová </a:t>
            </a:r>
            <a:r>
              <a:rPr lang="cs-CZ" dirty="0" smtClean="0"/>
              <a:t>správa</a:t>
            </a:r>
            <a:endParaRPr lang="cs-CZ" dirty="0"/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N</a:t>
            </a:r>
            <a:r>
              <a:rPr lang="cs-CZ" dirty="0" smtClean="0"/>
              <a:t>ově </a:t>
            </a:r>
            <a:r>
              <a:rPr lang="cs-CZ" dirty="0"/>
              <a:t>definice územních „statistických jednotek“ - </a:t>
            </a:r>
            <a:r>
              <a:rPr lang="cs-CZ" i="1" dirty="0">
                <a:solidFill>
                  <a:srgbClr val="0000DC"/>
                </a:solidFill>
              </a:rPr>
              <a:t>NUTS </a:t>
            </a:r>
          </a:p>
          <a:p>
            <a:pPr lvl="2" algn="just"/>
            <a:r>
              <a:rPr lang="cs-CZ" i="1" dirty="0" smtClean="0"/>
              <a:t>= </a:t>
            </a:r>
            <a:r>
              <a:rPr lang="fr-FR" i="1" dirty="0" smtClean="0"/>
              <a:t>Nomenclature </a:t>
            </a:r>
            <a:r>
              <a:rPr lang="fr-FR" i="1" dirty="0" smtClean="0"/>
              <a:t>des Unites Territoriales Statistiques</a:t>
            </a:r>
            <a:endParaRPr lang="cs-CZ" dirty="0" smtClean="0"/>
          </a:p>
          <a:p>
            <a:pPr lvl="1" algn="just"/>
            <a:r>
              <a:rPr lang="cs-CZ" dirty="0" smtClean="0"/>
              <a:t>Rozpočet </a:t>
            </a:r>
            <a:r>
              <a:rPr lang="cs-CZ" dirty="0" smtClean="0">
                <a:solidFill>
                  <a:srgbClr val="0000DC"/>
                </a:solidFill>
              </a:rPr>
              <a:t>x2</a:t>
            </a:r>
            <a:r>
              <a:rPr lang="cs-CZ" dirty="0" smtClean="0"/>
              <a:t> (později opakovaně navyšován)</a:t>
            </a:r>
            <a:endParaRPr lang="cs-CZ" dirty="0"/>
          </a:p>
          <a:p>
            <a:pPr lvl="1" algn="just"/>
            <a:endParaRPr lang="cs-CZ" dirty="0" smtClean="0"/>
          </a:p>
        </p:txBody>
      </p:sp>
      <p:pic>
        <p:nvPicPr>
          <p:cNvPr id="6" name="Slide 11.wav">
            <a:hlinkClick r:id="" action="ppaction://media"/>
          </p:cNvPr>
          <p:cNvPicPr>
            <a:picLocks noRot="1" noChangeAspect="1"/>
          </p:cNvPicPr>
          <p:nvPr>
            <a:wavAudioFile r:embed="rId1" name="Slide 1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33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Nejobecnější účel </a:t>
            </a:r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= „Soudržnost“ </a:t>
            </a:r>
            <a:r>
              <a:rPr lang="cs-CZ" dirty="0"/>
              <a:t>(3 dimenze</a:t>
            </a:r>
            <a:r>
              <a:rPr lang="cs-CZ" dirty="0" smtClean="0"/>
              <a:t>)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Hospodářská </a:t>
            </a:r>
            <a:r>
              <a:rPr lang="cs-CZ" i="1" dirty="0" smtClean="0"/>
              <a:t>(zejména hospodářská konvergence)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Sociální </a:t>
            </a:r>
            <a:r>
              <a:rPr lang="cs-CZ" i="1" dirty="0" smtClean="0"/>
              <a:t>(zejména zaměstnanost)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Územní </a:t>
            </a:r>
            <a:r>
              <a:rPr lang="cs-CZ" i="1" dirty="0" smtClean="0"/>
              <a:t>(nejméně jasná dimenze, různé významy…)</a:t>
            </a:r>
          </a:p>
          <a:p>
            <a:pPr algn="just">
              <a:lnSpc>
                <a:spcPct val="100000"/>
              </a:lnSpc>
            </a:pPr>
            <a:endParaRPr lang="cs-CZ" dirty="0" smtClean="0"/>
          </a:p>
          <a:p>
            <a:pPr algn="just">
              <a:lnSpc>
                <a:spcPct val="100000"/>
              </a:lnSpc>
            </a:pPr>
            <a:r>
              <a:rPr lang="cs-CZ" dirty="0" smtClean="0"/>
              <a:t>Soustava </a:t>
            </a:r>
            <a:r>
              <a:rPr lang="cs-CZ" dirty="0"/>
              <a:t>cílů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</a:t>
            </a:r>
            <a:r>
              <a:rPr lang="cs-CZ" dirty="0" smtClean="0">
                <a:solidFill>
                  <a:srgbClr val="0000DC"/>
                </a:solidFill>
              </a:rPr>
              <a:t>rimární</a:t>
            </a:r>
            <a:endParaRPr lang="cs-CZ" dirty="0">
              <a:solidFill>
                <a:srgbClr val="0000DC"/>
              </a:solidFill>
            </a:endParaRP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T</a:t>
            </a:r>
            <a:r>
              <a:rPr lang="cs-CZ" dirty="0" smtClean="0">
                <a:solidFill>
                  <a:srgbClr val="0000DC"/>
                </a:solidFill>
              </a:rPr>
              <a:t>ematické </a:t>
            </a:r>
            <a:r>
              <a:rPr lang="cs-CZ" dirty="0">
                <a:solidFill>
                  <a:srgbClr val="0000DC"/>
                </a:solidFill>
              </a:rPr>
              <a:t>cíle a priority</a:t>
            </a:r>
          </a:p>
          <a:p>
            <a:pPr lvl="1" algn="just"/>
            <a:endParaRPr lang="cs-CZ" dirty="0" smtClean="0"/>
          </a:p>
          <a:p>
            <a:pPr lvl="1" algn="just"/>
            <a:r>
              <a:rPr lang="cs-CZ" dirty="0" smtClean="0"/>
              <a:t>Ale v zásadě vágní pojmy, </a:t>
            </a:r>
            <a:r>
              <a:rPr lang="cs-CZ" dirty="0" smtClean="0">
                <a:solidFill>
                  <a:srgbClr val="0000DC"/>
                </a:solidFill>
              </a:rPr>
              <a:t>nikoli exaktní cíle</a:t>
            </a:r>
            <a:r>
              <a:rPr lang="cs-CZ" dirty="0" smtClean="0"/>
              <a:t>, svou podstatou  spíše pouze </a:t>
            </a:r>
            <a:r>
              <a:rPr lang="cs-CZ" dirty="0">
                <a:solidFill>
                  <a:srgbClr val="0000DC"/>
                </a:solidFill>
              </a:rPr>
              <a:t>„záměry podpory</a:t>
            </a:r>
            <a:r>
              <a:rPr lang="cs-CZ" dirty="0" smtClean="0">
                <a:solidFill>
                  <a:srgbClr val="0000DC"/>
                </a:solidFill>
              </a:rPr>
              <a:t>“</a:t>
            </a:r>
            <a:r>
              <a:rPr lang="cs-CZ" dirty="0" smtClean="0"/>
              <a:t> </a:t>
            </a:r>
            <a:r>
              <a:rPr lang="cs-CZ" i="1" dirty="0" smtClean="0"/>
              <a:t>(= „kam mají jít peníze“)</a:t>
            </a:r>
            <a:endParaRPr lang="cs-CZ" i="1" dirty="0"/>
          </a:p>
          <a:p>
            <a:pPr algn="just">
              <a:lnSpc>
                <a:spcPct val="100000"/>
              </a:lnSpc>
            </a:pPr>
            <a:endParaRPr lang="cs-CZ" dirty="0" smtClean="0"/>
          </a:p>
        </p:txBody>
      </p:sp>
      <p:pic>
        <p:nvPicPr>
          <p:cNvPr id="6" name="Slide 12.wav">
            <a:hlinkClick r:id="" action="ppaction://media"/>
          </p:cNvPr>
          <p:cNvPicPr>
            <a:picLocks noRot="1" noChangeAspect="1"/>
          </p:cNvPicPr>
          <p:nvPr>
            <a:wavAudioFile r:embed="rId1" name="Slide 1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Primární cíle 1988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Podpora </a:t>
            </a:r>
            <a:r>
              <a:rPr lang="cs-CZ" i="1" dirty="0">
                <a:solidFill>
                  <a:srgbClr val="0000DC"/>
                </a:solidFill>
              </a:rPr>
              <a:t>rozvoje a strukturálních změn hospodářsky zaostávajících regionů;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Konverze </a:t>
            </a:r>
            <a:r>
              <a:rPr lang="cs-CZ" i="1" dirty="0">
                <a:solidFill>
                  <a:srgbClr val="0000DC"/>
                </a:solidFill>
              </a:rPr>
              <a:t>regionů vážně zasažených úpadkem průmyslu;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Boj </a:t>
            </a:r>
            <a:r>
              <a:rPr lang="cs-CZ" i="1" dirty="0">
                <a:solidFill>
                  <a:srgbClr val="0000DC"/>
                </a:solidFill>
              </a:rPr>
              <a:t>s dlouhodobou nezaměstnaností;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Zvyšování </a:t>
            </a:r>
            <a:r>
              <a:rPr lang="cs-CZ" i="1" dirty="0">
                <a:solidFill>
                  <a:srgbClr val="0000DC"/>
                </a:solidFill>
              </a:rPr>
              <a:t>zaměstnanosti mladých lidí;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(a</a:t>
            </a:r>
            <a:r>
              <a:rPr lang="cs-CZ" i="1" dirty="0">
                <a:solidFill>
                  <a:srgbClr val="0000DC"/>
                </a:solidFill>
              </a:rPr>
              <a:t>) Urychlování strukturálních změn v zemědělství a (b) Podpora </a:t>
            </a:r>
            <a:r>
              <a:rPr lang="cs-CZ" i="1" dirty="0" smtClean="0">
                <a:solidFill>
                  <a:srgbClr val="0000DC"/>
                </a:solidFill>
              </a:rPr>
              <a:t>rozvoje zemědělských </a:t>
            </a:r>
            <a:r>
              <a:rPr lang="cs-CZ" i="1" dirty="0">
                <a:solidFill>
                  <a:srgbClr val="0000DC"/>
                </a:solidFill>
              </a:rPr>
              <a:t>oblastí</a:t>
            </a:r>
            <a:r>
              <a:rPr lang="cs-CZ" i="1" dirty="0" smtClean="0">
                <a:solidFill>
                  <a:srgbClr val="0000DC"/>
                </a:solidFill>
              </a:rPr>
              <a:t>.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 smtClean="0"/>
              <a:t>Ústřední motiv</a:t>
            </a:r>
            <a:r>
              <a:rPr lang="cs-CZ" dirty="0" smtClean="0"/>
              <a:t> = přechod k jednotnému vnitřnímu (společnému) trhu</a:t>
            </a:r>
          </a:p>
        </p:txBody>
      </p:sp>
      <p:pic>
        <p:nvPicPr>
          <p:cNvPr id="6" name="Slide 13.wav">
            <a:hlinkClick r:id="" action="ppaction://media"/>
          </p:cNvPr>
          <p:cNvPicPr>
            <a:picLocks noRot="1" noChangeAspect="1"/>
          </p:cNvPicPr>
          <p:nvPr>
            <a:wavAudioFile r:embed="rId1" name="Slide 1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14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Primární cíle 1993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Podpora </a:t>
            </a:r>
            <a:r>
              <a:rPr lang="cs-CZ" i="1" dirty="0">
                <a:solidFill>
                  <a:srgbClr val="0000DC"/>
                </a:solidFill>
              </a:rPr>
              <a:t>rozvoje a strukturálních změn hospodářsky zaostávajících </a:t>
            </a:r>
            <a:r>
              <a:rPr lang="cs-CZ" i="1" dirty="0" smtClean="0">
                <a:solidFill>
                  <a:srgbClr val="0000DC"/>
                </a:solidFill>
              </a:rPr>
              <a:t>regionů</a:t>
            </a:r>
            <a:endParaRPr lang="cs-CZ" i="1" dirty="0">
              <a:solidFill>
                <a:srgbClr val="0000DC"/>
              </a:solidFill>
            </a:endParaRP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Konverze </a:t>
            </a:r>
            <a:r>
              <a:rPr lang="cs-CZ" i="1" dirty="0">
                <a:solidFill>
                  <a:srgbClr val="0000DC"/>
                </a:solidFill>
              </a:rPr>
              <a:t>regionů vážně zasažených úpadkem </a:t>
            </a:r>
            <a:r>
              <a:rPr lang="cs-CZ" i="1" dirty="0" smtClean="0">
                <a:solidFill>
                  <a:srgbClr val="0000DC"/>
                </a:solidFill>
              </a:rPr>
              <a:t>průmyslu</a:t>
            </a:r>
            <a:endParaRPr lang="cs-CZ" i="1" dirty="0">
              <a:solidFill>
                <a:srgbClr val="0000DC"/>
              </a:solidFill>
            </a:endParaRP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Boj </a:t>
            </a:r>
            <a:r>
              <a:rPr lang="cs-CZ" i="1" dirty="0">
                <a:solidFill>
                  <a:srgbClr val="0000DC"/>
                </a:solidFill>
              </a:rPr>
              <a:t>s dlouhodobou </a:t>
            </a:r>
            <a:r>
              <a:rPr lang="cs-CZ" i="1" dirty="0" smtClean="0">
                <a:solidFill>
                  <a:srgbClr val="0000DC"/>
                </a:solidFill>
              </a:rPr>
              <a:t>nezaměstnaností</a:t>
            </a:r>
            <a:endParaRPr lang="cs-CZ" i="1" dirty="0">
              <a:solidFill>
                <a:srgbClr val="0000DC"/>
              </a:solidFill>
            </a:endParaRP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Zvyšování </a:t>
            </a:r>
            <a:r>
              <a:rPr lang="cs-CZ" i="1" dirty="0">
                <a:solidFill>
                  <a:srgbClr val="0000DC"/>
                </a:solidFill>
              </a:rPr>
              <a:t>zaměstnanosti mladých </a:t>
            </a:r>
            <a:r>
              <a:rPr lang="cs-CZ" i="1" dirty="0" smtClean="0">
                <a:solidFill>
                  <a:srgbClr val="0000DC"/>
                </a:solidFill>
              </a:rPr>
              <a:t>lidí</a:t>
            </a:r>
            <a:endParaRPr lang="cs-CZ" i="1" dirty="0">
              <a:solidFill>
                <a:srgbClr val="0000DC"/>
              </a:solidFill>
            </a:endParaRP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 smtClean="0">
                <a:solidFill>
                  <a:srgbClr val="0000DC"/>
                </a:solidFill>
              </a:rPr>
              <a:t>(a</a:t>
            </a:r>
            <a:r>
              <a:rPr lang="cs-CZ" i="1" dirty="0">
                <a:solidFill>
                  <a:srgbClr val="0000DC"/>
                </a:solidFill>
              </a:rPr>
              <a:t>) Urychlování strukturálních změn v zemědělství a (b) Podpora </a:t>
            </a:r>
            <a:r>
              <a:rPr lang="cs-CZ" i="1" dirty="0" smtClean="0">
                <a:solidFill>
                  <a:srgbClr val="0000DC"/>
                </a:solidFill>
              </a:rPr>
              <a:t>rozvoje zemědělských oblastí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b="1" i="1" dirty="0" smtClean="0">
                <a:solidFill>
                  <a:srgbClr val="0000DC"/>
                </a:solidFill>
              </a:rPr>
              <a:t>Podpora </a:t>
            </a:r>
            <a:r>
              <a:rPr lang="cs-CZ" b="1" i="1" dirty="0">
                <a:solidFill>
                  <a:srgbClr val="0000DC"/>
                </a:solidFill>
              </a:rPr>
              <a:t>neobydlených </a:t>
            </a:r>
            <a:r>
              <a:rPr lang="cs-CZ" b="1" i="1" dirty="0" smtClean="0">
                <a:solidFill>
                  <a:srgbClr val="0000DC"/>
                </a:solidFill>
              </a:rPr>
              <a:t>arktických regionů</a:t>
            </a:r>
          </a:p>
          <a:p>
            <a:pPr lvl="1" algn="just"/>
            <a:endParaRPr lang="cs-CZ" dirty="0" smtClean="0"/>
          </a:p>
          <a:p>
            <a:pPr lvl="1" algn="just"/>
            <a:r>
              <a:rPr lang="cs-CZ" b="1" dirty="0" smtClean="0"/>
              <a:t>Ústřední motiv</a:t>
            </a:r>
            <a:r>
              <a:rPr lang="cs-CZ" dirty="0" smtClean="0"/>
              <a:t> = </a:t>
            </a:r>
            <a:r>
              <a:rPr lang="cs-CZ" dirty="0"/>
              <a:t>přechod k </a:t>
            </a:r>
            <a:r>
              <a:rPr lang="cs-CZ" dirty="0" smtClean="0"/>
              <a:t>měnové unii</a:t>
            </a:r>
          </a:p>
          <a:p>
            <a:pPr lvl="1" algn="just"/>
            <a:r>
              <a:rPr lang="cs-CZ" dirty="0" smtClean="0"/>
              <a:t>Nový primární cíl pro zaostávající regiony nových (ale ekonomicky rozvinutých) členských států – Finska a Švédska</a:t>
            </a:r>
            <a:endParaRPr lang="cs-CZ" dirty="0"/>
          </a:p>
          <a:p>
            <a:pPr lvl="1" algn="just"/>
            <a:endParaRPr lang="cs-CZ" dirty="0"/>
          </a:p>
          <a:p>
            <a:pPr lvl="1" algn="just"/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926820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Primární cíle 2000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1. Podpora </a:t>
            </a:r>
            <a:r>
              <a:rPr lang="cs-CZ" i="1" dirty="0">
                <a:solidFill>
                  <a:srgbClr val="0000DC"/>
                </a:solidFill>
              </a:rPr>
              <a:t>rozvoje a strukturálních změn regionů, jejichž rozvoj </a:t>
            </a:r>
            <a:r>
              <a:rPr lang="cs-CZ" i="1" dirty="0" smtClean="0">
                <a:solidFill>
                  <a:srgbClr val="0000DC"/>
                </a:solidFill>
              </a:rPr>
              <a:t>zaostává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2. Podpora </a:t>
            </a:r>
            <a:r>
              <a:rPr lang="cs-CZ" i="1" dirty="0">
                <a:solidFill>
                  <a:srgbClr val="0000DC"/>
                </a:solidFill>
              </a:rPr>
              <a:t>hospodářské a sociální přeměny oblastí, jež čelí strukturálním </a:t>
            </a:r>
            <a:r>
              <a:rPr lang="cs-CZ" i="1" dirty="0" smtClean="0">
                <a:solidFill>
                  <a:srgbClr val="0000DC"/>
                </a:solidFill>
              </a:rPr>
              <a:t>obtížím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3. Podpora </a:t>
            </a:r>
            <a:r>
              <a:rPr lang="cs-CZ" i="1" dirty="0">
                <a:solidFill>
                  <a:srgbClr val="0000DC"/>
                </a:solidFill>
              </a:rPr>
              <a:t>přizpůsobování a modernizace politik a systémů vzdělávání, odborné </a:t>
            </a:r>
            <a:r>
              <a:rPr lang="cs-CZ" i="1" dirty="0" smtClean="0">
                <a:solidFill>
                  <a:srgbClr val="0000DC"/>
                </a:solidFill>
              </a:rPr>
              <a:t>přípravy a zaměstnanosti</a:t>
            </a:r>
          </a:p>
          <a:p>
            <a:pPr lvl="1" algn="just"/>
            <a:endParaRPr lang="cs-CZ" dirty="0" smtClean="0"/>
          </a:p>
          <a:p>
            <a:pPr lvl="1" algn="just"/>
            <a:r>
              <a:rPr lang="cs-CZ" b="1" dirty="0" smtClean="0"/>
              <a:t>Ústřední motiv</a:t>
            </a:r>
            <a:r>
              <a:rPr lang="cs-CZ" dirty="0" smtClean="0"/>
              <a:t> </a:t>
            </a:r>
            <a:r>
              <a:rPr lang="cs-CZ" dirty="0"/>
              <a:t>= </a:t>
            </a:r>
            <a:r>
              <a:rPr lang="cs-CZ" dirty="0" smtClean="0"/>
              <a:t>konsolidace před tzv. východním rozšířením</a:t>
            </a:r>
            <a:endParaRPr lang="cs-CZ" dirty="0"/>
          </a:p>
          <a:p>
            <a:pPr lvl="1" algn="just"/>
            <a:endParaRPr lang="cs-CZ" dirty="0"/>
          </a:p>
          <a:p>
            <a:pPr lvl="1" algn="just"/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46037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Primární cíle 2007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1. Konvergence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2. Konkurenceschopnost a zaměstnanost 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3. Evropská </a:t>
            </a:r>
            <a:r>
              <a:rPr lang="cs-CZ" i="1" dirty="0">
                <a:solidFill>
                  <a:srgbClr val="0000DC"/>
                </a:solidFill>
              </a:rPr>
              <a:t>územní </a:t>
            </a:r>
            <a:r>
              <a:rPr lang="cs-CZ" i="1" dirty="0" smtClean="0">
                <a:solidFill>
                  <a:srgbClr val="0000DC"/>
                </a:solidFill>
              </a:rPr>
              <a:t>spolupráce (mezistátní projekty v </a:t>
            </a:r>
            <a:r>
              <a:rPr lang="cs-CZ" i="1" dirty="0">
                <a:solidFill>
                  <a:srgbClr val="0000DC"/>
                </a:solidFill>
              </a:rPr>
              <a:t>pohraničních </a:t>
            </a:r>
            <a:r>
              <a:rPr lang="cs-CZ" i="1" dirty="0" smtClean="0">
                <a:solidFill>
                  <a:srgbClr val="0000DC"/>
                </a:solidFill>
              </a:rPr>
              <a:t>oblastech)</a:t>
            </a:r>
          </a:p>
          <a:p>
            <a:pPr lvl="1" algn="just"/>
            <a:endParaRPr lang="cs-CZ" dirty="0" smtClean="0"/>
          </a:p>
          <a:p>
            <a:pPr lvl="1" algn="just"/>
            <a:r>
              <a:rPr lang="cs-CZ" b="1" dirty="0" smtClean="0"/>
              <a:t>Ústřední motiv</a:t>
            </a:r>
            <a:r>
              <a:rPr lang="cs-CZ" dirty="0" smtClean="0"/>
              <a:t> </a:t>
            </a:r>
            <a:r>
              <a:rPr lang="cs-CZ" dirty="0"/>
              <a:t>= </a:t>
            </a:r>
            <a:r>
              <a:rPr lang="cs-CZ" dirty="0" smtClean="0"/>
              <a:t>nově explicitně zaměření na tzv. nové výzvy (Lisabonská strategie 2010)</a:t>
            </a:r>
          </a:p>
          <a:p>
            <a:pPr lvl="1" algn="just"/>
            <a:r>
              <a:rPr lang="cs-CZ" dirty="0"/>
              <a:t>T</a:t>
            </a:r>
            <a:r>
              <a:rPr lang="cs-CZ" dirty="0" smtClean="0"/>
              <a:t>ěm </a:t>
            </a:r>
            <a:r>
              <a:rPr lang="cs-CZ" dirty="0"/>
              <a:t>vyhrazen cíl </a:t>
            </a:r>
            <a:r>
              <a:rPr lang="cs-CZ" i="1" dirty="0" smtClean="0"/>
              <a:t>Konkurenceschopnost </a:t>
            </a:r>
            <a:r>
              <a:rPr lang="cs-CZ" i="1" dirty="0"/>
              <a:t>a </a:t>
            </a:r>
            <a:r>
              <a:rPr lang="cs-CZ" i="1" dirty="0" smtClean="0"/>
              <a:t>zaměstnanost</a:t>
            </a:r>
            <a:endParaRPr lang="cs-CZ" i="1" dirty="0"/>
          </a:p>
          <a:p>
            <a:pPr lvl="1" algn="just"/>
            <a:endParaRPr lang="cs-CZ" dirty="0" smtClean="0"/>
          </a:p>
          <a:p>
            <a:pPr lvl="1" algn="just"/>
            <a:endParaRPr lang="cs-CZ" dirty="0"/>
          </a:p>
          <a:p>
            <a:pPr lvl="1" algn="just"/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32000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Primární cíle 2013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1. Investice </a:t>
            </a:r>
            <a:r>
              <a:rPr lang="cs-CZ" i="1" dirty="0">
                <a:solidFill>
                  <a:srgbClr val="0000DC"/>
                </a:solidFill>
              </a:rPr>
              <a:t>pro růst a </a:t>
            </a:r>
            <a:r>
              <a:rPr lang="cs-CZ" i="1" dirty="0" smtClean="0">
                <a:solidFill>
                  <a:srgbClr val="0000DC"/>
                </a:solidFill>
              </a:rPr>
              <a:t>zaměstnanost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2. Evropská </a:t>
            </a:r>
            <a:r>
              <a:rPr lang="cs-CZ" i="1" dirty="0">
                <a:solidFill>
                  <a:srgbClr val="0000DC"/>
                </a:solidFill>
              </a:rPr>
              <a:t>územní </a:t>
            </a:r>
            <a:r>
              <a:rPr lang="cs-CZ" i="1" dirty="0" smtClean="0">
                <a:solidFill>
                  <a:srgbClr val="0000DC"/>
                </a:solidFill>
              </a:rPr>
              <a:t>spolupráce</a:t>
            </a:r>
          </a:p>
          <a:p>
            <a:pPr marL="324000" lvl="1" indent="0" algn="just">
              <a:buNone/>
            </a:pPr>
            <a:endParaRPr lang="cs-CZ" dirty="0" smtClean="0"/>
          </a:p>
          <a:p>
            <a:pPr lvl="1" algn="just"/>
            <a:r>
              <a:rPr lang="cs-CZ" b="1" dirty="0" smtClean="0"/>
              <a:t>Ústřední motiv</a:t>
            </a:r>
            <a:r>
              <a:rPr lang="cs-CZ" dirty="0" smtClean="0"/>
              <a:t> </a:t>
            </a:r>
            <a:r>
              <a:rPr lang="cs-CZ" dirty="0"/>
              <a:t>= </a:t>
            </a:r>
            <a:r>
              <a:rPr lang="cs-CZ" dirty="0" smtClean="0"/>
              <a:t>posilování významu „nových výzev“       (strategie Evropa </a:t>
            </a:r>
            <a:r>
              <a:rPr lang="cs-CZ" dirty="0"/>
              <a:t>2020) </a:t>
            </a:r>
            <a:endParaRPr lang="cs-CZ" dirty="0" smtClean="0"/>
          </a:p>
          <a:p>
            <a:pPr lvl="1" algn="just"/>
            <a:r>
              <a:rPr lang="cs-CZ" dirty="0" smtClean="0"/>
              <a:t>Cíl </a:t>
            </a:r>
            <a:r>
              <a:rPr lang="cs-CZ" i="1" dirty="0" smtClean="0"/>
              <a:t>Investice</a:t>
            </a:r>
            <a:r>
              <a:rPr lang="it-IT" i="1" dirty="0" smtClean="0"/>
              <a:t> </a:t>
            </a:r>
            <a:r>
              <a:rPr lang="it-IT" i="1" dirty="0"/>
              <a:t>pro </a:t>
            </a:r>
            <a:r>
              <a:rPr lang="cs-CZ" i="1" dirty="0" smtClean="0"/>
              <a:t>růst</a:t>
            </a:r>
            <a:r>
              <a:rPr lang="it-IT" i="1" dirty="0" smtClean="0"/>
              <a:t> </a:t>
            </a:r>
            <a:r>
              <a:rPr lang="it-IT" i="1" dirty="0"/>
              <a:t>a </a:t>
            </a:r>
            <a:r>
              <a:rPr lang="cs-CZ" i="1" dirty="0" smtClean="0"/>
              <a:t>zaměstnanost</a:t>
            </a:r>
            <a:r>
              <a:rPr lang="it-IT" i="1" dirty="0" smtClean="0"/>
              <a:t> </a:t>
            </a:r>
            <a:r>
              <a:rPr lang="cs-CZ" dirty="0" smtClean="0"/>
              <a:t>kombinací soudržnosti + „nových výzev“</a:t>
            </a:r>
          </a:p>
          <a:p>
            <a:pPr lvl="1" algn="just"/>
            <a:endParaRPr lang="cs-CZ" dirty="0"/>
          </a:p>
        </p:txBody>
      </p:sp>
      <p:pic>
        <p:nvPicPr>
          <p:cNvPr id="6" name="Slide 17.wav">
            <a:hlinkClick r:id="" action="ppaction://media"/>
          </p:cNvPr>
          <p:cNvPicPr>
            <a:picLocks noRot="1" noChangeAspect="1"/>
          </p:cNvPicPr>
          <p:nvPr>
            <a:wavAudioFile r:embed="rId1" name="Slide 1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95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</a:t>
            </a:r>
            <a:r>
              <a:rPr lang="cs-CZ" dirty="0" smtClean="0"/>
              <a:t>ůzné </a:t>
            </a:r>
            <a:r>
              <a:rPr lang="cs-CZ" dirty="0"/>
              <a:t>interpretace </a:t>
            </a:r>
            <a:r>
              <a:rPr lang="cs-CZ" dirty="0" smtClean="0"/>
              <a:t>kohezní politiky…</a:t>
            </a:r>
          </a:p>
          <a:p>
            <a:pPr lvl="1" algn="just"/>
            <a:r>
              <a:rPr lang="cs-CZ" b="1" dirty="0" smtClean="0"/>
              <a:t>Soudržnost = </a:t>
            </a:r>
            <a:r>
              <a:rPr lang="cs-CZ" b="1" dirty="0" smtClean="0"/>
              <a:t>?</a:t>
            </a:r>
          </a:p>
          <a:p>
            <a:pPr lvl="1" algn="just"/>
            <a:endParaRPr lang="cs-CZ" b="1" dirty="0"/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Konvergence?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/>
            <a:r>
              <a:rPr lang="cs-CZ" dirty="0" smtClean="0"/>
              <a:t>- Historicky základní rozměr, ale…</a:t>
            </a:r>
          </a:p>
          <a:p>
            <a:pPr lvl="2"/>
            <a:r>
              <a:rPr lang="cs-CZ" dirty="0" smtClean="0"/>
              <a:t>- Priority také mimo regionální kontext („</a:t>
            </a:r>
            <a:r>
              <a:rPr lang="cs-CZ" dirty="0" err="1" smtClean="0"/>
              <a:t>lisabonizace</a:t>
            </a:r>
            <a:r>
              <a:rPr lang="cs-CZ" dirty="0" smtClean="0"/>
              <a:t>“ kohezní politiky)</a:t>
            </a:r>
          </a:p>
          <a:p>
            <a:pPr lvl="2"/>
            <a:r>
              <a:rPr lang="cs-CZ" dirty="0" smtClean="0"/>
              <a:t>- Příjemci podpory také rozvinuté regiony (byť v menší míře</a:t>
            </a:r>
            <a:r>
              <a:rPr lang="cs-CZ" dirty="0" smtClean="0"/>
              <a:t>)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Redistribuce?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/>
            <a:r>
              <a:rPr lang="cs-CZ" dirty="0" smtClean="0"/>
              <a:t>- </a:t>
            </a:r>
            <a:r>
              <a:rPr lang="cs-CZ" dirty="0" smtClean="0"/>
              <a:t>Solidarita</a:t>
            </a:r>
            <a:r>
              <a:rPr lang="cs-CZ" dirty="0" smtClean="0"/>
              <a:t>, spravedlnost…</a:t>
            </a:r>
            <a:endParaRPr lang="cs-CZ" dirty="0"/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Kompenzace?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/>
            <a:r>
              <a:rPr lang="cs-CZ" dirty="0" smtClean="0"/>
              <a:t>- „Vítězové“ integrace kompenzují „poražené“ (resp. bohaté státy ty chudé</a:t>
            </a:r>
            <a:r>
              <a:rPr lang="cs-CZ" dirty="0" smtClean="0"/>
              <a:t>)</a:t>
            </a:r>
            <a:endParaRPr lang="cs-CZ" dirty="0" smtClean="0"/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Integrace?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/>
            <a:r>
              <a:rPr lang="cs-CZ" dirty="0" smtClean="0"/>
              <a:t>- Obecné zvyšování „integračního potenciálu“ </a:t>
            </a:r>
            <a:r>
              <a:rPr lang="cs-CZ" dirty="0" smtClean="0"/>
              <a:t>EU</a:t>
            </a:r>
            <a:endParaRPr lang="cs-CZ" i="1" dirty="0"/>
          </a:p>
        </p:txBody>
      </p:sp>
      <p:pic>
        <p:nvPicPr>
          <p:cNvPr id="6" name="Slide 18.wav">
            <a:hlinkClick r:id="" action="ppaction://media"/>
          </p:cNvPr>
          <p:cNvPicPr>
            <a:picLocks noRot="1" noChangeAspect="1"/>
          </p:cNvPicPr>
          <p:nvPr>
            <a:wavAudioFile r:embed="rId1" name="Slide 1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77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„</a:t>
            </a:r>
            <a:r>
              <a:rPr lang="cs-CZ" dirty="0" err="1" smtClean="0"/>
              <a:t>Lisaboonizace</a:t>
            </a:r>
            <a:r>
              <a:rPr lang="cs-CZ" dirty="0"/>
              <a:t>“ kohezní politiky</a:t>
            </a:r>
          </a:p>
          <a:p>
            <a:pPr lvl="1" algn="just"/>
            <a:r>
              <a:rPr lang="cs-CZ" dirty="0"/>
              <a:t>Lisabonská strategie (2000 – 2010)</a:t>
            </a:r>
          </a:p>
          <a:p>
            <a:pPr lvl="1" algn="just"/>
            <a:r>
              <a:rPr lang="cs-CZ" dirty="0"/>
              <a:t>T</a:t>
            </a:r>
            <a:r>
              <a:rPr lang="cs-CZ" dirty="0" smtClean="0"/>
              <a:t>zv</a:t>
            </a:r>
            <a:r>
              <a:rPr lang="cs-CZ" dirty="0"/>
              <a:t>. </a:t>
            </a:r>
            <a:r>
              <a:rPr lang="cs-CZ" b="1" dirty="0">
                <a:solidFill>
                  <a:srgbClr val="0000DC"/>
                </a:solidFill>
              </a:rPr>
              <a:t>nové výzvy </a:t>
            </a:r>
            <a:r>
              <a:rPr lang="cs-CZ" dirty="0"/>
              <a:t>pro EU a jejich prolínání do unijních </a:t>
            </a:r>
            <a:r>
              <a:rPr lang="cs-CZ" dirty="0" smtClean="0"/>
              <a:t>politik, zejm.:</a:t>
            </a:r>
            <a:endParaRPr lang="cs-CZ" i="1" dirty="0" smtClean="0"/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Globalizace 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Probíhající demografická změna 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Ekonomický růst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Konkurenceschopnost</a:t>
            </a:r>
            <a:r>
              <a:rPr lang="cs-CZ" i="1" dirty="0">
                <a:solidFill>
                  <a:srgbClr val="0000DC"/>
                </a:solidFill>
              </a:rPr>
              <a:t>, </a:t>
            </a:r>
            <a:r>
              <a:rPr lang="cs-CZ" i="1" dirty="0" smtClean="0">
                <a:solidFill>
                  <a:srgbClr val="0000DC"/>
                </a:solidFill>
              </a:rPr>
              <a:t>inovace</a:t>
            </a:r>
            <a:r>
              <a:rPr lang="cs-CZ" i="1" dirty="0">
                <a:solidFill>
                  <a:srgbClr val="0000DC"/>
                </a:solidFill>
              </a:rPr>
              <a:t>, </a:t>
            </a:r>
            <a:r>
              <a:rPr lang="cs-CZ" i="1" dirty="0" smtClean="0">
                <a:solidFill>
                  <a:srgbClr val="0000DC"/>
                </a:solidFill>
              </a:rPr>
              <a:t>vzdělanostní ekonomika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Ochrana </a:t>
            </a:r>
            <a:r>
              <a:rPr lang="cs-CZ" i="1" dirty="0">
                <a:solidFill>
                  <a:srgbClr val="0000DC"/>
                </a:solidFill>
              </a:rPr>
              <a:t>životního </a:t>
            </a:r>
            <a:r>
              <a:rPr lang="cs-CZ" i="1" dirty="0" smtClean="0">
                <a:solidFill>
                  <a:srgbClr val="0000DC"/>
                </a:solidFill>
              </a:rPr>
              <a:t>prostředí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Energetická závislost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Rovnost </a:t>
            </a:r>
            <a:r>
              <a:rPr lang="cs-CZ" i="1" dirty="0" smtClean="0">
                <a:solidFill>
                  <a:srgbClr val="0000DC"/>
                </a:solidFill>
              </a:rPr>
              <a:t>můžu a žen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Finanční krize z roku 2008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Migrační </a:t>
            </a:r>
            <a:r>
              <a:rPr lang="cs-CZ" i="1" dirty="0" smtClean="0">
                <a:solidFill>
                  <a:srgbClr val="0000DC"/>
                </a:solidFill>
              </a:rPr>
              <a:t>krize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</a:t>
            </a:r>
            <a:r>
              <a:rPr lang="cs-CZ" b="1" i="1" dirty="0" smtClean="0">
                <a:solidFill>
                  <a:srgbClr val="0000DC"/>
                </a:solidFill>
              </a:rPr>
              <a:t>Aktuálně nepochybně také onemocnění </a:t>
            </a:r>
            <a:r>
              <a:rPr lang="cs-CZ" b="1" i="1" dirty="0" err="1" smtClean="0">
                <a:solidFill>
                  <a:srgbClr val="0000DC"/>
                </a:solidFill>
              </a:rPr>
              <a:t>Covid</a:t>
            </a:r>
            <a:r>
              <a:rPr lang="cs-CZ" b="1" i="1" dirty="0" smtClean="0">
                <a:solidFill>
                  <a:srgbClr val="0000DC"/>
                </a:solidFill>
              </a:rPr>
              <a:t>-19</a:t>
            </a:r>
            <a:endParaRPr lang="cs-CZ" b="1" i="1" dirty="0">
              <a:solidFill>
                <a:srgbClr val="0000DC"/>
              </a:solidFill>
            </a:endParaRP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 smtClean="0"/>
              <a:t>Kohezní </a:t>
            </a:r>
            <a:r>
              <a:rPr lang="cs-CZ" dirty="0"/>
              <a:t>politika je </a:t>
            </a:r>
            <a:r>
              <a:rPr lang="cs-CZ" dirty="0" smtClean="0"/>
              <a:t>nyní součástí </a:t>
            </a:r>
            <a:r>
              <a:rPr lang="cs-CZ" dirty="0"/>
              <a:t>„něčeho většího“</a:t>
            </a:r>
          </a:p>
          <a:p>
            <a:pPr algn="just"/>
            <a:endParaRPr lang="cs-CZ" i="1" dirty="0"/>
          </a:p>
        </p:txBody>
      </p:sp>
      <p:pic>
        <p:nvPicPr>
          <p:cNvPr id="6" name="Slide 19.wav">
            <a:hlinkClick r:id="" action="ppaction://media"/>
          </p:cNvPr>
          <p:cNvPicPr>
            <a:picLocks noRot="1" noChangeAspect="1"/>
          </p:cNvPicPr>
          <p:nvPr>
            <a:wavAudioFile r:embed="rId1" name="Slide 1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071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Program přednášky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i="1" dirty="0"/>
              <a:t>Regionální a kohezní politika </a:t>
            </a:r>
            <a:r>
              <a:rPr lang="cs-CZ" b="1" i="1" dirty="0" smtClean="0"/>
              <a:t>EU. </a:t>
            </a:r>
            <a:r>
              <a:rPr lang="cs-CZ" b="1" i="1" dirty="0"/>
              <a:t>Východiska evropské </a:t>
            </a:r>
            <a:r>
              <a:rPr lang="cs-CZ" b="1" i="1" dirty="0" err="1"/>
              <a:t>nevrchnostenské</a:t>
            </a:r>
            <a:r>
              <a:rPr lang="cs-CZ" b="1" i="1" dirty="0"/>
              <a:t> správy</a:t>
            </a:r>
            <a:r>
              <a:rPr lang="cs-CZ" b="1" i="1" dirty="0" smtClean="0"/>
              <a:t>.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Tzv. </a:t>
            </a:r>
            <a:r>
              <a:rPr lang="cs-CZ" i="1" dirty="0" err="1" smtClean="0">
                <a:solidFill>
                  <a:srgbClr val="0000DC"/>
                </a:solidFill>
              </a:rPr>
              <a:t>vevrchnostenská</a:t>
            </a:r>
            <a:r>
              <a:rPr lang="cs-CZ" i="1" dirty="0" smtClean="0">
                <a:solidFill>
                  <a:srgbClr val="0000DC"/>
                </a:solidFill>
              </a:rPr>
              <a:t> </a:t>
            </a:r>
            <a:r>
              <a:rPr lang="cs-CZ" i="1" dirty="0" smtClean="0">
                <a:solidFill>
                  <a:srgbClr val="0000DC"/>
                </a:solidFill>
              </a:rPr>
              <a:t>správa </a:t>
            </a:r>
            <a:r>
              <a:rPr lang="cs-CZ" i="1" dirty="0" smtClean="0">
                <a:solidFill>
                  <a:srgbClr val="0000DC"/>
                </a:solidFill>
              </a:rPr>
              <a:t>a </a:t>
            </a:r>
            <a:r>
              <a:rPr lang="cs-CZ" i="1" dirty="0" err="1" smtClean="0">
                <a:solidFill>
                  <a:srgbClr val="0000DC"/>
                </a:solidFill>
              </a:rPr>
              <a:t>europeizace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Základní charakteristika kohezní politiky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Stručný vývoj kohezní politiky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Obsah kohezní politiky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A některé další aspekty 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</p:txBody>
      </p:sp>
      <p:pic>
        <p:nvPicPr>
          <p:cNvPr id="6" name="Slide 2.wav">
            <a:hlinkClick r:id="" action="ppaction://media"/>
          </p:cNvPr>
          <p:cNvPicPr>
            <a:picLocks noRot="1" noChangeAspect="1"/>
          </p:cNvPicPr>
          <p:nvPr>
            <a:wavAudioFile r:embed="rId1" name="Slide 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8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Nově „dvojí </a:t>
            </a:r>
            <a:r>
              <a:rPr lang="cs-CZ" dirty="0"/>
              <a:t>mise“ kohezní politiky </a:t>
            </a:r>
            <a:endParaRPr lang="cs-CZ" dirty="0" smtClean="0"/>
          </a:p>
          <a:p>
            <a:pPr lvl="1" algn="just"/>
            <a:r>
              <a:rPr lang="cs-CZ" dirty="0" smtClean="0"/>
              <a:t>S</a:t>
            </a:r>
            <a:r>
              <a:rPr lang="cs-CZ" dirty="0" smtClean="0"/>
              <a:t>tále </a:t>
            </a:r>
            <a:r>
              <a:rPr lang="cs-CZ" b="1" dirty="0" smtClean="0"/>
              <a:t>soudržnost</a:t>
            </a:r>
            <a:r>
              <a:rPr lang="cs-CZ" b="1" dirty="0" smtClean="0"/>
              <a:t>, </a:t>
            </a:r>
            <a:r>
              <a:rPr lang="cs-CZ" dirty="0" smtClean="0"/>
              <a:t>nově </a:t>
            </a:r>
            <a:r>
              <a:rPr lang="cs-CZ" dirty="0" smtClean="0"/>
              <a:t>také naplňování </a:t>
            </a:r>
            <a:r>
              <a:rPr lang="cs-CZ" b="1" dirty="0" smtClean="0"/>
              <a:t>unijních strategií</a:t>
            </a:r>
          </a:p>
          <a:p>
            <a:pPr lvl="2" algn="just"/>
            <a:r>
              <a:rPr lang="cs-CZ" dirty="0" smtClean="0"/>
              <a:t>- V období </a:t>
            </a:r>
            <a:r>
              <a:rPr lang="cs-CZ" dirty="0"/>
              <a:t>2007 – 2013 </a:t>
            </a:r>
            <a:r>
              <a:rPr lang="cs-CZ" b="1" dirty="0" smtClean="0">
                <a:solidFill>
                  <a:srgbClr val="0000DC"/>
                </a:solidFill>
              </a:rPr>
              <a:t>Lisabonská strategie </a:t>
            </a:r>
            <a:r>
              <a:rPr lang="cs-CZ" dirty="0" smtClean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strategie růstu a zaměstnanosti</a:t>
            </a:r>
          </a:p>
          <a:p>
            <a:pPr lvl="2" algn="just"/>
            <a:r>
              <a:rPr lang="cs-CZ" dirty="0" smtClean="0"/>
              <a:t>- V období </a:t>
            </a:r>
            <a:r>
              <a:rPr lang="cs-CZ" dirty="0"/>
              <a:t>2014 – </a:t>
            </a:r>
            <a:r>
              <a:rPr lang="cs-CZ" dirty="0" smtClean="0"/>
              <a:t>2020 strategie </a:t>
            </a:r>
            <a:r>
              <a:rPr lang="cs-CZ" b="1" dirty="0" smtClean="0">
                <a:solidFill>
                  <a:srgbClr val="0000DC"/>
                </a:solidFill>
              </a:rPr>
              <a:t>Evropa 2020 </a:t>
            </a:r>
            <a:r>
              <a:rPr lang="cs-CZ" dirty="0" smtClean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Evropská strategie pro chytrý, udržitelný a inkluzívní </a:t>
            </a:r>
            <a:r>
              <a:rPr lang="cs-CZ" i="1" dirty="0" smtClean="0">
                <a:solidFill>
                  <a:srgbClr val="0000DC"/>
                </a:solidFill>
              </a:rPr>
              <a:t>růst</a:t>
            </a:r>
          </a:p>
          <a:p>
            <a:pPr lvl="1" algn="just">
              <a:buNone/>
            </a:pPr>
            <a:endParaRPr lang="cs-CZ" dirty="0" smtClean="0"/>
          </a:p>
          <a:p>
            <a:pPr lvl="1" algn="just"/>
            <a:r>
              <a:rPr lang="cs-CZ" dirty="0" smtClean="0"/>
              <a:t>Fakticky </a:t>
            </a:r>
            <a:r>
              <a:rPr lang="cs-CZ" b="1" dirty="0" smtClean="0">
                <a:solidFill>
                  <a:srgbClr val="0000DC"/>
                </a:solidFill>
              </a:rPr>
              <a:t>transformace</a:t>
            </a:r>
            <a:r>
              <a:rPr lang="cs-CZ" dirty="0" smtClean="0">
                <a:solidFill>
                  <a:srgbClr val="0000DC"/>
                </a:solidFill>
              </a:rPr>
              <a:t> kohezní politiky</a:t>
            </a:r>
            <a:r>
              <a:rPr lang="cs-CZ" dirty="0" smtClean="0"/>
              <a:t> na </a:t>
            </a:r>
            <a:r>
              <a:rPr lang="cs-CZ" dirty="0" smtClean="0"/>
              <a:t>unijní „investiční politiku“</a:t>
            </a:r>
            <a:endParaRPr lang="cs-CZ" dirty="0" smtClean="0"/>
          </a:p>
          <a:p>
            <a:pPr lvl="1" algn="just"/>
            <a:endParaRPr lang="cs-CZ" dirty="0" smtClean="0"/>
          </a:p>
          <a:p>
            <a:pPr lvl="1" algn="just"/>
            <a:r>
              <a:rPr lang="cs-CZ" dirty="0" smtClean="0"/>
              <a:t>Tato transformace ovšem </a:t>
            </a:r>
            <a:r>
              <a:rPr lang="cs-CZ" b="1" dirty="0" smtClean="0">
                <a:solidFill>
                  <a:srgbClr val="0000DC"/>
                </a:solidFill>
              </a:rPr>
              <a:t>právem nepřiznaná </a:t>
            </a:r>
            <a:r>
              <a:rPr lang="cs-CZ" b="1" dirty="0" smtClean="0">
                <a:solidFill>
                  <a:srgbClr val="0000DC"/>
                </a:solidFill>
              </a:rPr>
              <a:t>(!)</a:t>
            </a:r>
            <a:endParaRPr lang="cs-CZ" b="1" dirty="0" smtClean="0">
              <a:solidFill>
                <a:srgbClr val="0000DC"/>
              </a:solidFill>
            </a:endParaRPr>
          </a:p>
          <a:p>
            <a:pPr lvl="2" algn="just"/>
            <a:r>
              <a:rPr lang="cs-CZ" dirty="0" smtClean="0"/>
              <a:t>(Pouze skrze sekundární právo, v primárním právu pořád tentýž cíl jako před více než 30 lety = </a:t>
            </a:r>
            <a:r>
              <a:rPr lang="cs-CZ" i="1" dirty="0" smtClean="0"/>
              <a:t>posilování</a:t>
            </a:r>
            <a:r>
              <a:rPr lang="cs-CZ" dirty="0" smtClean="0"/>
              <a:t> </a:t>
            </a:r>
            <a:r>
              <a:rPr lang="cs-CZ" i="1" dirty="0" smtClean="0"/>
              <a:t>soudržnosti</a:t>
            </a:r>
            <a:r>
              <a:rPr lang="cs-CZ" dirty="0" smtClean="0"/>
              <a:t>)</a:t>
            </a:r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0.wav">
            <a:hlinkClick r:id="" action="ppaction://media"/>
          </p:cNvPr>
          <p:cNvPicPr>
            <a:picLocks noRot="1" noChangeAspect="1"/>
          </p:cNvPicPr>
          <p:nvPr>
            <a:wavAudioFile r:embed="rId1" name="Slide 2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069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Právní rámec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Právní </a:t>
            </a:r>
            <a:r>
              <a:rPr lang="cs-CZ" dirty="0"/>
              <a:t>rámec obecně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U</a:t>
            </a:r>
            <a:r>
              <a:rPr lang="cs-CZ" b="1" dirty="0" smtClean="0">
                <a:solidFill>
                  <a:srgbClr val="0000DC"/>
                </a:solidFill>
              </a:rPr>
              <a:t>nijní</a:t>
            </a:r>
            <a:endParaRPr lang="cs-CZ" b="1" dirty="0">
              <a:solidFill>
                <a:srgbClr val="0000DC"/>
              </a:solidFill>
            </a:endParaRPr>
          </a:p>
          <a:p>
            <a:pPr lvl="2" algn="just"/>
            <a:r>
              <a:rPr lang="cs-CZ" dirty="0" smtClean="0"/>
              <a:t>- Základní </a:t>
            </a:r>
            <a:r>
              <a:rPr lang="cs-CZ" dirty="0"/>
              <a:t>zásady (principy</a:t>
            </a:r>
            <a:r>
              <a:rPr lang="cs-CZ" dirty="0" smtClean="0"/>
              <a:t>) kohezní politiky</a:t>
            </a:r>
            <a:endParaRPr lang="cs-CZ" dirty="0"/>
          </a:p>
          <a:p>
            <a:pPr lvl="2" algn="just"/>
            <a:r>
              <a:rPr lang="cs-CZ" dirty="0" smtClean="0"/>
              <a:t>- Jádro </a:t>
            </a:r>
            <a:r>
              <a:rPr lang="cs-CZ" dirty="0"/>
              <a:t>= </a:t>
            </a:r>
            <a:r>
              <a:rPr lang="cs-CZ" dirty="0" smtClean="0"/>
              <a:t>příprava, schvalování </a:t>
            </a:r>
            <a:r>
              <a:rPr lang="cs-CZ" dirty="0"/>
              <a:t>a provádění operačních programů</a:t>
            </a:r>
          </a:p>
          <a:p>
            <a:pPr lvl="2" algn="just"/>
            <a:r>
              <a:rPr lang="cs-CZ" dirty="0" smtClean="0"/>
              <a:t>- Řada dalších aspektů, zejm</a:t>
            </a:r>
            <a:r>
              <a:rPr lang="cs-CZ" dirty="0"/>
              <a:t>. </a:t>
            </a:r>
            <a:r>
              <a:rPr lang="cs-CZ" dirty="0" smtClean="0"/>
              <a:t>požadavek udržitelnost</a:t>
            </a:r>
            <a:r>
              <a:rPr lang="cs-CZ" dirty="0"/>
              <a:t>, </a:t>
            </a:r>
            <a:r>
              <a:rPr lang="cs-CZ" dirty="0" smtClean="0"/>
              <a:t>podíl </a:t>
            </a:r>
            <a:r>
              <a:rPr lang="cs-CZ" dirty="0"/>
              <a:t>na </a:t>
            </a:r>
            <a:r>
              <a:rPr lang="cs-CZ" dirty="0" smtClean="0"/>
              <a:t>financování </a:t>
            </a:r>
            <a:r>
              <a:rPr lang="cs-CZ" dirty="0"/>
              <a:t>apod.</a:t>
            </a:r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Vnitrostátní </a:t>
            </a:r>
            <a:r>
              <a:rPr lang="cs-CZ" dirty="0" smtClean="0"/>
              <a:t>(viz dále)</a:t>
            </a:r>
            <a:endParaRPr lang="cs-CZ" dirty="0"/>
          </a:p>
          <a:p>
            <a:pPr algn="just"/>
            <a:r>
              <a:rPr lang="cs-CZ" dirty="0"/>
              <a:t>P</a:t>
            </a:r>
            <a:r>
              <a:rPr lang="cs-CZ" dirty="0" smtClean="0"/>
              <a:t>rávo EU</a:t>
            </a:r>
            <a:endParaRPr lang="cs-CZ" dirty="0"/>
          </a:p>
          <a:p>
            <a:pPr lvl="1" algn="just"/>
            <a:r>
              <a:rPr lang="cs-CZ" dirty="0" smtClean="0"/>
              <a:t>Základní </a:t>
            </a:r>
            <a:r>
              <a:rPr lang="cs-CZ" dirty="0"/>
              <a:t>smlouvy – Smlouva o fungování </a:t>
            </a:r>
            <a:r>
              <a:rPr lang="cs-CZ" dirty="0" smtClean="0"/>
              <a:t>EU (viz dříve)</a:t>
            </a:r>
            <a:endParaRPr lang="cs-CZ" dirty="0"/>
          </a:p>
          <a:p>
            <a:pPr lvl="1" algn="just"/>
            <a:r>
              <a:rPr lang="cs-CZ" dirty="0"/>
              <a:t>S</a:t>
            </a:r>
            <a:r>
              <a:rPr lang="cs-CZ" dirty="0" smtClean="0"/>
              <a:t>ekundární </a:t>
            </a:r>
            <a:r>
              <a:rPr lang="cs-CZ" dirty="0"/>
              <a:t>právo 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„Obecné nařízení“ </a:t>
            </a:r>
            <a:r>
              <a:rPr lang="cs-CZ" dirty="0" smtClean="0"/>
              <a:t>= obecná úprava základních otázek</a:t>
            </a:r>
            <a:endParaRPr lang="cs-CZ" dirty="0"/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„Zvláštní nařízení“ </a:t>
            </a:r>
            <a:r>
              <a:rPr lang="cs-CZ" dirty="0" smtClean="0"/>
              <a:t>= úprava specifik, několik předpisů</a:t>
            </a:r>
            <a:endParaRPr lang="cs-CZ" dirty="0"/>
          </a:p>
          <a:p>
            <a:pPr lvl="2" algn="just"/>
            <a:r>
              <a:rPr lang="cs-CZ" dirty="0" smtClean="0"/>
              <a:t>- Jiné </a:t>
            </a:r>
            <a:r>
              <a:rPr lang="cs-CZ" dirty="0"/>
              <a:t>předpisy – </a:t>
            </a:r>
            <a:r>
              <a:rPr lang="cs-CZ" dirty="0" smtClean="0"/>
              <a:t>zejm. </a:t>
            </a:r>
            <a:r>
              <a:rPr lang="cs-CZ" i="1" dirty="0" smtClean="0">
                <a:solidFill>
                  <a:srgbClr val="0000DC"/>
                </a:solidFill>
              </a:rPr>
              <a:t>„finanční nařízení“ </a:t>
            </a:r>
            <a:r>
              <a:rPr lang="cs-CZ" dirty="0" smtClean="0"/>
              <a:t>upravující některé finanční aspekty</a:t>
            </a:r>
            <a:endParaRPr lang="cs-CZ" dirty="0"/>
          </a:p>
        </p:txBody>
      </p:sp>
      <p:pic>
        <p:nvPicPr>
          <p:cNvPr id="6" name="Slide 21.wav">
            <a:hlinkClick r:id="" action="ppaction://media"/>
          </p:cNvPr>
          <p:cNvPicPr>
            <a:picLocks noRot="1" noChangeAspect="1"/>
          </p:cNvPicPr>
          <p:nvPr>
            <a:wavAudioFile r:embed="rId1" name="Slide 2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3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Efektivnost kohezní politiky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dirty="0" smtClean="0"/>
              <a:t>Je pochopitelně </a:t>
            </a:r>
            <a:r>
              <a:rPr lang="cs-CZ" dirty="0" smtClean="0">
                <a:solidFill>
                  <a:srgbClr val="0000DC"/>
                </a:solidFill>
              </a:rPr>
              <a:t>stěžejní otázkou</a:t>
            </a:r>
            <a:r>
              <a:rPr lang="cs-CZ" dirty="0" smtClean="0"/>
              <a:t>, jelikož podpora poskytována       z finančního majetku EU = fakticky majetku členských států</a:t>
            </a:r>
          </a:p>
          <a:p>
            <a:pPr lvl="1" algn="just"/>
            <a:endParaRPr lang="cs-CZ" dirty="0" smtClean="0"/>
          </a:p>
          <a:p>
            <a:pPr algn="just"/>
            <a:r>
              <a:rPr lang="cs-CZ" dirty="0" smtClean="0"/>
              <a:t>Základní roviny</a:t>
            </a:r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1) Efektivnost kohezní politiky jako celku </a:t>
            </a:r>
          </a:p>
          <a:p>
            <a:pPr lvl="2" algn="just"/>
            <a:r>
              <a:rPr lang="cs-CZ" dirty="0" smtClean="0"/>
              <a:t>- Nepanuje shoda…</a:t>
            </a:r>
          </a:p>
          <a:p>
            <a:pPr lvl="2" algn="just"/>
            <a:r>
              <a:rPr lang="cs-CZ" dirty="0" smtClean="0"/>
              <a:t>- </a:t>
            </a:r>
            <a:r>
              <a:rPr lang="cs-CZ" b="1" dirty="0" smtClean="0"/>
              <a:t>Irsko</a:t>
            </a:r>
            <a:r>
              <a:rPr lang="cs-CZ" dirty="0" smtClean="0"/>
              <a:t> (považováno za úspěch konvergence) </a:t>
            </a:r>
          </a:p>
          <a:p>
            <a:pPr lvl="2" algn="just"/>
            <a:r>
              <a:rPr lang="cs-CZ" dirty="0" smtClean="0"/>
              <a:t>- x </a:t>
            </a:r>
            <a:r>
              <a:rPr lang="cs-CZ" b="1" dirty="0"/>
              <a:t>Řecko, Itálie, </a:t>
            </a:r>
            <a:r>
              <a:rPr lang="cs-CZ" b="1" dirty="0" smtClean="0"/>
              <a:t>Španělsko</a:t>
            </a:r>
            <a:r>
              <a:rPr lang="cs-CZ" b="1" dirty="0"/>
              <a:t> </a:t>
            </a:r>
            <a:r>
              <a:rPr lang="cs-CZ" dirty="0" smtClean="0"/>
              <a:t>(„nekonečná“ konvergence?)</a:t>
            </a:r>
          </a:p>
          <a:p>
            <a:pPr lvl="2" algn="just"/>
            <a:r>
              <a:rPr lang="cs-CZ" dirty="0" smtClean="0"/>
              <a:t>- Hodnocení komplikují obsahové nejasnosti = co má být vlastně dosaženo?</a:t>
            </a:r>
            <a:endParaRPr lang="cs-CZ" dirty="0"/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2) Efektivnost </a:t>
            </a:r>
            <a:r>
              <a:rPr lang="cs-CZ" b="1" dirty="0">
                <a:solidFill>
                  <a:srgbClr val="0000DC"/>
                </a:solidFill>
              </a:rPr>
              <a:t>využívání jejích </a:t>
            </a:r>
            <a:r>
              <a:rPr lang="cs-CZ" b="1" dirty="0" smtClean="0">
                <a:solidFill>
                  <a:srgbClr val="0000DC"/>
                </a:solidFill>
              </a:rPr>
              <a:t>nástrojů</a:t>
            </a:r>
            <a:endParaRPr lang="cs-CZ" dirty="0" smtClean="0"/>
          </a:p>
          <a:p>
            <a:pPr lvl="2" algn="just"/>
            <a:r>
              <a:rPr lang="cs-CZ" dirty="0" smtClean="0"/>
              <a:t>- Význam zejména vnitrostátního práva</a:t>
            </a:r>
            <a:r>
              <a:rPr lang="cs-CZ" dirty="0"/>
              <a:t>, resp. právní úpravy jednotlivých </a:t>
            </a:r>
            <a:r>
              <a:rPr lang="cs-CZ" dirty="0" smtClean="0"/>
              <a:t>aspektů (např</a:t>
            </a:r>
            <a:r>
              <a:rPr lang="cs-CZ" dirty="0"/>
              <a:t>. </a:t>
            </a:r>
            <a:r>
              <a:rPr lang="cs-CZ" dirty="0" smtClean="0"/>
              <a:t>poskytování </a:t>
            </a:r>
            <a:r>
              <a:rPr lang="cs-CZ" dirty="0" smtClean="0"/>
              <a:t>podpor, </a:t>
            </a:r>
            <a:r>
              <a:rPr lang="cs-CZ" dirty="0" smtClean="0"/>
              <a:t>mechanismů ochrany před zneužíváním podpory apod.)</a:t>
            </a:r>
          </a:p>
          <a:p>
            <a:pPr lvl="2" algn="just"/>
            <a:r>
              <a:rPr lang="cs-CZ" dirty="0" smtClean="0"/>
              <a:t>- V domácím kontextu existence </a:t>
            </a:r>
            <a:r>
              <a:rPr lang="cs-CZ" dirty="0"/>
              <a:t>jistých </a:t>
            </a:r>
            <a:r>
              <a:rPr lang="cs-CZ" i="1" dirty="0">
                <a:solidFill>
                  <a:srgbClr val="0000DC"/>
                </a:solidFill>
              </a:rPr>
              <a:t>„systémových rizik</a:t>
            </a:r>
            <a:r>
              <a:rPr lang="cs-CZ" i="1" dirty="0" smtClean="0">
                <a:solidFill>
                  <a:srgbClr val="0000DC"/>
                </a:solidFill>
              </a:rPr>
              <a:t>“</a:t>
            </a:r>
            <a:r>
              <a:rPr lang="cs-CZ" dirty="0" smtClean="0"/>
              <a:t> (viz dále)</a:t>
            </a:r>
            <a:endParaRPr lang="cs-CZ" dirty="0"/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2.wav">
            <a:hlinkClick r:id="" action="ppaction://media"/>
          </p:cNvPr>
          <p:cNvPicPr>
            <a:picLocks noRot="1" noChangeAspect="1"/>
          </p:cNvPicPr>
          <p:nvPr>
            <a:wavAudioFile r:embed="rId1" name="Slide 2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13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„Systémová rizika“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U</a:t>
            </a:r>
            <a:r>
              <a:rPr lang="cs-CZ" dirty="0" smtClean="0"/>
              <a:t>nijní </a:t>
            </a:r>
            <a:r>
              <a:rPr lang="cs-CZ" dirty="0"/>
              <a:t>právní rámec</a:t>
            </a:r>
          </a:p>
          <a:p>
            <a:pPr lvl="1" algn="just"/>
            <a:r>
              <a:rPr lang="cs-CZ" dirty="0"/>
              <a:t>V</a:t>
            </a:r>
            <a:r>
              <a:rPr lang="cs-CZ" dirty="0" smtClean="0"/>
              <a:t>yžaduje </a:t>
            </a:r>
            <a:r>
              <a:rPr lang="cs-CZ" i="1" dirty="0">
                <a:solidFill>
                  <a:srgbClr val="0000DC"/>
                </a:solidFill>
              </a:rPr>
              <a:t>principy </a:t>
            </a:r>
            <a:r>
              <a:rPr lang="cs-CZ" i="1" dirty="0" smtClean="0">
                <a:solidFill>
                  <a:srgbClr val="0000DC"/>
                </a:solidFill>
              </a:rPr>
              <a:t>3E </a:t>
            </a:r>
            <a:r>
              <a:rPr lang="cs-CZ" i="1" dirty="0" smtClean="0"/>
              <a:t>(</a:t>
            </a:r>
            <a:r>
              <a:rPr lang="cs-CZ" i="1" dirty="0" err="1" smtClean="0"/>
              <a:t>economy</a:t>
            </a:r>
            <a:r>
              <a:rPr lang="cs-CZ" i="1" dirty="0" smtClean="0"/>
              <a:t>, </a:t>
            </a:r>
            <a:r>
              <a:rPr lang="cs-CZ" i="1" dirty="0" err="1" smtClean="0"/>
              <a:t>efficiency</a:t>
            </a:r>
            <a:r>
              <a:rPr lang="cs-CZ" i="1" dirty="0" smtClean="0"/>
              <a:t>, </a:t>
            </a:r>
            <a:r>
              <a:rPr lang="cs-CZ" i="1" dirty="0" err="1" smtClean="0"/>
              <a:t>effectiveness</a:t>
            </a:r>
            <a:r>
              <a:rPr lang="cs-CZ" i="1" dirty="0" smtClean="0"/>
              <a:t>)</a:t>
            </a:r>
            <a:endParaRPr lang="cs-CZ" i="1" dirty="0"/>
          </a:p>
          <a:p>
            <a:pPr lvl="1" algn="just"/>
            <a:r>
              <a:rPr lang="cs-CZ" dirty="0"/>
              <a:t>A</a:t>
            </a:r>
            <a:r>
              <a:rPr lang="cs-CZ" dirty="0" smtClean="0"/>
              <a:t>však </a:t>
            </a:r>
            <a:r>
              <a:rPr lang="cs-CZ" dirty="0"/>
              <a:t>klade </a:t>
            </a:r>
            <a:r>
              <a:rPr lang="cs-CZ" dirty="0">
                <a:solidFill>
                  <a:srgbClr val="0000DC"/>
                </a:solidFill>
              </a:rPr>
              <a:t>velmi mírné požadavky </a:t>
            </a:r>
            <a:r>
              <a:rPr lang="cs-CZ" dirty="0"/>
              <a:t>na </a:t>
            </a:r>
            <a:endParaRPr lang="cs-CZ" dirty="0" smtClean="0"/>
          </a:p>
          <a:p>
            <a:pPr lvl="2" algn="just"/>
            <a:r>
              <a:rPr lang="cs-CZ" dirty="0" smtClean="0"/>
              <a:t>- </a:t>
            </a:r>
            <a:r>
              <a:rPr lang="cs-CZ" i="1" dirty="0" smtClean="0"/>
              <a:t>Udržitelnost</a:t>
            </a:r>
            <a:r>
              <a:rPr lang="cs-CZ" dirty="0" smtClean="0"/>
              <a:t> </a:t>
            </a:r>
            <a:r>
              <a:rPr lang="cs-CZ" dirty="0"/>
              <a:t>(obecně pouze 5 let</a:t>
            </a:r>
            <a:r>
              <a:rPr lang="cs-CZ" dirty="0" smtClean="0"/>
              <a:t>)</a:t>
            </a:r>
          </a:p>
          <a:p>
            <a:pPr lvl="2" algn="just"/>
            <a:r>
              <a:rPr lang="cs-CZ" dirty="0" smtClean="0"/>
              <a:t>- </a:t>
            </a:r>
            <a:r>
              <a:rPr lang="cs-CZ" i="1" dirty="0" smtClean="0"/>
              <a:t>Míru </a:t>
            </a:r>
            <a:r>
              <a:rPr lang="cs-CZ" i="1" dirty="0"/>
              <a:t>spolufinancování </a:t>
            </a:r>
            <a:r>
              <a:rPr lang="cs-CZ" dirty="0" smtClean="0"/>
              <a:t>příjemcem </a:t>
            </a:r>
            <a:r>
              <a:rPr lang="cs-CZ" dirty="0"/>
              <a:t>podpory </a:t>
            </a:r>
            <a:r>
              <a:rPr lang="cs-CZ" dirty="0" smtClean="0"/>
              <a:t>(obecně až pouze 30 %, </a:t>
            </a:r>
            <a:r>
              <a:rPr lang="cs-CZ" dirty="0" smtClean="0"/>
              <a:t>v období 2014 </a:t>
            </a:r>
            <a:r>
              <a:rPr lang="cs-CZ" dirty="0" smtClean="0"/>
              <a:t>– 2020 dokonce až pouze 15 %)</a:t>
            </a:r>
          </a:p>
          <a:p>
            <a:pPr lvl="1" algn="just"/>
            <a:r>
              <a:rPr lang="cs-CZ" dirty="0" smtClean="0"/>
              <a:t>= </a:t>
            </a:r>
            <a:r>
              <a:rPr lang="cs-CZ" dirty="0" smtClean="0">
                <a:solidFill>
                  <a:srgbClr val="0000DC"/>
                </a:solidFill>
              </a:rPr>
              <a:t>Nízká zainteresovanost </a:t>
            </a:r>
            <a:r>
              <a:rPr lang="cs-CZ" dirty="0" smtClean="0"/>
              <a:t>příjemce podpory (právní i ekonomická)</a:t>
            </a:r>
            <a:endParaRPr lang="cs-CZ" dirty="0"/>
          </a:p>
          <a:p>
            <a:pPr lvl="1" algn="just"/>
            <a:endParaRPr lang="cs-CZ" dirty="0" smtClean="0"/>
          </a:p>
          <a:p>
            <a:pPr lvl="1" algn="just"/>
            <a:r>
              <a:rPr lang="cs-CZ" dirty="0" smtClean="0"/>
              <a:t>V </a:t>
            </a:r>
            <a:r>
              <a:rPr lang="cs-CZ" dirty="0"/>
              <a:t>důsledku tak </a:t>
            </a:r>
            <a:r>
              <a:rPr lang="cs-CZ" b="1" dirty="0" smtClean="0">
                <a:solidFill>
                  <a:srgbClr val="0000DC"/>
                </a:solidFill>
              </a:rPr>
              <a:t>přenášení odpovědnosti </a:t>
            </a:r>
            <a:r>
              <a:rPr lang="cs-CZ" dirty="0">
                <a:solidFill>
                  <a:srgbClr val="0000DC"/>
                </a:solidFill>
              </a:rPr>
              <a:t>za efektivnost </a:t>
            </a:r>
            <a:r>
              <a:rPr lang="cs-CZ" dirty="0"/>
              <a:t>využívání nástrojů kohezní politiky z příjemce </a:t>
            </a:r>
            <a:r>
              <a:rPr lang="cs-CZ" dirty="0">
                <a:solidFill>
                  <a:srgbClr val="0000DC"/>
                </a:solidFill>
              </a:rPr>
              <a:t>na poskytovatele </a:t>
            </a:r>
            <a:endParaRPr lang="cs-CZ" dirty="0"/>
          </a:p>
          <a:p>
            <a:pPr lvl="2" algn="just"/>
            <a:r>
              <a:rPr lang="cs-CZ" dirty="0" smtClean="0"/>
              <a:t>- Což </a:t>
            </a:r>
            <a:r>
              <a:rPr lang="cs-CZ" dirty="0"/>
              <a:t>klade vysoké požadavky na kvalitu veřejné správy, resp. institucí</a:t>
            </a:r>
            <a:r>
              <a:rPr lang="cs-CZ" dirty="0" smtClean="0"/>
              <a:t>…</a:t>
            </a:r>
            <a:endParaRPr lang="cs-CZ" dirty="0" smtClean="0"/>
          </a:p>
        </p:txBody>
      </p:sp>
      <p:pic>
        <p:nvPicPr>
          <p:cNvPr id="6" name="Slide 23.wav">
            <a:hlinkClick r:id="" action="ppaction://media"/>
          </p:cNvPr>
          <p:cNvPicPr>
            <a:picLocks noRot="1" noChangeAspect="1"/>
          </p:cNvPicPr>
          <p:nvPr>
            <a:wavAudioFile r:embed="rId1" name="Slide 2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06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Vnitrostátní (česká</a:t>
            </a:r>
            <a:r>
              <a:rPr lang="cs-CZ" dirty="0"/>
              <a:t>) úroveň</a:t>
            </a:r>
          </a:p>
          <a:p>
            <a:pPr lvl="1" algn="just"/>
            <a:r>
              <a:rPr lang="cs-CZ" dirty="0"/>
              <a:t>O</a:t>
            </a:r>
            <a:r>
              <a:rPr lang="cs-CZ" dirty="0" smtClean="0"/>
              <a:t>becné </a:t>
            </a:r>
            <a:r>
              <a:rPr lang="cs-CZ" dirty="0"/>
              <a:t>riziko = </a:t>
            </a:r>
            <a:r>
              <a:rPr lang="cs-CZ" b="1" dirty="0">
                <a:solidFill>
                  <a:srgbClr val="0000DC"/>
                </a:solidFill>
              </a:rPr>
              <a:t>preference absorpce </a:t>
            </a:r>
            <a:r>
              <a:rPr lang="cs-CZ" dirty="0">
                <a:solidFill>
                  <a:srgbClr val="0000DC"/>
                </a:solidFill>
              </a:rPr>
              <a:t>před efektivností                            </a:t>
            </a:r>
            <a:endParaRPr lang="cs-CZ" dirty="0" smtClean="0">
              <a:solidFill>
                <a:srgbClr val="0000DC"/>
              </a:solidFill>
            </a:endParaRPr>
          </a:p>
          <a:p>
            <a:pPr lvl="2" algn="just"/>
            <a:r>
              <a:rPr lang="cs-CZ" dirty="0" smtClean="0"/>
              <a:t>- Obzvlášť </a:t>
            </a:r>
            <a:r>
              <a:rPr lang="cs-CZ" dirty="0"/>
              <a:t>v kombinaci s </a:t>
            </a:r>
            <a:r>
              <a:rPr lang="cs-CZ" dirty="0" smtClean="0"/>
              <a:t>relativně vysokým objemem alokované podpory</a:t>
            </a:r>
            <a:endParaRPr lang="cs-CZ" dirty="0"/>
          </a:p>
          <a:p>
            <a:pPr lvl="1" algn="just"/>
            <a:endParaRPr lang="cs-CZ" dirty="0" smtClean="0"/>
          </a:p>
          <a:p>
            <a:pPr lvl="1" algn="just"/>
            <a:r>
              <a:rPr lang="cs-CZ" dirty="0" smtClean="0">
                <a:solidFill>
                  <a:srgbClr val="0000DC"/>
                </a:solidFill>
              </a:rPr>
              <a:t>Nevyhovující </a:t>
            </a:r>
            <a:r>
              <a:rPr lang="cs-CZ" dirty="0">
                <a:solidFill>
                  <a:srgbClr val="0000DC"/>
                </a:solidFill>
              </a:rPr>
              <a:t>právní </a:t>
            </a:r>
            <a:r>
              <a:rPr lang="cs-CZ" dirty="0" smtClean="0">
                <a:solidFill>
                  <a:srgbClr val="0000DC"/>
                </a:solidFill>
              </a:rPr>
              <a:t>úprava </a:t>
            </a:r>
            <a:r>
              <a:rPr lang="cs-CZ" dirty="0" smtClean="0"/>
              <a:t>poskytování dotací, zejm.:</a:t>
            </a:r>
          </a:p>
          <a:p>
            <a:pPr lvl="2" algn="just"/>
            <a:r>
              <a:rPr lang="cs-CZ" dirty="0" smtClean="0"/>
              <a:t>- Nejednotnost, nepřehlednost, neúplnost (srov. zákon </a:t>
            </a:r>
            <a:r>
              <a:rPr lang="cs-CZ" dirty="0"/>
              <a:t>č. 218/2000 Sb</a:t>
            </a:r>
            <a:r>
              <a:rPr lang="cs-CZ" dirty="0" smtClean="0"/>
              <a:t>., </a:t>
            </a:r>
            <a:r>
              <a:rPr lang="cs-CZ" dirty="0"/>
              <a:t>rozpočtová </a:t>
            </a:r>
            <a:r>
              <a:rPr lang="cs-CZ" dirty="0" smtClean="0"/>
              <a:t>pravidla, </a:t>
            </a:r>
            <a:r>
              <a:rPr lang="cs-CZ" dirty="0"/>
              <a:t>a zákon </a:t>
            </a:r>
            <a:r>
              <a:rPr lang="cs-CZ" dirty="0" smtClean="0"/>
              <a:t>č</a:t>
            </a:r>
            <a:r>
              <a:rPr lang="cs-CZ" dirty="0"/>
              <a:t>. 250/2000 </a:t>
            </a:r>
            <a:r>
              <a:rPr lang="cs-CZ" dirty="0" smtClean="0"/>
              <a:t>Sb., o </a:t>
            </a:r>
            <a:r>
              <a:rPr lang="cs-CZ" dirty="0"/>
              <a:t>rozpočtových pravidlech územních </a:t>
            </a:r>
            <a:r>
              <a:rPr lang="cs-CZ" dirty="0" smtClean="0"/>
              <a:t>rozpočtů)</a:t>
            </a:r>
          </a:p>
          <a:p>
            <a:pPr lvl="2" algn="just"/>
            <a:r>
              <a:rPr lang="cs-CZ" dirty="0" smtClean="0"/>
              <a:t>- Absence kvalitativních požadavků na poskytování dotací (viz </a:t>
            </a:r>
            <a:r>
              <a:rPr lang="cs-CZ" i="1" dirty="0" smtClean="0"/>
              <a:t>principy 3E</a:t>
            </a:r>
            <a:r>
              <a:rPr lang="cs-CZ" dirty="0" smtClean="0"/>
              <a:t>)</a:t>
            </a:r>
            <a:endParaRPr lang="cs-CZ" dirty="0"/>
          </a:p>
          <a:p>
            <a:pPr marL="324000" lvl="1" indent="0" algn="just">
              <a:buNone/>
            </a:pPr>
            <a:endParaRPr lang="cs-CZ" dirty="0" smtClean="0"/>
          </a:p>
          <a:p>
            <a:pPr lvl="1" algn="just"/>
            <a:r>
              <a:rPr lang="cs-CZ" dirty="0" smtClean="0">
                <a:solidFill>
                  <a:srgbClr val="0000DC"/>
                </a:solidFill>
              </a:rPr>
              <a:t>Selhání </a:t>
            </a:r>
            <a:r>
              <a:rPr lang="cs-CZ" dirty="0">
                <a:solidFill>
                  <a:srgbClr val="0000DC"/>
                </a:solidFill>
              </a:rPr>
              <a:t>při </a:t>
            </a:r>
            <a:r>
              <a:rPr lang="cs-CZ" dirty="0" smtClean="0">
                <a:solidFill>
                  <a:srgbClr val="0000DC"/>
                </a:solidFill>
              </a:rPr>
              <a:t>implementaci </a:t>
            </a:r>
            <a:endParaRPr lang="cs-CZ" dirty="0" smtClean="0"/>
          </a:p>
          <a:p>
            <a:pPr lvl="2" algn="just"/>
            <a:r>
              <a:rPr lang="cs-CZ" dirty="0" smtClean="0"/>
              <a:t>= Zejm. zneužívání podpory (ROP Severozápad apod.)</a:t>
            </a:r>
            <a:endParaRPr lang="cs-CZ" dirty="0"/>
          </a:p>
        </p:txBody>
      </p:sp>
      <p:pic>
        <p:nvPicPr>
          <p:cNvPr id="6" name="Slide 24.wav">
            <a:hlinkClick r:id="" action="ppaction://media"/>
          </p:cNvPr>
          <p:cNvPicPr>
            <a:picLocks noRot="1" noChangeAspect="1"/>
          </p:cNvPicPr>
          <p:nvPr>
            <a:wavAudioFile r:embed="rId1" name="Slide 2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1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 (vybraná)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sz="1800" b="1" dirty="0" smtClean="0"/>
              <a:t>SVOBODA</a:t>
            </a:r>
            <a:r>
              <a:rPr lang="cs-CZ" sz="1800" b="1" dirty="0"/>
              <a:t>, Tomáš. </a:t>
            </a:r>
            <a:r>
              <a:rPr lang="cs-CZ" sz="1800" b="1" i="1" dirty="0"/>
              <a:t>Efektivnost využívání strukturálních fondů EU - vybrané právní aspekty</a:t>
            </a:r>
            <a:r>
              <a:rPr lang="cs-CZ" sz="1800" b="1" dirty="0"/>
              <a:t>. 1. vyd. Brno: Masarykova univerzita, </a:t>
            </a:r>
            <a:r>
              <a:rPr lang="cs-CZ" sz="1800" b="1" dirty="0" smtClean="0"/>
              <a:t>2016, </a:t>
            </a:r>
            <a:r>
              <a:rPr lang="cs-CZ" sz="1800" b="1" dirty="0"/>
              <a:t>149 </a:t>
            </a:r>
            <a:r>
              <a:rPr lang="cs-CZ" sz="1800" b="1" dirty="0" smtClean="0"/>
              <a:t>s. </a:t>
            </a:r>
            <a:r>
              <a:rPr lang="cs-CZ" sz="1800" b="1" dirty="0"/>
              <a:t>ISBN 978-80-210-8427-8</a:t>
            </a:r>
            <a:r>
              <a:rPr lang="cs-CZ" sz="1800" b="1" dirty="0" smtClean="0"/>
              <a:t>.</a:t>
            </a:r>
          </a:p>
          <a:p>
            <a:pPr lvl="1" algn="just"/>
            <a:r>
              <a:rPr lang="cs-CZ" sz="1800" dirty="0"/>
              <a:t>BAUN, Michael J., MAREK, Dan. </a:t>
            </a:r>
            <a:r>
              <a:rPr lang="cs-CZ" sz="1800" i="1" dirty="0" err="1"/>
              <a:t>Cohesion</a:t>
            </a:r>
            <a:r>
              <a:rPr lang="cs-CZ" sz="1800" i="1" dirty="0"/>
              <a:t> </a:t>
            </a:r>
            <a:r>
              <a:rPr lang="cs-CZ" sz="1800" i="1" dirty="0" err="1"/>
              <a:t>Policy</a:t>
            </a:r>
            <a:r>
              <a:rPr lang="cs-CZ" sz="1800" i="1" dirty="0"/>
              <a:t> in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European</a:t>
            </a:r>
            <a:r>
              <a:rPr lang="cs-CZ" sz="1800" i="1" dirty="0"/>
              <a:t> </a:t>
            </a:r>
            <a:r>
              <a:rPr lang="cs-CZ" sz="1800" i="1" dirty="0" smtClean="0"/>
              <a:t>Union. </a:t>
            </a:r>
            <a:r>
              <a:rPr lang="cs-CZ" sz="1800" dirty="0" err="1" smtClean="0"/>
              <a:t>Basingstoke</a:t>
            </a:r>
            <a:r>
              <a:rPr lang="cs-CZ" sz="1800" dirty="0"/>
              <a:t>: </a:t>
            </a:r>
            <a:r>
              <a:rPr lang="cs-CZ" sz="1800" dirty="0" err="1"/>
              <a:t>Palgrave</a:t>
            </a:r>
            <a:r>
              <a:rPr lang="cs-CZ" sz="1800" dirty="0"/>
              <a:t> </a:t>
            </a:r>
            <a:r>
              <a:rPr lang="cs-CZ" sz="1800" dirty="0" err="1"/>
              <a:t>Macmillan</a:t>
            </a:r>
            <a:r>
              <a:rPr lang="cs-CZ" sz="1800" dirty="0"/>
              <a:t>, 2014, 295 s. ISBN 978-0-230-52472-9</a:t>
            </a:r>
            <a:r>
              <a:rPr lang="cs-CZ" sz="1800" dirty="0" smtClean="0"/>
              <a:t>.</a:t>
            </a:r>
          </a:p>
          <a:p>
            <a:pPr lvl="1" algn="just"/>
            <a:r>
              <a:rPr lang="en-US" sz="1800" dirty="0" smtClean="0"/>
              <a:t>JONES</a:t>
            </a:r>
            <a:r>
              <a:rPr lang="en-US" sz="1800" dirty="0"/>
              <a:t>, J. Barry, KEATING, Michael (eds.). </a:t>
            </a:r>
            <a:r>
              <a:rPr lang="en-US" sz="1800" i="1" dirty="0" smtClean="0"/>
              <a:t>The</a:t>
            </a:r>
            <a:r>
              <a:rPr lang="cs-CZ" sz="1800" i="1" dirty="0" smtClean="0"/>
              <a:t> </a:t>
            </a:r>
            <a:r>
              <a:rPr lang="en-US" sz="1800" i="1" dirty="0" smtClean="0"/>
              <a:t>European </a:t>
            </a:r>
            <a:r>
              <a:rPr lang="en-US" sz="1800" i="1" dirty="0"/>
              <a:t>Union and the Regions. </a:t>
            </a:r>
            <a:r>
              <a:rPr lang="en-US" sz="1800" dirty="0"/>
              <a:t>Oxford: Clarendon Press, 1995, 306 </a:t>
            </a:r>
            <a:r>
              <a:rPr lang="en-US" sz="1800" dirty="0" smtClean="0"/>
              <a:t>s.</a:t>
            </a:r>
            <a:r>
              <a:rPr lang="cs-CZ" sz="1800" dirty="0" smtClean="0"/>
              <a:t> </a:t>
            </a:r>
            <a:r>
              <a:rPr lang="en-US" sz="1800" dirty="0" smtClean="0"/>
              <a:t>ISBN </a:t>
            </a:r>
            <a:r>
              <a:rPr lang="en-US" sz="1800" dirty="0"/>
              <a:t>0-19-827999-X</a:t>
            </a:r>
            <a:r>
              <a:rPr lang="en-US" sz="1800" dirty="0" smtClean="0"/>
              <a:t>.</a:t>
            </a:r>
            <a:endParaRPr lang="cs-CZ" sz="1800" dirty="0" smtClean="0"/>
          </a:p>
          <a:p>
            <a:pPr lvl="1" algn="just"/>
            <a:r>
              <a:rPr lang="en-US" sz="1800" dirty="0"/>
              <a:t>TARSCHYS, Daniel. Reinventing Cohesion: </a:t>
            </a:r>
            <a:r>
              <a:rPr lang="en-US" sz="1800" i="1" dirty="0"/>
              <a:t>The Future of European </a:t>
            </a:r>
            <a:r>
              <a:rPr lang="en-US" sz="1800" i="1" dirty="0" smtClean="0"/>
              <a:t>Structural</a:t>
            </a:r>
            <a:r>
              <a:rPr lang="cs-CZ" sz="1800" i="1" dirty="0" smtClean="0"/>
              <a:t> </a:t>
            </a:r>
            <a:r>
              <a:rPr lang="en-US" sz="1800" i="1" dirty="0" smtClean="0"/>
              <a:t>Policy</a:t>
            </a:r>
            <a:r>
              <a:rPr lang="en-US" sz="1800" i="1" dirty="0"/>
              <a:t>.</a:t>
            </a:r>
            <a:r>
              <a:rPr lang="en-US" sz="1800" dirty="0"/>
              <a:t> Swedish Institute for European Policy Studies, Report No. </a:t>
            </a:r>
            <a:r>
              <a:rPr lang="en-US" sz="1800" dirty="0" smtClean="0"/>
              <a:t>17,</a:t>
            </a:r>
            <a:r>
              <a:rPr lang="cs-CZ" sz="1800" dirty="0" smtClean="0"/>
              <a:t> </a:t>
            </a:r>
            <a:r>
              <a:rPr lang="en-US" sz="1800" dirty="0" smtClean="0"/>
              <a:t>2003</a:t>
            </a:r>
            <a:r>
              <a:rPr lang="en-US" sz="1800" dirty="0"/>
              <a:t>, 104 s. ISBN 91-85129-16-X</a:t>
            </a:r>
            <a:r>
              <a:rPr lang="en-US" sz="1800" dirty="0" smtClean="0"/>
              <a:t>.</a:t>
            </a:r>
            <a:endParaRPr lang="cs-CZ" sz="1800" dirty="0" smtClean="0"/>
          </a:p>
          <a:p>
            <a:pPr lvl="1" algn="just"/>
            <a:endParaRPr lang="cs-CZ" dirty="0"/>
          </a:p>
          <a:p>
            <a:pPr algn="just"/>
            <a:r>
              <a:rPr lang="cs-CZ" dirty="0" smtClean="0"/>
              <a:t>Děkuji za pozornost</a:t>
            </a: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17571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Vrchnostenská X </a:t>
            </a:r>
            <a:r>
              <a:rPr lang="cs-CZ" dirty="0" err="1" smtClean="0"/>
              <a:t>nevrchnostesnká</a:t>
            </a:r>
            <a:r>
              <a:rPr lang="cs-CZ" dirty="0" smtClean="0"/>
              <a:t> správa</a:t>
            </a:r>
            <a:endParaRPr lang="cs-CZ" dirty="0" smtClean="0"/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„</a:t>
            </a:r>
            <a:r>
              <a:rPr lang="cs-CZ" i="1" dirty="0" smtClean="0">
                <a:solidFill>
                  <a:srgbClr val="0000DC"/>
                </a:solidFill>
              </a:rPr>
              <a:t>Správní úřady jsou povolány ke všem způsobům statní činnosti: vydávají abstraktní nařízeni (sekundární zákonodárství), nalézají a tvoří právo (rozhodují správní spory, vydávají trestní nálezy, udílejí, obmezují a ruší práva), ale </a:t>
            </a:r>
            <a:r>
              <a:rPr lang="cs-CZ" b="1" i="1" dirty="0" smtClean="0">
                <a:solidFill>
                  <a:srgbClr val="0000DC"/>
                </a:solidFill>
              </a:rPr>
              <a:t>vyvíjejí rozsáhlou činnost </a:t>
            </a:r>
            <a:r>
              <a:rPr lang="cs-CZ" b="1" i="1" dirty="0" err="1" smtClean="0">
                <a:solidFill>
                  <a:srgbClr val="0000DC"/>
                </a:solidFill>
              </a:rPr>
              <a:t>nevrchnostenskou</a:t>
            </a:r>
            <a:r>
              <a:rPr lang="cs-CZ" b="1" i="1" dirty="0" smtClean="0">
                <a:solidFill>
                  <a:srgbClr val="0000DC"/>
                </a:solidFill>
              </a:rPr>
              <a:t>: stavějí a provozuji veřejné nemocnice, školy, zřizují a udržují veřejné komunikace atd.</a:t>
            </a:r>
            <a:r>
              <a:rPr lang="cs-CZ" i="1" dirty="0" smtClean="0">
                <a:solidFill>
                  <a:srgbClr val="0000DC"/>
                </a:solidFill>
              </a:rPr>
              <a:t>“ 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b="1" dirty="0" smtClean="0"/>
              <a:t>(</a:t>
            </a:r>
            <a:r>
              <a:rPr lang="cs-CZ" b="1" dirty="0" smtClean="0"/>
              <a:t>HOETZEL, Jiří. </a:t>
            </a:r>
            <a:r>
              <a:rPr lang="cs-CZ" b="1" i="1" dirty="0" smtClean="0"/>
              <a:t>Československé správní právo</a:t>
            </a:r>
            <a:r>
              <a:rPr lang="cs-CZ" b="1" dirty="0" smtClean="0"/>
              <a:t>. 2. </a:t>
            </a:r>
            <a:r>
              <a:rPr lang="cs-CZ" b="1" dirty="0" err="1" smtClean="0"/>
              <a:t>přeprac</a:t>
            </a:r>
            <a:r>
              <a:rPr lang="cs-CZ" b="1" dirty="0" smtClean="0"/>
              <a:t>. </a:t>
            </a:r>
            <a:r>
              <a:rPr lang="cs-CZ" b="1" dirty="0" err="1" smtClean="0"/>
              <a:t>vyd</a:t>
            </a:r>
            <a:r>
              <a:rPr lang="cs-CZ" b="1" dirty="0" smtClean="0"/>
              <a:t>. Praha: </a:t>
            </a:r>
            <a:r>
              <a:rPr lang="cs-CZ" b="1" dirty="0" err="1" smtClean="0"/>
              <a:t>Melantrich</a:t>
            </a:r>
            <a:r>
              <a:rPr lang="cs-CZ" b="1" dirty="0" smtClean="0"/>
              <a:t>, 1937, s. 13</a:t>
            </a:r>
            <a:r>
              <a:rPr lang="cs-CZ" b="1" dirty="0" smtClean="0"/>
              <a:t>).</a:t>
            </a:r>
          </a:p>
          <a:p>
            <a:pPr lvl="1"/>
            <a:endParaRPr lang="cs-CZ" b="1" dirty="0" smtClean="0"/>
          </a:p>
          <a:p>
            <a:pPr lvl="1"/>
            <a:r>
              <a:rPr lang="cs-CZ" b="1" dirty="0" smtClean="0"/>
              <a:t>M</a:t>
            </a:r>
            <a:r>
              <a:rPr lang="cs-CZ" b="1" dirty="0" smtClean="0"/>
              <a:t>ožné pohledy </a:t>
            </a:r>
            <a:r>
              <a:rPr lang="cs-CZ" dirty="0" smtClean="0"/>
              <a:t>(na tzv. </a:t>
            </a:r>
            <a:r>
              <a:rPr lang="cs-CZ" dirty="0" err="1" smtClean="0"/>
              <a:t>nevrchnstenskou</a:t>
            </a:r>
            <a:r>
              <a:rPr lang="cs-CZ" dirty="0" smtClean="0"/>
              <a:t> správu)</a:t>
            </a:r>
            <a:endParaRPr lang="cs-CZ" dirty="0" smtClean="0"/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fiskální</a:t>
            </a:r>
            <a:r>
              <a:rPr lang="cs-CZ" dirty="0" smtClean="0"/>
              <a:t> (= hospodaření </a:t>
            </a:r>
            <a:r>
              <a:rPr lang="cs-CZ" dirty="0" smtClean="0"/>
              <a:t>s veřejným majetkem)</a:t>
            </a:r>
          </a:p>
          <a:p>
            <a:pPr lvl="2" algn="just"/>
            <a:r>
              <a:rPr lang="cs-CZ" i="1" dirty="0" smtClean="0">
                <a:solidFill>
                  <a:srgbClr val="0000DC"/>
                </a:solidFill>
              </a:rPr>
              <a:t>- pečovatelská</a:t>
            </a:r>
            <a:r>
              <a:rPr lang="cs-CZ" dirty="0" smtClean="0"/>
              <a:t> (= poskytování </a:t>
            </a:r>
            <a:r>
              <a:rPr lang="cs-CZ" dirty="0" smtClean="0"/>
              <a:t>veřejných služeb)</a:t>
            </a:r>
          </a:p>
          <a:p>
            <a:pPr lvl="2"/>
            <a:endParaRPr lang="cs-CZ" b="1" dirty="0" smtClean="0"/>
          </a:p>
          <a:p>
            <a:pPr lvl="1"/>
            <a:endParaRPr lang="cs-CZ" b="1" dirty="0" smtClean="0"/>
          </a:p>
          <a:p>
            <a:pPr lvl="1"/>
            <a:endParaRPr lang="cs-CZ" b="1" dirty="0" smtClean="0"/>
          </a:p>
          <a:p>
            <a:pPr lvl="1" algn="just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213139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 smtClean="0"/>
              <a:t>Europeizace</a:t>
            </a:r>
            <a:r>
              <a:rPr lang="cs-CZ" dirty="0" smtClean="0"/>
              <a:t> (EU)</a:t>
            </a:r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1/ </a:t>
            </a:r>
            <a:r>
              <a:rPr lang="cs-CZ" b="1" dirty="0" err="1" smtClean="0">
                <a:solidFill>
                  <a:srgbClr val="0000DC"/>
                </a:solidFill>
              </a:rPr>
              <a:t>Europeizace</a:t>
            </a:r>
            <a:r>
              <a:rPr lang="cs-CZ" b="1" dirty="0" smtClean="0">
                <a:solidFill>
                  <a:srgbClr val="0000DC"/>
                </a:solidFill>
              </a:rPr>
              <a:t> vnitrostátní </a:t>
            </a:r>
            <a:r>
              <a:rPr lang="cs-CZ" b="1" dirty="0" err="1" smtClean="0">
                <a:solidFill>
                  <a:srgbClr val="0000DC"/>
                </a:solidFill>
              </a:rPr>
              <a:t>nevrchnostenské</a:t>
            </a:r>
            <a:r>
              <a:rPr lang="cs-CZ" b="1" dirty="0" smtClean="0">
                <a:solidFill>
                  <a:srgbClr val="0000DC"/>
                </a:solidFill>
              </a:rPr>
              <a:t> správy</a:t>
            </a:r>
          </a:p>
          <a:p>
            <a:pPr lvl="2" algn="just"/>
            <a:r>
              <a:rPr lang="cs-CZ" dirty="0" smtClean="0"/>
              <a:t>např. regulace tzv. </a:t>
            </a:r>
            <a:r>
              <a:rPr lang="cs-CZ" b="1" dirty="0" smtClean="0"/>
              <a:t>veřejných podpor</a:t>
            </a:r>
            <a:endParaRPr lang="cs-CZ" b="1" dirty="0" smtClean="0"/>
          </a:p>
          <a:p>
            <a:pPr lvl="1" algn="just">
              <a:buNone/>
            </a:pPr>
            <a:endParaRPr lang="cs-CZ" dirty="0" smtClean="0"/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2/ Evropská „strategická“ spolupráce</a:t>
            </a:r>
          </a:p>
          <a:p>
            <a:pPr lvl="2" algn="just"/>
            <a:r>
              <a:rPr lang="cs-CZ" dirty="0" smtClean="0"/>
              <a:t>např. Trans-</a:t>
            </a:r>
            <a:r>
              <a:rPr lang="cs-CZ" dirty="0" err="1" smtClean="0"/>
              <a:t>European</a:t>
            </a:r>
            <a:r>
              <a:rPr lang="cs-CZ" dirty="0" smtClean="0"/>
              <a:t> </a:t>
            </a:r>
            <a:r>
              <a:rPr lang="cs-CZ" dirty="0" smtClean="0"/>
              <a:t>Transport Network </a:t>
            </a:r>
            <a:r>
              <a:rPr lang="cs-CZ" b="1" dirty="0" smtClean="0"/>
              <a:t>(TEN-T</a:t>
            </a:r>
            <a:r>
              <a:rPr lang="cs-CZ" b="1" dirty="0" smtClean="0"/>
              <a:t>)</a:t>
            </a:r>
          </a:p>
          <a:p>
            <a:pPr lvl="2" algn="just"/>
            <a:endParaRPr lang="cs-CZ" dirty="0" smtClean="0"/>
          </a:p>
          <a:p>
            <a:pPr lvl="1" algn="just"/>
            <a:r>
              <a:rPr lang="cs-CZ" b="1" dirty="0" smtClean="0">
                <a:solidFill>
                  <a:srgbClr val="0000DC"/>
                </a:solidFill>
              </a:rPr>
              <a:t>3/ Společná regionální (?) politika</a:t>
            </a:r>
          </a:p>
          <a:p>
            <a:pPr lvl="2" algn="just"/>
            <a:r>
              <a:rPr lang="cs-CZ" dirty="0" smtClean="0"/>
              <a:t>= </a:t>
            </a:r>
            <a:r>
              <a:rPr lang="cs-CZ" b="1" dirty="0" smtClean="0"/>
              <a:t>kohezní politika EU</a:t>
            </a:r>
          </a:p>
          <a:p>
            <a:pPr lvl="2" algn="just"/>
            <a:r>
              <a:rPr lang="cs-CZ" dirty="0" smtClean="0"/>
              <a:t>jejím prostřednictvím ale také </a:t>
            </a:r>
            <a:endParaRPr lang="cs-CZ" dirty="0"/>
          </a:p>
        </p:txBody>
      </p:sp>
      <p:pic>
        <p:nvPicPr>
          <p:cNvPr id="6" name="Slide 4.wav">
            <a:hlinkClick r:id="" action="ppaction://media"/>
          </p:cNvPr>
          <p:cNvPicPr>
            <a:picLocks noRot="1" noChangeAspect="1"/>
          </p:cNvPicPr>
          <p:nvPr>
            <a:wavAudioFile r:embed="rId1" name="Slide 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19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Pojem </a:t>
            </a:r>
            <a:r>
              <a:rPr lang="cs-CZ" dirty="0"/>
              <a:t>kohezní politika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Kohezní </a:t>
            </a:r>
            <a:r>
              <a:rPr lang="cs-CZ" dirty="0"/>
              <a:t>politika EU = </a:t>
            </a:r>
            <a:r>
              <a:rPr lang="cs-CZ" dirty="0" smtClean="0"/>
              <a:t>„politika </a:t>
            </a:r>
            <a:r>
              <a:rPr lang="cs-CZ" dirty="0"/>
              <a:t>soudržnosti </a:t>
            </a:r>
            <a:r>
              <a:rPr lang="cs-CZ" dirty="0" smtClean="0"/>
              <a:t>EU“</a:t>
            </a:r>
            <a:endParaRPr lang="cs-CZ" dirty="0"/>
          </a:p>
          <a:p>
            <a:pPr lvl="1" algn="just"/>
            <a:r>
              <a:rPr lang="cs-CZ" sz="1600" dirty="0"/>
              <a:t>č. 174 Smlouvy o fungování EU (bývalý článek 158 Smlouvy o ES)</a:t>
            </a:r>
          </a:p>
          <a:p>
            <a:pPr lvl="1" algn="just"/>
            <a:endParaRPr lang="cs-CZ" sz="1600" dirty="0" smtClean="0"/>
          </a:p>
          <a:p>
            <a:pPr lvl="1" algn="just"/>
            <a:r>
              <a:rPr lang="cs-CZ" sz="1600" i="1" dirty="0" smtClean="0">
                <a:solidFill>
                  <a:srgbClr val="0000DC"/>
                </a:solidFill>
              </a:rPr>
              <a:t>Unie </a:t>
            </a:r>
            <a:r>
              <a:rPr lang="cs-CZ" sz="1600" i="1" dirty="0">
                <a:solidFill>
                  <a:srgbClr val="0000DC"/>
                </a:solidFill>
              </a:rPr>
              <a:t>za účelem podpory harmonického vývoje </a:t>
            </a:r>
            <a:r>
              <a:rPr lang="cs-CZ" sz="1600" b="1" i="1" dirty="0">
                <a:solidFill>
                  <a:srgbClr val="0000DC"/>
                </a:solidFill>
              </a:rPr>
              <a:t>rozvíjí a prosazuje svou činnost vedoucí k posilování hospodářské, sociální a územní soudržnosti.</a:t>
            </a:r>
          </a:p>
          <a:p>
            <a:pPr lvl="1" algn="just"/>
            <a:endParaRPr lang="cs-CZ" sz="1600" i="1" dirty="0" smtClean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 smtClean="0">
                <a:solidFill>
                  <a:srgbClr val="0000DC"/>
                </a:solidFill>
              </a:rPr>
              <a:t>Unie </a:t>
            </a:r>
            <a:r>
              <a:rPr lang="cs-CZ" sz="1600" i="1" dirty="0">
                <a:solidFill>
                  <a:srgbClr val="0000DC"/>
                </a:solidFill>
              </a:rPr>
              <a:t>se především zaměří na </a:t>
            </a:r>
            <a:r>
              <a:rPr lang="cs-CZ" sz="1600" b="1" i="1" dirty="0">
                <a:solidFill>
                  <a:srgbClr val="0000DC"/>
                </a:solidFill>
              </a:rPr>
              <a:t>snižování rozdílů mezi úrovní rozvoje různých regionů a na snížení zaostalosti</a:t>
            </a:r>
            <a:r>
              <a:rPr lang="cs-CZ" sz="1600" i="1" dirty="0">
                <a:solidFill>
                  <a:srgbClr val="0000DC"/>
                </a:solidFill>
              </a:rPr>
              <a:t> nejvíce znevýhodněných regionů.</a:t>
            </a:r>
          </a:p>
          <a:p>
            <a:pPr lvl="1" algn="just"/>
            <a:endParaRPr lang="cs-CZ" sz="1600" i="1" dirty="0" smtClean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 smtClean="0">
                <a:solidFill>
                  <a:srgbClr val="0000DC"/>
                </a:solidFill>
              </a:rPr>
              <a:t>V </a:t>
            </a:r>
            <a:r>
              <a:rPr lang="cs-CZ" sz="1600" i="1" dirty="0">
                <a:solidFill>
                  <a:srgbClr val="0000DC"/>
                </a:solidFill>
              </a:rPr>
              <a:t>rámci dotyčných regionů je zvláštní pozornost věnována venkovským oblastem, oblastem postiženým průmyslovými přeměnami a regionům, které jsou závažně a trvale znevýhodněny přírodními nebo demografickými podmínkami, jako jsou například nejsevernější regiony s velmi nízkou hustotou obyvatelstva a ostrovní, přeshraniční a horské regiony.</a:t>
            </a:r>
          </a:p>
          <a:p>
            <a:pPr algn="just">
              <a:lnSpc>
                <a:spcPct val="100000"/>
              </a:lnSpc>
            </a:pPr>
            <a:endParaRPr lang="cs-CZ" b="1" i="1" dirty="0">
              <a:solidFill>
                <a:srgbClr val="0000DC"/>
              </a:solidFill>
            </a:endParaRPr>
          </a:p>
        </p:txBody>
      </p:sp>
      <p:pic>
        <p:nvPicPr>
          <p:cNvPr id="6" name="Slide 5.wav">
            <a:hlinkClick r:id="" action="ppaction://media"/>
          </p:cNvPr>
          <p:cNvPicPr>
            <a:picLocks noRot="1" noChangeAspect="1"/>
          </p:cNvPicPr>
          <p:nvPr>
            <a:wavAudioFile r:embed="rId1" name="Slide 5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92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 smtClean="0"/>
              <a:t>Redistributivní</a:t>
            </a:r>
            <a:r>
              <a:rPr lang="cs-CZ" dirty="0" smtClean="0"/>
              <a:t> povaha</a:t>
            </a:r>
            <a:endParaRPr lang="cs-CZ" dirty="0"/>
          </a:p>
          <a:p>
            <a:pPr lvl="1" algn="just"/>
            <a:r>
              <a:rPr lang="cs-CZ" dirty="0" smtClean="0">
                <a:solidFill>
                  <a:srgbClr val="0000DC"/>
                </a:solidFill>
              </a:rPr>
              <a:t>nikoli regulativní </a:t>
            </a:r>
            <a:r>
              <a:rPr lang="cs-CZ" dirty="0" smtClean="0"/>
              <a:t>politika (obdobně </a:t>
            </a:r>
            <a:r>
              <a:rPr lang="cs-CZ" dirty="0"/>
              <a:t>„CAP</a:t>
            </a:r>
            <a:r>
              <a:rPr lang="cs-CZ" dirty="0" smtClean="0"/>
              <a:t>“)</a:t>
            </a:r>
          </a:p>
          <a:p>
            <a:pPr lvl="1" algn="just"/>
            <a:r>
              <a:rPr lang="cs-CZ" dirty="0" smtClean="0">
                <a:solidFill>
                  <a:srgbClr val="0000DC"/>
                </a:solidFill>
              </a:rPr>
              <a:t>finanční intervence </a:t>
            </a:r>
            <a:r>
              <a:rPr lang="cs-CZ" dirty="0" smtClean="0"/>
              <a:t>(de facto investiční politika)</a:t>
            </a:r>
          </a:p>
          <a:p>
            <a:pPr marL="324000" lvl="1" indent="0" algn="just">
              <a:buNone/>
            </a:pPr>
            <a:endParaRPr lang="cs-CZ" dirty="0" smtClean="0"/>
          </a:p>
          <a:p>
            <a:pPr lvl="1" algn="just"/>
            <a:r>
              <a:rPr lang="cs-CZ" b="1" dirty="0" smtClean="0"/>
              <a:t>specifické nástroje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primární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tzv. strukturální </a:t>
            </a:r>
            <a:r>
              <a:rPr lang="cs-CZ" dirty="0" smtClean="0"/>
              <a:t>fondy (</a:t>
            </a:r>
            <a:r>
              <a:rPr lang="fr-FR" dirty="0" smtClean="0"/>
              <a:t>EFRR</a:t>
            </a:r>
            <a:r>
              <a:rPr lang="fr-FR" dirty="0"/>
              <a:t>, ESF a Fond </a:t>
            </a:r>
            <a:r>
              <a:rPr lang="fr-FR" dirty="0" err="1" smtClean="0"/>
              <a:t>soudržnosti</a:t>
            </a:r>
            <a:r>
              <a:rPr lang="cs-CZ" dirty="0" smtClean="0"/>
              <a:t>)</a:t>
            </a:r>
            <a:endParaRPr lang="cs-CZ" dirty="0"/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sekundární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</a:t>
            </a:r>
            <a:r>
              <a:rPr lang="cs-CZ" dirty="0" smtClean="0"/>
              <a:t>granty (nenávratné), </a:t>
            </a:r>
            <a:r>
              <a:rPr lang="cs-CZ" dirty="0"/>
              <a:t>finanční </a:t>
            </a:r>
            <a:r>
              <a:rPr lang="cs-CZ" dirty="0" smtClean="0"/>
              <a:t>nástroje (návratné)</a:t>
            </a:r>
            <a:endParaRPr lang="cs-CZ" dirty="0"/>
          </a:p>
          <a:p>
            <a:pPr algn="just">
              <a:lnSpc>
                <a:spcPct val="100000"/>
              </a:lnSpc>
            </a:pPr>
            <a:endParaRPr lang="cs-CZ" sz="2000" b="1" dirty="0" smtClean="0"/>
          </a:p>
          <a:p>
            <a:pPr lvl="1" algn="just"/>
            <a:r>
              <a:rPr lang="cs-CZ" b="1" dirty="0" smtClean="0"/>
              <a:t>rozpočet </a:t>
            </a:r>
          </a:p>
          <a:p>
            <a:pPr lvl="1" algn="just"/>
            <a:r>
              <a:rPr lang="cs-CZ" dirty="0" smtClean="0"/>
              <a:t>7leté </a:t>
            </a:r>
            <a:r>
              <a:rPr lang="cs-CZ" dirty="0">
                <a:solidFill>
                  <a:srgbClr val="0000DC"/>
                </a:solidFill>
              </a:rPr>
              <a:t>finanční rámce</a:t>
            </a:r>
          </a:p>
          <a:p>
            <a:pPr lvl="1" algn="just"/>
            <a:r>
              <a:rPr lang="cs-CZ" dirty="0"/>
              <a:t>EU rozpočet 2014–2020 = €</a:t>
            </a:r>
            <a:r>
              <a:rPr lang="cs-CZ" dirty="0" smtClean="0"/>
              <a:t>1 082,5 </a:t>
            </a:r>
            <a:r>
              <a:rPr lang="cs-CZ" dirty="0"/>
              <a:t>mld. (1.02 % EU-28 HNP)</a:t>
            </a:r>
          </a:p>
          <a:p>
            <a:pPr lvl="1" algn="just"/>
            <a:r>
              <a:rPr lang="cs-CZ" dirty="0"/>
              <a:t>rozpočet kohezní politiky 2014–2020 = 34 % = </a:t>
            </a:r>
            <a:r>
              <a:rPr lang="cs-CZ" b="1" dirty="0">
                <a:solidFill>
                  <a:srgbClr val="0000DC"/>
                </a:solidFill>
              </a:rPr>
              <a:t>€368 mld</a:t>
            </a:r>
            <a:r>
              <a:rPr lang="cs-CZ" b="1" dirty="0" smtClean="0">
                <a:solidFill>
                  <a:srgbClr val="0000DC"/>
                </a:solidFill>
              </a:rPr>
              <a:t>.</a:t>
            </a:r>
          </a:p>
          <a:p>
            <a:pPr lvl="1" algn="just"/>
            <a:r>
              <a:rPr lang="cs-CZ" dirty="0" smtClean="0"/>
              <a:t>(</a:t>
            </a:r>
            <a:r>
              <a:rPr lang="cs-CZ" dirty="0"/>
              <a:t>zbytek „CAP</a:t>
            </a:r>
            <a:r>
              <a:rPr lang="cs-CZ" dirty="0" smtClean="0"/>
              <a:t>“ a „provoz“ institucí EU)</a:t>
            </a:r>
            <a:endParaRPr lang="cs-CZ" dirty="0"/>
          </a:p>
        </p:txBody>
      </p:sp>
      <p:pic>
        <p:nvPicPr>
          <p:cNvPr id="6" name="Slide 6.wav">
            <a:hlinkClick r:id="" action="ppaction://media"/>
          </p:cNvPr>
          <p:cNvPicPr>
            <a:picLocks noRot="1" noChangeAspect="1"/>
          </p:cNvPicPr>
          <p:nvPr>
            <a:wavAudioFile r:embed="rId1" name="Slide 6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349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Rozdělení rolí</a:t>
            </a:r>
            <a:endParaRPr lang="cs-CZ" dirty="0"/>
          </a:p>
          <a:p>
            <a:pPr lvl="1" algn="just"/>
            <a:r>
              <a:rPr lang="cs-CZ" b="1" dirty="0" smtClean="0"/>
              <a:t>utvářejí </a:t>
            </a:r>
            <a:r>
              <a:rPr lang="cs-CZ" dirty="0" smtClean="0"/>
              <a:t>– </a:t>
            </a:r>
            <a:r>
              <a:rPr lang="cs-CZ" dirty="0" smtClean="0">
                <a:solidFill>
                  <a:srgbClr val="0000DC"/>
                </a:solidFill>
              </a:rPr>
              <a:t>členské </a:t>
            </a:r>
            <a:r>
              <a:rPr lang="cs-CZ" dirty="0">
                <a:solidFill>
                  <a:srgbClr val="0000DC"/>
                </a:solidFill>
              </a:rPr>
              <a:t>státy </a:t>
            </a:r>
            <a:r>
              <a:rPr lang="cs-CZ" dirty="0" smtClean="0"/>
              <a:t>(</a:t>
            </a:r>
            <a:r>
              <a:rPr lang="cs-CZ" dirty="0"/>
              <a:t>Rada, Parlament</a:t>
            </a:r>
            <a:r>
              <a:rPr lang="cs-CZ" dirty="0" smtClean="0"/>
              <a:t>)</a:t>
            </a:r>
          </a:p>
          <a:p>
            <a:pPr lvl="1" algn="just"/>
            <a:r>
              <a:rPr lang="cs-CZ" dirty="0" smtClean="0"/>
              <a:t>unijní právní rámec kohezní politiky + </a:t>
            </a:r>
            <a:r>
              <a:rPr lang="cs-CZ" dirty="0" smtClean="0"/>
              <a:t>rozpočet</a:t>
            </a:r>
            <a:endParaRPr lang="cs-CZ" dirty="0"/>
          </a:p>
          <a:p>
            <a:pPr lvl="1" algn="just"/>
            <a:endParaRPr lang="cs-CZ" dirty="0" smtClean="0"/>
          </a:p>
          <a:p>
            <a:pPr lvl="1" algn="just"/>
            <a:r>
              <a:rPr lang="cs-CZ" b="1" dirty="0" smtClean="0"/>
              <a:t>realizují</a:t>
            </a:r>
            <a:r>
              <a:rPr lang="cs-CZ" dirty="0" smtClean="0"/>
              <a:t> – </a:t>
            </a:r>
            <a:r>
              <a:rPr lang="cs-CZ" dirty="0" smtClean="0">
                <a:solidFill>
                  <a:srgbClr val="0000DC"/>
                </a:solidFill>
              </a:rPr>
              <a:t>Komise </a:t>
            </a:r>
            <a:r>
              <a:rPr lang="cs-CZ" dirty="0">
                <a:solidFill>
                  <a:srgbClr val="0000DC"/>
                </a:solidFill>
              </a:rPr>
              <a:t>a</a:t>
            </a:r>
            <a:r>
              <a:rPr lang="cs-CZ" dirty="0"/>
              <a:t> (především) </a:t>
            </a:r>
            <a:r>
              <a:rPr lang="cs-CZ" dirty="0">
                <a:solidFill>
                  <a:srgbClr val="0000DC"/>
                </a:solidFill>
              </a:rPr>
              <a:t>členské </a:t>
            </a:r>
            <a:r>
              <a:rPr lang="cs-CZ" dirty="0" smtClean="0">
                <a:solidFill>
                  <a:srgbClr val="0000DC"/>
                </a:solidFill>
              </a:rPr>
              <a:t>státy</a:t>
            </a:r>
            <a:endParaRPr lang="cs-CZ" dirty="0">
              <a:solidFill>
                <a:srgbClr val="0000DC"/>
              </a:solidFill>
            </a:endParaRPr>
          </a:p>
          <a:p>
            <a:pPr lvl="1" algn="just"/>
            <a:r>
              <a:rPr lang="cs-CZ" dirty="0" smtClean="0"/>
              <a:t>Komise zejména „schvaluje“ operační programy</a:t>
            </a:r>
          </a:p>
          <a:p>
            <a:pPr lvl="1" algn="just"/>
            <a:r>
              <a:rPr lang="cs-CZ" dirty="0" smtClean="0"/>
              <a:t>členské státy realizují intervence dle schváleného rámce 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 smtClean="0"/>
              <a:t>další </a:t>
            </a:r>
            <a:r>
              <a:rPr lang="cs-CZ" dirty="0"/>
              <a:t>aktéři (výbor regionů, místní aktéři</a:t>
            </a:r>
            <a:r>
              <a:rPr lang="cs-CZ" dirty="0" smtClean="0"/>
              <a:t>…)</a:t>
            </a:r>
          </a:p>
          <a:p>
            <a:pPr lvl="1" algn="just"/>
            <a:r>
              <a:rPr lang="cs-CZ" dirty="0" smtClean="0"/>
              <a:t>uplatnění tzv. </a:t>
            </a:r>
            <a:r>
              <a:rPr lang="cs-CZ" i="1" dirty="0" smtClean="0">
                <a:solidFill>
                  <a:srgbClr val="0000DC"/>
                </a:solidFill>
              </a:rPr>
              <a:t>principu partnerství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endParaRPr lang="cs-CZ" dirty="0" smtClean="0"/>
          </a:p>
          <a:p>
            <a:pPr lvl="1" algn="just"/>
            <a:r>
              <a:rPr lang="cs-CZ" dirty="0" smtClean="0"/>
              <a:t>obecně </a:t>
            </a:r>
            <a:r>
              <a:rPr lang="cs-CZ" dirty="0"/>
              <a:t>lze říci, že kohezní politika </a:t>
            </a:r>
            <a:r>
              <a:rPr lang="cs-CZ" dirty="0" smtClean="0"/>
              <a:t>= </a:t>
            </a:r>
            <a:r>
              <a:rPr lang="cs-CZ" dirty="0" smtClean="0">
                <a:solidFill>
                  <a:srgbClr val="0000DC"/>
                </a:solidFill>
              </a:rPr>
              <a:t>výsledek </a:t>
            </a:r>
            <a:r>
              <a:rPr lang="cs-CZ" dirty="0">
                <a:solidFill>
                  <a:srgbClr val="0000DC"/>
                </a:solidFill>
              </a:rPr>
              <a:t>politických </a:t>
            </a:r>
            <a:r>
              <a:rPr lang="cs-CZ" dirty="0" smtClean="0">
                <a:solidFill>
                  <a:srgbClr val="0000DC"/>
                </a:solidFill>
              </a:rPr>
              <a:t>kompromisů…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b="1" dirty="0" smtClean="0">
                <a:solidFill>
                  <a:srgbClr val="0000DC"/>
                </a:solidFill>
              </a:rPr>
              <a:t>napětí: </a:t>
            </a:r>
            <a:r>
              <a:rPr lang="cs-CZ" b="1" dirty="0">
                <a:solidFill>
                  <a:srgbClr val="0000DC"/>
                </a:solidFill>
              </a:rPr>
              <a:t>plátci v. příjemci</a:t>
            </a:r>
          </a:p>
          <a:p>
            <a:pPr lvl="1" algn="just"/>
            <a:endParaRPr lang="cs-CZ" dirty="0"/>
          </a:p>
        </p:txBody>
      </p:sp>
      <p:pic>
        <p:nvPicPr>
          <p:cNvPr id="6" name="Slide 7.wav">
            <a:hlinkClick r:id="" action="ppaction://media"/>
          </p:cNvPr>
          <p:cNvPicPr>
            <a:picLocks noRot="1" noChangeAspect="1"/>
          </p:cNvPicPr>
          <p:nvPr>
            <a:wavAudioFile r:embed="rId1" name="Slide 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83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EU. Východiska evropské </a:t>
            </a:r>
            <a:r>
              <a:rPr lang="cs-CZ" dirty="0" err="1" smtClean="0"/>
              <a:t>nevrchnostenské</a:t>
            </a:r>
            <a:r>
              <a:rPr lang="cs-CZ" dirty="0" smtClean="0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Vztah k regionální politice EU</a:t>
            </a:r>
          </a:p>
          <a:p>
            <a:pPr lvl="1" algn="just"/>
            <a:r>
              <a:rPr lang="cs-CZ" b="1" i="1" dirty="0" smtClean="0">
                <a:solidFill>
                  <a:srgbClr val="0000DC"/>
                </a:solidFill>
              </a:rPr>
              <a:t>regionální politika </a:t>
            </a:r>
            <a:r>
              <a:rPr lang="cs-CZ" dirty="0" smtClean="0"/>
              <a:t>= </a:t>
            </a:r>
            <a:r>
              <a:rPr lang="cs-CZ" dirty="0"/>
              <a:t>institucionální reakce na nerovnoměrný vývoj na regionální úrovni (ať již hospodářský, společenský či jiný</a:t>
            </a:r>
            <a:r>
              <a:rPr lang="cs-CZ" dirty="0" smtClean="0"/>
              <a:t>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 smtClean="0">
                <a:solidFill>
                  <a:srgbClr val="0000DC"/>
                </a:solidFill>
              </a:rPr>
              <a:t>1/ kohezní politika EU vychází z regionální politiky EU</a:t>
            </a:r>
          </a:p>
          <a:p>
            <a:pPr lvl="1" algn="just"/>
            <a:r>
              <a:rPr lang="cs-CZ" dirty="0" smtClean="0">
                <a:solidFill>
                  <a:srgbClr val="0000DC"/>
                </a:solidFill>
              </a:rPr>
              <a:t>2/ kohezní politika plní (také) funkce regionální politiky EU                      </a:t>
            </a:r>
            <a:r>
              <a:rPr lang="cs-CZ" dirty="0" smtClean="0"/>
              <a:t>(ovšem nikoli výhradně)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 smtClean="0"/>
              <a:t>z tohoto důvodu také označení </a:t>
            </a:r>
            <a:r>
              <a:rPr lang="cs-CZ" i="1" dirty="0" smtClean="0"/>
              <a:t>„Regionální politika EU“</a:t>
            </a:r>
          </a:p>
          <a:p>
            <a:pPr lvl="1" algn="just"/>
            <a:r>
              <a:rPr lang="cs-CZ" dirty="0"/>
              <a:t>případně </a:t>
            </a:r>
            <a:r>
              <a:rPr lang="cs-CZ" i="1" dirty="0"/>
              <a:t>„Strukturální politika EU“ </a:t>
            </a:r>
            <a:r>
              <a:rPr lang="cs-CZ" dirty="0"/>
              <a:t>– jako politika směřující k dosažení určité </a:t>
            </a:r>
            <a:r>
              <a:rPr lang="cs-CZ" dirty="0" smtClean="0"/>
              <a:t>„strukturální změny“ </a:t>
            </a:r>
            <a:endParaRPr lang="cs-CZ" dirty="0"/>
          </a:p>
        </p:txBody>
      </p:sp>
      <p:pic>
        <p:nvPicPr>
          <p:cNvPr id="6" name="Slide 8.wav">
            <a:hlinkClick r:id="" action="ppaction://media"/>
          </p:cNvPr>
          <p:cNvPicPr>
            <a:picLocks noRot="1" noChangeAspect="1"/>
          </p:cNvPicPr>
          <p:nvPr>
            <a:wavAudioFile r:embed="rId1" name="Slide 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26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Regionální a kohezní politika Evropské unie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Stručný vývoj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Stěžejní </a:t>
            </a:r>
            <a:r>
              <a:rPr lang="cs-CZ" dirty="0"/>
              <a:t>otázka = regionální </a:t>
            </a:r>
            <a:r>
              <a:rPr lang="cs-CZ" dirty="0" smtClean="0"/>
              <a:t>rozdíly uvnitř EU</a:t>
            </a:r>
            <a:endParaRPr lang="cs-CZ" dirty="0"/>
          </a:p>
          <a:p>
            <a:pPr lvl="1" algn="just"/>
            <a:r>
              <a:rPr lang="cs-CZ" dirty="0" smtClean="0"/>
              <a:t>Původně neřešeny, protože:</a:t>
            </a:r>
            <a:endParaRPr lang="cs-CZ" dirty="0"/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1/ nevýznamné</a:t>
            </a:r>
            <a:r>
              <a:rPr lang="cs-CZ" dirty="0" smtClean="0"/>
              <a:t> (původní státy rozvinuté, až na </a:t>
            </a:r>
            <a:r>
              <a:rPr lang="cs-CZ" i="1" dirty="0" err="1" smtClean="0"/>
              <a:t>Mezzogiorno</a:t>
            </a:r>
            <a:r>
              <a:rPr lang="cs-CZ" dirty="0"/>
              <a:t>)</a:t>
            </a:r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2/ očekávání </a:t>
            </a:r>
            <a:r>
              <a:rPr lang="cs-CZ" i="1" dirty="0">
                <a:solidFill>
                  <a:srgbClr val="0000DC"/>
                </a:solidFill>
              </a:rPr>
              <a:t>efektů </a:t>
            </a:r>
            <a:r>
              <a:rPr lang="cs-CZ" i="1" dirty="0" smtClean="0">
                <a:solidFill>
                  <a:srgbClr val="0000DC"/>
                </a:solidFill>
              </a:rPr>
              <a:t>ekonomické liberalizace </a:t>
            </a:r>
            <a:r>
              <a:rPr lang="cs-CZ" dirty="0" smtClean="0"/>
              <a:t>(neoliberální přístup)</a:t>
            </a:r>
            <a:endParaRPr lang="cs-CZ" dirty="0"/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3/ zprvu </a:t>
            </a:r>
            <a:r>
              <a:rPr lang="cs-CZ" i="1" dirty="0">
                <a:solidFill>
                  <a:srgbClr val="0000DC"/>
                </a:solidFill>
              </a:rPr>
              <a:t>jiné </a:t>
            </a:r>
            <a:r>
              <a:rPr lang="cs-CZ" i="1" dirty="0" smtClean="0">
                <a:solidFill>
                  <a:srgbClr val="0000DC"/>
                </a:solidFill>
              </a:rPr>
              <a:t>priority </a:t>
            </a:r>
            <a:r>
              <a:rPr lang="cs-CZ" i="1" dirty="0" smtClean="0"/>
              <a:t>(budování „základů“ EU, resp. dříve ES)</a:t>
            </a:r>
          </a:p>
          <a:p>
            <a:pPr lvl="1" algn="just"/>
            <a:endParaRPr lang="cs-CZ" dirty="0" smtClean="0"/>
          </a:p>
          <a:p>
            <a:pPr algn="just"/>
            <a:r>
              <a:rPr lang="cs-CZ" dirty="0" smtClean="0"/>
              <a:t>Později růst významu</a:t>
            </a:r>
            <a:endParaRPr lang="cs-CZ" dirty="0"/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Prohlubování ekonomické integrace </a:t>
            </a:r>
            <a:r>
              <a:rPr lang="cs-CZ" dirty="0" smtClean="0"/>
              <a:t>(celní unie -&gt; společný trh        -&gt; měnová unie) a jejích důsledků</a:t>
            </a:r>
            <a:endParaRPr lang="cs-CZ" dirty="0"/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R</a:t>
            </a:r>
            <a:r>
              <a:rPr lang="cs-CZ" i="1" dirty="0" smtClean="0">
                <a:solidFill>
                  <a:srgbClr val="0000DC"/>
                </a:solidFill>
              </a:rPr>
              <a:t>ozšiřování EU</a:t>
            </a:r>
            <a:r>
              <a:rPr lang="cs-CZ" dirty="0" smtClean="0"/>
              <a:t> (1973, 1981, 1986, 1995, 2004, 2007, 2013)</a:t>
            </a:r>
          </a:p>
          <a:p>
            <a:pPr lvl="1" algn="just"/>
            <a:r>
              <a:rPr lang="cs-CZ" dirty="0" smtClean="0"/>
              <a:t>Případně také rostoucí </a:t>
            </a:r>
            <a:r>
              <a:rPr lang="cs-CZ" i="1" dirty="0" smtClean="0">
                <a:solidFill>
                  <a:srgbClr val="0000DC"/>
                </a:solidFill>
              </a:rPr>
              <a:t>skepse k samovolnému vyrovnání regionálních rozdílů</a:t>
            </a:r>
            <a:r>
              <a:rPr lang="cs-CZ" dirty="0" smtClean="0"/>
              <a:t> (resp. opouštění neoliberálního přístupu, místo toho nové přístupy, např. zkoumání </a:t>
            </a:r>
            <a:r>
              <a:rPr lang="cs-CZ" i="1" dirty="0" smtClean="0"/>
              <a:t>aglomeračních sil</a:t>
            </a:r>
            <a:r>
              <a:rPr lang="cs-CZ" dirty="0" smtClean="0"/>
              <a:t>)</a:t>
            </a:r>
          </a:p>
        </p:txBody>
      </p:sp>
      <p:pic>
        <p:nvPicPr>
          <p:cNvPr id="6" name="Slide 9.wav">
            <a:hlinkClick r:id="" action="ppaction://media"/>
          </p:cNvPr>
          <p:cNvPicPr>
            <a:picLocks noRot="1" noChangeAspect="1"/>
          </p:cNvPicPr>
          <p:nvPr>
            <a:wavAudioFile r:embed="rId1" name="Slide 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65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4063</TotalTime>
  <Words>2134</Words>
  <Application>Microsoft Office PowerPoint</Application>
  <PresentationFormat>Vlastní</PresentationFormat>
  <Paragraphs>314</Paragraphs>
  <Slides>25</Slides>
  <Notes>0</Notes>
  <HiddenSlides>0</HiddenSlides>
  <MMClips>19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Prezentace_MU_CZ</vt:lpstr>
      <vt:lpstr>NV305K Evropské správní právo  </vt:lpstr>
      <vt:lpstr>Program přednášky</vt:lpstr>
      <vt:lpstr>Nevrchnostenská správa</vt:lpstr>
      <vt:lpstr>Nevrchnostenská správa</vt:lpstr>
      <vt:lpstr>Pojem kohezní politika</vt:lpstr>
      <vt:lpstr>Základní charakteristika </vt:lpstr>
      <vt:lpstr>Základní charakteristika </vt:lpstr>
      <vt:lpstr>Základní charakteristika </vt:lpstr>
      <vt:lpstr>Stručný vývoj </vt:lpstr>
      <vt:lpstr>Stručný vývoj </vt:lpstr>
      <vt:lpstr>Stručný vývoj 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Právní rámec kohezní politiky</vt:lpstr>
      <vt:lpstr>Efektivnost kohezní politiky</vt:lpstr>
      <vt:lpstr>„Systémová rizika“</vt:lpstr>
      <vt:lpstr>„Systémová rizika“</vt:lpstr>
      <vt:lpstr>Literatura (vybraná)</vt:lpstr>
    </vt:vector>
  </TitlesOfParts>
  <Company>PrF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Admin</cp:lastModifiedBy>
  <cp:revision>75</cp:revision>
  <cp:lastPrinted>1601-01-01T00:00:00Z</cp:lastPrinted>
  <dcterms:created xsi:type="dcterms:W3CDTF">2019-02-27T15:02:38Z</dcterms:created>
  <dcterms:modified xsi:type="dcterms:W3CDTF">2020-11-06T17:06:08Z</dcterms:modified>
</cp:coreProperties>
</file>