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0"/>
  </p:notesMasterIdLst>
  <p:handoutMasterIdLst>
    <p:handoutMasterId r:id="rId41"/>
  </p:handoutMasterIdLst>
  <p:sldIdLst>
    <p:sldId id="289" r:id="rId2"/>
    <p:sldId id="257" r:id="rId3"/>
    <p:sldId id="258" r:id="rId4"/>
    <p:sldId id="259" r:id="rId5"/>
    <p:sldId id="260" r:id="rId6"/>
    <p:sldId id="261" r:id="rId7"/>
    <p:sldId id="262" r:id="rId8"/>
    <p:sldId id="290" r:id="rId9"/>
    <p:sldId id="292" r:id="rId10"/>
    <p:sldId id="293" r:id="rId11"/>
    <p:sldId id="294" r:id="rId12"/>
    <p:sldId id="295" r:id="rId13"/>
    <p:sldId id="263" r:id="rId14"/>
    <p:sldId id="264" r:id="rId15"/>
    <p:sldId id="265" r:id="rId16"/>
    <p:sldId id="266" r:id="rId17"/>
    <p:sldId id="267" r:id="rId18"/>
    <p:sldId id="268" r:id="rId19"/>
    <p:sldId id="269" r:id="rId20"/>
    <p:sldId id="270" r:id="rId21"/>
    <p:sldId id="271" r:id="rId22"/>
    <p:sldId id="273" r:id="rId23"/>
    <p:sldId id="274" r:id="rId24"/>
    <p:sldId id="275" r:id="rId25"/>
    <p:sldId id="276" r:id="rId26"/>
    <p:sldId id="277" r:id="rId27"/>
    <p:sldId id="278" r:id="rId28"/>
    <p:sldId id="291" r:id="rId29"/>
    <p:sldId id="279" r:id="rId30"/>
    <p:sldId id="280" r:id="rId31"/>
    <p:sldId id="281" r:id="rId32"/>
    <p:sldId id="282" r:id="rId33"/>
    <p:sldId id="283" r:id="rId34"/>
    <p:sldId id="284" r:id="rId35"/>
    <p:sldId id="285" r:id="rId36"/>
    <p:sldId id="286" r:id="rId37"/>
    <p:sldId id="287" r:id="rId38"/>
    <p:sldId id="288" r:id="rId3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115" d="100"/>
          <a:sy n="115" d="100"/>
        </p:scale>
        <p:origin x="372" y="-23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a:t>Selected Problems of Czech Criminal Law – System of Criminal Sanctions; 10. III. 2020</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GB"/>
              <a:t>Selected Problems of Czech Criminal Law – System of Criminal Sanctions; 10. III. 2020</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GB"/>
              <a:t>Selected Problems of Czech Criminal Law – System of Criminal Sanctions; 10. III. 2020</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GB"/>
              <a:t>Selected Problems of Czech Criminal Law – System of Criminal Sanctions; 10. III. 2020</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443567" y="2565402"/>
            <a:ext cx="10024533"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563592" y="6248400"/>
            <a:ext cx="840788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GB" altLang="cs-CZ"/>
              <a:t>Selected Problems of Czech Criminal Law – System of Criminal Sanctions; 10. III. 2020</a:t>
            </a:r>
            <a:endParaRPr lang="cs-CZ" altLang="cs-CZ" dirty="0"/>
          </a:p>
        </p:txBody>
      </p:sp>
      <p:sp>
        <p:nvSpPr>
          <p:cNvPr id="8" name="Rectangle 18"/>
          <p:cNvSpPr>
            <a:spLocks noGrp="1" noChangeArrowheads="1"/>
          </p:cNvSpPr>
          <p:nvPr>
            <p:ph type="sldNum" sz="quarter" idx="4"/>
          </p:nvPr>
        </p:nvSpPr>
        <p:spPr bwMode="auto">
          <a:xfrm>
            <a:off x="9144000" y="6248400"/>
            <a:ext cx="24556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832191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a:t>Selected Problems of Czech Criminal Law – System of Criminal Sanctions; 10. III. 2020</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4279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Selected Problems of Czech Criminal Law – System of Criminal Sanctions; 10. III. 2020</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a:t>Selected Problems of Czech Criminal Law – System of Criminal Sanctions; 10. III. 2020</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a:t>Selected Problems of Czech Criminal Law – System of Criminal Sanctions; 10. III. 2020</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Selected Problems of Czech Criminal Law – System of Criminal Sanctions; 10.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Selected Problems of Czech Criminal Law – System of Criminal Sanctions; 10. III. 2020</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 id="2147483696" r:id="rId16"/>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hyperlink" Target="https://cslav.justice.cz/InfoData/servlet/FileServlet?tabulka=ccav_dokument_sestavy&amp;sloupec=obsah_dokumentu_pdf&amp;where=id_dokumentu=1265165&amp;typSloupce=pdf&amp;fileName=null" TargetMode="Externa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hyperlink" Target="https://www.vscr.cz/wp-content/uploads/2018/05/Statistick%C3%A1-ro%C4%8Denka-V%C4%9Bze%C5%88sk%C3%A9-slu%C5%BEby-%C4%8Cesk%C3%A9-republiky-za-rok-2017.pdf" TargetMode="External"/><Relationship Id="rId2" Type="http://schemas.openxmlformats.org/officeDocument/2006/relationships/slideLayout" Target="../slideLayouts/slideLayout16.xml"/><Relationship Id="rId1" Type="http://schemas.openxmlformats.org/officeDocument/2006/relationships/themeOverride" Target="../theme/themeOverride1.xml"/><Relationship Id="rId4" Type="http://schemas.openxmlformats.org/officeDocument/2006/relationships/hyperlink" Target="http://wp.unil.ch/space/files/2018/03/SPACE-I-2016-Final-Report-180315.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a:t>Selected</a:t>
            </a:r>
            <a:r>
              <a:rPr lang="cs-CZ" dirty="0"/>
              <a:t> </a:t>
            </a:r>
            <a:r>
              <a:rPr lang="cs-CZ" dirty="0" err="1"/>
              <a:t>Problems</a:t>
            </a:r>
            <a:r>
              <a:rPr lang="cs-CZ" dirty="0"/>
              <a:t> </a:t>
            </a:r>
            <a:r>
              <a:rPr lang="cs-CZ" dirty="0" err="1"/>
              <a:t>of</a:t>
            </a:r>
            <a:r>
              <a:rPr lang="cs-CZ" dirty="0"/>
              <a:t> Czech </a:t>
            </a:r>
            <a:r>
              <a:rPr lang="cs-CZ" dirty="0" err="1"/>
              <a:t>Criminal</a:t>
            </a:r>
            <a:r>
              <a:rPr lang="cs-CZ" dirty="0"/>
              <a:t> </a:t>
            </a:r>
            <a:r>
              <a:rPr lang="cs-CZ" dirty="0" err="1"/>
              <a:t>Law</a:t>
            </a:r>
            <a:endParaRPr lang="en-GB" dirty="0"/>
          </a:p>
        </p:txBody>
      </p:sp>
      <p:sp>
        <p:nvSpPr>
          <p:cNvPr id="7" name="Podnadpis 6"/>
          <p:cNvSpPr>
            <a:spLocks noGrp="1"/>
          </p:cNvSpPr>
          <p:nvPr>
            <p:ph type="subTitle" idx="1"/>
          </p:nvPr>
        </p:nvSpPr>
        <p:spPr/>
        <p:txBody>
          <a:bodyPr/>
          <a:lstStyle/>
          <a:p>
            <a:pPr algn="ctr"/>
            <a:r>
              <a:rPr lang="en-US" dirty="0"/>
              <a:t>The System of Criminal Sanctions in the Czech Criminal Law </a:t>
            </a:r>
            <a:endParaRPr lang="en-GB" dirty="0"/>
          </a:p>
        </p:txBody>
      </p:sp>
    </p:spTree>
    <p:extLst>
      <p:ext uri="{BB962C8B-B14F-4D97-AF65-F5344CB8AC3E}">
        <p14:creationId xmlns:p14="http://schemas.microsoft.com/office/powerpoint/2010/main" val="271037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0" y="266547"/>
            <a:ext cx="12192000" cy="451576"/>
          </a:xfrm>
        </p:spPr>
        <p:txBody>
          <a:bodyPr/>
          <a:lstStyle/>
          <a:p>
            <a:pPr algn="ctr"/>
            <a:r>
              <a:rPr lang="en-GB" altLang="cs-CZ" dirty="0"/>
              <a:t>Personal situation of the offender – aftermath</a:t>
            </a:r>
            <a:endParaRPr lang="cs-CZ" altLang="cs-CZ" dirty="0"/>
          </a:p>
        </p:txBody>
      </p:sp>
      <p:sp>
        <p:nvSpPr>
          <p:cNvPr id="3" name="Zástupný symbol pro obsah 2"/>
          <p:cNvSpPr>
            <a:spLocks noGrp="1"/>
          </p:cNvSpPr>
          <p:nvPr>
            <p:ph idx="1"/>
          </p:nvPr>
        </p:nvSpPr>
        <p:spPr>
          <a:xfrm>
            <a:off x="414000" y="1171576"/>
            <a:ext cx="11272058" cy="4602971"/>
          </a:xfrm>
        </p:spPr>
        <p:txBody>
          <a:bodyPr/>
          <a:lstStyle/>
          <a:p>
            <a:pPr>
              <a:spcAft>
                <a:spcPts val="600"/>
              </a:spcAft>
              <a:defRPr/>
            </a:pPr>
            <a:r>
              <a:rPr lang="en-GB" altLang="cs-CZ" dirty="0" smtClean="0"/>
              <a:t>District </a:t>
            </a:r>
            <a:r>
              <a:rPr lang="en-GB" altLang="cs-CZ" dirty="0"/>
              <a:t>Court </a:t>
            </a:r>
            <a:r>
              <a:rPr lang="en-GB" altLang="cs-CZ" dirty="0" smtClean="0"/>
              <a:t>– 3 years conditionally suspended for 5 years</a:t>
            </a:r>
            <a:endParaRPr lang="en-GB" altLang="cs-CZ" dirty="0"/>
          </a:p>
          <a:p>
            <a:pPr lvl="1">
              <a:lnSpc>
                <a:spcPct val="100000"/>
              </a:lnSpc>
              <a:spcAft>
                <a:spcPts val="0"/>
              </a:spcAft>
              <a:defRPr/>
            </a:pPr>
            <a:r>
              <a:rPr lang="en-GB" altLang="cs-CZ" sz="2000" dirty="0"/>
              <a:t>reasoning – </a:t>
            </a:r>
            <a:r>
              <a:rPr lang="en-GB" altLang="cs-CZ" sz="2000" dirty="0" smtClean="0"/>
              <a:t>extraordinary mitigation of punishment</a:t>
            </a:r>
          </a:p>
          <a:p>
            <a:pPr lvl="1">
              <a:lnSpc>
                <a:spcPct val="100000"/>
              </a:lnSpc>
              <a:spcAft>
                <a:spcPts val="0"/>
              </a:spcAft>
              <a:defRPr/>
            </a:pPr>
            <a:r>
              <a:rPr lang="en-GB" altLang="cs-CZ" sz="2000" dirty="0" smtClean="0"/>
              <a:t>-&gt; clear criminal record, taking care of a chronically ill minor daughter, mortgage on the house </a:t>
            </a:r>
          </a:p>
          <a:p>
            <a:pPr lvl="1">
              <a:lnSpc>
                <a:spcPct val="100000"/>
              </a:lnSpc>
              <a:spcAft>
                <a:spcPts val="0"/>
              </a:spcAft>
              <a:defRPr/>
            </a:pPr>
            <a:r>
              <a:rPr lang="en-GB" altLang="cs-CZ" sz="2000" dirty="0" smtClean="0"/>
              <a:t>-&gt; the punishmen</a:t>
            </a:r>
            <a:r>
              <a:rPr lang="en-GB" altLang="cs-CZ" sz="2000" dirty="0" smtClean="0"/>
              <a:t>t of imprisonment would unacceptably infringe the interest of the family</a:t>
            </a:r>
          </a:p>
          <a:p>
            <a:pPr lvl="1">
              <a:lnSpc>
                <a:spcPct val="100000"/>
              </a:lnSpc>
              <a:spcAft>
                <a:spcPts val="0"/>
              </a:spcAft>
              <a:defRPr/>
            </a:pPr>
            <a:r>
              <a:rPr lang="en-GB" altLang="cs-CZ" sz="2000" dirty="0" smtClean="0"/>
              <a:t>public prosecutor appealed on grounds of disproportionate lenience of the punishment</a:t>
            </a:r>
            <a:endParaRPr lang="en-GB" altLang="cs-CZ" sz="2000" dirty="0"/>
          </a:p>
          <a:p>
            <a:pPr>
              <a:spcAft>
                <a:spcPts val="600"/>
              </a:spcAft>
              <a:defRPr/>
            </a:pPr>
            <a:r>
              <a:rPr lang="en-GB" altLang="cs-CZ" dirty="0"/>
              <a:t>Regional Court – </a:t>
            </a:r>
            <a:r>
              <a:rPr lang="en-GB" altLang="cs-CZ" dirty="0" smtClean="0"/>
              <a:t>imprisonment </a:t>
            </a:r>
            <a:r>
              <a:rPr lang="en-GB" altLang="cs-CZ" dirty="0"/>
              <a:t>for </a:t>
            </a:r>
            <a:r>
              <a:rPr lang="en-GB" altLang="cs-CZ" dirty="0" smtClean="0"/>
              <a:t>6 </a:t>
            </a:r>
            <a:r>
              <a:rPr lang="en-GB" altLang="cs-CZ" dirty="0"/>
              <a:t>years</a:t>
            </a:r>
          </a:p>
          <a:p>
            <a:pPr lvl="1">
              <a:lnSpc>
                <a:spcPct val="100000"/>
              </a:lnSpc>
              <a:spcAft>
                <a:spcPts val="600"/>
              </a:spcAft>
              <a:defRPr/>
            </a:pPr>
            <a:r>
              <a:rPr lang="en-GB" altLang="cs-CZ" sz="2000" dirty="0"/>
              <a:t>reasoning – </a:t>
            </a:r>
            <a:r>
              <a:rPr lang="en-GB" altLang="cs-CZ" sz="2000" dirty="0" smtClean="0"/>
              <a:t>extraordinary mitigation of punishment, but not so much to justify conditional suspension of imprisonment</a:t>
            </a:r>
          </a:p>
          <a:p>
            <a:pPr lvl="1">
              <a:lnSpc>
                <a:spcPct val="100000"/>
              </a:lnSpc>
              <a:spcAft>
                <a:spcPts val="600"/>
              </a:spcAft>
              <a:defRPr/>
            </a:pPr>
            <a:r>
              <a:rPr lang="en-GB" altLang="cs-CZ" sz="2000" dirty="0" smtClean="0"/>
              <a:t>the court supplemented evidence and found that the daughter suffers from albeit chronical, but well compensated cardiac disease and her overall state of health was on par with her average contemporaries</a:t>
            </a:r>
          </a:p>
          <a:p>
            <a:pPr lvl="1">
              <a:lnSpc>
                <a:spcPct val="100000"/>
              </a:lnSpc>
              <a:spcAft>
                <a:spcPts val="600"/>
              </a:spcAft>
              <a:defRPr/>
            </a:pPr>
            <a:r>
              <a:rPr lang="en-GB" altLang="cs-CZ" sz="2000" dirty="0" smtClean="0"/>
              <a:t>both mother and father provided for the daughter</a:t>
            </a:r>
          </a:p>
          <a:p>
            <a:pPr lvl="1">
              <a:lnSpc>
                <a:spcPct val="100000"/>
              </a:lnSpc>
              <a:spcAft>
                <a:spcPts val="600"/>
              </a:spcAft>
              <a:defRPr/>
            </a:pPr>
            <a:r>
              <a:rPr lang="en-GB" altLang="cs-CZ" sz="2000" dirty="0" smtClean="0"/>
              <a:t>mother was economically active</a:t>
            </a:r>
          </a:p>
          <a:p>
            <a:pPr lvl="1">
              <a:lnSpc>
                <a:spcPct val="100000"/>
              </a:lnSpc>
              <a:spcAft>
                <a:spcPts val="600"/>
              </a:spcAft>
              <a:defRPr/>
            </a:pPr>
            <a:r>
              <a:rPr lang="en-GB" altLang="cs-CZ" sz="2000" dirty="0" smtClean="0"/>
              <a:t>in sum, there was nothing distinguishing the family from average population </a:t>
            </a:r>
            <a:endParaRPr lang="en-GB" altLang="cs-CZ" sz="2000" dirty="0"/>
          </a:p>
          <a:p>
            <a:pPr>
              <a:spcAft>
                <a:spcPts val="600"/>
              </a:spcAft>
              <a:defRPr/>
            </a:pPr>
            <a:r>
              <a:rPr lang="en-GB" altLang="cs-CZ" dirty="0" smtClean="0"/>
              <a:t>Supreme Court upheld the decision of the </a:t>
            </a:r>
            <a:r>
              <a:rPr lang="en-GB" altLang="cs-CZ" dirty="0"/>
              <a:t>R</a:t>
            </a:r>
            <a:r>
              <a:rPr lang="en-GB" altLang="cs-CZ" dirty="0" smtClean="0"/>
              <a:t>egiona</a:t>
            </a:r>
            <a:r>
              <a:rPr lang="en-GB" altLang="cs-CZ" dirty="0" smtClean="0"/>
              <a:t>l Court</a:t>
            </a:r>
            <a:endParaRPr lang="en-GB" altLang="cs-CZ" dirty="0" smtClean="0"/>
          </a:p>
          <a:p>
            <a:pPr eaLnBrk="1" hangingPunct="1">
              <a:buFont typeface="Wingdings" panose="05000000000000000000" pitchFamily="2" charset="2"/>
              <a:buNone/>
              <a:defRPr/>
            </a:pPr>
            <a:endParaRPr lang="cs-CZ" altLang="cs-CZ"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276233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0" y="266547"/>
            <a:ext cx="12192000" cy="451576"/>
          </a:xfrm>
        </p:spPr>
        <p:txBody>
          <a:bodyPr/>
          <a:lstStyle/>
          <a:p>
            <a:pPr algn="ctr"/>
            <a:r>
              <a:rPr lang="en-GB" dirty="0"/>
              <a:t>Finding of the Constitutional Court</a:t>
            </a:r>
            <a:endParaRPr lang="cs-CZ" altLang="cs-CZ" dirty="0"/>
          </a:p>
        </p:txBody>
      </p:sp>
      <p:sp>
        <p:nvSpPr>
          <p:cNvPr id="3" name="Zástupný symbol pro obsah 2"/>
          <p:cNvSpPr>
            <a:spLocks noGrp="1"/>
          </p:cNvSpPr>
          <p:nvPr>
            <p:ph idx="1"/>
          </p:nvPr>
        </p:nvSpPr>
        <p:spPr>
          <a:xfrm>
            <a:off x="413999" y="1171576"/>
            <a:ext cx="11456575" cy="4602971"/>
          </a:xfrm>
        </p:spPr>
        <p:txBody>
          <a:bodyPr/>
          <a:lstStyle/>
          <a:p>
            <a:pPr eaLnBrk="1" hangingPunct="1">
              <a:spcAft>
                <a:spcPts val="600"/>
              </a:spcAft>
              <a:defRPr/>
            </a:pPr>
            <a:r>
              <a:rPr lang="en-GB" altLang="cs-CZ" dirty="0" smtClean="0"/>
              <a:t>the Court upheld the contested decisions</a:t>
            </a:r>
            <a:endParaRPr lang="en-GB" altLang="cs-CZ" dirty="0"/>
          </a:p>
          <a:p>
            <a:pPr>
              <a:spcAft>
                <a:spcPts val="600"/>
              </a:spcAft>
              <a:defRPr/>
            </a:pPr>
            <a:r>
              <a:rPr lang="en-GB" altLang="cs-CZ" dirty="0" smtClean="0"/>
              <a:t>the Court made an overall interpretation on best interest of the child</a:t>
            </a:r>
          </a:p>
          <a:p>
            <a:pPr lvl="1">
              <a:lnSpc>
                <a:spcPct val="100000"/>
              </a:lnSpc>
              <a:spcAft>
                <a:spcPts val="600"/>
              </a:spcAft>
              <a:defRPr/>
            </a:pPr>
            <a:r>
              <a:rPr lang="en-GB" altLang="cs-CZ" sz="2400" dirty="0"/>
              <a:t>the </a:t>
            </a:r>
            <a:r>
              <a:rPr lang="en-GB" altLang="cs-CZ" sz="2400" dirty="0" smtClean="0"/>
              <a:t>importance of it differs dependant on whose interests are primarily at stake in the given legal proceedings (whether they are child’s own and direct or whether they have only indirect impact on him/her)</a:t>
            </a:r>
            <a:endParaRPr lang="en-GB" altLang="cs-CZ" sz="2400" dirty="0"/>
          </a:p>
          <a:p>
            <a:pPr>
              <a:spcAft>
                <a:spcPts val="600"/>
              </a:spcAft>
              <a:defRPr/>
            </a:pPr>
            <a:r>
              <a:rPr lang="en-GB" altLang="cs-CZ" dirty="0" smtClean="0"/>
              <a:t>when sentencing, the best interest of the child must be taken in due consideration, but it does not have an a priori precedence </a:t>
            </a:r>
            <a:endParaRPr lang="en-GB" altLang="cs-CZ" dirty="0"/>
          </a:p>
          <a:p>
            <a:pPr lvl="1">
              <a:lnSpc>
                <a:spcPct val="100000"/>
              </a:lnSpc>
              <a:spcAft>
                <a:spcPts val="600"/>
              </a:spcAft>
              <a:defRPr/>
            </a:pPr>
            <a:r>
              <a:rPr lang="en-GB" altLang="cs-CZ" sz="2400" dirty="0" smtClean="0"/>
              <a:t>the more severe the tariff, the less chance the best interest of the child might overweight the public interest </a:t>
            </a:r>
          </a:p>
          <a:p>
            <a:pPr lvl="1">
              <a:lnSpc>
                <a:spcPct val="100000"/>
              </a:lnSpc>
              <a:spcAft>
                <a:spcPts val="600"/>
              </a:spcAft>
              <a:defRPr/>
            </a:pPr>
            <a:r>
              <a:rPr lang="en-GB" altLang="cs-CZ" sz="2400" dirty="0" smtClean="0"/>
              <a:t>the more specific conditions making the child dependant on the convict, the greater impact the best interest of the child has</a:t>
            </a:r>
          </a:p>
          <a:p>
            <a:pPr lvl="1">
              <a:lnSpc>
                <a:spcPct val="100000"/>
              </a:lnSpc>
              <a:spcAft>
                <a:spcPts val="600"/>
              </a:spcAft>
              <a:defRPr/>
            </a:pPr>
            <a:r>
              <a:rPr lang="en-GB" altLang="cs-CZ" sz="2400" dirty="0" smtClean="0"/>
              <a:t>in conclusion, when there are normal conditions in the family, there is generally no place for the best interest of the child to overturn an imprisonment</a:t>
            </a:r>
            <a:endParaRPr lang="en-GB" altLang="cs-CZ" sz="2400" dirty="0" smtClean="0"/>
          </a:p>
          <a:p>
            <a:pPr eaLnBrk="1" hangingPunct="1">
              <a:buFont typeface="Wingdings" panose="05000000000000000000" pitchFamily="2" charset="2"/>
              <a:buNone/>
              <a:defRPr/>
            </a:pPr>
            <a:endParaRPr lang="cs-CZ" altLang="cs-CZ"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017983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722127"/>
            <a:ext cx="8086635" cy="647700"/>
          </a:xfrm>
        </p:spPr>
        <p:txBody>
          <a:bodyPr/>
          <a:lstStyle/>
          <a:p>
            <a:pPr algn="ctr"/>
            <a:r>
              <a:rPr lang="en-GB" altLang="cs-CZ" dirty="0" smtClean="0"/>
              <a:t>Punishing concurrence</a:t>
            </a:r>
            <a:endParaRPr lang="en-GB" altLang="cs-CZ" dirty="0"/>
          </a:p>
        </p:txBody>
      </p:sp>
      <p:sp>
        <p:nvSpPr>
          <p:cNvPr id="3" name="Zástupný symbol pro obsah 2"/>
          <p:cNvSpPr>
            <a:spLocks noGrp="1"/>
          </p:cNvSpPr>
          <p:nvPr>
            <p:ph idx="1"/>
          </p:nvPr>
        </p:nvSpPr>
        <p:spPr>
          <a:xfrm>
            <a:off x="390698" y="1247072"/>
            <a:ext cx="10972799" cy="4644372"/>
          </a:xfrm>
        </p:spPr>
        <p:txBody>
          <a:bodyPr/>
          <a:lstStyle/>
          <a:p>
            <a:pPr eaLnBrk="1" hangingPunct="1">
              <a:defRPr/>
            </a:pPr>
            <a:r>
              <a:rPr lang="en-GB" altLang="cs-CZ" dirty="0" smtClean="0"/>
              <a:t>generally three principles</a:t>
            </a:r>
          </a:p>
          <a:p>
            <a:pPr lvl="1">
              <a:lnSpc>
                <a:spcPct val="100000"/>
              </a:lnSpc>
              <a:spcAft>
                <a:spcPts val="600"/>
              </a:spcAft>
              <a:defRPr/>
            </a:pPr>
            <a:r>
              <a:rPr lang="en-GB" altLang="cs-CZ" sz="2800" dirty="0" err="1" smtClean="0"/>
              <a:t>cumulation</a:t>
            </a:r>
            <a:r>
              <a:rPr lang="en-GB" altLang="cs-CZ" sz="2800" dirty="0" smtClean="0"/>
              <a:t> </a:t>
            </a:r>
          </a:p>
          <a:p>
            <a:pPr lvl="1">
              <a:lnSpc>
                <a:spcPct val="100000"/>
              </a:lnSpc>
              <a:spcAft>
                <a:spcPts val="600"/>
              </a:spcAft>
              <a:defRPr/>
            </a:pPr>
            <a:r>
              <a:rPr lang="en-GB" altLang="cs-CZ" sz="2800" dirty="0" smtClean="0"/>
              <a:t>absorption</a:t>
            </a:r>
          </a:p>
          <a:p>
            <a:pPr lvl="1">
              <a:lnSpc>
                <a:spcPct val="100000"/>
              </a:lnSpc>
              <a:spcAft>
                <a:spcPts val="600"/>
              </a:spcAft>
              <a:defRPr/>
            </a:pPr>
            <a:r>
              <a:rPr lang="en-GB" altLang="cs-CZ" sz="2800" dirty="0" err="1" smtClean="0"/>
              <a:t>asperation</a:t>
            </a:r>
            <a:r>
              <a:rPr lang="en-GB" altLang="cs-CZ" sz="2800" dirty="0" smtClean="0"/>
              <a:t> </a:t>
            </a:r>
            <a:endParaRPr lang="cs-CZ" altLang="cs-CZ" sz="2800" dirty="0"/>
          </a:p>
          <a:p>
            <a:pPr eaLnBrk="1" hangingPunct="1">
              <a:defRPr/>
            </a:pPr>
            <a:endParaRPr lang="en-GB" altLang="cs-CZ" dirty="0" smtClean="0"/>
          </a:p>
          <a:p>
            <a:pPr eaLnBrk="1" hangingPunct="1">
              <a:defRPr/>
            </a:pPr>
            <a:r>
              <a:rPr lang="en-GB" altLang="cs-CZ" dirty="0" smtClean="0"/>
              <a:t>in the Czech Republic, the ruling principle is absorption </a:t>
            </a:r>
          </a:p>
          <a:p>
            <a:pPr lvl="1">
              <a:lnSpc>
                <a:spcPct val="100000"/>
              </a:lnSpc>
              <a:spcAft>
                <a:spcPts val="600"/>
              </a:spcAft>
              <a:defRPr/>
            </a:pPr>
            <a:r>
              <a:rPr lang="en-GB" altLang="cs-CZ" sz="2800" dirty="0" smtClean="0"/>
              <a:t>minor elements of both </a:t>
            </a:r>
            <a:r>
              <a:rPr lang="en-GB" altLang="cs-CZ" sz="2800" dirty="0" err="1" smtClean="0"/>
              <a:t>cumulation</a:t>
            </a:r>
            <a:r>
              <a:rPr lang="en-GB" altLang="cs-CZ" sz="2800" dirty="0" smtClean="0"/>
              <a:t> and </a:t>
            </a:r>
            <a:r>
              <a:rPr lang="en-GB" altLang="cs-CZ" sz="2800" dirty="0" err="1" smtClean="0"/>
              <a:t>asperation</a:t>
            </a:r>
            <a:endParaRPr lang="cs-CZ" altLang="cs-CZ" sz="2800" dirty="0" smtClean="0"/>
          </a:p>
          <a:p>
            <a:pPr lvl="1">
              <a:lnSpc>
                <a:spcPct val="100000"/>
              </a:lnSpc>
              <a:spcAft>
                <a:spcPts val="600"/>
              </a:spcAft>
              <a:defRPr/>
            </a:pPr>
            <a:r>
              <a:rPr lang="cs-CZ" altLang="cs-CZ" sz="2800" dirty="0" err="1" smtClean="0"/>
              <a:t>cumulation</a:t>
            </a:r>
            <a:r>
              <a:rPr lang="cs-CZ" altLang="cs-CZ" sz="2800" dirty="0" smtClean="0"/>
              <a:t> –</a:t>
            </a:r>
            <a:r>
              <a:rPr lang="en-GB" altLang="cs-CZ" sz="2800" dirty="0" smtClean="0"/>
              <a:t>certain punishments must be imposed in additional sentence when the previous verdict has been replaced </a:t>
            </a:r>
          </a:p>
          <a:p>
            <a:pPr lvl="1">
              <a:lnSpc>
                <a:spcPct val="100000"/>
              </a:lnSpc>
              <a:spcAft>
                <a:spcPts val="600"/>
              </a:spcAft>
              <a:defRPr/>
            </a:pPr>
            <a:r>
              <a:rPr lang="en-GB" altLang="cs-CZ" sz="2800" dirty="0" err="1" smtClean="0"/>
              <a:t>asperation</a:t>
            </a:r>
            <a:r>
              <a:rPr lang="en-GB" altLang="cs-CZ" sz="2800" dirty="0" smtClean="0"/>
              <a:t> – when “larger count” of criminal offences has been committed</a:t>
            </a:r>
            <a:r>
              <a:rPr lang="cs-CZ" altLang="cs-CZ" sz="2800" dirty="0" smtClean="0"/>
              <a:t> in </a:t>
            </a:r>
            <a:r>
              <a:rPr lang="en-GB" altLang="cs-CZ" sz="2800" dirty="0" smtClean="0"/>
              <a:t>real concurrence, the statutory maximum may extended by one third </a:t>
            </a:r>
            <a:endParaRPr lang="cs-CZ" altLang="cs-CZ" sz="2800"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878755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pPr algn="ctr" eaLnBrk="1" hangingPunct="1"/>
            <a:r>
              <a:rPr lang="en-GB" altLang="cs-CZ" b="1" dirty="0"/>
              <a:t>Punishments </a:t>
            </a:r>
            <a:r>
              <a:rPr lang="en-GB" altLang="cs-CZ" dirty="0"/>
              <a:t>- Section 52 of CC</a:t>
            </a:r>
          </a:p>
        </p:txBody>
      </p:sp>
      <p:sp>
        <p:nvSpPr>
          <p:cNvPr id="8197" name="Rectangle 3"/>
          <p:cNvSpPr>
            <a:spLocks noGrp="1" noChangeArrowheads="1"/>
          </p:cNvSpPr>
          <p:nvPr>
            <p:ph type="body" idx="1"/>
          </p:nvPr>
        </p:nvSpPr>
        <p:spPr>
          <a:xfrm>
            <a:off x="718800" y="1479665"/>
            <a:ext cx="10753200" cy="4352335"/>
          </a:xfrm>
        </p:spPr>
        <p:txBody>
          <a:bodyPr/>
          <a:lstStyle/>
          <a:p>
            <a:pPr eaLnBrk="1" hangingPunct="1"/>
            <a:r>
              <a:rPr lang="en-GB" altLang="cs-CZ" sz="2400" dirty="0"/>
              <a:t>a sentence of imprisonment</a:t>
            </a:r>
          </a:p>
          <a:p>
            <a:pPr eaLnBrk="1" hangingPunct="1"/>
            <a:r>
              <a:rPr lang="en-GB" altLang="cs-CZ" sz="2400" dirty="0"/>
              <a:t> house arrest</a:t>
            </a:r>
            <a:endParaRPr lang="en-GB" altLang="cs-CZ" sz="2400" b="1" dirty="0"/>
          </a:p>
          <a:p>
            <a:pPr eaLnBrk="1" hangingPunct="1"/>
            <a:r>
              <a:rPr lang="en-GB" altLang="cs-CZ" sz="2400" b="1" dirty="0"/>
              <a:t> </a:t>
            </a:r>
            <a:r>
              <a:rPr lang="en-GB" altLang="cs-CZ" sz="2400" dirty="0"/>
              <a:t>community service</a:t>
            </a:r>
          </a:p>
          <a:p>
            <a:pPr eaLnBrk="1" hangingPunct="1"/>
            <a:r>
              <a:rPr lang="en-GB" altLang="cs-CZ" sz="2400" dirty="0"/>
              <a:t> forfeiture of property</a:t>
            </a:r>
          </a:p>
          <a:p>
            <a:pPr eaLnBrk="1" hangingPunct="1"/>
            <a:r>
              <a:rPr lang="en-GB" altLang="cs-CZ" sz="2400" dirty="0"/>
              <a:t> a pecuniary penalty </a:t>
            </a:r>
          </a:p>
          <a:p>
            <a:pPr eaLnBrk="1" hangingPunct="1"/>
            <a:r>
              <a:rPr lang="en-GB" altLang="cs-CZ" sz="2400" dirty="0"/>
              <a:t> forfeiture of a thing</a:t>
            </a:r>
          </a:p>
          <a:p>
            <a:pPr eaLnBrk="1" hangingPunct="1"/>
            <a:r>
              <a:rPr lang="en-GB" altLang="cs-CZ" sz="2400" dirty="0"/>
              <a:t> prohibition of undertaking activities</a:t>
            </a:r>
          </a:p>
          <a:p>
            <a:pPr eaLnBrk="1" hangingPunct="1"/>
            <a:r>
              <a:rPr lang="en-GB" altLang="cs-CZ" sz="2400" dirty="0"/>
              <a:t> prohibition of breeding and keeping animals </a:t>
            </a:r>
          </a:p>
          <a:p>
            <a:pPr eaLnBrk="1" hangingPunct="1"/>
            <a:r>
              <a:rPr lang="en-GB" altLang="cs-CZ" sz="2400" dirty="0"/>
              <a:t> prohibition of residence</a:t>
            </a:r>
          </a:p>
          <a:p>
            <a:pPr eaLnBrk="1" hangingPunct="1"/>
            <a:r>
              <a:rPr lang="en-GB" altLang="cs-CZ" sz="2400" dirty="0"/>
              <a:t> prohibition of entering of sport, cultural and other social events</a:t>
            </a:r>
          </a:p>
          <a:p>
            <a:pPr eaLnBrk="1" hangingPunct="1"/>
            <a:r>
              <a:rPr lang="en-GB" altLang="cs-CZ" sz="2400" dirty="0"/>
              <a:t> deprivation of titles and awards </a:t>
            </a:r>
          </a:p>
          <a:p>
            <a:pPr eaLnBrk="1" hangingPunct="1"/>
            <a:r>
              <a:rPr lang="en-GB" altLang="cs-CZ" sz="2400" dirty="0"/>
              <a:t> deprivation of a military rank</a:t>
            </a:r>
          </a:p>
          <a:p>
            <a:pPr eaLnBrk="1" hangingPunct="1"/>
            <a:r>
              <a:rPr lang="en-GB" altLang="cs-CZ" sz="2400" dirty="0"/>
              <a:t> banishment </a:t>
            </a:r>
          </a:p>
          <a:p>
            <a:pPr eaLnBrk="1" hangingPunct="1"/>
            <a:endParaRPr lang="cs-CZ" altLang="cs-CZ" sz="2000"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629671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algn="ctr" eaLnBrk="1" hangingPunct="1"/>
            <a:r>
              <a:rPr lang="en-GB" altLang="cs-CZ" dirty="0"/>
              <a:t>Protective Measures – Section 98 of CC</a:t>
            </a:r>
          </a:p>
        </p:txBody>
      </p:sp>
      <p:sp>
        <p:nvSpPr>
          <p:cNvPr id="9221" name="Rectangle 3"/>
          <p:cNvSpPr>
            <a:spLocks noGrp="1" noChangeArrowheads="1"/>
          </p:cNvSpPr>
          <p:nvPr>
            <p:ph type="body" idx="1"/>
          </p:nvPr>
        </p:nvSpPr>
        <p:spPr/>
        <p:txBody>
          <a:bodyPr/>
          <a:lstStyle/>
          <a:p>
            <a:pPr eaLnBrk="1" hangingPunct="1"/>
            <a:r>
              <a:rPr lang="en-GB" altLang="cs-CZ" dirty="0"/>
              <a:t>protective medical treatment</a:t>
            </a:r>
          </a:p>
          <a:p>
            <a:pPr eaLnBrk="1" hangingPunct="1"/>
            <a:r>
              <a:rPr lang="en-GB" altLang="cs-CZ" dirty="0"/>
              <a:t>protective detention </a:t>
            </a:r>
          </a:p>
          <a:p>
            <a:pPr eaLnBrk="1" hangingPunct="1"/>
            <a:r>
              <a:rPr lang="en-GB" altLang="cs-CZ" dirty="0"/>
              <a:t>confiscation of a thing or some other property value</a:t>
            </a:r>
          </a:p>
          <a:p>
            <a:pPr eaLnBrk="1" hangingPunct="1"/>
            <a:r>
              <a:rPr lang="en-GB" altLang="cs-CZ" dirty="0"/>
              <a:t>confiscation of a proportion of property</a:t>
            </a:r>
          </a:p>
          <a:p>
            <a:pPr eaLnBrk="1" hangingPunct="1"/>
            <a:r>
              <a:rPr lang="en-GB" altLang="cs-CZ" dirty="0"/>
              <a:t>protective </a:t>
            </a:r>
            <a:r>
              <a:rPr lang="cs-CZ" altLang="cs-CZ" dirty="0" err="1"/>
              <a:t>custody</a:t>
            </a:r>
            <a:endParaRPr lang="en-GB"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295599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1512917" y="790433"/>
            <a:ext cx="8520414" cy="647700"/>
          </a:xfrm>
        </p:spPr>
        <p:txBody>
          <a:bodyPr/>
          <a:lstStyle/>
          <a:p>
            <a:pPr algn="ctr" eaLnBrk="1" hangingPunct="1"/>
            <a:r>
              <a:rPr lang="cs-CZ" altLang="cs-CZ" dirty="0" err="1"/>
              <a:t>Statistics</a:t>
            </a:r>
            <a:r>
              <a:rPr lang="cs-CZ" altLang="cs-CZ" dirty="0"/>
              <a:t> – </a:t>
            </a:r>
            <a:r>
              <a:rPr lang="cs-CZ" altLang="cs-CZ" dirty="0" err="1"/>
              <a:t>Sanctions</a:t>
            </a:r>
            <a:r>
              <a:rPr lang="cs-CZ" altLang="cs-CZ" dirty="0"/>
              <a:t> in General</a:t>
            </a:r>
            <a:endParaRPr lang="en-GB" altLang="cs-CZ" dirty="0"/>
          </a:p>
        </p:txBody>
      </p:sp>
      <p:sp>
        <p:nvSpPr>
          <p:cNvPr id="9221" name="Rectangle 3"/>
          <p:cNvSpPr>
            <a:spLocks noGrp="1" noChangeArrowheads="1"/>
          </p:cNvSpPr>
          <p:nvPr>
            <p:ph type="body" idx="1"/>
          </p:nvPr>
        </p:nvSpPr>
        <p:spPr>
          <a:xfrm>
            <a:off x="415636" y="1438133"/>
            <a:ext cx="11388436" cy="4114800"/>
          </a:xfrm>
        </p:spPr>
        <p:txBody>
          <a:bodyPr/>
          <a:lstStyle/>
          <a:p>
            <a:r>
              <a:rPr lang="cs-CZ" dirty="0" err="1"/>
              <a:t>total</a:t>
            </a:r>
            <a:r>
              <a:rPr lang="cs-CZ" dirty="0"/>
              <a:t> </a:t>
            </a:r>
            <a:r>
              <a:rPr lang="cs-CZ" dirty="0" err="1"/>
              <a:t>count</a:t>
            </a:r>
            <a:r>
              <a:rPr lang="cs-CZ" dirty="0"/>
              <a:t> </a:t>
            </a:r>
            <a:r>
              <a:rPr lang="cs-CZ" dirty="0" err="1"/>
              <a:t>of</a:t>
            </a:r>
            <a:r>
              <a:rPr lang="cs-CZ" dirty="0"/>
              <a:t> </a:t>
            </a:r>
            <a:r>
              <a:rPr lang="cs-CZ" dirty="0" err="1"/>
              <a:t>criminal</a:t>
            </a:r>
            <a:r>
              <a:rPr lang="cs-CZ" dirty="0"/>
              <a:t> </a:t>
            </a:r>
            <a:r>
              <a:rPr lang="cs-CZ" dirty="0" err="1"/>
              <a:t>offences</a:t>
            </a:r>
            <a:r>
              <a:rPr lang="cs-CZ" dirty="0"/>
              <a:t> „in </a:t>
            </a:r>
            <a:r>
              <a:rPr lang="cs-CZ" dirty="0" err="1"/>
              <a:t>the</a:t>
            </a:r>
            <a:r>
              <a:rPr lang="cs-CZ" dirty="0"/>
              <a:t> </a:t>
            </a:r>
            <a:r>
              <a:rPr lang="cs-CZ" dirty="0" err="1"/>
              <a:t>system</a:t>
            </a:r>
            <a:r>
              <a:rPr lang="cs-CZ" dirty="0"/>
              <a:t>“ 2016 – 107.199 </a:t>
            </a:r>
          </a:p>
          <a:p>
            <a:r>
              <a:rPr lang="cs-CZ" dirty="0" err="1"/>
              <a:t>total</a:t>
            </a:r>
            <a:r>
              <a:rPr lang="cs-CZ" dirty="0"/>
              <a:t> </a:t>
            </a:r>
            <a:r>
              <a:rPr lang="cs-CZ" dirty="0" err="1"/>
              <a:t>count</a:t>
            </a:r>
            <a:r>
              <a:rPr lang="cs-CZ" dirty="0"/>
              <a:t> </a:t>
            </a:r>
            <a:r>
              <a:rPr lang="cs-CZ" dirty="0" err="1"/>
              <a:t>of</a:t>
            </a:r>
            <a:r>
              <a:rPr lang="cs-CZ" dirty="0"/>
              <a:t> </a:t>
            </a:r>
            <a:r>
              <a:rPr lang="cs-CZ" dirty="0" err="1"/>
              <a:t>sentenced</a:t>
            </a:r>
            <a:r>
              <a:rPr lang="cs-CZ" dirty="0"/>
              <a:t> </a:t>
            </a:r>
            <a:r>
              <a:rPr lang="cs-CZ" dirty="0" err="1"/>
              <a:t>people</a:t>
            </a:r>
            <a:r>
              <a:rPr lang="cs-CZ" dirty="0"/>
              <a:t> in 2016 – </a:t>
            </a:r>
            <a:r>
              <a:rPr lang="en-US" dirty="0"/>
              <a:t>61</a:t>
            </a:r>
            <a:r>
              <a:rPr lang="cs-CZ" dirty="0"/>
              <a:t>.</a:t>
            </a:r>
            <a:r>
              <a:rPr lang="en-US" dirty="0"/>
              <a:t>423</a:t>
            </a:r>
            <a:endParaRPr lang="cs-CZ" altLang="cs-CZ" dirty="0"/>
          </a:p>
          <a:p>
            <a:r>
              <a:rPr lang="en-US" dirty="0"/>
              <a:t>9</a:t>
            </a:r>
            <a:r>
              <a:rPr lang="cs-CZ" dirty="0"/>
              <a:t>.</a:t>
            </a:r>
            <a:r>
              <a:rPr lang="en-US" dirty="0"/>
              <a:t>485</a:t>
            </a:r>
            <a:r>
              <a:rPr lang="cs-CZ" dirty="0"/>
              <a:t> </a:t>
            </a:r>
            <a:r>
              <a:rPr lang="cs-CZ" dirty="0" err="1"/>
              <a:t>unconditional</a:t>
            </a:r>
            <a:r>
              <a:rPr lang="cs-CZ" dirty="0"/>
              <a:t> </a:t>
            </a:r>
            <a:r>
              <a:rPr lang="cs-CZ" dirty="0" err="1"/>
              <a:t>imprisonment</a:t>
            </a:r>
            <a:r>
              <a:rPr lang="cs-CZ" dirty="0"/>
              <a:t> (cca </a:t>
            </a:r>
            <a:r>
              <a:rPr lang="cs-CZ" b="1" dirty="0"/>
              <a:t>15,5 %</a:t>
            </a:r>
            <a:r>
              <a:rPr lang="cs-CZ" dirty="0"/>
              <a:t>)</a:t>
            </a:r>
          </a:p>
          <a:p>
            <a:r>
              <a:rPr lang="en-US" dirty="0"/>
              <a:t>39</a:t>
            </a:r>
            <a:r>
              <a:rPr lang="cs-CZ" dirty="0"/>
              <a:t>.</a:t>
            </a:r>
            <a:r>
              <a:rPr lang="en-US" dirty="0"/>
              <a:t>251</a:t>
            </a:r>
            <a:r>
              <a:rPr lang="cs-CZ" dirty="0"/>
              <a:t> </a:t>
            </a:r>
            <a:r>
              <a:rPr lang="cs-CZ" dirty="0" err="1"/>
              <a:t>suspended</a:t>
            </a:r>
            <a:r>
              <a:rPr lang="cs-CZ" dirty="0"/>
              <a:t> </a:t>
            </a:r>
            <a:r>
              <a:rPr lang="cs-CZ" dirty="0" err="1"/>
              <a:t>imprisonment</a:t>
            </a:r>
            <a:r>
              <a:rPr lang="cs-CZ" dirty="0"/>
              <a:t> (cca </a:t>
            </a:r>
            <a:r>
              <a:rPr lang="cs-CZ" b="1" dirty="0"/>
              <a:t>64 %</a:t>
            </a:r>
            <a:r>
              <a:rPr lang="cs-CZ" dirty="0"/>
              <a:t>)</a:t>
            </a:r>
          </a:p>
          <a:p>
            <a:r>
              <a:rPr lang="cs-CZ" dirty="0"/>
              <a:t>106 house </a:t>
            </a:r>
            <a:r>
              <a:rPr lang="cs-CZ" dirty="0" err="1"/>
              <a:t>arrests</a:t>
            </a:r>
            <a:r>
              <a:rPr lang="cs-CZ" dirty="0"/>
              <a:t> (cca </a:t>
            </a:r>
            <a:r>
              <a:rPr lang="cs-CZ" b="1" dirty="0"/>
              <a:t>0,17 %</a:t>
            </a:r>
            <a:r>
              <a:rPr lang="cs-CZ" dirty="0"/>
              <a:t>)</a:t>
            </a:r>
          </a:p>
          <a:p>
            <a:r>
              <a:rPr lang="cs-CZ" dirty="0"/>
              <a:t>7.143 </a:t>
            </a:r>
            <a:r>
              <a:rPr lang="cs-CZ" dirty="0" err="1"/>
              <a:t>community</a:t>
            </a:r>
            <a:r>
              <a:rPr lang="cs-CZ" dirty="0"/>
              <a:t> </a:t>
            </a:r>
            <a:r>
              <a:rPr lang="cs-CZ" dirty="0" err="1"/>
              <a:t>service</a:t>
            </a:r>
            <a:r>
              <a:rPr lang="cs-CZ" dirty="0"/>
              <a:t> (cca </a:t>
            </a:r>
            <a:r>
              <a:rPr lang="cs-CZ" b="1" dirty="0"/>
              <a:t>11,6 %</a:t>
            </a:r>
            <a:r>
              <a:rPr lang="cs-CZ" dirty="0"/>
              <a:t>)</a:t>
            </a:r>
          </a:p>
          <a:p>
            <a:endParaRPr lang="cs-CZ" dirty="0"/>
          </a:p>
          <a:p>
            <a:pPr marL="0" indent="0">
              <a:buNone/>
            </a:pPr>
            <a:r>
              <a:rPr lang="cs-CZ" dirty="0" err="1"/>
              <a:t>Sources</a:t>
            </a:r>
            <a:r>
              <a:rPr lang="cs-CZ" dirty="0"/>
              <a:t>:</a:t>
            </a:r>
          </a:p>
          <a:p>
            <a:pPr marL="0" indent="0">
              <a:buNone/>
            </a:pPr>
            <a:r>
              <a:rPr lang="cs-CZ" dirty="0">
                <a:hlinkClick r:id="rId2"/>
              </a:rPr>
              <a:t>https://cslav.justice.cz/InfoData/servlet/FileServlet?tabulka=ccav_dokument_sestavy&amp;sloupec=obsah_dokumentu_pdf&amp;where=id_dokumentu=1265165&amp;typSloupce=pdf&amp;fileName=null</a:t>
            </a:r>
            <a:endParaRPr lang="cs-CZ" dirty="0"/>
          </a:p>
          <a:p>
            <a:pPr marL="0" indent="0">
              <a:buNone/>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1686062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1155469" y="851060"/>
            <a:ext cx="10274531" cy="647700"/>
          </a:xfrm>
        </p:spPr>
        <p:txBody>
          <a:bodyPr/>
          <a:lstStyle/>
          <a:p>
            <a:pPr algn="ctr" eaLnBrk="1" hangingPunct="1">
              <a:lnSpc>
                <a:spcPct val="100000"/>
              </a:lnSpc>
            </a:pPr>
            <a:r>
              <a:rPr lang="cs-CZ" altLang="cs-CZ" dirty="0" err="1"/>
              <a:t>Statistics</a:t>
            </a:r>
            <a:r>
              <a:rPr lang="cs-CZ" altLang="cs-CZ" dirty="0"/>
              <a:t> – </a:t>
            </a:r>
            <a:r>
              <a:rPr lang="cs-CZ" altLang="cs-CZ" dirty="0" err="1"/>
              <a:t>Imprisonment</a:t>
            </a:r>
            <a:r>
              <a:rPr lang="cs-CZ" altLang="cs-CZ" dirty="0"/>
              <a:t> Sentence 2016</a:t>
            </a:r>
            <a:endParaRPr lang="en-GB" altLang="cs-CZ" dirty="0"/>
          </a:p>
        </p:txBody>
      </p:sp>
      <p:sp>
        <p:nvSpPr>
          <p:cNvPr id="9221" name="Rectangle 3"/>
          <p:cNvSpPr>
            <a:spLocks noGrp="1" noChangeArrowheads="1"/>
          </p:cNvSpPr>
          <p:nvPr>
            <p:ph idx="1"/>
          </p:nvPr>
        </p:nvSpPr>
        <p:spPr>
          <a:xfrm>
            <a:off x="440575" y="1926273"/>
            <a:ext cx="11413374" cy="4114800"/>
          </a:xfrm>
        </p:spPr>
        <p:txBody>
          <a:bodyPr/>
          <a:lstStyle/>
          <a:p>
            <a:r>
              <a:rPr lang="cs-CZ" dirty="0"/>
              <a:t>20.751 </a:t>
            </a:r>
            <a:r>
              <a:rPr lang="cs-CZ" dirty="0" err="1"/>
              <a:t>convicts</a:t>
            </a:r>
            <a:r>
              <a:rPr lang="cs-CZ" dirty="0"/>
              <a:t> </a:t>
            </a:r>
            <a:r>
              <a:rPr lang="cs-CZ" dirty="0" err="1"/>
              <a:t>serving</a:t>
            </a:r>
            <a:r>
              <a:rPr lang="cs-CZ" dirty="0"/>
              <a:t> </a:t>
            </a:r>
            <a:r>
              <a:rPr lang="cs-CZ" dirty="0" err="1"/>
              <a:t>prison</a:t>
            </a:r>
            <a:r>
              <a:rPr lang="cs-CZ" dirty="0"/>
              <a:t> sentence </a:t>
            </a:r>
          </a:p>
          <a:p>
            <a:r>
              <a:rPr lang="en-US" dirty="0"/>
              <a:t>21</a:t>
            </a:r>
            <a:r>
              <a:rPr lang="cs-CZ" dirty="0"/>
              <a:t>3 </a:t>
            </a:r>
            <a:r>
              <a:rPr lang="cs-CZ" dirty="0" err="1"/>
              <a:t>prison</a:t>
            </a:r>
            <a:r>
              <a:rPr lang="cs-CZ" dirty="0"/>
              <a:t> </a:t>
            </a:r>
            <a:r>
              <a:rPr lang="cs-CZ" dirty="0" err="1"/>
              <a:t>population</a:t>
            </a:r>
            <a:r>
              <a:rPr lang="cs-CZ" dirty="0"/>
              <a:t> index (</a:t>
            </a:r>
            <a:r>
              <a:rPr lang="cs-CZ" dirty="0" err="1"/>
              <a:t>Estonia</a:t>
            </a:r>
            <a:r>
              <a:rPr lang="cs-CZ" dirty="0"/>
              <a:t> 202,9; </a:t>
            </a:r>
            <a:r>
              <a:rPr lang="cs-CZ" dirty="0" err="1"/>
              <a:t>Albania</a:t>
            </a:r>
            <a:r>
              <a:rPr lang="cs-CZ" dirty="0"/>
              <a:t> 204,8; Georgia 256,3; </a:t>
            </a:r>
            <a:r>
              <a:rPr lang="cs-CZ" dirty="0" err="1"/>
              <a:t>Azerbaijan</a:t>
            </a:r>
            <a:r>
              <a:rPr lang="cs-CZ" dirty="0"/>
              <a:t> 236,3; 222,7 </a:t>
            </a:r>
            <a:r>
              <a:rPr lang="cs-CZ" dirty="0" err="1"/>
              <a:t>Molodava</a:t>
            </a:r>
            <a:r>
              <a:rPr lang="cs-CZ" dirty="0"/>
              <a:t> vs. 58,5 </a:t>
            </a:r>
            <a:r>
              <a:rPr lang="cs-CZ" dirty="0" err="1"/>
              <a:t>Sweden</a:t>
            </a:r>
            <a:r>
              <a:rPr lang="cs-CZ" dirty="0"/>
              <a:t>; 51,4 </a:t>
            </a:r>
            <a:r>
              <a:rPr lang="cs-CZ" dirty="0" err="1"/>
              <a:t>the</a:t>
            </a:r>
            <a:r>
              <a:rPr lang="cs-CZ" dirty="0"/>
              <a:t> </a:t>
            </a:r>
            <a:r>
              <a:rPr lang="cs-CZ" dirty="0" err="1"/>
              <a:t>Netherlands</a:t>
            </a:r>
            <a:r>
              <a:rPr lang="cs-CZ" dirty="0"/>
              <a:t>; 78,4 </a:t>
            </a:r>
            <a:r>
              <a:rPr lang="cs-CZ" dirty="0" err="1"/>
              <a:t>Germany</a:t>
            </a:r>
            <a:r>
              <a:rPr lang="cs-CZ" dirty="0"/>
              <a:t>, 56,7 </a:t>
            </a:r>
            <a:r>
              <a:rPr lang="cs-CZ" dirty="0" err="1"/>
              <a:t>Finland</a:t>
            </a:r>
            <a:r>
              <a:rPr lang="cs-CZ" dirty="0"/>
              <a:t>)</a:t>
            </a:r>
          </a:p>
          <a:p>
            <a:r>
              <a:rPr lang="cs-CZ" dirty="0" err="1"/>
              <a:t>average</a:t>
            </a:r>
            <a:r>
              <a:rPr lang="cs-CZ" dirty="0"/>
              <a:t>: 127,2 </a:t>
            </a:r>
            <a:r>
              <a:rPr lang="cs-CZ" dirty="0" err="1"/>
              <a:t>median</a:t>
            </a:r>
            <a:r>
              <a:rPr lang="cs-CZ" dirty="0"/>
              <a:t> 117,1 </a:t>
            </a:r>
          </a:p>
          <a:p>
            <a:pPr marL="0" indent="0">
              <a:buNone/>
            </a:pPr>
            <a:endParaRPr lang="cs-CZ" dirty="0"/>
          </a:p>
          <a:p>
            <a:pPr marL="0" indent="0">
              <a:buNone/>
            </a:pPr>
            <a:r>
              <a:rPr lang="cs-CZ" dirty="0" err="1"/>
              <a:t>Sources</a:t>
            </a:r>
            <a:r>
              <a:rPr lang="cs-CZ" dirty="0"/>
              <a:t>: </a:t>
            </a:r>
          </a:p>
          <a:p>
            <a:pPr marL="0" indent="0">
              <a:buNone/>
            </a:pPr>
            <a:r>
              <a:rPr lang="cs-CZ" sz="1800" dirty="0">
                <a:hlinkClick r:id="rId3"/>
              </a:rPr>
              <a:t>https://www.vscr.cz/wp-content/uploads/2018/05/Statistick%C3%A1-ro%C4%8Denka-V%C4%9Bze%C5%88sk%C3%A9-slu%C5%BEby-%C4%8Cesk%C3%A9-republiky-za-rok-2017.pdf</a:t>
            </a:r>
            <a:endParaRPr lang="cs-CZ" sz="1800" dirty="0"/>
          </a:p>
          <a:p>
            <a:pPr marL="0" indent="0">
              <a:buNone/>
            </a:pPr>
            <a:endParaRPr lang="cs-CZ" sz="1800" dirty="0"/>
          </a:p>
          <a:p>
            <a:pPr marL="0" indent="0">
              <a:buNone/>
            </a:pPr>
            <a:r>
              <a:rPr lang="en-US" sz="1800" dirty="0">
                <a:hlinkClick r:id="rId4"/>
              </a:rPr>
              <a:t>http://wp.unil.ch/space/files/2018/03/SPACE-I-2016-Final-Report-180315.pdf</a:t>
            </a:r>
            <a:endParaRPr lang="cs-CZ" sz="1800" dirty="0"/>
          </a:p>
          <a:p>
            <a:pPr marL="0" indent="0">
              <a:buNone/>
            </a:pPr>
            <a:endParaRPr lang="cs-CZ" sz="1800" dirty="0"/>
          </a:p>
          <a:p>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497616428"/>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algn="ctr" eaLnBrk="1" hangingPunct="1"/>
            <a:r>
              <a:rPr lang="en-GB" altLang="cs-CZ" b="1" dirty="0"/>
              <a:t>Sentence of imprisonment</a:t>
            </a:r>
          </a:p>
        </p:txBody>
      </p:sp>
      <p:sp>
        <p:nvSpPr>
          <p:cNvPr id="10245" name="Rectangle 3"/>
          <p:cNvSpPr>
            <a:spLocks noGrp="1" noChangeArrowheads="1"/>
          </p:cNvSpPr>
          <p:nvPr>
            <p:ph type="body" idx="1"/>
          </p:nvPr>
        </p:nvSpPr>
        <p:spPr/>
        <p:txBody>
          <a:bodyPr/>
          <a:lstStyle/>
          <a:p>
            <a:pPr eaLnBrk="1" hangingPunct="1"/>
            <a:r>
              <a:rPr lang="en-GB" altLang="cs-CZ" dirty="0"/>
              <a:t>an unconditional sentence of imprisonment</a:t>
            </a:r>
          </a:p>
          <a:p>
            <a:pPr eaLnBrk="1" hangingPunct="1"/>
            <a:r>
              <a:rPr lang="en-GB" altLang="cs-CZ" dirty="0"/>
              <a:t>a suspended sentence of imprisonment</a:t>
            </a:r>
          </a:p>
          <a:p>
            <a:pPr eaLnBrk="1" hangingPunct="1"/>
            <a:r>
              <a:rPr lang="en-GB" altLang="cs-CZ" dirty="0"/>
              <a:t>a suspended sentence of imprisonment with supervision</a:t>
            </a:r>
          </a:p>
          <a:p>
            <a:pPr eaLnBrk="1" hangingPunct="1"/>
            <a:r>
              <a:rPr lang="en-GB" altLang="cs-CZ"/>
              <a:t>exceptional punishment</a:t>
            </a:r>
            <a:endParaRPr lang="cs-CZ" altLang="cs-CZ"/>
          </a:p>
          <a:p>
            <a:endParaRPr lang="cs-CZ" altLang="cs-CZ"/>
          </a:p>
          <a:p>
            <a:endParaRPr lang="en-GB"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2404070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algn="ctr" eaLnBrk="1" hangingPunct="1"/>
            <a:r>
              <a:rPr lang="en-GB" altLang="cs-CZ" dirty="0"/>
              <a:t>An unconditional sentence of imprisonment</a:t>
            </a:r>
          </a:p>
        </p:txBody>
      </p:sp>
      <p:sp>
        <p:nvSpPr>
          <p:cNvPr id="11269" name="Rectangle 3"/>
          <p:cNvSpPr>
            <a:spLocks noGrp="1" noChangeArrowheads="1"/>
          </p:cNvSpPr>
          <p:nvPr>
            <p:ph type="body" idx="1"/>
          </p:nvPr>
        </p:nvSpPr>
        <p:spPr/>
        <p:txBody>
          <a:bodyPr/>
          <a:lstStyle/>
          <a:p>
            <a:pPr eaLnBrk="1" hangingPunct="1"/>
            <a:r>
              <a:rPr lang="en-GB" altLang="cs-CZ" dirty="0"/>
              <a:t>A maximum term of imprisonment as a regular penalty shall be twenty years.</a:t>
            </a:r>
          </a:p>
          <a:p>
            <a:pPr eaLnBrk="1" hangingPunct="1"/>
            <a:endParaRPr lang="en-GB" altLang="cs-CZ" dirty="0"/>
          </a:p>
          <a:p>
            <a:pPr eaLnBrk="1" hangingPunct="1"/>
            <a:r>
              <a:rPr lang="en-GB" altLang="cs-CZ" dirty="0"/>
              <a:t>A uniform minimum term is not provided.</a:t>
            </a:r>
          </a:p>
          <a:p>
            <a:pPr eaLnBrk="1" hangingPunct="1"/>
            <a:endParaRPr lang="en-GB" altLang="cs-CZ" dirty="0"/>
          </a:p>
          <a:p>
            <a:pPr eaLnBrk="1" hangingPunct="1"/>
            <a:r>
              <a:rPr lang="en-GB" altLang="cs-CZ" dirty="0"/>
              <a:t>The term of imprisonment shall be served in prisons in accordance with another Act – Prison Act.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812760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720000" y="628560"/>
            <a:ext cx="10753200" cy="451576"/>
          </a:xfrm>
        </p:spPr>
        <p:txBody>
          <a:bodyPr/>
          <a:lstStyle/>
          <a:p>
            <a:pPr algn="ctr" eaLnBrk="1" hangingPunct="1"/>
            <a:r>
              <a:rPr lang="en-GB" altLang="cs-CZ" b="1" dirty="0"/>
              <a:t>Exceptional punishment</a:t>
            </a:r>
          </a:p>
        </p:txBody>
      </p:sp>
      <p:sp>
        <p:nvSpPr>
          <p:cNvPr id="12293" name="Rectangle 3"/>
          <p:cNvSpPr>
            <a:spLocks noGrp="1" noChangeArrowheads="1"/>
          </p:cNvSpPr>
          <p:nvPr>
            <p:ph type="body" idx="1"/>
          </p:nvPr>
        </p:nvSpPr>
        <p:spPr>
          <a:xfrm>
            <a:off x="720000" y="1171576"/>
            <a:ext cx="10753200" cy="3960000"/>
          </a:xfrm>
        </p:spPr>
        <p:txBody>
          <a:bodyPr/>
          <a:lstStyle/>
          <a:p>
            <a:pPr eaLnBrk="1" hangingPunct="1">
              <a:lnSpc>
                <a:spcPct val="150000"/>
              </a:lnSpc>
            </a:pPr>
            <a:r>
              <a:rPr lang="en-GB" altLang="cs-CZ" i="1" dirty="0"/>
              <a:t>a sentence of imprisonment of twenty up to thirty years</a:t>
            </a:r>
          </a:p>
          <a:p>
            <a:pPr eaLnBrk="1" hangingPunct="1">
              <a:lnSpc>
                <a:spcPct val="150000"/>
              </a:lnSpc>
              <a:buFont typeface="Wingdings" panose="05000000000000000000" pitchFamily="2" charset="2"/>
              <a:buNone/>
            </a:pPr>
            <a:r>
              <a:rPr lang="en-GB" altLang="cs-CZ" dirty="0"/>
              <a:t> -  very high seriousness  or</a:t>
            </a:r>
          </a:p>
          <a:p>
            <a:pPr eaLnBrk="1" hangingPunct="1">
              <a:lnSpc>
                <a:spcPct val="150000"/>
              </a:lnSpc>
              <a:buFont typeface="Wingdings" panose="05000000000000000000" pitchFamily="2" charset="2"/>
              <a:buNone/>
            </a:pPr>
            <a:r>
              <a:rPr lang="en-GB" altLang="cs-CZ" dirty="0"/>
              <a:t> -  the possibility of reforming the offender is regarded as remote</a:t>
            </a:r>
          </a:p>
          <a:p>
            <a:pPr eaLnBrk="1" hangingPunct="1">
              <a:lnSpc>
                <a:spcPct val="150000"/>
              </a:lnSpc>
            </a:pPr>
            <a:r>
              <a:rPr lang="en-GB" altLang="cs-CZ" i="1" dirty="0"/>
              <a:t>life imprisonment</a:t>
            </a:r>
          </a:p>
          <a:p>
            <a:pPr eaLnBrk="1" hangingPunct="1">
              <a:lnSpc>
                <a:spcPct val="150000"/>
              </a:lnSpc>
              <a:buFontTx/>
              <a:buChar char="-"/>
            </a:pPr>
            <a:r>
              <a:rPr lang="en-GB" altLang="cs-CZ" dirty="0"/>
              <a:t>extremely high seriousness and</a:t>
            </a:r>
          </a:p>
          <a:p>
            <a:pPr eaLnBrk="1" hangingPunct="1">
              <a:lnSpc>
                <a:spcPct val="150000"/>
              </a:lnSpc>
              <a:buFontTx/>
              <a:buChar char="-"/>
            </a:pPr>
            <a:r>
              <a:rPr lang="en-GB" altLang="cs-CZ" dirty="0"/>
              <a:t>the imposition is required for the effective protection  of society or</a:t>
            </a:r>
          </a:p>
          <a:p>
            <a:pPr eaLnBrk="1" hangingPunct="1">
              <a:lnSpc>
                <a:spcPct val="150000"/>
              </a:lnSpc>
              <a:buFontTx/>
              <a:buChar char="-"/>
            </a:pPr>
            <a:r>
              <a:rPr lang="en-GB" altLang="cs-CZ" dirty="0"/>
              <a:t>there is no hope that the offender can be reformed by a prison sentence of twenty up to thirty years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256404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algn="ctr" eaLnBrk="1" hangingPunct="1"/>
            <a:r>
              <a:rPr lang="cs-CZ" altLang="cs-CZ" dirty="0" err="1"/>
              <a:t>The</a:t>
            </a:r>
            <a:r>
              <a:rPr lang="cs-CZ" altLang="cs-CZ" dirty="0"/>
              <a:t> </a:t>
            </a:r>
            <a:r>
              <a:rPr lang="cs-CZ" altLang="cs-CZ" dirty="0" err="1"/>
              <a:t>philosophy</a:t>
            </a:r>
            <a:r>
              <a:rPr lang="en-GB" altLang="cs-CZ" dirty="0"/>
              <a:t> of</a:t>
            </a:r>
            <a:r>
              <a:rPr lang="cs-CZ" altLang="cs-CZ" dirty="0"/>
              <a:t> </a:t>
            </a:r>
            <a:r>
              <a:rPr lang="cs-CZ" altLang="cs-CZ" dirty="0" err="1"/>
              <a:t>criminal</a:t>
            </a:r>
            <a:r>
              <a:rPr lang="en-GB" altLang="cs-CZ" dirty="0"/>
              <a:t> </a:t>
            </a:r>
            <a:r>
              <a:rPr lang="cs-CZ" altLang="cs-CZ" dirty="0"/>
              <a:t>s</a:t>
            </a:r>
            <a:r>
              <a:rPr lang="en-GB" altLang="cs-CZ" dirty="0" err="1"/>
              <a:t>anctions</a:t>
            </a:r>
            <a:r>
              <a:rPr lang="en-GB" altLang="cs-CZ" dirty="0"/>
              <a:t> </a:t>
            </a:r>
          </a:p>
        </p:txBody>
      </p:sp>
      <p:sp>
        <p:nvSpPr>
          <p:cNvPr id="5125" name="Rectangle 3"/>
          <p:cNvSpPr>
            <a:spLocks noGrp="1" noChangeArrowheads="1"/>
          </p:cNvSpPr>
          <p:nvPr>
            <p:ph type="body" idx="1"/>
          </p:nvPr>
        </p:nvSpPr>
        <p:spPr>
          <a:xfrm>
            <a:off x="718800" y="1275127"/>
            <a:ext cx="10753200" cy="4556873"/>
          </a:xfrm>
        </p:spPr>
        <p:txBody>
          <a:bodyPr/>
          <a:lstStyle/>
          <a:p>
            <a:pPr algn="just" eaLnBrk="1" hangingPunct="1">
              <a:spcBef>
                <a:spcPts val="600"/>
              </a:spcBef>
              <a:spcAft>
                <a:spcPts val="600"/>
              </a:spcAft>
            </a:pPr>
            <a:r>
              <a:rPr lang="cs-CZ" altLang="cs-CZ" b="1" i="1" dirty="0" err="1"/>
              <a:t>Classical</a:t>
            </a:r>
            <a:r>
              <a:rPr lang="cs-CZ" altLang="cs-CZ" b="1" i="1" dirty="0"/>
              <a:t> </a:t>
            </a:r>
            <a:r>
              <a:rPr lang="cs-CZ" altLang="cs-CZ" b="1" i="1" dirty="0" err="1"/>
              <a:t>school</a:t>
            </a:r>
            <a:r>
              <a:rPr lang="cs-CZ" altLang="cs-CZ" b="1" i="1" dirty="0"/>
              <a:t> – </a:t>
            </a:r>
            <a:endParaRPr lang="cs-CZ" altLang="cs-CZ" b="1" dirty="0"/>
          </a:p>
          <a:p>
            <a:pPr lvl="1" algn="just">
              <a:lnSpc>
                <a:spcPct val="100000"/>
              </a:lnSpc>
              <a:spcBef>
                <a:spcPts val="600"/>
              </a:spcBef>
              <a:spcAft>
                <a:spcPts val="600"/>
              </a:spcAft>
            </a:pPr>
            <a:r>
              <a:rPr lang="cs-CZ" altLang="cs-CZ" sz="2800" b="1" i="1" dirty="0" err="1"/>
              <a:t>punitur</a:t>
            </a:r>
            <a:r>
              <a:rPr lang="cs-CZ" altLang="cs-CZ" sz="2800" b="1" i="1" dirty="0"/>
              <a:t>, </a:t>
            </a:r>
            <a:r>
              <a:rPr lang="cs-CZ" altLang="cs-CZ" sz="2800" b="1" i="1" dirty="0" err="1"/>
              <a:t>quia</a:t>
            </a:r>
            <a:r>
              <a:rPr lang="cs-CZ" altLang="cs-CZ" sz="2800" b="1" i="1" dirty="0"/>
              <a:t> </a:t>
            </a:r>
            <a:r>
              <a:rPr lang="cs-CZ" altLang="cs-CZ" sz="2800" b="1" i="1" dirty="0" err="1"/>
              <a:t>peccatum</a:t>
            </a:r>
            <a:r>
              <a:rPr lang="cs-CZ" altLang="cs-CZ" sz="2800" b="1" i="1" dirty="0"/>
              <a:t> </a:t>
            </a:r>
            <a:r>
              <a:rPr lang="cs-CZ" altLang="cs-CZ" sz="2800" b="1" i="1" dirty="0" err="1"/>
              <a:t>est</a:t>
            </a:r>
            <a:r>
              <a:rPr lang="cs-CZ" altLang="cs-CZ" sz="2800" b="1" i="1" dirty="0"/>
              <a:t> </a:t>
            </a:r>
            <a:endParaRPr lang="cs-CZ" altLang="cs-CZ" sz="2800" i="1" dirty="0"/>
          </a:p>
          <a:p>
            <a:pPr algn="just" eaLnBrk="1" hangingPunct="1">
              <a:spcBef>
                <a:spcPts val="600"/>
              </a:spcBef>
              <a:spcAft>
                <a:spcPts val="600"/>
              </a:spcAft>
              <a:buFont typeface="Wingdings" panose="05000000000000000000" pitchFamily="2" charset="2"/>
              <a:buNone/>
            </a:pPr>
            <a:r>
              <a:rPr lang="en-US" altLang="cs-CZ" dirty="0"/>
              <a:t>                  vs.</a:t>
            </a:r>
            <a:endParaRPr lang="cs-CZ" altLang="cs-CZ" dirty="0"/>
          </a:p>
          <a:p>
            <a:pPr algn="just" eaLnBrk="1" hangingPunct="1">
              <a:spcBef>
                <a:spcPts val="600"/>
              </a:spcBef>
              <a:spcAft>
                <a:spcPts val="600"/>
              </a:spcAft>
            </a:pPr>
            <a:r>
              <a:rPr lang="cs-CZ" altLang="cs-CZ" b="1" i="1" dirty="0"/>
              <a:t>Positive </a:t>
            </a:r>
            <a:r>
              <a:rPr lang="cs-CZ" altLang="cs-CZ" b="1" i="1" dirty="0" err="1"/>
              <a:t>school</a:t>
            </a:r>
            <a:r>
              <a:rPr lang="cs-CZ" altLang="cs-CZ" b="1" i="1" dirty="0"/>
              <a:t> </a:t>
            </a:r>
            <a:endParaRPr lang="en-US" altLang="cs-CZ" b="1" i="1" dirty="0"/>
          </a:p>
          <a:p>
            <a:pPr lvl="1" algn="just">
              <a:lnSpc>
                <a:spcPct val="100000"/>
              </a:lnSpc>
              <a:spcBef>
                <a:spcPts val="600"/>
              </a:spcBef>
              <a:spcAft>
                <a:spcPts val="600"/>
              </a:spcAft>
            </a:pPr>
            <a:r>
              <a:rPr lang="cs-CZ" altLang="cs-CZ" sz="2800" b="1" i="1" dirty="0" err="1"/>
              <a:t>punitur</a:t>
            </a:r>
            <a:r>
              <a:rPr lang="cs-CZ" altLang="cs-CZ" sz="2800" b="1" i="1" dirty="0"/>
              <a:t>, ne </a:t>
            </a:r>
            <a:r>
              <a:rPr lang="cs-CZ" altLang="cs-CZ" sz="2800" b="1" i="1" dirty="0" err="1"/>
              <a:t>peccetur</a:t>
            </a:r>
            <a:r>
              <a:rPr lang="cs-CZ" altLang="cs-CZ" sz="2800" b="1" i="1" dirty="0"/>
              <a:t>  </a:t>
            </a:r>
          </a:p>
          <a:p>
            <a:pPr algn="just" eaLnBrk="1" hangingPunct="1">
              <a:spcBef>
                <a:spcPts val="600"/>
              </a:spcBef>
              <a:spcAft>
                <a:spcPts val="600"/>
              </a:spcAft>
            </a:pPr>
            <a:endParaRPr lang="en-US" altLang="cs-CZ" b="1" i="1" dirty="0"/>
          </a:p>
          <a:p>
            <a:pPr algn="just" eaLnBrk="1" hangingPunct="1">
              <a:spcBef>
                <a:spcPts val="600"/>
              </a:spcBef>
              <a:spcAft>
                <a:spcPts val="600"/>
              </a:spcAft>
            </a:pPr>
            <a:r>
              <a:rPr lang="en-US" altLang="cs-CZ" b="1" dirty="0"/>
              <a:t>Retributivism </a:t>
            </a:r>
            <a:r>
              <a:rPr lang="en-US" altLang="cs-CZ" dirty="0"/>
              <a:t>(just deserts)</a:t>
            </a:r>
          </a:p>
          <a:p>
            <a:pPr marL="0" indent="0" algn="just" eaLnBrk="1" hangingPunct="1">
              <a:spcBef>
                <a:spcPts val="600"/>
              </a:spcBef>
              <a:spcAft>
                <a:spcPts val="600"/>
              </a:spcAft>
              <a:buNone/>
            </a:pPr>
            <a:r>
              <a:rPr lang="en-US" altLang="cs-CZ" dirty="0"/>
              <a:t>             vs.</a:t>
            </a:r>
          </a:p>
          <a:p>
            <a:pPr algn="just" eaLnBrk="1" hangingPunct="1">
              <a:spcBef>
                <a:spcPts val="600"/>
              </a:spcBef>
              <a:spcAft>
                <a:spcPts val="600"/>
              </a:spcAft>
            </a:pPr>
            <a:r>
              <a:rPr lang="en-US" altLang="cs-CZ" b="1" dirty="0"/>
              <a:t>C</a:t>
            </a:r>
            <a:r>
              <a:rPr lang="cs-CZ" altLang="cs-CZ" b="1" dirty="0" err="1"/>
              <a:t>onsequentialism</a:t>
            </a:r>
            <a:endParaRPr lang="cs-CZ" altLang="cs-CZ" b="1"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934235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algn="ctr" eaLnBrk="1" hangingPunct="1"/>
            <a:r>
              <a:rPr lang="en-GB" altLang="cs-CZ" b="1" dirty="0"/>
              <a:t>A suspended sentence of imprisonment</a:t>
            </a:r>
          </a:p>
        </p:txBody>
      </p:sp>
      <p:sp>
        <p:nvSpPr>
          <p:cNvPr id="13317" name="Rectangle 3"/>
          <p:cNvSpPr>
            <a:spLocks noGrp="1" noChangeArrowheads="1"/>
          </p:cNvSpPr>
          <p:nvPr>
            <p:ph type="body" idx="1"/>
          </p:nvPr>
        </p:nvSpPr>
        <p:spPr>
          <a:xfrm>
            <a:off x="415638" y="1252942"/>
            <a:ext cx="11488188" cy="4114800"/>
          </a:xfrm>
        </p:spPr>
        <p:txBody>
          <a:bodyPr/>
          <a:lstStyle/>
          <a:p>
            <a:pPr eaLnBrk="1" hangingPunct="1">
              <a:lnSpc>
                <a:spcPct val="150000"/>
              </a:lnSpc>
            </a:pPr>
            <a:r>
              <a:rPr lang="en-GB" altLang="cs-CZ" dirty="0"/>
              <a:t>a maximum term of imprisonment of three years</a:t>
            </a:r>
          </a:p>
          <a:p>
            <a:pPr eaLnBrk="1" hangingPunct="1">
              <a:lnSpc>
                <a:spcPct val="150000"/>
              </a:lnSpc>
            </a:pPr>
            <a:r>
              <a:rPr lang="en-GB" altLang="cs-CZ" dirty="0"/>
              <a:t>probation period of one to five years</a:t>
            </a:r>
          </a:p>
          <a:p>
            <a:pPr eaLnBrk="1" hangingPunct="1">
              <a:lnSpc>
                <a:spcPct val="150000"/>
              </a:lnSpc>
            </a:pPr>
            <a:r>
              <a:rPr lang="en-GB" altLang="cs-CZ" dirty="0"/>
              <a:t>appropriate restrictions and duties</a:t>
            </a:r>
          </a:p>
          <a:p>
            <a:pPr eaLnBrk="1" hangingPunct="1">
              <a:lnSpc>
                <a:spcPct val="150000"/>
              </a:lnSpc>
            </a:pPr>
            <a:r>
              <a:rPr lang="en-GB" altLang="cs-CZ" dirty="0"/>
              <a:t>supervision:</a:t>
            </a:r>
          </a:p>
          <a:p>
            <a:pPr eaLnBrk="1" hangingPunct="1">
              <a:lnSpc>
                <a:spcPct val="150000"/>
              </a:lnSpc>
              <a:buFont typeface="Wingdings" panose="05000000000000000000" pitchFamily="2" charset="2"/>
              <a:buNone/>
            </a:pPr>
            <a:r>
              <a:rPr lang="en-GB" altLang="cs-CZ" dirty="0"/>
              <a:t>    - a regular personal contact between the offender and probationary officer</a:t>
            </a:r>
          </a:p>
          <a:p>
            <a:pPr eaLnBrk="1" hangingPunct="1">
              <a:lnSpc>
                <a:spcPct val="150000"/>
              </a:lnSpc>
              <a:buFont typeface="Wingdings" panose="05000000000000000000" pitchFamily="2" charset="2"/>
              <a:buNone/>
            </a:pPr>
            <a:r>
              <a:rPr lang="en-GB" altLang="cs-CZ" dirty="0"/>
              <a:t>    - cooperation in creating and implementing the probation plan </a:t>
            </a:r>
          </a:p>
          <a:p>
            <a:pPr eaLnBrk="1" hangingPunct="1">
              <a:lnSpc>
                <a:spcPct val="150000"/>
              </a:lnSpc>
              <a:buFont typeface="Wingdings" panose="05000000000000000000" pitchFamily="2" charset="2"/>
              <a:buNone/>
            </a:pPr>
            <a:r>
              <a:rPr lang="en-GB" altLang="cs-CZ" dirty="0"/>
              <a:t>    - monitoring adherence to the conditions imposed on the offender  </a:t>
            </a:r>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3312090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98764" y="586996"/>
            <a:ext cx="10753200" cy="451576"/>
          </a:xfrm>
        </p:spPr>
        <p:txBody>
          <a:bodyPr/>
          <a:lstStyle/>
          <a:p>
            <a:pPr algn="ctr" eaLnBrk="1" hangingPunct="1"/>
            <a:r>
              <a:rPr lang="cs-CZ" altLang="cs-CZ" b="1" dirty="0" err="1"/>
              <a:t>Conditional</a:t>
            </a:r>
            <a:r>
              <a:rPr lang="cs-CZ" altLang="cs-CZ" b="1" dirty="0"/>
              <a:t> </a:t>
            </a:r>
            <a:r>
              <a:rPr lang="cs-CZ" altLang="cs-CZ" b="1" dirty="0" err="1"/>
              <a:t>Release</a:t>
            </a:r>
            <a:endParaRPr lang="en-GB" altLang="cs-CZ" b="1" dirty="0"/>
          </a:p>
        </p:txBody>
      </p:sp>
      <p:sp>
        <p:nvSpPr>
          <p:cNvPr id="13317" name="Rectangle 3"/>
          <p:cNvSpPr>
            <a:spLocks noGrp="1" noChangeArrowheads="1"/>
          </p:cNvSpPr>
          <p:nvPr>
            <p:ph type="body" idx="1"/>
          </p:nvPr>
        </p:nvSpPr>
        <p:spPr>
          <a:xfrm>
            <a:off x="498764" y="1038572"/>
            <a:ext cx="11513127" cy="5127192"/>
          </a:xfrm>
        </p:spPr>
        <p:txBody>
          <a:bodyPr/>
          <a:lstStyle/>
          <a:p>
            <a:pPr eaLnBrk="1" hangingPunct="1">
              <a:spcAft>
                <a:spcPts val="600"/>
              </a:spcAft>
            </a:pPr>
            <a:r>
              <a:rPr lang="cs-CZ" altLang="cs-CZ" dirty="0" err="1"/>
              <a:t>After</a:t>
            </a:r>
            <a:r>
              <a:rPr lang="cs-CZ" altLang="cs-CZ" dirty="0"/>
              <a:t> a </a:t>
            </a:r>
            <a:r>
              <a:rPr lang="cs-CZ" altLang="cs-CZ" dirty="0" err="1"/>
              <a:t>certain</a:t>
            </a:r>
            <a:r>
              <a:rPr lang="cs-CZ" altLang="cs-CZ" dirty="0"/>
              <a:t> period has </a:t>
            </a:r>
            <a:r>
              <a:rPr lang="cs-CZ" altLang="cs-CZ" dirty="0" err="1"/>
              <a:t>been</a:t>
            </a:r>
            <a:r>
              <a:rPr lang="cs-CZ" altLang="cs-CZ" dirty="0"/>
              <a:t> </a:t>
            </a:r>
            <a:r>
              <a:rPr lang="cs-CZ" altLang="cs-CZ" dirty="0" err="1"/>
              <a:t>served</a:t>
            </a:r>
            <a:endParaRPr lang="cs-CZ" altLang="cs-CZ" dirty="0"/>
          </a:p>
          <a:p>
            <a:pPr lvl="1" algn="just">
              <a:lnSpc>
                <a:spcPct val="100000"/>
              </a:lnSpc>
              <a:spcAft>
                <a:spcPts val="600"/>
              </a:spcAft>
            </a:pPr>
            <a:r>
              <a:rPr lang="cs-CZ" altLang="cs-CZ" sz="2400" dirty="0"/>
              <a:t>2/3 </a:t>
            </a:r>
            <a:r>
              <a:rPr lang="cs-CZ" altLang="cs-CZ" sz="2400" dirty="0" err="1"/>
              <a:t>with</a:t>
            </a:r>
            <a:r>
              <a:rPr lang="cs-CZ" altLang="cs-CZ" sz="2400" dirty="0"/>
              <a:t> </a:t>
            </a:r>
            <a:r>
              <a:rPr lang="cs-CZ" altLang="cs-CZ" sz="2400" dirty="0" err="1"/>
              <a:t>selected</a:t>
            </a:r>
            <a:r>
              <a:rPr lang="cs-CZ" altLang="cs-CZ" sz="2400" dirty="0"/>
              <a:t> </a:t>
            </a:r>
            <a:r>
              <a:rPr lang="cs-CZ" altLang="cs-CZ" sz="2400" dirty="0" err="1"/>
              <a:t>particularly</a:t>
            </a:r>
            <a:r>
              <a:rPr lang="cs-CZ" altLang="cs-CZ" sz="2400" dirty="0"/>
              <a:t> </a:t>
            </a:r>
            <a:r>
              <a:rPr lang="cs-CZ" altLang="cs-CZ" sz="2400" dirty="0" err="1"/>
              <a:t>serious</a:t>
            </a:r>
            <a:r>
              <a:rPr lang="cs-CZ" altLang="cs-CZ" sz="2400" dirty="0"/>
              <a:t> </a:t>
            </a:r>
            <a:r>
              <a:rPr lang="cs-CZ" altLang="cs-CZ" sz="2400" dirty="0" err="1"/>
              <a:t>felonies</a:t>
            </a:r>
            <a:endParaRPr lang="cs-CZ" altLang="cs-CZ" sz="2400" dirty="0"/>
          </a:p>
          <a:p>
            <a:pPr lvl="1" algn="just">
              <a:lnSpc>
                <a:spcPct val="100000"/>
              </a:lnSpc>
              <a:spcAft>
                <a:spcPts val="600"/>
              </a:spcAft>
            </a:pPr>
            <a:r>
              <a:rPr lang="cs-CZ" altLang="cs-CZ" sz="2400" dirty="0"/>
              <a:t>1/2 </a:t>
            </a:r>
            <a:r>
              <a:rPr lang="cs-CZ" altLang="cs-CZ" sz="2400" dirty="0" err="1"/>
              <a:t>with</a:t>
            </a:r>
            <a:r>
              <a:rPr lang="cs-CZ" altLang="cs-CZ" sz="2400" dirty="0"/>
              <a:t> </a:t>
            </a:r>
            <a:r>
              <a:rPr lang="cs-CZ" altLang="cs-CZ" sz="2400" dirty="0" err="1"/>
              <a:t>particularly</a:t>
            </a:r>
            <a:r>
              <a:rPr lang="cs-CZ" altLang="cs-CZ" sz="2400" dirty="0"/>
              <a:t> </a:t>
            </a:r>
            <a:r>
              <a:rPr lang="cs-CZ" altLang="cs-CZ" sz="2400" dirty="0" err="1"/>
              <a:t>serious</a:t>
            </a:r>
            <a:r>
              <a:rPr lang="cs-CZ" altLang="cs-CZ" sz="2400" dirty="0"/>
              <a:t> </a:t>
            </a:r>
            <a:r>
              <a:rPr lang="cs-CZ" altLang="cs-CZ" sz="2400" dirty="0" err="1"/>
              <a:t>felonies</a:t>
            </a:r>
            <a:r>
              <a:rPr lang="cs-CZ" altLang="cs-CZ" sz="2400" dirty="0"/>
              <a:t> </a:t>
            </a:r>
            <a:r>
              <a:rPr lang="cs-CZ" altLang="cs-CZ" sz="2400" dirty="0" err="1"/>
              <a:t>or</a:t>
            </a:r>
            <a:r>
              <a:rPr lang="cs-CZ" altLang="cs-CZ" sz="2400" dirty="0"/>
              <a:t> </a:t>
            </a:r>
            <a:r>
              <a:rPr lang="cs-CZ" altLang="cs-CZ" sz="2400" dirty="0" err="1"/>
              <a:t>if</a:t>
            </a:r>
            <a:r>
              <a:rPr lang="cs-CZ" altLang="cs-CZ" sz="2400" dirty="0"/>
              <a:t> </a:t>
            </a:r>
            <a:r>
              <a:rPr lang="en-US" altLang="cs-CZ" sz="2400" dirty="0"/>
              <a:t>a</a:t>
            </a:r>
            <a:r>
              <a:rPr lang="cs-CZ" altLang="cs-CZ" sz="2400" dirty="0"/>
              <a:t> </a:t>
            </a:r>
            <a:r>
              <a:rPr lang="cs-CZ" altLang="cs-CZ" sz="2400" dirty="0" err="1"/>
              <a:t>convict</a:t>
            </a:r>
            <a:r>
              <a:rPr lang="en-US" altLang="cs-CZ" sz="2400" dirty="0"/>
              <a:t> who was found guilty of selected particularly serious felonies</a:t>
            </a:r>
            <a:r>
              <a:rPr lang="cs-CZ" altLang="cs-CZ" sz="2400" dirty="0"/>
              <a:t> </a:t>
            </a:r>
            <a:r>
              <a:rPr lang="cs-CZ" altLang="cs-CZ" sz="2400" dirty="0" err="1"/>
              <a:t>serves</a:t>
            </a:r>
            <a:r>
              <a:rPr lang="cs-CZ" altLang="cs-CZ" sz="2400" dirty="0"/>
              <a:t> </a:t>
            </a:r>
            <a:r>
              <a:rPr lang="cs-CZ" altLang="cs-CZ" sz="2400" dirty="0" err="1"/>
              <a:t>imprisonment</a:t>
            </a:r>
            <a:r>
              <a:rPr lang="cs-CZ" altLang="cs-CZ" sz="2400" dirty="0"/>
              <a:t> sentence </a:t>
            </a:r>
            <a:r>
              <a:rPr lang="cs-CZ" altLang="cs-CZ" sz="2400" dirty="0" err="1"/>
              <a:t>repeatedly</a:t>
            </a:r>
            <a:endParaRPr lang="cs-CZ" altLang="cs-CZ" sz="2400" dirty="0"/>
          </a:p>
          <a:p>
            <a:pPr lvl="1" algn="just">
              <a:lnSpc>
                <a:spcPct val="100000"/>
              </a:lnSpc>
              <a:spcAft>
                <a:spcPts val="600"/>
              </a:spcAft>
            </a:pPr>
            <a:r>
              <a:rPr lang="cs-CZ" altLang="cs-CZ" sz="2400" dirty="0"/>
              <a:t>1/3 </a:t>
            </a:r>
            <a:r>
              <a:rPr lang="cs-CZ" altLang="cs-CZ" sz="2400" dirty="0" err="1"/>
              <a:t>felonies</a:t>
            </a:r>
            <a:r>
              <a:rPr lang="en-US" altLang="cs-CZ" sz="2400" dirty="0"/>
              <a:t> and particularly serious felonies not falling under previous </a:t>
            </a:r>
            <a:r>
              <a:rPr lang="en-US" altLang="cs-CZ" sz="2400" dirty="0" err="1"/>
              <a:t>cathegory</a:t>
            </a:r>
            <a:endParaRPr lang="cs-CZ" altLang="cs-CZ" sz="2400" dirty="0"/>
          </a:p>
          <a:p>
            <a:pPr lvl="1" algn="just">
              <a:lnSpc>
                <a:spcPct val="100000"/>
              </a:lnSpc>
              <a:spcAft>
                <a:spcPts val="600"/>
              </a:spcAft>
            </a:pPr>
            <a:r>
              <a:rPr lang="cs-CZ" altLang="cs-CZ" sz="2400" dirty="0" err="1"/>
              <a:t>even</a:t>
            </a:r>
            <a:r>
              <a:rPr lang="cs-CZ" altLang="cs-CZ" sz="2400" dirty="0"/>
              <a:t> </a:t>
            </a:r>
            <a:r>
              <a:rPr lang="cs-CZ" altLang="cs-CZ" sz="2400" dirty="0" err="1"/>
              <a:t>before</a:t>
            </a:r>
            <a:r>
              <a:rPr lang="cs-CZ" altLang="cs-CZ" sz="2400" dirty="0"/>
              <a:t> – </a:t>
            </a:r>
            <a:r>
              <a:rPr lang="cs-CZ" altLang="cs-CZ" sz="2400" dirty="0" err="1"/>
              <a:t>misdemeanors</a:t>
            </a:r>
            <a:r>
              <a:rPr lang="cs-CZ" altLang="cs-CZ" sz="2400" dirty="0"/>
              <a:t>   </a:t>
            </a:r>
            <a:endParaRPr lang="en-GB" altLang="cs-CZ" sz="2400" dirty="0"/>
          </a:p>
          <a:p>
            <a:pPr eaLnBrk="1" hangingPunct="1">
              <a:spcAft>
                <a:spcPts val="600"/>
              </a:spcAft>
            </a:pPr>
            <a:r>
              <a:rPr lang="cs-CZ" altLang="cs-CZ" dirty="0" err="1"/>
              <a:t>The</a:t>
            </a:r>
            <a:r>
              <a:rPr lang="cs-CZ" altLang="cs-CZ" dirty="0"/>
              <a:t> </a:t>
            </a:r>
            <a:r>
              <a:rPr lang="cs-CZ" altLang="cs-CZ" dirty="0" err="1"/>
              <a:t>convicts</a:t>
            </a:r>
            <a:r>
              <a:rPr lang="cs-CZ" altLang="cs-CZ" dirty="0"/>
              <a:t> </a:t>
            </a:r>
            <a:r>
              <a:rPr lang="cs-CZ" altLang="cs-CZ" dirty="0" err="1"/>
              <a:t>proves</a:t>
            </a:r>
            <a:r>
              <a:rPr lang="cs-CZ" altLang="cs-CZ" dirty="0"/>
              <a:t> he/</a:t>
            </a:r>
            <a:r>
              <a:rPr lang="cs-CZ" altLang="cs-CZ" dirty="0" err="1"/>
              <a:t>she</a:t>
            </a:r>
            <a:r>
              <a:rPr lang="cs-CZ" altLang="cs-CZ" dirty="0"/>
              <a:t> has </a:t>
            </a:r>
            <a:r>
              <a:rPr lang="cs-CZ" altLang="cs-CZ" dirty="0" err="1"/>
              <a:t>been</a:t>
            </a:r>
            <a:r>
              <a:rPr lang="cs-CZ" altLang="cs-CZ" dirty="0"/>
              <a:t> </a:t>
            </a:r>
            <a:r>
              <a:rPr lang="cs-CZ" altLang="cs-CZ" dirty="0" err="1"/>
              <a:t>corrected</a:t>
            </a:r>
            <a:r>
              <a:rPr lang="cs-CZ" altLang="cs-CZ" dirty="0"/>
              <a:t> </a:t>
            </a:r>
          </a:p>
          <a:p>
            <a:pPr eaLnBrk="1" hangingPunct="1">
              <a:spcAft>
                <a:spcPts val="600"/>
              </a:spcAft>
            </a:pPr>
            <a:r>
              <a:rPr lang="cs-CZ" altLang="cs-CZ" dirty="0" err="1"/>
              <a:t>The</a:t>
            </a:r>
            <a:r>
              <a:rPr lang="cs-CZ" altLang="cs-CZ" dirty="0"/>
              <a:t> </a:t>
            </a:r>
            <a:r>
              <a:rPr lang="cs-CZ" altLang="cs-CZ" dirty="0" err="1"/>
              <a:t>convict</a:t>
            </a:r>
            <a:r>
              <a:rPr lang="cs-CZ" altLang="cs-CZ" dirty="0"/>
              <a:t> </a:t>
            </a:r>
            <a:r>
              <a:rPr lang="cs-CZ" altLang="cs-CZ" dirty="0" err="1"/>
              <a:t>can</a:t>
            </a:r>
            <a:r>
              <a:rPr lang="cs-CZ" altLang="cs-CZ" dirty="0"/>
              <a:t> </a:t>
            </a:r>
            <a:r>
              <a:rPr lang="cs-CZ" altLang="cs-CZ" dirty="0" err="1"/>
              <a:t>be</a:t>
            </a:r>
            <a:r>
              <a:rPr lang="cs-CZ" altLang="cs-CZ" dirty="0"/>
              <a:t> </a:t>
            </a:r>
            <a:r>
              <a:rPr lang="cs-CZ" altLang="cs-CZ" dirty="0" err="1"/>
              <a:t>expected</a:t>
            </a:r>
            <a:r>
              <a:rPr lang="cs-CZ" altLang="cs-CZ" dirty="0"/>
              <a:t> to lead </a:t>
            </a:r>
            <a:r>
              <a:rPr lang="cs-CZ" altLang="cs-CZ" dirty="0" err="1"/>
              <a:t>an</a:t>
            </a:r>
            <a:r>
              <a:rPr lang="cs-CZ" altLang="cs-CZ" dirty="0"/>
              <a:t> </a:t>
            </a:r>
            <a:r>
              <a:rPr lang="cs-CZ" altLang="cs-CZ" dirty="0" err="1"/>
              <a:t>orderly</a:t>
            </a:r>
            <a:r>
              <a:rPr lang="cs-CZ" altLang="cs-CZ" dirty="0"/>
              <a:t> </a:t>
            </a:r>
            <a:r>
              <a:rPr lang="cs-CZ" altLang="cs-CZ" dirty="0" err="1"/>
              <a:t>life</a:t>
            </a:r>
            <a:r>
              <a:rPr lang="cs-CZ" altLang="cs-CZ" dirty="0"/>
              <a:t> in </a:t>
            </a:r>
            <a:r>
              <a:rPr lang="cs-CZ" altLang="cs-CZ" dirty="0" err="1"/>
              <a:t>the</a:t>
            </a:r>
            <a:r>
              <a:rPr lang="cs-CZ" altLang="cs-CZ" dirty="0"/>
              <a:t> </a:t>
            </a:r>
            <a:r>
              <a:rPr lang="cs-CZ" altLang="cs-CZ" dirty="0" err="1"/>
              <a:t>future</a:t>
            </a:r>
            <a:r>
              <a:rPr lang="cs-CZ" altLang="cs-CZ" dirty="0"/>
              <a:t> </a:t>
            </a:r>
            <a:r>
              <a:rPr lang="cs-CZ" altLang="cs-CZ" dirty="0" err="1"/>
              <a:t>or</a:t>
            </a:r>
            <a:r>
              <a:rPr lang="cs-CZ" altLang="cs-CZ" dirty="0"/>
              <a:t> </a:t>
            </a:r>
            <a:r>
              <a:rPr lang="cs-CZ" altLang="cs-CZ" dirty="0" err="1"/>
              <a:t>the</a:t>
            </a:r>
            <a:r>
              <a:rPr lang="cs-CZ" altLang="cs-CZ" dirty="0"/>
              <a:t> </a:t>
            </a:r>
            <a:r>
              <a:rPr lang="cs-CZ" altLang="cs-CZ" dirty="0" err="1"/>
              <a:t>court</a:t>
            </a:r>
            <a:r>
              <a:rPr lang="cs-CZ" altLang="cs-CZ" dirty="0"/>
              <a:t> </a:t>
            </a:r>
            <a:r>
              <a:rPr lang="cs-CZ" altLang="cs-CZ" dirty="0" err="1"/>
              <a:t>accepts</a:t>
            </a:r>
            <a:r>
              <a:rPr lang="cs-CZ" altLang="cs-CZ" dirty="0"/>
              <a:t> </a:t>
            </a:r>
            <a:r>
              <a:rPr lang="cs-CZ" altLang="cs-CZ" dirty="0" err="1"/>
              <a:t>guarantee</a:t>
            </a:r>
            <a:r>
              <a:rPr lang="cs-CZ" altLang="cs-CZ" dirty="0"/>
              <a:t> </a:t>
            </a:r>
            <a:r>
              <a:rPr lang="cs-CZ" altLang="cs-CZ" dirty="0" err="1"/>
              <a:t>over</a:t>
            </a:r>
            <a:r>
              <a:rPr lang="cs-CZ" altLang="cs-CZ" dirty="0"/>
              <a:t> his/</a:t>
            </a:r>
            <a:r>
              <a:rPr lang="cs-CZ" altLang="cs-CZ" dirty="0" err="1"/>
              <a:t>hers</a:t>
            </a:r>
            <a:r>
              <a:rPr lang="cs-CZ" altLang="cs-CZ" dirty="0"/>
              <a:t> </a:t>
            </a:r>
            <a:r>
              <a:rPr lang="cs-CZ" altLang="cs-CZ" dirty="0" err="1"/>
              <a:t>correction</a:t>
            </a:r>
            <a:endParaRPr lang="cs-CZ" altLang="cs-CZ" dirty="0"/>
          </a:p>
          <a:p>
            <a:pPr eaLnBrk="1" hangingPunct="1">
              <a:spcAft>
                <a:spcPts val="600"/>
              </a:spcAft>
            </a:pPr>
            <a:r>
              <a:rPr lang="en-US" altLang="cs-CZ" dirty="0"/>
              <a:t>If the motion was filed by a director of the prison, it can only be denied, if it is </a:t>
            </a:r>
            <a:r>
              <a:rPr lang="en-US" altLang="cs-CZ" b="1" dirty="0"/>
              <a:t>obvious </a:t>
            </a:r>
            <a:r>
              <a:rPr lang="en-US" altLang="cs-CZ" dirty="0"/>
              <a:t>that the convict wouldn’t lead an orderly life</a:t>
            </a:r>
            <a:endParaRPr lang="cs-CZ" altLang="cs-CZ" b="1" dirty="0"/>
          </a:p>
          <a:p>
            <a:pPr eaLnBrk="1" hangingPunct="1">
              <a:spcAft>
                <a:spcPts val="600"/>
              </a:spcAft>
            </a:pPr>
            <a:r>
              <a:rPr lang="cs-CZ" altLang="cs-CZ" dirty="0"/>
              <a:t>A </a:t>
            </a:r>
            <a:r>
              <a:rPr lang="cs-CZ" altLang="cs-CZ" dirty="0" err="1"/>
              <a:t>parole</a:t>
            </a:r>
            <a:r>
              <a:rPr lang="cs-CZ" altLang="cs-CZ" dirty="0"/>
              <a:t> period </a:t>
            </a:r>
            <a:r>
              <a:rPr lang="cs-CZ" altLang="cs-CZ" dirty="0" err="1"/>
              <a:t>of</a:t>
            </a:r>
            <a:r>
              <a:rPr lang="cs-CZ" altLang="cs-CZ" dirty="0"/>
              <a:t> 1-5 </a:t>
            </a:r>
            <a:r>
              <a:rPr lang="cs-CZ" altLang="cs-CZ" dirty="0" err="1"/>
              <a:t>years</a:t>
            </a:r>
            <a:r>
              <a:rPr lang="cs-CZ" altLang="cs-CZ" dirty="0"/>
              <a:t> + </a:t>
            </a:r>
            <a:r>
              <a:rPr lang="cs-CZ" altLang="cs-CZ" dirty="0" err="1"/>
              <a:t>certain</a:t>
            </a:r>
            <a:r>
              <a:rPr lang="cs-CZ" altLang="cs-CZ" dirty="0"/>
              <a:t> </a:t>
            </a:r>
            <a:r>
              <a:rPr lang="cs-CZ" altLang="cs-CZ" dirty="0" err="1"/>
              <a:t>obligations</a:t>
            </a:r>
            <a:r>
              <a:rPr lang="cs-CZ" altLang="cs-CZ" dirty="0"/>
              <a:t> and </a:t>
            </a:r>
            <a:r>
              <a:rPr lang="cs-CZ" altLang="cs-CZ" dirty="0" err="1"/>
              <a:t>restrictions</a:t>
            </a:r>
            <a:endParaRPr lang="en-GB"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372267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algn="ctr" eaLnBrk="1" hangingPunct="1"/>
            <a:r>
              <a:rPr lang="en-GB" altLang="cs-CZ" b="1" dirty="0"/>
              <a:t>House arrest</a:t>
            </a:r>
          </a:p>
        </p:txBody>
      </p:sp>
      <p:sp>
        <p:nvSpPr>
          <p:cNvPr id="14341" name="Rectangle 3"/>
          <p:cNvSpPr>
            <a:spLocks noGrp="1" noChangeArrowheads="1"/>
          </p:cNvSpPr>
          <p:nvPr>
            <p:ph type="body" idx="1"/>
          </p:nvPr>
        </p:nvSpPr>
        <p:spPr>
          <a:xfrm>
            <a:off x="718800" y="1512916"/>
            <a:ext cx="10753200" cy="4319084"/>
          </a:xfrm>
        </p:spPr>
        <p:txBody>
          <a:bodyPr/>
          <a:lstStyle/>
          <a:p>
            <a:pPr eaLnBrk="1" hangingPunct="1">
              <a:lnSpc>
                <a:spcPct val="90000"/>
              </a:lnSpc>
              <a:spcAft>
                <a:spcPts val="600"/>
              </a:spcAft>
            </a:pPr>
            <a:r>
              <a:rPr lang="cs-CZ" altLang="cs-CZ" dirty="0" err="1"/>
              <a:t>misdemeanors</a:t>
            </a:r>
            <a:r>
              <a:rPr lang="cs-CZ" altLang="cs-CZ" dirty="0"/>
              <a:t> </a:t>
            </a:r>
            <a:r>
              <a:rPr lang="en-GB" altLang="cs-CZ" dirty="0"/>
              <a:t>only</a:t>
            </a:r>
          </a:p>
          <a:p>
            <a:pPr eaLnBrk="1" hangingPunct="1">
              <a:lnSpc>
                <a:spcPct val="90000"/>
              </a:lnSpc>
              <a:spcAft>
                <a:spcPts val="600"/>
              </a:spcAft>
            </a:pPr>
            <a:r>
              <a:rPr lang="en-GB" altLang="cs-CZ" dirty="0"/>
              <a:t>up to two years</a:t>
            </a:r>
          </a:p>
          <a:p>
            <a:pPr eaLnBrk="1" hangingPunct="1">
              <a:lnSpc>
                <a:spcPct val="90000"/>
              </a:lnSpc>
              <a:spcAft>
                <a:spcPts val="600"/>
              </a:spcAft>
            </a:pPr>
            <a:r>
              <a:rPr lang="en-GB" altLang="cs-CZ" dirty="0"/>
              <a:t>obligation to stay home during time defined in the judgment </a:t>
            </a:r>
          </a:p>
          <a:p>
            <a:pPr eaLnBrk="1" hangingPunct="1">
              <a:lnSpc>
                <a:spcPct val="90000"/>
              </a:lnSpc>
              <a:spcAft>
                <a:spcPts val="600"/>
              </a:spcAft>
            </a:pPr>
            <a:r>
              <a:rPr lang="en-GB" altLang="cs-CZ" dirty="0"/>
              <a:t>written promise to follow all conditions is required</a:t>
            </a:r>
          </a:p>
          <a:p>
            <a:pPr eaLnBrk="1" hangingPunct="1">
              <a:lnSpc>
                <a:spcPct val="90000"/>
              </a:lnSpc>
              <a:spcAft>
                <a:spcPts val="600"/>
              </a:spcAft>
            </a:pPr>
            <a:r>
              <a:rPr lang="en-GB" altLang="cs-CZ" dirty="0"/>
              <a:t>if the offender fails to respect all conditions, the court shall commute  it to  term of imprisonment: 1 day of house arrest = 1 day of imprisonment</a:t>
            </a:r>
          </a:p>
          <a:p>
            <a:pPr eaLnBrk="1" hangingPunct="1">
              <a:lnSpc>
                <a:spcPct val="90000"/>
              </a:lnSpc>
              <a:spcAft>
                <a:spcPts val="600"/>
              </a:spcAft>
            </a:pPr>
            <a:r>
              <a:rPr lang="en-GB" altLang="cs-CZ" dirty="0"/>
              <a:t>two form of control are presupposed</a:t>
            </a:r>
          </a:p>
          <a:p>
            <a:pPr eaLnBrk="1" hangingPunct="1">
              <a:lnSpc>
                <a:spcPct val="90000"/>
              </a:lnSpc>
              <a:spcAft>
                <a:spcPts val="600"/>
              </a:spcAft>
              <a:buFont typeface="Wingdings" panose="05000000000000000000" pitchFamily="2" charset="2"/>
              <a:buNone/>
            </a:pPr>
            <a:r>
              <a:rPr lang="en-GB" altLang="cs-CZ" dirty="0"/>
              <a:t>    - </a:t>
            </a:r>
            <a:r>
              <a:rPr lang="en-GB" altLang="cs-CZ" i="1" dirty="0"/>
              <a:t>electronic monitoring</a:t>
            </a:r>
          </a:p>
          <a:p>
            <a:pPr eaLnBrk="1" hangingPunct="1">
              <a:lnSpc>
                <a:spcPct val="90000"/>
              </a:lnSpc>
              <a:spcAft>
                <a:spcPts val="600"/>
              </a:spcAft>
              <a:buFont typeface="Wingdings" panose="05000000000000000000" pitchFamily="2" charset="2"/>
              <a:buNone/>
            </a:pPr>
            <a:r>
              <a:rPr lang="en-GB" altLang="cs-CZ" dirty="0"/>
              <a:t>    - </a:t>
            </a:r>
            <a:r>
              <a:rPr lang="en-GB" altLang="cs-CZ" i="1" dirty="0"/>
              <a:t>control of a probation officer</a:t>
            </a:r>
            <a:endParaRPr lang="en-GB" altLang="cs-CZ" dirty="0"/>
          </a:p>
          <a:p>
            <a:pPr eaLnBrk="1" hangingPunct="1">
              <a:lnSpc>
                <a:spcPct val="90000"/>
              </a:lnSpc>
              <a:buFont typeface="Wingdings" panose="05000000000000000000" pitchFamily="2" charset="2"/>
              <a:buNone/>
            </a:pP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2993813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algn="ctr" eaLnBrk="1" hangingPunct="1"/>
            <a:r>
              <a:rPr lang="en-GB" altLang="cs-CZ" b="1" dirty="0"/>
              <a:t>Community service</a:t>
            </a:r>
          </a:p>
        </p:txBody>
      </p:sp>
      <p:sp>
        <p:nvSpPr>
          <p:cNvPr id="15365" name="Rectangle 3"/>
          <p:cNvSpPr>
            <a:spLocks noGrp="1" noChangeArrowheads="1"/>
          </p:cNvSpPr>
          <p:nvPr>
            <p:ph type="body" idx="1"/>
          </p:nvPr>
        </p:nvSpPr>
        <p:spPr>
          <a:xfrm>
            <a:off x="718800" y="1421476"/>
            <a:ext cx="10753200" cy="4410524"/>
          </a:xfrm>
        </p:spPr>
        <p:txBody>
          <a:bodyPr/>
          <a:lstStyle/>
          <a:p>
            <a:pPr eaLnBrk="1" hangingPunct="1">
              <a:spcAft>
                <a:spcPts val="600"/>
              </a:spcAft>
            </a:pPr>
            <a:r>
              <a:rPr lang="cs-CZ" altLang="cs-CZ" dirty="0" err="1"/>
              <a:t>misdemeanors</a:t>
            </a:r>
            <a:r>
              <a:rPr lang="en-GB" altLang="cs-CZ" dirty="0"/>
              <a:t> only</a:t>
            </a:r>
          </a:p>
          <a:p>
            <a:pPr eaLnBrk="1" hangingPunct="1">
              <a:spcAft>
                <a:spcPts val="600"/>
              </a:spcAft>
            </a:pPr>
            <a:r>
              <a:rPr lang="en-GB" altLang="cs-CZ" dirty="0"/>
              <a:t>term of 50 up to 300 hours</a:t>
            </a:r>
          </a:p>
          <a:p>
            <a:pPr eaLnBrk="1" hangingPunct="1">
              <a:spcAft>
                <a:spcPts val="600"/>
              </a:spcAft>
            </a:pPr>
            <a:r>
              <a:rPr lang="cs-CZ" altLang="cs-CZ" dirty="0"/>
              <a:t> </a:t>
            </a:r>
            <a:r>
              <a:rPr lang="en-GB" altLang="cs-CZ" dirty="0"/>
              <a:t>offender</a:t>
            </a:r>
            <a:r>
              <a:rPr lang="en-US" altLang="cs-CZ" dirty="0"/>
              <a:t>’s attitude and his health conditions</a:t>
            </a:r>
          </a:p>
          <a:p>
            <a:pPr eaLnBrk="1" hangingPunct="1">
              <a:spcAft>
                <a:spcPts val="600"/>
              </a:spcAft>
            </a:pPr>
            <a:r>
              <a:rPr lang="en-US" altLang="cs-CZ" dirty="0"/>
              <a:t> obligation  of the offender to perform work for the public benefit in person, free of charge and in  his free time at least within the </a:t>
            </a:r>
            <a:r>
              <a:rPr lang="en-GB" altLang="cs-CZ" dirty="0"/>
              <a:t>period</a:t>
            </a:r>
            <a:r>
              <a:rPr lang="en-US" altLang="cs-CZ" dirty="0"/>
              <a:t> of</a:t>
            </a:r>
            <a:r>
              <a:rPr lang="en-GB" altLang="cs-CZ" dirty="0"/>
              <a:t> one</a:t>
            </a:r>
            <a:r>
              <a:rPr lang="en-US" altLang="cs-CZ" dirty="0"/>
              <a:t> </a:t>
            </a:r>
            <a:r>
              <a:rPr lang="en-GB" altLang="cs-CZ" dirty="0"/>
              <a:t>year</a:t>
            </a:r>
          </a:p>
          <a:p>
            <a:pPr eaLnBrk="1" hangingPunct="1">
              <a:spcAft>
                <a:spcPts val="600"/>
              </a:spcAft>
            </a:pPr>
            <a:r>
              <a:rPr lang="en-GB" altLang="cs-CZ" dirty="0"/>
              <a:t>if the offender fails to perform community service order due to his own fault, the court shall </a:t>
            </a:r>
            <a:r>
              <a:rPr lang="cs-CZ" altLang="cs-CZ" dirty="0" err="1" smtClean="0"/>
              <a:t>change</a:t>
            </a:r>
            <a:r>
              <a:rPr lang="cs-CZ" altLang="cs-CZ" dirty="0" smtClean="0"/>
              <a:t> </a:t>
            </a:r>
            <a:r>
              <a:rPr lang="cs-CZ" altLang="cs-CZ" dirty="0" err="1" smtClean="0"/>
              <a:t>it</a:t>
            </a:r>
            <a:r>
              <a:rPr lang="cs-CZ" altLang="cs-CZ" dirty="0" smtClean="0"/>
              <a:t> to</a:t>
            </a:r>
            <a:r>
              <a:rPr lang="en-GB" altLang="cs-CZ" dirty="0" smtClean="0"/>
              <a:t> imprisonment</a:t>
            </a:r>
            <a:endParaRPr lang="en-GB" altLang="cs-CZ" dirty="0"/>
          </a:p>
          <a:p>
            <a:pPr eaLnBrk="1" hangingPunct="1">
              <a:spcAft>
                <a:spcPts val="600"/>
              </a:spcAft>
            </a:pPr>
            <a:r>
              <a:rPr lang="en-GB" altLang="cs-CZ" dirty="0"/>
              <a:t>1 hour = 1 day  </a:t>
            </a:r>
          </a:p>
          <a:p>
            <a:pPr eaLnBrk="1" hangingPunct="1"/>
            <a:endParaRPr lang="cs-CZ" altLang="cs-CZ" dirty="0"/>
          </a:p>
          <a:p>
            <a:pPr eaLnBrk="1" hangingPunct="1"/>
            <a:endParaRPr lang="cs-CZ" altLang="cs-CZ" dirty="0"/>
          </a:p>
          <a:p>
            <a:pPr eaLnBrk="1" hangingPunct="1">
              <a:buFont typeface="Wingdings" panose="05000000000000000000" pitchFamily="2" charset="2"/>
              <a:buNone/>
            </a:pPr>
            <a:endParaRPr lang="en-US" altLang="cs-CZ" dirty="0"/>
          </a:p>
          <a:p>
            <a:pPr eaLnBrk="1" hangingPunct="1"/>
            <a:endParaRPr lang="cs-CZ" altLang="cs-CZ" dirty="0"/>
          </a:p>
          <a:p>
            <a:pPr eaLnBrk="1" hangingPunct="1"/>
            <a:endParaRPr lang="cs-CZ"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261317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algn="ctr" eaLnBrk="1" hangingPunct="1"/>
            <a:r>
              <a:rPr lang="en-GB" altLang="cs-CZ" dirty="0"/>
              <a:t>Forfeiture of property</a:t>
            </a:r>
          </a:p>
        </p:txBody>
      </p:sp>
      <p:sp>
        <p:nvSpPr>
          <p:cNvPr id="16389" name="Rectangle 3"/>
          <p:cNvSpPr>
            <a:spLocks noGrp="1" noChangeArrowheads="1"/>
          </p:cNvSpPr>
          <p:nvPr>
            <p:ph type="body" idx="1"/>
          </p:nvPr>
        </p:nvSpPr>
        <p:spPr/>
        <p:txBody>
          <a:bodyPr/>
          <a:lstStyle/>
          <a:p>
            <a:pPr eaLnBrk="1" hangingPunct="1">
              <a:spcAft>
                <a:spcPts val="600"/>
              </a:spcAft>
            </a:pPr>
            <a:r>
              <a:rPr lang="cs-CZ" altLang="cs-CZ" dirty="0"/>
              <a:t>I</a:t>
            </a:r>
            <a:r>
              <a:rPr lang="en-GB" altLang="cs-CZ" dirty="0"/>
              <a:t>f the offender has been sentenced to an exceptional length of imprisonment or unconditional imprisonment for an especially serious  crime by which the offender acquired, or attempted to acquire, a property benefit. </a:t>
            </a:r>
          </a:p>
          <a:p>
            <a:pPr eaLnBrk="1" hangingPunct="1">
              <a:spcAft>
                <a:spcPts val="600"/>
              </a:spcAft>
            </a:pPr>
            <a:r>
              <a:rPr lang="en-GB" altLang="cs-CZ" dirty="0"/>
              <a:t>A court may order  the forfeiture of all property belonging to  a particular offender, or only a part of his property </a:t>
            </a:r>
          </a:p>
          <a:p>
            <a:pPr eaLnBrk="1" hangingPunct="1">
              <a:spcAft>
                <a:spcPts val="600"/>
              </a:spcAft>
            </a:pPr>
            <a:r>
              <a:rPr lang="en-GB" altLang="cs-CZ" dirty="0"/>
              <a:t>The forfeited property shall become  the property of the State</a:t>
            </a:r>
            <a:r>
              <a:rPr lang="cs-CZ" altLang="cs-CZ" dirty="0"/>
              <a:t>.</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3649145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720000" y="423950"/>
            <a:ext cx="10753200" cy="507076"/>
          </a:xfrm>
        </p:spPr>
        <p:txBody>
          <a:bodyPr/>
          <a:lstStyle/>
          <a:p>
            <a:pPr algn="ctr" eaLnBrk="1" hangingPunct="1"/>
            <a:r>
              <a:rPr lang="en-GB" altLang="cs-CZ" dirty="0"/>
              <a:t>Pecuniary penalty</a:t>
            </a:r>
          </a:p>
        </p:txBody>
      </p:sp>
      <p:sp>
        <p:nvSpPr>
          <p:cNvPr id="17413" name="Rectangle 3"/>
          <p:cNvSpPr>
            <a:spLocks noGrp="1" noChangeArrowheads="1"/>
          </p:cNvSpPr>
          <p:nvPr>
            <p:ph type="body" idx="1"/>
          </p:nvPr>
        </p:nvSpPr>
        <p:spPr>
          <a:xfrm>
            <a:off x="718800" y="1122218"/>
            <a:ext cx="10753200" cy="4709782"/>
          </a:xfrm>
        </p:spPr>
        <p:txBody>
          <a:bodyPr/>
          <a:lstStyle/>
          <a:p>
            <a:pPr eaLnBrk="1" hangingPunct="1">
              <a:spcAft>
                <a:spcPts val="600"/>
              </a:spcAft>
            </a:pPr>
            <a:r>
              <a:rPr lang="en-GB" altLang="cs-CZ" dirty="0"/>
              <a:t>imposed in day rates – from 20 to 730 </a:t>
            </a:r>
          </a:p>
          <a:p>
            <a:pPr eaLnBrk="1" hangingPunct="1">
              <a:spcAft>
                <a:spcPts val="600"/>
              </a:spcAft>
            </a:pPr>
            <a:r>
              <a:rPr lang="en-GB" altLang="cs-CZ" dirty="0"/>
              <a:t>A day rate is at least 100 CZK (app. 3,9 EUR) and the most 50.000  CZK (app. 1968 EUR)</a:t>
            </a:r>
            <a:endParaRPr lang="cs-CZ" altLang="cs-CZ" dirty="0"/>
          </a:p>
          <a:p>
            <a:pPr lvl="1">
              <a:spcAft>
                <a:spcPts val="600"/>
              </a:spcAft>
            </a:pPr>
            <a:r>
              <a:rPr lang="cs-CZ" altLang="cs-CZ" sz="2400" dirty="0" err="1"/>
              <a:t>specifics</a:t>
            </a:r>
            <a:r>
              <a:rPr lang="cs-CZ" altLang="cs-CZ" sz="2400" dirty="0"/>
              <a:t> </a:t>
            </a:r>
            <a:r>
              <a:rPr lang="cs-CZ" altLang="cs-CZ" sz="2400" dirty="0" err="1"/>
              <a:t>for</a:t>
            </a:r>
            <a:r>
              <a:rPr lang="cs-CZ" altLang="cs-CZ" sz="2400" dirty="0"/>
              <a:t> </a:t>
            </a:r>
            <a:r>
              <a:rPr lang="cs-CZ" altLang="cs-CZ" sz="2400" dirty="0" err="1"/>
              <a:t>juveniles</a:t>
            </a:r>
            <a:r>
              <a:rPr lang="cs-CZ" altLang="cs-CZ" sz="2400" dirty="0"/>
              <a:t> and </a:t>
            </a:r>
            <a:r>
              <a:rPr lang="cs-CZ" altLang="cs-CZ" sz="2400" dirty="0" err="1"/>
              <a:t>legal</a:t>
            </a:r>
            <a:r>
              <a:rPr lang="cs-CZ" altLang="cs-CZ" sz="2400" dirty="0"/>
              <a:t> </a:t>
            </a:r>
            <a:r>
              <a:rPr lang="cs-CZ" altLang="cs-CZ" sz="2400" dirty="0" err="1"/>
              <a:t>persons</a:t>
            </a:r>
            <a:endParaRPr lang="en-GB" altLang="cs-CZ" sz="2400" dirty="0"/>
          </a:p>
          <a:p>
            <a:pPr eaLnBrk="1" hangingPunct="1">
              <a:spcAft>
                <a:spcPts val="600"/>
              </a:spcAft>
            </a:pPr>
            <a:r>
              <a:rPr lang="en-GB" altLang="cs-CZ" dirty="0"/>
              <a:t>if the offender profited or attempted to profit by an intentional criminal act </a:t>
            </a:r>
          </a:p>
          <a:p>
            <a:pPr eaLnBrk="1" hangingPunct="1">
              <a:spcAft>
                <a:spcPts val="600"/>
              </a:spcAft>
            </a:pPr>
            <a:r>
              <a:rPr lang="en-GB" altLang="cs-CZ" dirty="0"/>
              <a:t>As an alternative punishment (in place of  imprisonment) in case of  a minor offence</a:t>
            </a:r>
          </a:p>
          <a:p>
            <a:pPr eaLnBrk="1" hangingPunct="1">
              <a:spcAft>
                <a:spcPts val="600"/>
              </a:spcAft>
            </a:pPr>
            <a:r>
              <a:rPr lang="en-GB" altLang="cs-CZ" dirty="0"/>
              <a:t> an alternative punishment  of imprisonment of up to four years in the event that the pecuniary penalty is not paid by the set deadline</a:t>
            </a:r>
          </a:p>
          <a:p>
            <a:pPr eaLnBrk="1" hangingPunct="1"/>
            <a:endParaRPr lang="cs-CZ"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08083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algn="ctr" eaLnBrk="1" hangingPunct="1"/>
            <a:r>
              <a:rPr lang="cs-CZ" altLang="cs-CZ" dirty="0" err="1"/>
              <a:t>Forfeiture</a:t>
            </a:r>
            <a:r>
              <a:rPr lang="cs-CZ" altLang="cs-CZ" dirty="0"/>
              <a:t> </a:t>
            </a:r>
            <a:r>
              <a:rPr lang="cs-CZ" altLang="cs-CZ" dirty="0" err="1"/>
              <a:t>of</a:t>
            </a:r>
            <a:r>
              <a:rPr lang="cs-CZ" altLang="cs-CZ" dirty="0"/>
              <a:t> a </a:t>
            </a:r>
            <a:r>
              <a:rPr lang="cs-CZ" altLang="cs-CZ" dirty="0" err="1"/>
              <a:t>thing</a:t>
            </a:r>
            <a:endParaRPr lang="cs-CZ" altLang="cs-CZ" dirty="0"/>
          </a:p>
        </p:txBody>
      </p:sp>
      <p:sp>
        <p:nvSpPr>
          <p:cNvPr id="18437" name="Rectangle 3"/>
          <p:cNvSpPr>
            <a:spLocks noGrp="1" noChangeArrowheads="1"/>
          </p:cNvSpPr>
          <p:nvPr>
            <p:ph type="body" idx="1"/>
          </p:nvPr>
        </p:nvSpPr>
        <p:spPr>
          <a:xfrm>
            <a:off x="718800" y="1230284"/>
            <a:ext cx="10753200" cy="4601716"/>
          </a:xfrm>
        </p:spPr>
        <p:txBody>
          <a:bodyPr/>
          <a:lstStyle/>
          <a:p>
            <a:pPr marL="457200" indent="-457200" algn="just"/>
            <a:r>
              <a:rPr lang="en-GB" altLang="cs-CZ" dirty="0"/>
              <a:t>The court may impose the forfeiture of a thing which </a:t>
            </a:r>
          </a:p>
          <a:p>
            <a:pPr marL="457200" indent="-457200" algn="just">
              <a:buFont typeface="Wingdings" panose="05000000000000000000" pitchFamily="2" charset="2"/>
              <a:buAutoNum type="alphaLcParenR"/>
            </a:pPr>
            <a:r>
              <a:rPr lang="en-GB" altLang="cs-CZ" dirty="0"/>
              <a:t>was used  for the commission of a crime,</a:t>
            </a:r>
          </a:p>
          <a:p>
            <a:pPr marL="457200" indent="-457200" algn="just">
              <a:buFont typeface="Wingdings" panose="05000000000000000000" pitchFamily="2" charset="2"/>
              <a:buAutoNum type="alphaLcParenR"/>
            </a:pPr>
            <a:r>
              <a:rPr lang="en-GB" altLang="cs-CZ" dirty="0"/>
              <a:t>was determined for the commission of a crime,</a:t>
            </a:r>
          </a:p>
          <a:p>
            <a:pPr marL="457200" indent="-457200" algn="just">
              <a:buFont typeface="Wingdings" panose="05000000000000000000" pitchFamily="2" charset="2"/>
              <a:buAutoNum type="alphaLcParenR"/>
            </a:pPr>
            <a:r>
              <a:rPr lang="en-GB" altLang="cs-CZ" dirty="0"/>
              <a:t>the offender acquired by his crime, or as a reward for such crime, or</a:t>
            </a:r>
          </a:p>
          <a:p>
            <a:pPr marL="457200" indent="-457200" algn="just">
              <a:buFont typeface="Wingdings" panose="05000000000000000000" pitchFamily="2" charset="2"/>
              <a:buAutoNum type="alphaLcParenR"/>
            </a:pPr>
            <a:r>
              <a:rPr lang="en-GB" altLang="cs-CZ" dirty="0"/>
              <a:t>d)  the offender as least partly acquired for another thing pursuant to letter c), unless the  value of the thing pursuant to letter c) is negligible in relation to the thing acquired. </a:t>
            </a:r>
          </a:p>
          <a:p>
            <a:pPr marL="457200" indent="-457200" algn="just">
              <a:buNone/>
            </a:pPr>
            <a:endParaRPr lang="en-GB" altLang="cs-CZ" dirty="0"/>
          </a:p>
          <a:p>
            <a:pPr marL="457200" indent="-457200" algn="just"/>
            <a:r>
              <a:rPr lang="en-GB" altLang="cs-CZ" dirty="0"/>
              <a:t>The thing has to belong to the offender.</a:t>
            </a:r>
          </a:p>
          <a:p>
            <a:pPr marL="457200" indent="-457200" algn="just"/>
            <a:r>
              <a:rPr lang="en-GB" altLang="cs-CZ" dirty="0"/>
              <a:t>The forfeited thing shall become the property of the State</a:t>
            </a:r>
            <a:r>
              <a:rPr lang="cs-CZ" altLang="cs-CZ" dirty="0"/>
              <a:t>. </a:t>
            </a:r>
          </a:p>
          <a:p>
            <a:pPr marL="457200" indent="-457200">
              <a:buNone/>
            </a:pPr>
            <a:endParaRPr lang="cs-CZ" altLang="cs-CZ" sz="2000"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47947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algn="ctr" eaLnBrk="1" hangingPunct="1"/>
            <a:r>
              <a:rPr lang="en-GB" altLang="cs-CZ" dirty="0"/>
              <a:t>Prohibition of undertaking activities</a:t>
            </a:r>
          </a:p>
        </p:txBody>
      </p:sp>
      <p:sp>
        <p:nvSpPr>
          <p:cNvPr id="19461" name="Rectangle 3"/>
          <p:cNvSpPr>
            <a:spLocks noGrp="1" noChangeArrowheads="1"/>
          </p:cNvSpPr>
          <p:nvPr>
            <p:ph type="body" idx="1"/>
          </p:nvPr>
        </p:nvSpPr>
        <p:spPr/>
        <p:txBody>
          <a:bodyPr/>
          <a:lstStyle/>
          <a:p>
            <a:pPr eaLnBrk="1" hangingPunct="1">
              <a:spcAft>
                <a:spcPts val="600"/>
              </a:spcAft>
            </a:pPr>
            <a:r>
              <a:rPr lang="en-GB" altLang="cs-CZ" dirty="0"/>
              <a:t>for a period of one to ten years</a:t>
            </a:r>
          </a:p>
          <a:p>
            <a:pPr eaLnBrk="1" hangingPunct="1">
              <a:spcAft>
                <a:spcPts val="600"/>
              </a:spcAft>
            </a:pPr>
            <a:r>
              <a:rPr lang="en-GB" altLang="cs-CZ" dirty="0"/>
              <a:t>a criminal act committed in connection with such an activity</a:t>
            </a:r>
          </a:p>
          <a:p>
            <a:pPr eaLnBrk="1" hangingPunct="1">
              <a:spcAft>
                <a:spcPts val="600"/>
              </a:spcAft>
            </a:pPr>
            <a:r>
              <a:rPr lang="en-GB" altLang="cs-CZ" dirty="0"/>
              <a:t>job or profession or a certain office or activity which requires a special licence or performance of which is regulated by law</a:t>
            </a:r>
          </a:p>
          <a:p>
            <a:pPr eaLnBrk="1" hangingPunct="1"/>
            <a:endParaRPr lang="cs-CZ" altLang="cs-CZ" dirty="0"/>
          </a:p>
          <a:p>
            <a:pPr eaLnBrk="1" hangingPunct="1">
              <a:buFont typeface="Wingdings" panose="05000000000000000000" pitchFamily="2" charset="2"/>
              <a:buNone/>
            </a:pP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82817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algn="ctr" eaLnBrk="1" hangingPunct="1"/>
            <a:r>
              <a:rPr lang="en-GB" altLang="cs-CZ" dirty="0"/>
              <a:t>Prohibition of breeding and keeping animals</a:t>
            </a:r>
          </a:p>
        </p:txBody>
      </p:sp>
      <p:sp>
        <p:nvSpPr>
          <p:cNvPr id="19461" name="Rectangle 3"/>
          <p:cNvSpPr>
            <a:spLocks noGrp="1" noChangeArrowheads="1"/>
          </p:cNvSpPr>
          <p:nvPr>
            <p:ph type="body" idx="1"/>
          </p:nvPr>
        </p:nvSpPr>
        <p:spPr/>
        <p:txBody>
          <a:bodyPr/>
          <a:lstStyle/>
          <a:p>
            <a:pPr eaLnBrk="1" hangingPunct="1">
              <a:spcAft>
                <a:spcPts val="600"/>
              </a:spcAft>
            </a:pPr>
            <a:r>
              <a:rPr lang="en-GB" altLang="cs-CZ" dirty="0"/>
              <a:t>for a period up to ten years</a:t>
            </a:r>
          </a:p>
          <a:p>
            <a:pPr eaLnBrk="1" hangingPunct="1">
              <a:spcAft>
                <a:spcPts val="600"/>
              </a:spcAft>
            </a:pPr>
            <a:r>
              <a:rPr lang="en-GB" altLang="cs-CZ" dirty="0"/>
              <a:t>a criminal act committed in connection with animal breeding or keeping or taking care of them</a:t>
            </a:r>
          </a:p>
          <a:p>
            <a:pPr eaLnBrk="1" hangingPunct="1">
              <a:spcAft>
                <a:spcPts val="600"/>
              </a:spcAft>
            </a:pPr>
            <a:r>
              <a:rPr lang="en-GB" altLang="cs-CZ"/>
              <a:t>simply </a:t>
            </a:r>
            <a:r>
              <a:rPr lang="en-GB" altLang="cs-CZ" dirty="0"/>
              <a:t>prohibition of animal breeding, keeping and taking care </a:t>
            </a:r>
            <a:r>
              <a:rPr lang="en-GB" altLang="cs-CZ"/>
              <a:t>of animals</a:t>
            </a:r>
            <a:endParaRPr lang="en-GB" altLang="cs-CZ" dirty="0"/>
          </a:p>
          <a:p>
            <a:pPr eaLnBrk="1" hangingPunct="1"/>
            <a:endParaRPr lang="cs-CZ" altLang="cs-CZ" dirty="0"/>
          </a:p>
          <a:p>
            <a:pPr eaLnBrk="1" hangingPunct="1">
              <a:buFont typeface="Wingdings" panose="05000000000000000000" pitchFamily="2" charset="2"/>
              <a:buNone/>
            </a:pP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1484215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algn="ctr" eaLnBrk="1" hangingPunct="1"/>
            <a:r>
              <a:rPr lang="en-GB" altLang="cs-CZ" dirty="0"/>
              <a:t>Prohibition of residence</a:t>
            </a:r>
          </a:p>
        </p:txBody>
      </p:sp>
      <p:sp>
        <p:nvSpPr>
          <p:cNvPr id="20485" name="Rectangle 3"/>
          <p:cNvSpPr>
            <a:spLocks noGrp="1" noChangeArrowheads="1"/>
          </p:cNvSpPr>
          <p:nvPr>
            <p:ph type="body" idx="1"/>
          </p:nvPr>
        </p:nvSpPr>
        <p:spPr>
          <a:xfrm>
            <a:off x="718800" y="1554480"/>
            <a:ext cx="10753200" cy="4277520"/>
          </a:xfrm>
        </p:spPr>
        <p:txBody>
          <a:bodyPr/>
          <a:lstStyle/>
          <a:p>
            <a:pPr eaLnBrk="1" hangingPunct="1">
              <a:spcAft>
                <a:spcPts val="600"/>
              </a:spcAft>
            </a:pPr>
            <a:r>
              <a:rPr lang="en-GB" altLang="cs-CZ" dirty="0"/>
              <a:t>for a period of between one year and ten years </a:t>
            </a:r>
          </a:p>
          <a:p>
            <a:pPr eaLnBrk="1" hangingPunct="1">
              <a:spcAft>
                <a:spcPts val="600"/>
              </a:spcAft>
            </a:pPr>
            <a:r>
              <a:rPr lang="en-GB" altLang="cs-CZ" dirty="0"/>
              <a:t>an intentional crime if this is in the interest of the protection of public order, family, health, morality or property in the view of  the offender´s way of life and the place where the crime was committed </a:t>
            </a:r>
          </a:p>
          <a:p>
            <a:pPr eaLnBrk="1" hangingPunct="1">
              <a:spcAft>
                <a:spcPts val="600"/>
              </a:spcAft>
            </a:pPr>
            <a:r>
              <a:rPr lang="en-GB" altLang="cs-CZ" dirty="0"/>
              <a:t>not possible to prohibit residence in the district where the offender has his permanent home address</a:t>
            </a:r>
          </a:p>
          <a:p>
            <a:pPr eaLnBrk="1" hangingPunct="1">
              <a:spcAft>
                <a:spcPts val="600"/>
              </a:spcAft>
            </a:pPr>
            <a:r>
              <a:rPr lang="en-GB" altLang="cs-CZ" dirty="0"/>
              <a:t> appropriate restrictions and duties</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29707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algn="ctr" eaLnBrk="1" hangingPunct="1"/>
            <a:r>
              <a:rPr lang="cs-CZ" altLang="cs-CZ" dirty="0" err="1"/>
              <a:t>Goals</a:t>
            </a:r>
            <a:r>
              <a:rPr lang="cs-CZ" altLang="cs-CZ" dirty="0"/>
              <a:t> </a:t>
            </a:r>
            <a:r>
              <a:rPr lang="cs-CZ" altLang="cs-CZ" dirty="0" err="1"/>
              <a:t>of</a:t>
            </a:r>
            <a:r>
              <a:rPr lang="cs-CZ" altLang="cs-CZ" dirty="0"/>
              <a:t> </a:t>
            </a:r>
            <a:r>
              <a:rPr lang="cs-CZ" altLang="cs-CZ" dirty="0" err="1"/>
              <a:t>punishment</a:t>
            </a:r>
            <a:endParaRPr lang="en-GB" altLang="cs-CZ" dirty="0"/>
          </a:p>
        </p:txBody>
      </p:sp>
      <p:sp>
        <p:nvSpPr>
          <p:cNvPr id="5125" name="Rectangle 3"/>
          <p:cNvSpPr>
            <a:spLocks noGrp="1" noChangeArrowheads="1"/>
          </p:cNvSpPr>
          <p:nvPr>
            <p:ph type="body" idx="1"/>
          </p:nvPr>
        </p:nvSpPr>
        <p:spPr>
          <a:xfrm>
            <a:off x="718800" y="1171576"/>
            <a:ext cx="10753200" cy="4660424"/>
          </a:xfrm>
        </p:spPr>
        <p:txBody>
          <a:bodyPr/>
          <a:lstStyle/>
          <a:p>
            <a:pPr eaLnBrk="1" hangingPunct="1">
              <a:lnSpc>
                <a:spcPct val="150000"/>
              </a:lnSpc>
            </a:pPr>
            <a:r>
              <a:rPr lang="cs-CZ" altLang="cs-CZ" b="1" dirty="0" err="1"/>
              <a:t>Prevention</a:t>
            </a:r>
            <a:r>
              <a:rPr lang="cs-CZ" altLang="cs-CZ" b="1" dirty="0"/>
              <a:t> </a:t>
            </a:r>
          </a:p>
          <a:p>
            <a:pPr lvl="1">
              <a:lnSpc>
                <a:spcPct val="150000"/>
              </a:lnSpc>
            </a:pPr>
            <a:r>
              <a:rPr lang="cs-CZ" altLang="cs-CZ" sz="2800" b="1" dirty="0" err="1"/>
              <a:t>individual</a:t>
            </a:r>
            <a:endParaRPr lang="cs-CZ" altLang="cs-CZ" sz="2800" b="1" dirty="0"/>
          </a:p>
          <a:p>
            <a:pPr marL="1257300" lvl="2" indent="-342900">
              <a:lnSpc>
                <a:spcPct val="150000"/>
              </a:lnSpc>
              <a:buClr>
                <a:srgbClr val="002060"/>
              </a:buClr>
              <a:buFont typeface="Wingdings" panose="05000000000000000000" pitchFamily="2" charset="2"/>
              <a:buChar char="§"/>
            </a:pPr>
            <a:r>
              <a:rPr lang="cs-CZ" altLang="cs-CZ" sz="2800" b="1" dirty="0"/>
              <a:t>positive </a:t>
            </a:r>
            <a:r>
              <a:rPr lang="cs-CZ" altLang="cs-CZ" sz="2800" dirty="0"/>
              <a:t>(re-</a:t>
            </a:r>
            <a:r>
              <a:rPr lang="cs-CZ" altLang="cs-CZ" sz="2800" dirty="0" err="1"/>
              <a:t>socialisation</a:t>
            </a:r>
            <a:r>
              <a:rPr lang="cs-CZ" altLang="cs-CZ" sz="2800" dirty="0"/>
              <a:t>)</a:t>
            </a:r>
          </a:p>
          <a:p>
            <a:pPr marL="1257300" lvl="2" indent="-342900">
              <a:lnSpc>
                <a:spcPct val="150000"/>
              </a:lnSpc>
              <a:buClr>
                <a:srgbClr val="002060"/>
              </a:buClr>
              <a:buFont typeface="Wingdings" panose="05000000000000000000" pitchFamily="2" charset="2"/>
              <a:buChar char="§"/>
            </a:pPr>
            <a:r>
              <a:rPr lang="cs-CZ" altLang="cs-CZ" sz="2800" b="1" dirty="0"/>
              <a:t>negative </a:t>
            </a:r>
            <a:r>
              <a:rPr lang="cs-CZ" altLang="cs-CZ" sz="2800" dirty="0"/>
              <a:t>(</a:t>
            </a:r>
            <a:r>
              <a:rPr lang="cs-CZ" altLang="cs-CZ" sz="2800" dirty="0" err="1"/>
              <a:t>deterrence</a:t>
            </a:r>
            <a:r>
              <a:rPr lang="cs-CZ" altLang="cs-CZ" sz="2800" dirty="0"/>
              <a:t>, </a:t>
            </a:r>
            <a:r>
              <a:rPr lang="cs-CZ" altLang="cs-CZ" sz="2800" dirty="0" err="1"/>
              <a:t>elimination</a:t>
            </a:r>
            <a:r>
              <a:rPr lang="cs-CZ" altLang="cs-CZ" sz="2800" dirty="0"/>
              <a:t>)</a:t>
            </a:r>
          </a:p>
          <a:p>
            <a:pPr lvl="1">
              <a:lnSpc>
                <a:spcPct val="150000"/>
              </a:lnSpc>
            </a:pPr>
            <a:r>
              <a:rPr lang="cs-CZ" altLang="cs-CZ" sz="2800" b="1" dirty="0" err="1"/>
              <a:t>general</a:t>
            </a:r>
            <a:r>
              <a:rPr lang="cs-CZ" altLang="cs-CZ" sz="2800" b="1" dirty="0"/>
              <a:t> </a:t>
            </a:r>
          </a:p>
          <a:p>
            <a:pPr marL="342900" lvl="1" indent="-342900">
              <a:lnSpc>
                <a:spcPct val="150000"/>
              </a:lnSpc>
            </a:pPr>
            <a:r>
              <a:rPr lang="cs-CZ" altLang="cs-CZ" sz="2800" b="1" dirty="0" err="1">
                <a:ea typeface="+mn-ea"/>
                <a:cs typeface="+mn-cs"/>
              </a:rPr>
              <a:t>Repression</a:t>
            </a:r>
            <a:r>
              <a:rPr lang="cs-CZ" altLang="cs-CZ" sz="2800" b="1" dirty="0">
                <a:ea typeface="+mn-ea"/>
                <a:cs typeface="+mn-cs"/>
              </a:rPr>
              <a:t> </a:t>
            </a:r>
          </a:p>
          <a:p>
            <a:pPr marL="342900" lvl="1" indent="-342900">
              <a:lnSpc>
                <a:spcPct val="150000"/>
              </a:lnSpc>
            </a:pPr>
            <a:r>
              <a:rPr lang="cs-CZ" altLang="cs-CZ" sz="2800" b="1" dirty="0" err="1">
                <a:ea typeface="+mn-ea"/>
                <a:cs typeface="+mn-cs"/>
              </a:rPr>
              <a:t>Satisfaction</a:t>
            </a:r>
            <a:endParaRPr lang="cs-CZ" altLang="cs-CZ" sz="2800" b="1" dirty="0">
              <a:ea typeface="+mn-ea"/>
              <a:cs typeface="+mn-cs"/>
            </a:endParaRPr>
          </a:p>
          <a:p>
            <a:pPr marL="342900" lvl="1" indent="-342900">
              <a:lnSpc>
                <a:spcPct val="150000"/>
              </a:lnSpc>
            </a:pPr>
            <a:r>
              <a:rPr lang="cs-CZ" altLang="cs-CZ" sz="2800" b="1" dirty="0" err="1">
                <a:ea typeface="+mn-ea"/>
                <a:cs typeface="+mn-cs"/>
              </a:rPr>
              <a:t>Rehabilitation</a:t>
            </a:r>
            <a:r>
              <a:rPr lang="cs-CZ" altLang="cs-CZ" sz="2800" b="1" dirty="0">
                <a:ea typeface="+mn-ea"/>
                <a:cs typeface="+mn-cs"/>
              </a:rPr>
              <a: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1973302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algn="ctr" eaLnBrk="1" hangingPunct="1"/>
            <a:r>
              <a:rPr lang="en-GB" altLang="cs-CZ" noProof="1"/>
              <a:t>Prohibition of entering</a:t>
            </a:r>
          </a:p>
        </p:txBody>
      </p:sp>
      <p:sp>
        <p:nvSpPr>
          <p:cNvPr id="21509" name="Rectangle 3"/>
          <p:cNvSpPr>
            <a:spLocks noGrp="1" noChangeArrowheads="1"/>
          </p:cNvSpPr>
          <p:nvPr>
            <p:ph type="body" idx="1"/>
          </p:nvPr>
        </p:nvSpPr>
        <p:spPr/>
        <p:txBody>
          <a:bodyPr/>
          <a:lstStyle/>
          <a:p>
            <a:pPr eaLnBrk="1" hangingPunct="1">
              <a:spcAft>
                <a:spcPts val="600"/>
              </a:spcAft>
            </a:pPr>
            <a:r>
              <a:rPr lang="en-GB" altLang="cs-CZ" dirty="0"/>
              <a:t>of sports, cultural and other social events</a:t>
            </a:r>
          </a:p>
          <a:p>
            <a:pPr eaLnBrk="1" hangingPunct="1">
              <a:spcAft>
                <a:spcPts val="600"/>
              </a:spcAft>
            </a:pPr>
            <a:r>
              <a:rPr lang="en-GB" altLang="cs-CZ" dirty="0"/>
              <a:t>up to ten years</a:t>
            </a:r>
          </a:p>
          <a:p>
            <a:pPr eaLnBrk="1" hangingPunct="1">
              <a:spcAft>
                <a:spcPts val="600"/>
              </a:spcAft>
            </a:pPr>
            <a:r>
              <a:rPr lang="en-GB" altLang="cs-CZ" dirty="0"/>
              <a:t>an intentional criminal offence committed in connection with such an event</a:t>
            </a:r>
          </a:p>
          <a:p>
            <a:pPr eaLnBrk="1" hangingPunct="1">
              <a:spcAft>
                <a:spcPts val="600"/>
              </a:spcAft>
            </a:pPr>
            <a:r>
              <a:rPr lang="en-GB" altLang="cs-CZ" dirty="0"/>
              <a:t>cooperation with probation officer</a:t>
            </a:r>
          </a:p>
          <a:p>
            <a:pPr eaLnBrk="1" hangingPunct="1">
              <a:spcAft>
                <a:spcPts val="600"/>
              </a:spcAft>
            </a:pPr>
            <a:r>
              <a:rPr lang="en-GB" altLang="cs-CZ" dirty="0"/>
              <a:t>possibility to order to stay at the Police station during the time of event</a:t>
            </a:r>
          </a:p>
          <a:p>
            <a:pPr eaLnBrk="1" hangingPunct="1"/>
            <a:endParaRPr lang="cs-CZ" altLang="cs-CZ" dirty="0"/>
          </a:p>
          <a:p>
            <a:pPr eaLnBrk="1" hangingPunct="1"/>
            <a:endParaRPr lang="cs-CZ" altLang="cs-CZ" dirty="0"/>
          </a:p>
          <a:p>
            <a:pPr eaLnBrk="1" hangingPunct="1">
              <a:buFont typeface="Wingdings" panose="05000000000000000000" pitchFamily="2" charset="2"/>
              <a:buNone/>
            </a:pP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2756747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3"/>
          <p:cNvSpPr>
            <a:spLocks noGrp="1" noChangeArrowheads="1"/>
          </p:cNvSpPr>
          <p:nvPr>
            <p:ph type="body" idx="1"/>
          </p:nvPr>
        </p:nvSpPr>
        <p:spPr>
          <a:xfrm>
            <a:off x="718800" y="1346662"/>
            <a:ext cx="10753200" cy="4485338"/>
          </a:xfrm>
        </p:spPr>
        <p:txBody>
          <a:bodyPr/>
          <a:lstStyle/>
          <a:p>
            <a:pPr eaLnBrk="1" hangingPunct="1">
              <a:lnSpc>
                <a:spcPct val="90000"/>
              </a:lnSpc>
              <a:spcAft>
                <a:spcPts val="600"/>
              </a:spcAft>
            </a:pPr>
            <a:r>
              <a:rPr lang="en-GB" altLang="cs-CZ" b="1" dirty="0"/>
              <a:t>of titles of honours and awards</a:t>
            </a:r>
          </a:p>
          <a:p>
            <a:pPr eaLnBrk="1" hangingPunct="1">
              <a:lnSpc>
                <a:spcPct val="90000"/>
              </a:lnSpc>
              <a:spcAft>
                <a:spcPts val="600"/>
              </a:spcAft>
            </a:pPr>
            <a:r>
              <a:rPr lang="en-GB" altLang="cs-CZ" b="1" dirty="0"/>
              <a:t>of a military rank</a:t>
            </a:r>
          </a:p>
          <a:p>
            <a:pPr eaLnBrk="1" hangingPunct="1">
              <a:lnSpc>
                <a:spcPct val="90000"/>
              </a:lnSpc>
              <a:spcAft>
                <a:spcPts val="600"/>
              </a:spcAft>
            </a:pPr>
            <a:r>
              <a:rPr lang="en-GB" altLang="cs-CZ" dirty="0"/>
              <a:t>may be imposed by the court on an offender who has committed an intentional crime with  especially condemnable motivation and on whom the court imposes an unconditional sentence of </a:t>
            </a:r>
            <a:r>
              <a:rPr lang="en-GB" altLang="cs-CZ" dirty="0" err="1"/>
              <a:t>imprisonmet</a:t>
            </a:r>
            <a:r>
              <a:rPr lang="en-GB" altLang="cs-CZ" dirty="0"/>
              <a:t> of at least two years</a:t>
            </a:r>
          </a:p>
          <a:p>
            <a:pPr eaLnBrk="1" hangingPunct="1">
              <a:lnSpc>
                <a:spcPct val="90000"/>
              </a:lnSpc>
              <a:spcAft>
                <a:spcPts val="600"/>
              </a:spcAft>
            </a:pPr>
            <a:r>
              <a:rPr lang="en-GB" altLang="cs-CZ" dirty="0"/>
              <a:t>in addition to other punishment if it is required for the sake maintaining discipline and order in the armed forces or the armed corps.</a:t>
            </a:r>
          </a:p>
          <a:p>
            <a:pPr eaLnBrk="1" hangingPunct="1">
              <a:lnSpc>
                <a:spcPct val="90000"/>
              </a:lnSpc>
              <a:spcAft>
                <a:spcPts val="600"/>
              </a:spcAft>
            </a:pPr>
            <a:r>
              <a:rPr lang="en-GB" altLang="cs-CZ" dirty="0"/>
              <a:t>these sentences are subsidiary and may never be imposed as a single punishments.</a:t>
            </a:r>
          </a:p>
          <a:p>
            <a:pPr eaLnBrk="1" hangingPunct="1">
              <a:lnSpc>
                <a:spcPct val="90000"/>
              </a:lnSpc>
            </a:pPr>
            <a:endParaRPr lang="cs-CZ" altLang="cs-CZ" dirty="0"/>
          </a:p>
        </p:txBody>
      </p:sp>
      <p:sp>
        <p:nvSpPr>
          <p:cNvPr id="2" name="Nadpis 1"/>
          <p:cNvSpPr>
            <a:spLocks noGrp="1"/>
          </p:cNvSpPr>
          <p:nvPr>
            <p:ph type="title"/>
          </p:nvPr>
        </p:nvSpPr>
        <p:spPr/>
        <p:txBody>
          <a:bodyPr/>
          <a:lstStyle/>
          <a:p>
            <a:pPr algn="ctr"/>
            <a:r>
              <a:rPr lang="en-GB" dirty="0"/>
              <a:t>Deprivation</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3943383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algn="ctr" eaLnBrk="1" hangingPunct="1"/>
            <a:r>
              <a:rPr lang="en-GB" altLang="cs-CZ" dirty="0"/>
              <a:t>Banishment</a:t>
            </a:r>
          </a:p>
        </p:txBody>
      </p:sp>
      <p:sp>
        <p:nvSpPr>
          <p:cNvPr id="23557" name="Rectangle 3"/>
          <p:cNvSpPr>
            <a:spLocks noGrp="1" noChangeArrowheads="1"/>
          </p:cNvSpPr>
          <p:nvPr>
            <p:ph type="body" idx="1"/>
          </p:nvPr>
        </p:nvSpPr>
        <p:spPr>
          <a:xfrm>
            <a:off x="718800" y="1596044"/>
            <a:ext cx="10753200" cy="4235956"/>
          </a:xfrm>
        </p:spPr>
        <p:txBody>
          <a:bodyPr/>
          <a:lstStyle/>
          <a:p>
            <a:pPr eaLnBrk="1" hangingPunct="1">
              <a:spcAft>
                <a:spcPts val="600"/>
              </a:spcAft>
            </a:pPr>
            <a:r>
              <a:rPr lang="en-GB" altLang="cs-CZ" dirty="0"/>
              <a:t>from the territory of the Czech Republic </a:t>
            </a:r>
          </a:p>
          <a:p>
            <a:pPr eaLnBrk="1" hangingPunct="1">
              <a:spcAft>
                <a:spcPts val="600"/>
              </a:spcAft>
            </a:pPr>
            <a:r>
              <a:rPr lang="en-GB" altLang="cs-CZ" dirty="0"/>
              <a:t>on a person who is not a citizen of the Czech Republic </a:t>
            </a:r>
          </a:p>
          <a:p>
            <a:pPr eaLnBrk="1" hangingPunct="1">
              <a:spcAft>
                <a:spcPts val="600"/>
              </a:spcAft>
            </a:pPr>
            <a:r>
              <a:rPr lang="en-GB" altLang="cs-CZ" dirty="0"/>
              <a:t>if this is required for the safety of the people or property or some other public interest</a:t>
            </a:r>
          </a:p>
          <a:p>
            <a:pPr eaLnBrk="1" hangingPunct="1">
              <a:spcAft>
                <a:spcPts val="600"/>
              </a:spcAft>
            </a:pPr>
            <a:r>
              <a:rPr lang="en-GB" altLang="cs-CZ" dirty="0"/>
              <a:t>either for a period of between one and ten years, or for an indefinite time.</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4095067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algn="ctr" eaLnBrk="1" hangingPunct="1"/>
            <a:r>
              <a:rPr lang="en-GB" altLang="cs-CZ" dirty="0"/>
              <a:t>Punishments for legal entities </a:t>
            </a:r>
          </a:p>
        </p:txBody>
      </p:sp>
      <p:sp>
        <p:nvSpPr>
          <p:cNvPr id="24581" name="Rectangle 3"/>
          <p:cNvSpPr>
            <a:spLocks noGrp="1" noChangeArrowheads="1"/>
          </p:cNvSpPr>
          <p:nvPr>
            <p:ph type="body" idx="1"/>
          </p:nvPr>
        </p:nvSpPr>
        <p:spPr>
          <a:xfrm>
            <a:off x="718800" y="1471353"/>
            <a:ext cx="10753200" cy="4360647"/>
          </a:xfrm>
        </p:spPr>
        <p:txBody>
          <a:bodyPr/>
          <a:lstStyle/>
          <a:p>
            <a:pPr eaLnBrk="1" hangingPunct="1">
              <a:spcAft>
                <a:spcPts val="600"/>
              </a:spcAft>
            </a:pPr>
            <a:r>
              <a:rPr lang="en-US" altLang="cs-CZ" dirty="0"/>
              <a:t>termination</a:t>
            </a:r>
            <a:r>
              <a:rPr lang="en-GB" altLang="cs-CZ" dirty="0"/>
              <a:t> of the company, </a:t>
            </a:r>
            <a:endParaRPr lang="cs-CZ" altLang="cs-CZ" dirty="0"/>
          </a:p>
          <a:p>
            <a:pPr eaLnBrk="1" hangingPunct="1">
              <a:spcAft>
                <a:spcPts val="600"/>
              </a:spcAft>
            </a:pPr>
            <a:r>
              <a:rPr lang="en-GB" altLang="cs-CZ" dirty="0"/>
              <a:t>confiscation of property </a:t>
            </a:r>
            <a:endParaRPr lang="cs-CZ" altLang="cs-CZ" dirty="0"/>
          </a:p>
          <a:p>
            <a:pPr eaLnBrk="1" hangingPunct="1">
              <a:spcAft>
                <a:spcPts val="600"/>
              </a:spcAft>
            </a:pPr>
            <a:r>
              <a:rPr lang="en-GB" altLang="cs-CZ" dirty="0"/>
              <a:t>pecuniary punishment </a:t>
            </a:r>
            <a:endParaRPr lang="cs-CZ" altLang="cs-CZ" dirty="0"/>
          </a:p>
          <a:p>
            <a:pPr eaLnBrk="1" hangingPunct="1">
              <a:spcAft>
                <a:spcPts val="600"/>
              </a:spcAft>
            </a:pPr>
            <a:r>
              <a:rPr lang="en-GB" altLang="cs-CZ" dirty="0"/>
              <a:t>confiscation of a thing or some other property </a:t>
            </a:r>
            <a:r>
              <a:rPr lang="cs-CZ" altLang="cs-CZ" dirty="0" err="1"/>
              <a:t>value</a:t>
            </a:r>
            <a:endParaRPr lang="cs-CZ" altLang="cs-CZ" dirty="0"/>
          </a:p>
          <a:p>
            <a:pPr eaLnBrk="1" hangingPunct="1">
              <a:spcAft>
                <a:spcPts val="600"/>
              </a:spcAft>
            </a:pPr>
            <a:r>
              <a:rPr lang="en-GB" altLang="cs-CZ" dirty="0"/>
              <a:t>a ban on activities </a:t>
            </a:r>
            <a:endParaRPr lang="cs-CZ" altLang="cs-CZ" dirty="0"/>
          </a:p>
          <a:p>
            <a:pPr eaLnBrk="1" hangingPunct="1">
              <a:spcAft>
                <a:spcPts val="600"/>
              </a:spcAft>
            </a:pPr>
            <a:r>
              <a:rPr lang="en-GB" altLang="cs-CZ" dirty="0"/>
              <a:t>a ban on performance of public contracts</a:t>
            </a:r>
            <a:r>
              <a:rPr lang="cs-CZ" altLang="cs-CZ" dirty="0"/>
              <a:t> </a:t>
            </a:r>
            <a:r>
              <a:rPr lang="cs-CZ" altLang="cs-CZ" dirty="0" err="1"/>
              <a:t>or</a:t>
            </a:r>
            <a:r>
              <a:rPr lang="cs-CZ" altLang="cs-CZ" dirty="0"/>
              <a:t> </a:t>
            </a:r>
            <a:r>
              <a:rPr lang="en-GB" altLang="cs-CZ" dirty="0"/>
              <a:t> participation in public tenders </a:t>
            </a:r>
            <a:endParaRPr lang="cs-CZ" altLang="cs-CZ" dirty="0"/>
          </a:p>
          <a:p>
            <a:pPr eaLnBrk="1" hangingPunct="1">
              <a:spcAft>
                <a:spcPts val="600"/>
              </a:spcAft>
            </a:pPr>
            <a:r>
              <a:rPr lang="en-GB" altLang="cs-CZ" dirty="0"/>
              <a:t>a ban on acceptance of subsidies</a:t>
            </a:r>
            <a:endParaRPr lang="cs-CZ" altLang="cs-CZ" dirty="0"/>
          </a:p>
          <a:p>
            <a:pPr eaLnBrk="1" hangingPunct="1">
              <a:spcAft>
                <a:spcPts val="600"/>
              </a:spcAft>
            </a:pPr>
            <a:r>
              <a:rPr lang="en-GB" altLang="cs-CZ" dirty="0"/>
              <a:t>the publication of the judgment</a:t>
            </a:r>
            <a:endParaRPr lang="cs-CZ" altLang="cs-CZ" dirty="0"/>
          </a:p>
          <a:p>
            <a:pPr eaLnBrk="1" hangingPunct="1"/>
            <a:endParaRPr lang="cs-CZ"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542540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718800" y="391020"/>
            <a:ext cx="10753200" cy="451576"/>
          </a:xfrm>
        </p:spPr>
        <p:txBody>
          <a:bodyPr/>
          <a:lstStyle/>
          <a:p>
            <a:pPr algn="ctr" eaLnBrk="1" hangingPunct="1"/>
            <a:r>
              <a:rPr lang="cs-CZ" altLang="cs-CZ" dirty="0"/>
              <a:t> </a:t>
            </a:r>
            <a:r>
              <a:rPr lang="en-GB" altLang="cs-CZ" dirty="0"/>
              <a:t>Pecuniary punishment</a:t>
            </a:r>
          </a:p>
        </p:txBody>
      </p:sp>
      <p:sp>
        <p:nvSpPr>
          <p:cNvPr id="25605" name="Rectangle 3"/>
          <p:cNvSpPr>
            <a:spLocks noGrp="1" noChangeArrowheads="1"/>
          </p:cNvSpPr>
          <p:nvPr>
            <p:ph type="body" idx="1"/>
          </p:nvPr>
        </p:nvSpPr>
        <p:spPr>
          <a:xfrm>
            <a:off x="718800" y="850908"/>
            <a:ext cx="10753200" cy="4593404"/>
          </a:xfrm>
        </p:spPr>
        <p:txBody>
          <a:bodyPr/>
          <a:lstStyle/>
          <a:p>
            <a:pPr eaLnBrk="1" hangingPunct="1">
              <a:spcAft>
                <a:spcPts val="600"/>
              </a:spcAft>
            </a:pPr>
            <a:r>
              <a:rPr lang="cs-CZ" altLang="cs-CZ" dirty="0"/>
              <a:t>t</a:t>
            </a:r>
            <a:r>
              <a:rPr lang="en-GB" altLang="cs-CZ" dirty="0"/>
              <a:t>he most important sanction for legal entities </a:t>
            </a:r>
            <a:endParaRPr lang="cs-CZ" altLang="cs-CZ" dirty="0"/>
          </a:p>
          <a:p>
            <a:pPr eaLnBrk="1" hangingPunct="1">
              <a:spcAft>
                <a:spcPts val="600"/>
              </a:spcAft>
            </a:pPr>
            <a:r>
              <a:rPr lang="en-GB" altLang="cs-CZ" dirty="0"/>
              <a:t>principally required by EU Framework Decisions as well as EC Directives</a:t>
            </a:r>
            <a:endParaRPr lang="cs-CZ" altLang="cs-CZ" dirty="0"/>
          </a:p>
          <a:p>
            <a:pPr eaLnBrk="1" hangingPunct="1">
              <a:spcAft>
                <a:spcPts val="600"/>
              </a:spcAft>
            </a:pPr>
            <a:r>
              <a:rPr lang="en-GB" altLang="cs-CZ" dirty="0"/>
              <a:t>used in all countries that have introduced corporate criminal liability</a:t>
            </a:r>
            <a:endParaRPr lang="cs-CZ" altLang="cs-CZ" dirty="0"/>
          </a:p>
          <a:p>
            <a:pPr eaLnBrk="1" hangingPunct="1">
              <a:spcAft>
                <a:spcPts val="600"/>
              </a:spcAft>
            </a:pPr>
            <a:r>
              <a:rPr lang="en-GB" altLang="cs-CZ" dirty="0"/>
              <a:t>may be imposed for all criminal offences that a legal entity may commit</a:t>
            </a:r>
            <a:endParaRPr lang="cs-CZ" altLang="cs-CZ" dirty="0"/>
          </a:p>
          <a:p>
            <a:pPr eaLnBrk="1" hangingPunct="1">
              <a:spcAft>
                <a:spcPts val="600"/>
              </a:spcAft>
            </a:pPr>
            <a:r>
              <a:rPr lang="en-GB" altLang="cs-CZ" dirty="0"/>
              <a:t>imposed in daily rates – from </a:t>
            </a:r>
            <a:r>
              <a:rPr lang="cs-CZ" altLang="cs-CZ" dirty="0"/>
              <a:t>2</a:t>
            </a:r>
            <a:r>
              <a:rPr lang="en-GB" altLang="cs-CZ" dirty="0"/>
              <a:t>0 to 730 </a:t>
            </a:r>
            <a:r>
              <a:rPr lang="cs-CZ" altLang="cs-CZ" dirty="0"/>
              <a:t>(t</a:t>
            </a:r>
            <a:r>
              <a:rPr lang="en-GB" altLang="cs-CZ" dirty="0"/>
              <a:t>he precise number is set according to the nature and seriousness of the criminal offence</a:t>
            </a:r>
            <a:r>
              <a:rPr lang="cs-CZ" altLang="cs-CZ" dirty="0"/>
              <a:t>)</a:t>
            </a:r>
          </a:p>
          <a:p>
            <a:pPr eaLnBrk="1" hangingPunct="1">
              <a:spcAft>
                <a:spcPts val="600"/>
              </a:spcAft>
            </a:pPr>
            <a:r>
              <a:rPr lang="en-GB" altLang="cs-CZ" dirty="0"/>
              <a:t>the daily rate is no less than CZK 1,000 </a:t>
            </a:r>
            <a:r>
              <a:rPr lang="cs-CZ" altLang="cs-CZ" dirty="0"/>
              <a:t>(3</a:t>
            </a:r>
            <a:r>
              <a:rPr lang="en-GB" altLang="cs-CZ" dirty="0"/>
              <a:t>9</a:t>
            </a:r>
            <a:r>
              <a:rPr lang="cs-CZ" altLang="cs-CZ" dirty="0"/>
              <a:t>8 EUR)</a:t>
            </a:r>
            <a:r>
              <a:rPr lang="en-GB" altLang="cs-CZ" dirty="0"/>
              <a:t>and no more than CZK 2,000,000</a:t>
            </a:r>
            <a:r>
              <a:rPr lang="cs-CZ" altLang="cs-CZ" dirty="0"/>
              <a:t> (7</a:t>
            </a:r>
            <a:r>
              <a:rPr lang="en-GB" altLang="cs-CZ" dirty="0"/>
              <a:t>8</a:t>
            </a:r>
            <a:r>
              <a:rPr lang="cs-CZ" altLang="cs-CZ" dirty="0"/>
              <a:t> </a:t>
            </a:r>
            <a:r>
              <a:rPr lang="en-GB" altLang="cs-CZ" dirty="0"/>
              <a:t>7</a:t>
            </a:r>
            <a:r>
              <a:rPr lang="cs-CZ" altLang="cs-CZ" dirty="0"/>
              <a:t>0</a:t>
            </a:r>
            <a:r>
              <a:rPr lang="en-GB" altLang="cs-CZ" dirty="0"/>
              <a:t>9</a:t>
            </a:r>
            <a:r>
              <a:rPr lang="cs-CZ" altLang="cs-CZ" dirty="0"/>
              <a:t> EUR) - (t</a:t>
            </a:r>
            <a:r>
              <a:rPr lang="en-GB" altLang="cs-CZ" dirty="0"/>
              <a:t>he precise amount is set with view to the offender’s property)</a:t>
            </a:r>
          </a:p>
          <a:p>
            <a:pPr eaLnBrk="1" hangingPunct="1"/>
            <a:endParaRPr lang="cs-CZ"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229300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pPr algn="ctr" eaLnBrk="1" hangingPunct="1"/>
            <a:r>
              <a:rPr lang="cs-CZ" altLang="cs-CZ" dirty="0"/>
              <a:t> </a:t>
            </a:r>
            <a:r>
              <a:rPr lang="en-US" altLang="cs-CZ" dirty="0"/>
              <a:t>Termination</a:t>
            </a:r>
            <a:r>
              <a:rPr lang="en-GB" altLang="cs-CZ" dirty="0"/>
              <a:t> of the company </a:t>
            </a:r>
          </a:p>
        </p:txBody>
      </p:sp>
      <p:sp>
        <p:nvSpPr>
          <p:cNvPr id="26629" name="Rectangle 3"/>
          <p:cNvSpPr>
            <a:spLocks noGrp="1" noChangeArrowheads="1"/>
          </p:cNvSpPr>
          <p:nvPr>
            <p:ph type="body" idx="1"/>
          </p:nvPr>
        </p:nvSpPr>
        <p:spPr/>
        <p:txBody>
          <a:bodyPr/>
          <a:lstStyle/>
          <a:p>
            <a:pPr eaLnBrk="1" hangingPunct="1"/>
            <a:r>
              <a:rPr lang="en-GB" altLang="cs-CZ" dirty="0"/>
              <a:t>the strictest penalty that can be imposed upon a legal entity</a:t>
            </a:r>
            <a:endParaRPr lang="cs-CZ" altLang="cs-CZ" dirty="0"/>
          </a:p>
          <a:p>
            <a:pPr eaLnBrk="1" hangingPunct="1"/>
            <a:r>
              <a:rPr lang="en-GB" altLang="cs-CZ" dirty="0"/>
              <a:t>applicable only to legal entities that, while having their registered offices in the Czech Republic, perform such activities that entirely or predominantly consist of committing criminal offences</a:t>
            </a:r>
            <a:endParaRPr lang="cs-CZ" altLang="cs-CZ" dirty="0"/>
          </a:p>
          <a:p>
            <a:pPr eaLnBrk="1" hangingPunct="1"/>
            <a:r>
              <a:rPr lang="cs-CZ" altLang="cs-CZ" dirty="0"/>
              <a:t>t</a:t>
            </a:r>
            <a:r>
              <a:rPr lang="en-GB" altLang="cs-CZ" dirty="0"/>
              <a:t>he purpose of this</a:t>
            </a:r>
            <a:r>
              <a:rPr lang="cs-CZ" altLang="cs-CZ" dirty="0"/>
              <a:t> </a:t>
            </a:r>
            <a:r>
              <a:rPr lang="en-GB" altLang="cs-CZ" dirty="0"/>
              <a:t>punishment is to ultimately prevent the legal entity from performing any further activity that consists in the continuous commission of crime</a:t>
            </a:r>
            <a:endParaRPr lang="cs-CZ" altLang="cs-CZ" dirty="0"/>
          </a:p>
          <a:p>
            <a:pPr eaLnBrk="1" hangingPunct="1"/>
            <a:endParaRPr lang="cs-CZ" altLang="cs-CZ" dirty="0"/>
          </a:p>
          <a:p>
            <a:pPr eaLnBrk="1" hangingPunct="1"/>
            <a:endParaRPr lang="cs-CZ" altLang="cs-CZ" dirty="0"/>
          </a:p>
          <a:p>
            <a:pPr eaLnBrk="1" hangingPunct="1"/>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40845887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algn="ctr" eaLnBrk="1" hangingPunct="1"/>
            <a:r>
              <a:rPr lang="cs-CZ" altLang="cs-CZ" dirty="0"/>
              <a:t> </a:t>
            </a:r>
            <a:r>
              <a:rPr lang="en-GB" altLang="cs-CZ" dirty="0"/>
              <a:t>The publication of the judgement</a:t>
            </a:r>
          </a:p>
        </p:txBody>
      </p:sp>
      <p:sp>
        <p:nvSpPr>
          <p:cNvPr id="425987" name="Rectangle 3"/>
          <p:cNvSpPr>
            <a:spLocks noGrp="1" noChangeArrowheads="1"/>
          </p:cNvSpPr>
          <p:nvPr>
            <p:ph type="body" idx="1"/>
          </p:nvPr>
        </p:nvSpPr>
        <p:spPr>
          <a:xfrm>
            <a:off x="718800" y="1421476"/>
            <a:ext cx="10753200" cy="4410524"/>
          </a:xfrm>
        </p:spPr>
        <p:txBody>
          <a:bodyPr/>
          <a:lstStyle/>
          <a:p>
            <a:pPr eaLnBrk="1" hangingPunct="1">
              <a:spcAft>
                <a:spcPts val="600"/>
              </a:spcAft>
              <a:defRPr/>
            </a:pPr>
            <a:r>
              <a:rPr lang="en-GB" dirty="0"/>
              <a:t>is a new type of punishment in Czech law</a:t>
            </a:r>
            <a:endParaRPr lang="cs-CZ" dirty="0"/>
          </a:p>
          <a:p>
            <a:pPr eaLnBrk="1" hangingPunct="1">
              <a:spcAft>
                <a:spcPts val="600"/>
              </a:spcAft>
              <a:defRPr/>
            </a:pPr>
            <a:r>
              <a:rPr lang="en-GB" dirty="0"/>
              <a:t>penalty intended exclusively for legal entities</a:t>
            </a:r>
            <a:endParaRPr lang="cs-CZ" dirty="0"/>
          </a:p>
          <a:p>
            <a:pPr eaLnBrk="1" hangingPunct="1">
              <a:spcAft>
                <a:spcPts val="600"/>
              </a:spcAft>
              <a:defRPr/>
            </a:pPr>
            <a:r>
              <a:rPr lang="en-GB" dirty="0"/>
              <a:t>a strong preventive nature of this punishment</a:t>
            </a:r>
            <a:r>
              <a:rPr lang="cs-CZ" i="1" dirty="0"/>
              <a:t>: </a:t>
            </a:r>
            <a:r>
              <a:rPr lang="cs-CZ" dirty="0"/>
              <a:t>i</a:t>
            </a:r>
            <a:r>
              <a:rPr lang="en-GB" dirty="0"/>
              <a:t>t</a:t>
            </a:r>
            <a:r>
              <a:rPr lang="en-GB" i="1" dirty="0"/>
              <a:t> </a:t>
            </a:r>
            <a:r>
              <a:rPr lang="cs-CZ" i="1" dirty="0"/>
              <a:t>„</a:t>
            </a:r>
            <a:r>
              <a:rPr lang="en-GB" i="1" dirty="0"/>
              <a:t>can be imposed where it is necessary to inform the public of a judgment of conviction, mainly because of the nature and the seriousness of the criminal offence, or where required by the interest of protecting the safety of people, property or society</a:t>
            </a:r>
            <a:r>
              <a:rPr lang="cs-CZ" i="1" dirty="0"/>
              <a:t>“</a:t>
            </a:r>
          </a:p>
          <a:p>
            <a:pPr eaLnBrk="1" hangingPunct="1">
              <a:spcAft>
                <a:spcPts val="600"/>
              </a:spcAft>
              <a:defRPr/>
            </a:pPr>
            <a:r>
              <a:rPr lang="en-GB" dirty="0"/>
              <a:t>forces the legal entity to publicize, at its own cost, the final and conclusive judgment or some part thereof determined by the judge</a:t>
            </a:r>
            <a:r>
              <a:rPr lang="cs-CZ" dirty="0"/>
              <a:t> </a:t>
            </a:r>
            <a:r>
              <a:rPr lang="en-GB" dirty="0"/>
              <a:t>in some public medium channel determined by the judge</a:t>
            </a:r>
            <a:endParaRPr lang="cs-CZ" i="1" dirty="0"/>
          </a:p>
          <a:p>
            <a:pPr eaLnBrk="1" hangingPunct="1">
              <a:defRPr/>
            </a:pPr>
            <a:endParaRPr lang="cs-CZ" dirty="0"/>
          </a:p>
          <a:p>
            <a:pPr marL="0" indent="0">
              <a:buNone/>
              <a:defRPr/>
            </a:pPr>
            <a:endParaRPr lang="cs-CZ" dirty="0"/>
          </a:p>
          <a:p>
            <a:pPr eaLnBrk="1" hangingPunct="1">
              <a:defRPr/>
            </a:pPr>
            <a:endParaRPr lang="cs-CZ" dirty="0"/>
          </a:p>
          <a:p>
            <a:pPr eaLnBrk="1" hangingPunct="1">
              <a:defRPr/>
            </a:pPr>
            <a:endParaRPr lang="cs-CZ" dirty="0" err="1"/>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15222242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algn="ctr" eaLnBrk="1" hangingPunct="1"/>
            <a:r>
              <a:rPr lang="cs-CZ" altLang="cs-CZ" dirty="0"/>
              <a:t> </a:t>
            </a:r>
            <a:r>
              <a:rPr lang="cs-CZ" altLang="cs-CZ" dirty="0" err="1"/>
              <a:t>Protective</a:t>
            </a:r>
            <a:r>
              <a:rPr lang="cs-CZ" altLang="cs-CZ" dirty="0"/>
              <a:t> </a:t>
            </a:r>
            <a:r>
              <a:rPr lang="cs-CZ" altLang="cs-CZ" dirty="0" err="1"/>
              <a:t>measures</a:t>
            </a:r>
            <a:endParaRPr lang="cs-CZ" altLang="cs-CZ" dirty="0"/>
          </a:p>
        </p:txBody>
      </p:sp>
      <p:sp>
        <p:nvSpPr>
          <p:cNvPr id="425987" name="Rectangle 3"/>
          <p:cNvSpPr>
            <a:spLocks noGrp="1" noChangeArrowheads="1"/>
          </p:cNvSpPr>
          <p:nvPr>
            <p:ph type="body" idx="1"/>
          </p:nvPr>
        </p:nvSpPr>
        <p:spPr/>
        <p:txBody>
          <a:bodyPr/>
          <a:lstStyle/>
          <a:p>
            <a:pPr eaLnBrk="1" hangingPunct="1">
              <a:defRPr/>
            </a:pPr>
            <a:r>
              <a:rPr lang="en-GB" dirty="0"/>
              <a:t>only two </a:t>
            </a:r>
            <a:endParaRPr lang="cs-CZ" dirty="0"/>
          </a:p>
          <a:p>
            <a:pPr eaLnBrk="1" hangingPunct="1">
              <a:defRPr/>
            </a:pPr>
            <a:r>
              <a:rPr lang="en-GB" dirty="0"/>
              <a:t>confiscation of a thing</a:t>
            </a:r>
          </a:p>
          <a:p>
            <a:pPr eaLnBrk="1" hangingPunct="1">
              <a:defRPr/>
            </a:pPr>
            <a:r>
              <a:rPr lang="en-GB" dirty="0"/>
              <a:t>confiscation of a proportion of property</a:t>
            </a:r>
          </a:p>
          <a:p>
            <a:pPr eaLnBrk="1" hangingPunct="1">
              <a:defRPr/>
            </a:pPr>
            <a:endParaRPr lang="cs-CZ" dirty="0"/>
          </a:p>
          <a:p>
            <a:pPr marL="0" indent="0">
              <a:buNone/>
              <a:defRPr/>
            </a:pPr>
            <a:endParaRPr lang="cs-CZ" dirty="0"/>
          </a:p>
          <a:p>
            <a:pPr eaLnBrk="1" hangingPunct="1">
              <a:defRPr/>
            </a:pPr>
            <a:endParaRPr lang="cs-CZ" dirty="0"/>
          </a:p>
          <a:p>
            <a:pPr eaLnBrk="1" hangingPunct="1">
              <a:defRPr/>
            </a:pPr>
            <a:endParaRPr lang="cs-CZ" dirty="0" err="1"/>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4291159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a:t>Thank you for your attention!</a:t>
            </a:r>
          </a:p>
        </p:txBody>
      </p:sp>
      <p:sp>
        <p:nvSpPr>
          <p:cNvPr id="33795" name="Zástupný symbol pro obsah 2"/>
          <p:cNvSpPr>
            <a:spLocks noGrp="1"/>
          </p:cNvSpPr>
          <p:nvPr>
            <p:ph idx="1"/>
          </p:nvPr>
        </p:nvSpPr>
        <p:spPr>
          <a:xfrm>
            <a:off x="720000" y="2985981"/>
            <a:ext cx="8082321" cy="4383087"/>
          </a:xfrm>
        </p:spPr>
        <p:txBody>
          <a:bodyPr/>
          <a:lstStyle/>
          <a:p>
            <a:pPr marL="0" indent="0" algn="just">
              <a:buNone/>
            </a:pPr>
            <a:endParaRPr lang="en-GB" altLang="cs-CZ" dirty="0"/>
          </a:p>
          <a:p>
            <a:pPr marL="0" indent="0" algn="just">
              <a:buNone/>
            </a:pPr>
            <a:endParaRPr lang="en-GB" altLang="cs-CZ" dirty="0"/>
          </a:p>
          <a:p>
            <a:pPr marL="0" indent="0" algn="just">
              <a:buNone/>
            </a:pPr>
            <a:endParaRPr lang="cs-CZ" altLang="cs-CZ" dirty="0"/>
          </a:p>
          <a:p>
            <a:pPr marL="0" indent="0" algn="just">
              <a:buNone/>
            </a:pPr>
            <a:r>
              <a:rPr lang="en-GB" altLang="cs-CZ" sz="2000" b="1" dirty="0" err="1"/>
              <a:t>JUDr</a:t>
            </a:r>
            <a:r>
              <a:rPr lang="en-GB" altLang="cs-CZ" sz="2000" b="1" dirty="0"/>
              <a:t>. Jan Provazník, Ph.D.</a:t>
            </a:r>
          </a:p>
          <a:p>
            <a:pPr marL="0" indent="0" algn="just">
              <a:buNone/>
            </a:pPr>
            <a:r>
              <a:rPr lang="en-GB" altLang="cs-CZ" sz="2000" b="1" dirty="0"/>
              <a:t>Assistant Professor </a:t>
            </a:r>
          </a:p>
          <a:p>
            <a:pPr marL="0" indent="0" algn="just">
              <a:buNone/>
            </a:pPr>
            <a:r>
              <a:rPr lang="en-GB" altLang="cs-CZ" sz="2000" b="1" dirty="0"/>
              <a:t>Department of Criminal Law</a:t>
            </a:r>
          </a:p>
          <a:p>
            <a:pPr marL="0" indent="0" algn="just">
              <a:buNone/>
            </a:pPr>
            <a:r>
              <a:rPr lang="en-GB" altLang="cs-CZ" sz="2000" b="1" dirty="0"/>
              <a:t>Office: room no. 226</a:t>
            </a:r>
          </a:p>
          <a:p>
            <a:pPr marL="0" indent="0" algn="just">
              <a:buNone/>
            </a:pPr>
            <a:r>
              <a:rPr lang="en-GB" altLang="cs-CZ" sz="2000" b="1"/>
              <a:t>E:mail</a:t>
            </a:r>
            <a:r>
              <a:rPr lang="en-GB" altLang="cs-CZ" sz="2000" b="1" dirty="0"/>
              <a:t>:</a:t>
            </a:r>
            <a:r>
              <a:rPr lang="en-GB" altLang="cs-CZ" sz="2000" dirty="0"/>
              <a:t> </a:t>
            </a:r>
            <a:r>
              <a:rPr lang="en-GB" altLang="cs-CZ" sz="2000" b="1" dirty="0"/>
              <a:t>jan.provaznik@law.muni.cz</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98767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algn="ctr" eaLnBrk="1" hangingPunct="1"/>
            <a:r>
              <a:rPr lang="en-GB" altLang="cs-CZ" dirty="0"/>
              <a:t>The System of Sanctions </a:t>
            </a:r>
          </a:p>
        </p:txBody>
      </p:sp>
      <p:sp>
        <p:nvSpPr>
          <p:cNvPr id="5125" name="Rectangle 3"/>
          <p:cNvSpPr>
            <a:spLocks noGrp="1" noChangeArrowheads="1"/>
          </p:cNvSpPr>
          <p:nvPr>
            <p:ph type="body" idx="1"/>
          </p:nvPr>
        </p:nvSpPr>
        <p:spPr/>
        <p:txBody>
          <a:bodyPr/>
          <a:lstStyle/>
          <a:p>
            <a:pPr eaLnBrk="1" hangingPunct="1"/>
            <a:r>
              <a:rPr lang="cs-CZ" altLang="cs-CZ" b="1" i="1" dirty="0" err="1"/>
              <a:t>Punishments</a:t>
            </a:r>
            <a:r>
              <a:rPr lang="cs-CZ" altLang="cs-CZ" b="1" i="1" dirty="0"/>
              <a:t> </a:t>
            </a:r>
            <a:r>
              <a:rPr lang="cs-CZ" altLang="cs-CZ" dirty="0"/>
              <a:t> - </a:t>
            </a:r>
            <a:r>
              <a:rPr lang="cs-CZ" altLang="cs-CZ" dirty="0" err="1"/>
              <a:t>can</a:t>
            </a:r>
            <a:r>
              <a:rPr lang="cs-CZ" altLang="cs-CZ" dirty="0"/>
              <a:t> </a:t>
            </a:r>
            <a:r>
              <a:rPr lang="cs-CZ" altLang="cs-CZ" dirty="0" err="1"/>
              <a:t>be</a:t>
            </a:r>
            <a:r>
              <a:rPr lang="cs-CZ" altLang="cs-CZ" dirty="0"/>
              <a:t> </a:t>
            </a:r>
            <a:r>
              <a:rPr lang="cs-CZ" altLang="cs-CZ" dirty="0" err="1"/>
              <a:t>imposed</a:t>
            </a:r>
            <a:r>
              <a:rPr lang="cs-CZ" altLang="cs-CZ" dirty="0"/>
              <a:t> by a </a:t>
            </a:r>
            <a:r>
              <a:rPr lang="cs-CZ" altLang="cs-CZ" dirty="0" err="1"/>
              <a:t>criminal</a:t>
            </a:r>
            <a:r>
              <a:rPr lang="cs-CZ" altLang="cs-CZ" dirty="0"/>
              <a:t> </a:t>
            </a:r>
            <a:r>
              <a:rPr lang="cs-CZ" altLang="cs-CZ" dirty="0" err="1"/>
              <a:t>court</a:t>
            </a:r>
            <a:r>
              <a:rPr lang="cs-CZ" altLang="cs-CZ" dirty="0"/>
              <a:t> on </a:t>
            </a:r>
            <a:r>
              <a:rPr lang="cs-CZ" altLang="cs-CZ" dirty="0" err="1"/>
              <a:t>an</a:t>
            </a:r>
            <a:r>
              <a:rPr lang="cs-CZ" altLang="cs-CZ" dirty="0"/>
              <a:t> </a:t>
            </a:r>
            <a:r>
              <a:rPr lang="cs-CZ" altLang="cs-CZ" dirty="0" err="1"/>
              <a:t>offender</a:t>
            </a:r>
            <a:r>
              <a:rPr lang="cs-CZ" altLang="cs-CZ" dirty="0"/>
              <a:t> </a:t>
            </a:r>
            <a:r>
              <a:rPr lang="cs-CZ" altLang="cs-CZ" dirty="0" err="1"/>
              <a:t>of</a:t>
            </a:r>
            <a:r>
              <a:rPr lang="cs-CZ" altLang="cs-CZ" dirty="0"/>
              <a:t> </a:t>
            </a:r>
            <a:r>
              <a:rPr lang="cs-CZ" altLang="cs-CZ" dirty="0" err="1"/>
              <a:t>an</a:t>
            </a:r>
            <a:r>
              <a:rPr lang="cs-CZ" altLang="cs-CZ" dirty="0"/>
              <a:t> </a:t>
            </a:r>
            <a:r>
              <a:rPr lang="cs-CZ" altLang="cs-CZ" dirty="0" err="1"/>
              <a:t>criminal</a:t>
            </a:r>
            <a:r>
              <a:rPr lang="cs-CZ" altLang="cs-CZ" dirty="0"/>
              <a:t> </a:t>
            </a:r>
            <a:r>
              <a:rPr lang="cs-CZ" altLang="cs-CZ" dirty="0" err="1"/>
              <a:t>act</a:t>
            </a:r>
            <a:r>
              <a:rPr lang="cs-CZ" altLang="cs-CZ" dirty="0"/>
              <a:t>.</a:t>
            </a:r>
          </a:p>
          <a:p>
            <a:pPr eaLnBrk="1" hangingPunct="1">
              <a:buFont typeface="Wingdings" panose="05000000000000000000" pitchFamily="2" charset="2"/>
              <a:buNone/>
            </a:pPr>
            <a:endParaRPr lang="cs-CZ" altLang="cs-CZ" dirty="0"/>
          </a:p>
          <a:p>
            <a:pPr eaLnBrk="1" hangingPunct="1"/>
            <a:r>
              <a:rPr lang="cs-CZ" altLang="cs-CZ" b="1" i="1" dirty="0" err="1"/>
              <a:t>Protective</a:t>
            </a:r>
            <a:r>
              <a:rPr lang="cs-CZ" altLang="cs-CZ" b="1" i="1" dirty="0"/>
              <a:t> </a:t>
            </a:r>
            <a:r>
              <a:rPr lang="cs-CZ" altLang="cs-CZ" b="1" i="1" dirty="0" err="1"/>
              <a:t>measures</a:t>
            </a:r>
            <a:r>
              <a:rPr lang="cs-CZ" altLang="cs-CZ" dirty="0"/>
              <a:t> – </a:t>
            </a:r>
            <a:r>
              <a:rPr lang="cs-CZ" altLang="cs-CZ" dirty="0" err="1"/>
              <a:t>can</a:t>
            </a:r>
            <a:r>
              <a:rPr lang="cs-CZ" altLang="cs-CZ" dirty="0"/>
              <a:t> </a:t>
            </a:r>
            <a:r>
              <a:rPr lang="cs-CZ" altLang="cs-CZ" dirty="0" err="1"/>
              <a:t>be</a:t>
            </a:r>
            <a:r>
              <a:rPr lang="cs-CZ" altLang="cs-CZ" dirty="0"/>
              <a:t> </a:t>
            </a:r>
            <a:r>
              <a:rPr lang="cs-CZ" altLang="cs-CZ" dirty="0" err="1"/>
              <a:t>imposed</a:t>
            </a:r>
            <a:r>
              <a:rPr lang="cs-CZ" altLang="cs-CZ" dirty="0"/>
              <a:t> by </a:t>
            </a:r>
            <a:r>
              <a:rPr lang="cs-CZ" altLang="cs-CZ" dirty="0" err="1"/>
              <a:t>court</a:t>
            </a:r>
            <a:r>
              <a:rPr lang="cs-CZ" altLang="cs-CZ" dirty="0"/>
              <a:t> in </a:t>
            </a:r>
            <a:r>
              <a:rPr lang="cs-CZ" altLang="cs-CZ" dirty="0" err="1"/>
              <a:t>criminal</a:t>
            </a:r>
            <a:r>
              <a:rPr lang="cs-CZ" altLang="cs-CZ" dirty="0"/>
              <a:t> </a:t>
            </a:r>
            <a:r>
              <a:rPr lang="cs-CZ" altLang="cs-CZ" dirty="0" err="1"/>
              <a:t>or</a:t>
            </a:r>
            <a:r>
              <a:rPr lang="cs-CZ" altLang="cs-CZ" dirty="0"/>
              <a:t> civil </a:t>
            </a:r>
            <a:r>
              <a:rPr lang="cs-CZ" altLang="cs-CZ" dirty="0" err="1"/>
              <a:t>proceedings</a:t>
            </a:r>
            <a:r>
              <a:rPr lang="cs-CZ" altLang="cs-CZ" dirty="0"/>
              <a:t> on </a:t>
            </a:r>
            <a:r>
              <a:rPr lang="cs-CZ" altLang="cs-CZ" dirty="0" err="1"/>
              <a:t>an</a:t>
            </a:r>
            <a:r>
              <a:rPr lang="cs-CZ" altLang="cs-CZ" dirty="0"/>
              <a:t> </a:t>
            </a:r>
            <a:r>
              <a:rPr lang="cs-CZ" altLang="cs-CZ" dirty="0" err="1"/>
              <a:t>offender</a:t>
            </a:r>
            <a:r>
              <a:rPr lang="cs-CZ" altLang="cs-CZ" dirty="0"/>
              <a:t> </a:t>
            </a:r>
            <a:r>
              <a:rPr lang="cs-CZ" altLang="cs-CZ" dirty="0" err="1"/>
              <a:t>of</a:t>
            </a:r>
            <a:r>
              <a:rPr lang="cs-CZ" altLang="cs-CZ" dirty="0"/>
              <a:t> </a:t>
            </a:r>
            <a:r>
              <a:rPr lang="cs-CZ" altLang="cs-CZ" dirty="0" err="1"/>
              <a:t>an</a:t>
            </a:r>
            <a:r>
              <a:rPr lang="cs-CZ" altLang="cs-CZ" dirty="0"/>
              <a:t> </a:t>
            </a:r>
            <a:r>
              <a:rPr lang="cs-CZ" altLang="cs-CZ" dirty="0" err="1"/>
              <a:t>criminal</a:t>
            </a:r>
            <a:r>
              <a:rPr lang="cs-CZ" altLang="cs-CZ" dirty="0"/>
              <a:t> </a:t>
            </a:r>
            <a:r>
              <a:rPr lang="cs-CZ" altLang="cs-CZ" dirty="0" err="1"/>
              <a:t>act</a:t>
            </a:r>
            <a:r>
              <a:rPr lang="cs-CZ" altLang="cs-CZ" dirty="0"/>
              <a:t> </a:t>
            </a:r>
            <a:r>
              <a:rPr lang="cs-CZ" altLang="cs-CZ" dirty="0" err="1"/>
              <a:t>or</a:t>
            </a:r>
            <a:r>
              <a:rPr lang="cs-CZ" altLang="cs-CZ" dirty="0"/>
              <a:t> </a:t>
            </a:r>
            <a:r>
              <a:rPr lang="cs-CZ" altLang="cs-CZ" dirty="0" err="1"/>
              <a:t>an</a:t>
            </a:r>
            <a:r>
              <a:rPr lang="cs-CZ" altLang="cs-CZ" dirty="0"/>
              <a:t> </a:t>
            </a:r>
            <a:r>
              <a:rPr lang="cs-CZ" altLang="cs-CZ" dirty="0" err="1"/>
              <a:t>act</a:t>
            </a:r>
            <a:r>
              <a:rPr lang="cs-CZ" altLang="cs-CZ" dirty="0"/>
              <a:t> </a:t>
            </a:r>
            <a:r>
              <a:rPr lang="cs-CZ" altLang="cs-CZ" dirty="0" err="1"/>
              <a:t>otherwisse</a:t>
            </a:r>
            <a:r>
              <a:rPr lang="cs-CZ" altLang="cs-CZ" dirty="0"/>
              <a:t> </a:t>
            </a:r>
            <a:r>
              <a:rPr lang="cs-CZ" altLang="cs-CZ" dirty="0" err="1"/>
              <a:t>classified</a:t>
            </a:r>
            <a:r>
              <a:rPr lang="cs-CZ" altLang="cs-CZ" dirty="0"/>
              <a:t> as </a:t>
            </a:r>
            <a:r>
              <a:rPr lang="cs-CZ" altLang="cs-CZ" dirty="0" err="1"/>
              <a:t>criminal</a:t>
            </a:r>
            <a:r>
              <a:rPr lang="cs-CZ" altLang="cs-CZ" dirty="0"/>
              <a: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96411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pPr algn="ctr" eaLnBrk="1" hangingPunct="1"/>
            <a:r>
              <a:rPr lang="en-GB" altLang="cs-CZ" dirty="0"/>
              <a:t>Fundamental  principles</a:t>
            </a:r>
          </a:p>
        </p:txBody>
      </p:sp>
      <p:sp>
        <p:nvSpPr>
          <p:cNvPr id="6149" name="Rectangle 3"/>
          <p:cNvSpPr>
            <a:spLocks noGrp="1" noChangeArrowheads="1"/>
          </p:cNvSpPr>
          <p:nvPr>
            <p:ph type="body" idx="1"/>
          </p:nvPr>
        </p:nvSpPr>
        <p:spPr>
          <a:noFill/>
        </p:spPr>
        <p:txBody>
          <a:bodyPr/>
          <a:lstStyle/>
          <a:p>
            <a:pPr eaLnBrk="1" hangingPunct="1"/>
            <a:r>
              <a:rPr lang="en-GB" altLang="cs-CZ" dirty="0"/>
              <a:t>the principle of legality – </a:t>
            </a:r>
            <a:r>
              <a:rPr lang="en-GB" altLang="cs-CZ" i="1" dirty="0" err="1"/>
              <a:t>nulla</a:t>
            </a:r>
            <a:r>
              <a:rPr lang="en-GB" altLang="cs-CZ" i="1" dirty="0"/>
              <a:t> </a:t>
            </a:r>
            <a:r>
              <a:rPr lang="en-GB" altLang="cs-CZ" i="1" dirty="0" err="1"/>
              <a:t>poena</a:t>
            </a:r>
            <a:r>
              <a:rPr lang="en-GB" altLang="cs-CZ" i="1" dirty="0"/>
              <a:t> sine </a:t>
            </a:r>
            <a:r>
              <a:rPr lang="en-GB" altLang="cs-CZ" i="1" dirty="0" err="1"/>
              <a:t>lege</a:t>
            </a:r>
            <a:r>
              <a:rPr lang="en-GB" altLang="cs-CZ" i="1" dirty="0"/>
              <a:t> – </a:t>
            </a:r>
            <a:r>
              <a:rPr lang="en-GB" altLang="cs-CZ" dirty="0"/>
              <a:t>„</a:t>
            </a:r>
            <a:r>
              <a:rPr lang="en-GB" altLang="cs-CZ" i="1" dirty="0"/>
              <a:t>only the law shall determine what penalties may be imposed on offender of a criminal offence.“  Criminal sanctions shall be imposed only in accordance with the law</a:t>
            </a:r>
            <a:r>
              <a:rPr lang="cs-CZ" altLang="cs-CZ" i="1" dirty="0"/>
              <a:t>. </a:t>
            </a:r>
            <a:endParaRPr lang="en-GB" altLang="cs-CZ" i="1" dirty="0"/>
          </a:p>
          <a:p>
            <a:pPr eaLnBrk="1" hangingPunct="1"/>
            <a:endParaRPr lang="cs-CZ" altLang="cs-CZ" i="1" dirty="0"/>
          </a:p>
          <a:p>
            <a:pPr eaLnBrk="1" hangingPunct="1"/>
            <a:r>
              <a:rPr lang="en-GB" altLang="cs-CZ" dirty="0"/>
              <a:t>the principle of humanity – cruel and disproportionate sanctions may not be imposed. The execution of a criminal sanction must not undermine human dignity</a:t>
            </a:r>
            <a:r>
              <a:rPr lang="cs-CZ" altLang="cs-CZ" dirty="0"/>
              <a:t>.</a:t>
            </a:r>
          </a:p>
          <a:p>
            <a:pPr eaLnBrk="1" hangingPunct="1"/>
            <a:endParaRPr lang="cs-CZ" altLang="cs-CZ" i="1"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54532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722127"/>
            <a:ext cx="8086635" cy="647700"/>
          </a:xfrm>
        </p:spPr>
        <p:txBody>
          <a:bodyPr/>
          <a:lstStyle/>
          <a:p>
            <a:pPr algn="ctr"/>
            <a:r>
              <a:rPr lang="en-GB" altLang="cs-CZ" dirty="0"/>
              <a:t>Fundamental  principles</a:t>
            </a:r>
          </a:p>
        </p:txBody>
      </p:sp>
      <p:sp>
        <p:nvSpPr>
          <p:cNvPr id="3" name="Zástupný symbol pro obsah 2"/>
          <p:cNvSpPr>
            <a:spLocks noGrp="1"/>
          </p:cNvSpPr>
          <p:nvPr>
            <p:ph idx="1"/>
          </p:nvPr>
        </p:nvSpPr>
        <p:spPr>
          <a:xfrm>
            <a:off x="390698" y="1247072"/>
            <a:ext cx="10972799" cy="4644372"/>
          </a:xfrm>
        </p:spPr>
        <p:txBody>
          <a:bodyPr/>
          <a:lstStyle/>
          <a:p>
            <a:pPr eaLnBrk="1" hangingPunct="1">
              <a:defRPr/>
            </a:pPr>
            <a:r>
              <a:rPr lang="en-GB" altLang="cs-CZ" dirty="0"/>
              <a:t>the principle of adequacy of punishment – </a:t>
            </a:r>
            <a:r>
              <a:rPr lang="en-GB" altLang="cs-CZ" i="1" dirty="0"/>
              <a:t>general principles of sentencing guidelines</a:t>
            </a:r>
            <a:endParaRPr lang="cs-CZ" altLang="cs-CZ" i="1" dirty="0"/>
          </a:p>
          <a:p>
            <a:pPr lvl="1">
              <a:lnSpc>
                <a:spcPct val="100000"/>
              </a:lnSpc>
              <a:spcAft>
                <a:spcPts val="600"/>
              </a:spcAft>
              <a:defRPr/>
            </a:pPr>
            <a:r>
              <a:rPr lang="en-GB" altLang="cs-CZ" sz="2800" dirty="0"/>
              <a:t>nature and seriousness of a criminal offence (importance of the protected interest, manner in which act was committed and its consequences, the circumstances, person of the offender, the extent of his/hers fault and his motives)</a:t>
            </a:r>
            <a:endParaRPr lang="cs-CZ" altLang="cs-CZ" sz="2800" dirty="0"/>
          </a:p>
          <a:p>
            <a:pPr lvl="1">
              <a:lnSpc>
                <a:spcPct val="100000"/>
              </a:lnSpc>
              <a:spcAft>
                <a:spcPts val="600"/>
              </a:spcAft>
              <a:defRPr/>
            </a:pPr>
            <a:r>
              <a:rPr lang="en-GB" altLang="cs-CZ" sz="2800" dirty="0"/>
              <a:t>personal situation of an offender (family, property, situation, health, high age ….)</a:t>
            </a:r>
            <a:endParaRPr lang="cs-CZ" altLang="cs-CZ" sz="2800" dirty="0"/>
          </a:p>
          <a:p>
            <a:pPr lvl="1">
              <a:lnSpc>
                <a:spcPct val="100000"/>
              </a:lnSpc>
              <a:spcAft>
                <a:spcPts val="600"/>
              </a:spcAft>
              <a:defRPr/>
            </a:pPr>
            <a:r>
              <a:rPr lang="cs-CZ" altLang="cs-CZ" sz="2800" dirty="0"/>
              <a:t>r</a:t>
            </a:r>
            <a:r>
              <a:rPr lang="en-GB" altLang="cs-CZ" sz="2800" dirty="0" err="1"/>
              <a:t>ights</a:t>
            </a:r>
            <a:r>
              <a:rPr lang="en-GB" altLang="cs-CZ" sz="2800" dirty="0"/>
              <a:t> and interests of an injured party (namely compensation of the damage)</a:t>
            </a:r>
            <a:endParaRPr lang="cs-CZ" altLang="cs-CZ" sz="2800" dirty="0"/>
          </a:p>
          <a:p>
            <a:pPr lvl="1">
              <a:lnSpc>
                <a:spcPct val="100000"/>
              </a:lnSpc>
              <a:spcAft>
                <a:spcPts val="600"/>
              </a:spcAft>
              <a:defRPr/>
            </a:pPr>
            <a:r>
              <a:rPr lang="cs-CZ" altLang="cs-CZ" sz="2800" dirty="0" err="1"/>
              <a:t>passed</a:t>
            </a:r>
            <a:r>
              <a:rPr lang="cs-CZ" altLang="cs-CZ" sz="2800" dirty="0"/>
              <a:t> </a:t>
            </a:r>
            <a:r>
              <a:rPr lang="cs-CZ" altLang="cs-CZ" sz="2800" dirty="0" err="1"/>
              <a:t>time</a:t>
            </a:r>
            <a:r>
              <a:rPr lang="cs-CZ" altLang="cs-CZ" sz="2800" dirty="0"/>
              <a:t> and </a:t>
            </a:r>
            <a:r>
              <a:rPr lang="cs-CZ" altLang="cs-CZ" sz="2800" dirty="0" err="1"/>
              <a:t>length</a:t>
            </a:r>
            <a:r>
              <a:rPr lang="cs-CZ" altLang="cs-CZ" sz="2800" dirty="0"/>
              <a:t> </a:t>
            </a:r>
            <a:r>
              <a:rPr lang="cs-CZ" altLang="cs-CZ" sz="2800" dirty="0" err="1"/>
              <a:t>of</a:t>
            </a:r>
            <a:r>
              <a:rPr lang="cs-CZ" altLang="cs-CZ" sz="2800" dirty="0"/>
              <a:t> </a:t>
            </a:r>
            <a:r>
              <a:rPr lang="cs-CZ" altLang="cs-CZ" sz="2800" dirty="0" err="1"/>
              <a:t>criminal</a:t>
            </a:r>
            <a:r>
              <a:rPr lang="cs-CZ" altLang="cs-CZ" sz="2800" dirty="0"/>
              <a:t> </a:t>
            </a:r>
            <a:r>
              <a:rPr lang="cs-CZ" altLang="cs-CZ" sz="2800" dirty="0" err="1" smtClean="0"/>
              <a:t>proceedings</a:t>
            </a:r>
            <a:endParaRPr lang="cs-CZ" altLang="cs-CZ" sz="2800" dirty="0" smtClean="0"/>
          </a:p>
          <a:p>
            <a:pPr lvl="1">
              <a:lnSpc>
                <a:spcPct val="100000"/>
              </a:lnSpc>
              <a:spcAft>
                <a:spcPts val="600"/>
              </a:spcAft>
              <a:defRPr/>
            </a:pPr>
            <a:r>
              <a:rPr lang="cs-CZ" altLang="cs-CZ" sz="2800" dirty="0" err="1" smtClean="0"/>
              <a:t>procedural</a:t>
            </a:r>
            <a:r>
              <a:rPr lang="cs-CZ" altLang="cs-CZ" sz="2800" dirty="0" smtClean="0"/>
              <a:t> a</a:t>
            </a:r>
            <a:r>
              <a:rPr lang="en-GB" altLang="cs-CZ" sz="2800" dirty="0" smtClean="0"/>
              <a:t>c</a:t>
            </a:r>
            <a:r>
              <a:rPr lang="cs-CZ" altLang="cs-CZ" sz="2800" dirty="0" err="1" smtClean="0"/>
              <a:t>tivity</a:t>
            </a:r>
            <a:r>
              <a:rPr lang="cs-CZ" altLang="cs-CZ" sz="2800" dirty="0" smtClean="0"/>
              <a:t> </a:t>
            </a:r>
            <a:r>
              <a:rPr lang="cs-CZ" altLang="cs-CZ" sz="2800" dirty="0" err="1" smtClean="0"/>
              <a:t>of</a:t>
            </a:r>
            <a:r>
              <a:rPr lang="cs-CZ" altLang="cs-CZ" sz="2800" dirty="0" smtClean="0"/>
              <a:t> </a:t>
            </a:r>
            <a:r>
              <a:rPr lang="cs-CZ" altLang="cs-CZ" sz="2800" dirty="0" err="1" smtClean="0"/>
              <a:t>the</a:t>
            </a:r>
            <a:r>
              <a:rPr lang="cs-CZ" altLang="cs-CZ" sz="2800" dirty="0" smtClean="0"/>
              <a:t> </a:t>
            </a:r>
            <a:r>
              <a:rPr lang="cs-CZ" altLang="cs-CZ" sz="2800" dirty="0" err="1" smtClean="0"/>
              <a:t>convict</a:t>
            </a:r>
            <a:endParaRPr lang="en-GB" altLang="cs-CZ" sz="2800" dirty="0"/>
          </a:p>
          <a:p>
            <a:pPr eaLnBrk="1" hangingPunct="1">
              <a:buFont typeface="Wingdings" panose="05000000000000000000" pitchFamily="2" charset="2"/>
              <a:buNone/>
              <a:defRPr/>
            </a:pPr>
            <a:endParaRPr lang="cs-CZ" altLang="cs-CZ"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4232830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a:r>
              <a:rPr lang="en-GB" altLang="cs-CZ" dirty="0"/>
              <a:t>Personal situation of the offender - example</a:t>
            </a:r>
            <a:endParaRPr lang="cs-CZ" altLang="cs-CZ" dirty="0"/>
          </a:p>
        </p:txBody>
      </p:sp>
      <p:sp>
        <p:nvSpPr>
          <p:cNvPr id="3" name="Zástupný symbol pro obsah 2"/>
          <p:cNvSpPr>
            <a:spLocks noGrp="1"/>
          </p:cNvSpPr>
          <p:nvPr>
            <p:ph idx="1"/>
          </p:nvPr>
        </p:nvSpPr>
        <p:spPr>
          <a:xfrm>
            <a:off x="407324" y="1529542"/>
            <a:ext cx="11272058" cy="4602971"/>
          </a:xfrm>
        </p:spPr>
        <p:txBody>
          <a:bodyPr/>
          <a:lstStyle/>
          <a:p>
            <a:pPr eaLnBrk="1" hangingPunct="1">
              <a:spcAft>
                <a:spcPts val="600"/>
              </a:spcAft>
              <a:defRPr/>
            </a:pPr>
            <a:r>
              <a:rPr lang="en-GB" altLang="cs-CZ" dirty="0"/>
              <a:t>Finding of the Constitutional Court file no. II. US 2027/17</a:t>
            </a:r>
          </a:p>
          <a:p>
            <a:pPr>
              <a:spcAft>
                <a:spcPts val="600"/>
              </a:spcAft>
              <a:defRPr/>
            </a:pPr>
            <a:r>
              <a:rPr lang="en-GB" altLang="cs-CZ" dirty="0"/>
              <a:t>DUI (1,54</a:t>
            </a:r>
            <a:r>
              <a:rPr lang="en-GB" dirty="0"/>
              <a:t> ‰)</a:t>
            </a:r>
            <a:r>
              <a:rPr lang="en-GB" altLang="cs-CZ" dirty="0"/>
              <a:t>, death of driver’s wife and child</a:t>
            </a:r>
          </a:p>
          <a:p>
            <a:pPr>
              <a:spcAft>
                <a:spcPts val="600"/>
              </a:spcAft>
              <a:defRPr/>
            </a:pPr>
            <a:r>
              <a:rPr lang="en-GB" altLang="cs-CZ" dirty="0"/>
              <a:t>District Court – negligent manslaughter, prohibition of driving for 7 years and house arrest </a:t>
            </a:r>
          </a:p>
          <a:p>
            <a:pPr lvl="1">
              <a:spcAft>
                <a:spcPts val="600"/>
              </a:spcAft>
              <a:defRPr/>
            </a:pPr>
            <a:r>
              <a:rPr lang="en-GB" altLang="cs-CZ" sz="2400" dirty="0"/>
              <a:t>reasoning – remaining little child of the driver would have to be placed in a custody of another person or institution</a:t>
            </a:r>
          </a:p>
          <a:p>
            <a:pPr>
              <a:spcAft>
                <a:spcPts val="600"/>
              </a:spcAft>
              <a:defRPr/>
            </a:pPr>
            <a:r>
              <a:rPr lang="en-GB" altLang="cs-CZ" dirty="0"/>
              <a:t>Regional Court – deprivation of liberty for 4 years</a:t>
            </a:r>
          </a:p>
          <a:p>
            <a:pPr lvl="1">
              <a:spcAft>
                <a:spcPts val="600"/>
              </a:spcAft>
              <a:defRPr/>
            </a:pPr>
            <a:r>
              <a:rPr lang="en-GB" altLang="cs-CZ" sz="2400" dirty="0"/>
              <a:t>reasoning – District Court’s punishment was too lenient    </a:t>
            </a:r>
          </a:p>
          <a:p>
            <a:pPr>
              <a:spcAft>
                <a:spcPts val="600"/>
              </a:spcAft>
              <a:defRPr/>
            </a:pPr>
            <a:r>
              <a:rPr lang="en-GB" altLang="cs-CZ" dirty="0"/>
              <a:t>Constitutional Court – best interest of the child shall be the primary consideration even here – quashed the decision </a:t>
            </a:r>
          </a:p>
          <a:p>
            <a:pPr eaLnBrk="1" hangingPunct="1">
              <a:buFont typeface="Wingdings" panose="05000000000000000000" pitchFamily="2" charset="2"/>
              <a:buNone/>
              <a:defRPr/>
            </a:pPr>
            <a:endParaRPr lang="cs-CZ" altLang="cs-CZ"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55004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0" y="266547"/>
            <a:ext cx="12192000" cy="451576"/>
          </a:xfrm>
        </p:spPr>
        <p:txBody>
          <a:bodyPr/>
          <a:lstStyle/>
          <a:p>
            <a:pPr algn="ctr"/>
            <a:r>
              <a:rPr lang="en-GB" altLang="cs-CZ" dirty="0"/>
              <a:t>Personal situation of the offender – aftermath</a:t>
            </a:r>
            <a:endParaRPr lang="cs-CZ" altLang="cs-CZ" dirty="0"/>
          </a:p>
        </p:txBody>
      </p:sp>
      <p:sp>
        <p:nvSpPr>
          <p:cNvPr id="3" name="Zástupný symbol pro obsah 2"/>
          <p:cNvSpPr>
            <a:spLocks noGrp="1"/>
          </p:cNvSpPr>
          <p:nvPr>
            <p:ph idx="1"/>
          </p:nvPr>
        </p:nvSpPr>
        <p:spPr>
          <a:xfrm>
            <a:off x="414000" y="1171576"/>
            <a:ext cx="11272058" cy="4602971"/>
          </a:xfrm>
        </p:spPr>
        <p:txBody>
          <a:bodyPr/>
          <a:lstStyle/>
          <a:p>
            <a:pPr eaLnBrk="1" hangingPunct="1">
              <a:spcAft>
                <a:spcPts val="600"/>
              </a:spcAft>
              <a:defRPr/>
            </a:pPr>
            <a:r>
              <a:rPr lang="en-GB" altLang="cs-CZ" dirty="0"/>
              <a:t>Finding of the Constitutional Court file no. IV. US 950/19</a:t>
            </a:r>
          </a:p>
          <a:p>
            <a:pPr>
              <a:spcAft>
                <a:spcPts val="600"/>
              </a:spcAft>
              <a:defRPr/>
            </a:pPr>
            <a:r>
              <a:rPr lang="en-GB" altLang="cs-CZ" dirty="0"/>
              <a:t>Illegal production and other handling with illicit substances and poisons </a:t>
            </a:r>
          </a:p>
          <a:p>
            <a:pPr lvl="1">
              <a:lnSpc>
                <a:spcPct val="100000"/>
              </a:lnSpc>
              <a:spcAft>
                <a:spcPts val="600"/>
              </a:spcAft>
              <a:defRPr/>
            </a:pPr>
            <a:r>
              <a:rPr lang="en-GB" altLang="cs-CZ" sz="2400" dirty="0" smtClean="0"/>
              <a:t>approximately </a:t>
            </a:r>
            <a:r>
              <a:rPr lang="en-GB" altLang="cs-CZ" sz="2400" dirty="0"/>
              <a:t>37 kg of </a:t>
            </a:r>
            <a:r>
              <a:rPr lang="en-GB" altLang="cs-CZ" sz="2400" dirty="0" smtClean="0"/>
              <a:t>toxicologically usable cannabis hemp </a:t>
            </a:r>
            <a:r>
              <a:rPr lang="en-GB" altLang="cs-CZ" sz="2400" dirty="0"/>
              <a:t>(in it app. 2 kg of THC) confiscated during a home </a:t>
            </a:r>
            <a:r>
              <a:rPr lang="en-GB" altLang="cs-CZ" sz="2400" dirty="0" smtClean="0"/>
              <a:t>search </a:t>
            </a:r>
          </a:p>
          <a:p>
            <a:pPr lvl="1">
              <a:lnSpc>
                <a:spcPct val="100000"/>
              </a:lnSpc>
              <a:spcAft>
                <a:spcPts val="600"/>
              </a:spcAft>
              <a:defRPr/>
            </a:pPr>
            <a:r>
              <a:rPr lang="en-GB" altLang="cs-CZ" sz="2400" dirty="0" smtClean="0"/>
              <a:t>found in different stages of process</a:t>
            </a:r>
          </a:p>
          <a:p>
            <a:pPr lvl="1">
              <a:lnSpc>
                <a:spcPct val="100000"/>
              </a:lnSpc>
              <a:spcAft>
                <a:spcPts val="600"/>
              </a:spcAft>
              <a:defRPr/>
            </a:pPr>
            <a:r>
              <a:rPr lang="en-GB" altLang="cs-CZ" sz="2400" dirty="0" smtClean="0"/>
              <a:t>-&gt; part harvested from the garden, part being dried in the house, part already crushed</a:t>
            </a:r>
            <a:endParaRPr lang="en-GB" altLang="cs-CZ" sz="2400" dirty="0" smtClean="0"/>
          </a:p>
          <a:p>
            <a:pPr lvl="1">
              <a:lnSpc>
                <a:spcPct val="100000"/>
              </a:lnSpc>
              <a:spcAft>
                <a:spcPts val="600"/>
              </a:spcAft>
              <a:defRPr/>
            </a:pPr>
            <a:r>
              <a:rPr lang="en-GB" altLang="cs-CZ" sz="2400" dirty="0" smtClean="0"/>
              <a:t>10 kg of cannabis with 1 kg of THC qualifies as “large extent” for purposes of sec. 283 CC</a:t>
            </a:r>
            <a:endParaRPr lang="en-GB" altLang="cs-CZ" sz="2400" dirty="0" smtClean="0"/>
          </a:p>
          <a:p>
            <a:pPr lvl="1">
              <a:lnSpc>
                <a:spcPct val="100000"/>
              </a:lnSpc>
              <a:spcAft>
                <a:spcPts val="600"/>
              </a:spcAft>
              <a:defRPr/>
            </a:pPr>
            <a:r>
              <a:rPr lang="en-GB" altLang="cs-CZ" sz="2400" dirty="0" smtClean="0"/>
              <a:t>no </a:t>
            </a:r>
            <a:r>
              <a:rPr lang="en-GB" altLang="cs-CZ" sz="2400" dirty="0"/>
              <a:t>distribution was proven </a:t>
            </a:r>
            <a:endParaRPr lang="en-GB" altLang="cs-CZ" sz="2400" dirty="0" smtClean="0"/>
          </a:p>
          <a:p>
            <a:pPr lvl="1">
              <a:lnSpc>
                <a:spcPct val="100000"/>
              </a:lnSpc>
              <a:spcAft>
                <a:spcPts val="600"/>
              </a:spcAft>
              <a:defRPr/>
            </a:pPr>
            <a:r>
              <a:rPr lang="en-GB" altLang="cs-CZ" sz="2400" dirty="0" smtClean="0"/>
              <a:t>convict claimed he needed the hemp to make an ointment for his aching back</a:t>
            </a:r>
          </a:p>
          <a:p>
            <a:pPr eaLnBrk="1" hangingPunct="1">
              <a:buFont typeface="Wingdings" panose="05000000000000000000" pitchFamily="2" charset="2"/>
              <a:buNone/>
              <a:defRPr/>
            </a:pPr>
            <a:endParaRPr lang="cs-CZ" altLang="cs-CZ" dirty="0"/>
          </a:p>
          <a:p>
            <a:pPr marL="0" indent="0">
              <a:buNone/>
              <a:defRPr/>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1793353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0" y="40228"/>
            <a:ext cx="12192000" cy="451576"/>
          </a:xfrm>
        </p:spPr>
        <p:txBody>
          <a:bodyPr/>
          <a:lstStyle/>
          <a:p>
            <a:pPr algn="ctr"/>
            <a:r>
              <a:rPr lang="en-GB" altLang="cs-CZ" dirty="0" smtClean="0"/>
              <a:t>sec. 283 of CC</a:t>
            </a:r>
            <a:endParaRPr lang="cs-CZ" altLang="cs-CZ" dirty="0"/>
          </a:p>
        </p:txBody>
      </p:sp>
      <p:sp>
        <p:nvSpPr>
          <p:cNvPr id="3" name="Zástupný symbol pro obsah 2"/>
          <p:cNvSpPr>
            <a:spLocks noGrp="1"/>
          </p:cNvSpPr>
          <p:nvPr>
            <p:ph idx="1"/>
          </p:nvPr>
        </p:nvSpPr>
        <p:spPr>
          <a:xfrm>
            <a:off x="414000" y="491804"/>
            <a:ext cx="11272058" cy="5282744"/>
          </a:xfrm>
        </p:spPr>
        <p:txBody>
          <a:bodyPr/>
          <a:lstStyle/>
          <a:p>
            <a:pPr marL="0" indent="0" algn="just" eaLnBrk="1" hangingPunct="1">
              <a:buFont typeface="Wingdings" panose="05000000000000000000" pitchFamily="2" charset="2"/>
              <a:buNone/>
              <a:defRPr/>
            </a:pPr>
            <a:r>
              <a:rPr lang="en-GB" altLang="cs-CZ" sz="1800" dirty="0" smtClean="0"/>
              <a:t>(1) </a:t>
            </a:r>
            <a:r>
              <a:rPr lang="en-GB" altLang="cs-CZ" sz="1800" dirty="0" smtClean="0"/>
              <a:t>Who illegally </a:t>
            </a:r>
            <a:r>
              <a:rPr lang="en-GB" altLang="cs-CZ" sz="1800" b="1" dirty="0" smtClean="0"/>
              <a:t>produces</a:t>
            </a:r>
            <a:r>
              <a:rPr lang="en-GB" altLang="cs-CZ" sz="1800" dirty="0" smtClean="0"/>
              <a:t>, imports, exports, transports, offers, mediates, sells or in another way obtains or </a:t>
            </a:r>
            <a:r>
              <a:rPr lang="en-GB" altLang="cs-CZ" sz="1800" dirty="0" err="1" smtClean="0"/>
              <a:t>hars</a:t>
            </a:r>
            <a:r>
              <a:rPr lang="en-GB" altLang="cs-CZ" sz="1800" dirty="0" smtClean="0"/>
              <a:t> for himself or of another person</a:t>
            </a:r>
            <a:r>
              <a:rPr lang="cs-CZ" altLang="cs-CZ" sz="1800" dirty="0" smtClean="0"/>
              <a:t> </a:t>
            </a:r>
            <a:r>
              <a:rPr lang="en-GB" altLang="cs-CZ" sz="1800" dirty="0" smtClean="0"/>
              <a:t>narcotic or psychotropic substance, product containing suc</a:t>
            </a:r>
            <a:r>
              <a:rPr lang="en-GB" altLang="cs-CZ" sz="1800" dirty="0" smtClean="0"/>
              <a:t>h a substance, precursor or poison, shall be punished with imprisonment from one up to five years or with pecuniary penalty.</a:t>
            </a:r>
            <a:r>
              <a:rPr lang="en-GB" altLang="cs-CZ" sz="1800" dirty="0" smtClean="0"/>
              <a:t> </a:t>
            </a:r>
          </a:p>
          <a:p>
            <a:pPr marL="0" indent="0" algn="just" eaLnBrk="1" hangingPunct="1">
              <a:buFont typeface="Wingdings" panose="05000000000000000000" pitchFamily="2" charset="2"/>
              <a:buNone/>
              <a:defRPr/>
            </a:pPr>
            <a:r>
              <a:rPr lang="en-GB" sz="1800" dirty="0" smtClean="0"/>
              <a:t>(2) Who commits an act described in par. 1 and</a:t>
            </a:r>
          </a:p>
          <a:p>
            <a:pPr algn="just" eaLnBrk="1" hangingPunct="1">
              <a:buFont typeface="Wingdings" panose="05000000000000000000" pitchFamily="2" charset="2"/>
              <a:buAutoNum type="alphaLcParenR"/>
              <a:defRPr/>
            </a:pPr>
            <a:r>
              <a:rPr lang="en-GB" sz="1800" dirty="0" smtClean="0"/>
              <a:t>does so as a member of an organised group,</a:t>
            </a:r>
          </a:p>
          <a:p>
            <a:pPr algn="just" eaLnBrk="1" hangingPunct="1">
              <a:buFont typeface="Wingdings" panose="05000000000000000000" pitchFamily="2" charset="2"/>
              <a:buAutoNum type="alphaLcParenR"/>
              <a:defRPr/>
            </a:pPr>
            <a:r>
              <a:rPr lang="en-GB" sz="1800" dirty="0" smtClean="0"/>
              <a:t>does so </a:t>
            </a:r>
            <a:r>
              <a:rPr lang="en-GB" sz="1800" dirty="0" smtClean="0"/>
              <a:t>despite having been convicted or punished for such an act no longer in last three years,</a:t>
            </a:r>
          </a:p>
          <a:p>
            <a:pPr algn="just" eaLnBrk="1" hangingPunct="1">
              <a:buFont typeface="Wingdings" panose="05000000000000000000" pitchFamily="2" charset="2"/>
              <a:buAutoNum type="alphaLcParenR"/>
              <a:defRPr/>
            </a:pPr>
            <a:r>
              <a:rPr lang="en-GB" sz="1800" dirty="0" smtClean="0"/>
              <a:t>does so in a significant extent,</a:t>
            </a:r>
          </a:p>
          <a:p>
            <a:pPr algn="just" eaLnBrk="1" hangingPunct="1">
              <a:buFont typeface="Wingdings" panose="05000000000000000000" pitchFamily="2" charset="2"/>
              <a:buAutoNum type="alphaLcParenR"/>
              <a:defRPr/>
            </a:pPr>
            <a:r>
              <a:rPr lang="en-GB" sz="1800" dirty="0" smtClean="0"/>
              <a:t>does so in a significant extent against a minor or an extent larger than small against a minor under 15 years of age, </a:t>
            </a:r>
          </a:p>
          <a:p>
            <a:pPr marL="0" indent="0" algn="just" eaLnBrk="1" hangingPunct="1">
              <a:buNone/>
              <a:defRPr/>
            </a:pPr>
            <a:r>
              <a:rPr lang="en-GB" sz="1800" dirty="0" smtClean="0"/>
              <a:t>shall be punished with imprisonment from two to ten years or with forfeiture of property</a:t>
            </a:r>
          </a:p>
          <a:p>
            <a:pPr marL="0" indent="0">
              <a:buNone/>
              <a:defRPr/>
            </a:pPr>
            <a:r>
              <a:rPr lang="en-GB" sz="1800" dirty="0" smtClean="0"/>
              <a:t>(3) Who commits an act described in par. 1 and</a:t>
            </a:r>
          </a:p>
          <a:p>
            <a:pPr marL="514350" indent="-514350">
              <a:buAutoNum type="alphaLcParenBoth"/>
              <a:defRPr/>
            </a:pPr>
            <a:r>
              <a:rPr lang="en-GB" sz="1800" dirty="0" smtClean="0"/>
              <a:t>causes a grievous bodily harm by it,</a:t>
            </a:r>
          </a:p>
          <a:p>
            <a:pPr marL="514350" indent="-514350">
              <a:buAutoNum type="alphaLcParenBoth"/>
              <a:defRPr/>
            </a:pPr>
            <a:r>
              <a:rPr lang="en-GB" sz="1800" dirty="0" smtClean="0"/>
              <a:t>does so with intent to gain a significant benefit for himself or for another,</a:t>
            </a:r>
          </a:p>
          <a:p>
            <a:pPr marL="514350" indent="-514350">
              <a:buAutoNum type="alphaLcParenBoth"/>
              <a:defRPr/>
            </a:pPr>
            <a:r>
              <a:rPr lang="en-GB" sz="1800" dirty="0" smtClean="0"/>
              <a:t>does so in a large extent, </a:t>
            </a:r>
          </a:p>
          <a:p>
            <a:pPr marL="514350" indent="-514350">
              <a:buAutoNum type="alphaLcParenBoth"/>
              <a:defRPr/>
            </a:pPr>
            <a:r>
              <a:rPr lang="en-GB" sz="1800" dirty="0" smtClean="0"/>
              <a:t>does so against a minor under 15 years of age,</a:t>
            </a:r>
            <a:endParaRPr lang="en-GB" sz="1800" dirty="0" smtClean="0"/>
          </a:p>
          <a:p>
            <a:pPr marL="0" indent="0">
              <a:buNone/>
              <a:defRPr/>
            </a:pPr>
            <a:r>
              <a:rPr lang="en-GB" sz="1800" dirty="0" smtClean="0"/>
              <a:t>shall be punished with imprisonment from eight to twelve years or with forfeiture of property.</a:t>
            </a:r>
          </a:p>
          <a:p>
            <a:pPr marL="0" indent="0">
              <a:buNone/>
              <a:defRPr/>
            </a:pPr>
            <a:r>
              <a:rPr lang="en-GB" sz="1800" dirty="0"/>
              <a:t>(3) Who commits an act described in par. 1 and</a:t>
            </a:r>
          </a:p>
          <a:p>
            <a:pPr marL="514350" indent="-514350">
              <a:buAutoNum type="alphaLcParenBoth"/>
              <a:defRPr/>
            </a:pPr>
            <a:r>
              <a:rPr lang="en-GB" sz="1800" dirty="0"/>
              <a:t>causes a grievous bodily harm by it,</a:t>
            </a:r>
          </a:p>
          <a:p>
            <a:pPr marL="514350" indent="-514350">
              <a:buAutoNum type="alphaLcParenBoth"/>
              <a:defRPr/>
            </a:pPr>
            <a:r>
              <a:rPr lang="en-GB" sz="1800" dirty="0"/>
              <a:t>does so with intent to gain a significant benefit for himself or for </a:t>
            </a:r>
            <a:r>
              <a:rPr lang="en-GB" sz="1800" dirty="0" smtClean="0"/>
              <a:t>another,</a:t>
            </a:r>
            <a:endParaRPr lang="en-GB" sz="1800" dirty="0"/>
          </a:p>
          <a:p>
            <a:pPr marL="514350" indent="-514350">
              <a:buAutoNum type="alphaLcParenBoth"/>
              <a:defRPr/>
            </a:pPr>
            <a:r>
              <a:rPr lang="en-GB" sz="1800" b="1" dirty="0"/>
              <a:t>does so in a large </a:t>
            </a:r>
            <a:r>
              <a:rPr lang="en-GB" sz="1800" b="1" dirty="0" smtClean="0"/>
              <a:t>extent, </a:t>
            </a:r>
            <a:endParaRPr lang="en-GB" sz="1800" b="1" dirty="0"/>
          </a:p>
          <a:p>
            <a:pPr marL="514350" indent="-514350">
              <a:buAutoNum type="alphaLcParenBoth"/>
              <a:defRPr/>
            </a:pPr>
            <a:r>
              <a:rPr lang="en-GB" sz="1800" dirty="0"/>
              <a:t>does so against a minor under 15 years of </a:t>
            </a:r>
            <a:r>
              <a:rPr lang="en-GB" sz="1800" dirty="0" smtClean="0"/>
              <a:t>age,</a:t>
            </a:r>
            <a:endParaRPr lang="en-GB" sz="1800" dirty="0"/>
          </a:p>
          <a:p>
            <a:pPr marL="0" indent="0">
              <a:buNone/>
              <a:defRPr/>
            </a:pPr>
            <a:r>
              <a:rPr lang="en-GB" sz="1800" dirty="0"/>
              <a:t>shall be punished with imprisonment from eight to twelve years or with forfeiture of property</a:t>
            </a:r>
            <a:r>
              <a:rPr lang="en-GB" sz="1800" dirty="0" smtClean="0"/>
              <a:t>.</a:t>
            </a:r>
          </a:p>
          <a:p>
            <a:pPr marL="0" indent="0">
              <a:buNone/>
              <a:defRPr/>
            </a:pPr>
            <a:r>
              <a:rPr lang="en-GB" sz="1800" dirty="0" smtClean="0"/>
              <a:t>…</a:t>
            </a:r>
            <a:endParaRPr lang="cs-CZ" sz="1800" dirty="0"/>
          </a:p>
          <a:p>
            <a:pPr marL="0" indent="0">
              <a:buNone/>
              <a:defRPr/>
            </a:pPr>
            <a:endParaRPr lang="cs-CZ" sz="1800"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97914259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themeOverride>
</file>

<file path=docProps/app.xml><?xml version="1.0" encoding="utf-8"?>
<Properties xmlns="http://schemas.openxmlformats.org/officeDocument/2006/extended-properties" xmlns:vt="http://schemas.openxmlformats.org/officeDocument/2006/docPropsVTypes">
  <Template/>
  <TotalTime>196</TotalTime>
  <Words>2906</Words>
  <Application>Microsoft Office PowerPoint</Application>
  <PresentationFormat>Širokoúhlá obrazovka</PresentationFormat>
  <Paragraphs>332</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Tahoma</vt:lpstr>
      <vt:lpstr>Wingdings</vt:lpstr>
      <vt:lpstr>Presentation_MU_EN</vt:lpstr>
      <vt:lpstr>Selected Problems of Czech Criminal Law</vt:lpstr>
      <vt:lpstr>The philosophy of criminal sanctions </vt:lpstr>
      <vt:lpstr>Goals of punishment</vt:lpstr>
      <vt:lpstr>The System of Sanctions </vt:lpstr>
      <vt:lpstr>Fundamental  principles</vt:lpstr>
      <vt:lpstr>Fundamental  principles</vt:lpstr>
      <vt:lpstr>Personal situation of the offender - example</vt:lpstr>
      <vt:lpstr>Personal situation of the offender – aftermath</vt:lpstr>
      <vt:lpstr>sec. 283 of CC</vt:lpstr>
      <vt:lpstr>Personal situation of the offender – aftermath</vt:lpstr>
      <vt:lpstr>Finding of the Constitutional Court</vt:lpstr>
      <vt:lpstr>Punishing concurrence</vt:lpstr>
      <vt:lpstr>Punishments - Section 52 of CC</vt:lpstr>
      <vt:lpstr>Protective Measures – Section 98 of CC</vt:lpstr>
      <vt:lpstr>Statistics – Sanctions in General</vt:lpstr>
      <vt:lpstr>Statistics – Imprisonment Sentence 2016</vt:lpstr>
      <vt:lpstr>Sentence of imprisonment</vt:lpstr>
      <vt:lpstr>An unconditional sentence of imprisonment</vt:lpstr>
      <vt:lpstr>Exceptional punishment</vt:lpstr>
      <vt:lpstr>A suspended sentence of imprisonment</vt:lpstr>
      <vt:lpstr>Conditional Release</vt:lpstr>
      <vt:lpstr>House arrest</vt:lpstr>
      <vt:lpstr>Community service</vt:lpstr>
      <vt:lpstr>Forfeiture of property</vt:lpstr>
      <vt:lpstr>Pecuniary penalty</vt:lpstr>
      <vt:lpstr>Forfeiture of a thing</vt:lpstr>
      <vt:lpstr>Prohibition of undertaking activities</vt:lpstr>
      <vt:lpstr>Prohibition of breeding and keeping animals</vt:lpstr>
      <vt:lpstr>Prohibition of residence</vt:lpstr>
      <vt:lpstr>Prohibition of entering</vt:lpstr>
      <vt:lpstr>Deprivation</vt:lpstr>
      <vt:lpstr>Banishment</vt:lpstr>
      <vt:lpstr>Punishments for legal entities </vt:lpstr>
      <vt:lpstr> Pecuniary punishment</vt:lpstr>
      <vt:lpstr> Termination of the company </vt:lpstr>
      <vt:lpstr> The publication of the judgement</vt:lpstr>
      <vt:lpstr> Protective measures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Provazník Jan</cp:lastModifiedBy>
  <cp:revision>30</cp:revision>
  <cp:lastPrinted>1601-01-01T00:00:00Z</cp:lastPrinted>
  <dcterms:created xsi:type="dcterms:W3CDTF">2019-02-26T12:47:20Z</dcterms:created>
  <dcterms:modified xsi:type="dcterms:W3CDTF">2020-10-14T12:11:25Z</dcterms:modified>
</cp:coreProperties>
</file>