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80" r:id="rId2"/>
    <p:sldId id="268" r:id="rId3"/>
    <p:sldId id="282" r:id="rId4"/>
    <p:sldId id="278" r:id="rId5"/>
    <p:sldId id="301" r:id="rId6"/>
    <p:sldId id="281" r:id="rId7"/>
    <p:sldId id="283" r:id="rId8"/>
    <p:sldId id="299" r:id="rId9"/>
    <p:sldId id="277" r:id="rId10"/>
    <p:sldId id="284" r:id="rId11"/>
    <p:sldId id="258" r:id="rId12"/>
    <p:sldId id="270" r:id="rId13"/>
    <p:sldId id="273" r:id="rId14"/>
    <p:sldId id="276" r:id="rId15"/>
    <p:sldId id="274" r:id="rId16"/>
    <p:sldId id="271" r:id="rId17"/>
    <p:sldId id="285" r:id="rId18"/>
    <p:sldId id="261" r:id="rId19"/>
    <p:sldId id="279" r:id="rId20"/>
    <p:sldId id="272" r:id="rId21"/>
    <p:sldId id="287" r:id="rId22"/>
    <p:sldId id="259" r:id="rId23"/>
    <p:sldId id="264" r:id="rId24"/>
    <p:sldId id="291" r:id="rId25"/>
    <p:sldId id="292" r:id="rId26"/>
    <p:sldId id="294" r:id="rId27"/>
    <p:sldId id="295" r:id="rId28"/>
    <p:sldId id="298" r:id="rId29"/>
    <p:sldId id="305" r:id="rId30"/>
    <p:sldId id="306" r:id="rId31"/>
    <p:sldId id="308" r:id="rId32"/>
    <p:sldId id="296" r:id="rId3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Světlý styl 3 – zvýraznění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Světlý styl 1 – zvýraznění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EC20E35-A176-4012-BC5E-935CFFF8708E}" styleName="Střední styl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D7B26C5-4107-4FEC-AEDC-1716B250A1EF}" styleName="Světlý sty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1" d="100"/>
          <a:sy n="81" d="100"/>
        </p:scale>
        <p:origin x="75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64C78D-76A2-4077-887C-B5D8DC95A2B0}" type="datetimeFigureOut">
              <a:rPr lang="cs-CZ" smtClean="0"/>
              <a:t>05.11.2020</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EB87EB-0726-402C-9B47-2467A714E38E}" type="slidenum">
              <a:rPr lang="cs-CZ" smtClean="0"/>
              <a:t>‹#›</a:t>
            </a:fld>
            <a:endParaRPr lang="cs-CZ"/>
          </a:p>
        </p:txBody>
      </p:sp>
    </p:spTree>
    <p:extLst>
      <p:ext uri="{BB962C8B-B14F-4D97-AF65-F5344CB8AC3E}">
        <p14:creationId xmlns:p14="http://schemas.microsoft.com/office/powerpoint/2010/main" val="3963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Disproportionate</a:t>
            </a:r>
            <a:r>
              <a:rPr lang="cs-CZ" dirty="0"/>
              <a:t> </a:t>
            </a:r>
            <a:r>
              <a:rPr lang="cs-CZ" dirty="0" err="1"/>
              <a:t>efford</a:t>
            </a:r>
            <a:endParaRPr lang="cs-CZ" dirty="0"/>
          </a:p>
        </p:txBody>
      </p:sp>
      <p:sp>
        <p:nvSpPr>
          <p:cNvPr id="4" name="Zástupný symbol pro číslo snímku 3"/>
          <p:cNvSpPr>
            <a:spLocks noGrp="1"/>
          </p:cNvSpPr>
          <p:nvPr>
            <p:ph type="sldNum" sz="quarter" idx="5"/>
          </p:nvPr>
        </p:nvSpPr>
        <p:spPr/>
        <p:txBody>
          <a:bodyPr/>
          <a:lstStyle/>
          <a:p>
            <a:fld id="{C8EB87EB-0726-402C-9B47-2467A714E38E}" type="slidenum">
              <a:rPr lang="cs-CZ" smtClean="0"/>
              <a:t>4</a:t>
            </a:fld>
            <a:endParaRPr lang="cs-CZ"/>
          </a:p>
        </p:txBody>
      </p:sp>
    </p:spTree>
    <p:extLst>
      <p:ext uri="{BB962C8B-B14F-4D97-AF65-F5344CB8AC3E}">
        <p14:creationId xmlns:p14="http://schemas.microsoft.com/office/powerpoint/2010/main" val="15382829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Disproportionate</a:t>
            </a:r>
            <a:r>
              <a:rPr lang="cs-CZ" dirty="0"/>
              <a:t> </a:t>
            </a:r>
            <a:r>
              <a:rPr lang="cs-CZ" dirty="0" err="1"/>
              <a:t>efford</a:t>
            </a:r>
            <a:endParaRPr lang="cs-CZ" dirty="0"/>
          </a:p>
        </p:txBody>
      </p:sp>
      <p:sp>
        <p:nvSpPr>
          <p:cNvPr id="4" name="Zástupný symbol pro číslo snímku 3"/>
          <p:cNvSpPr>
            <a:spLocks noGrp="1"/>
          </p:cNvSpPr>
          <p:nvPr>
            <p:ph type="sldNum" sz="quarter" idx="5"/>
          </p:nvPr>
        </p:nvSpPr>
        <p:spPr/>
        <p:txBody>
          <a:bodyPr/>
          <a:lstStyle/>
          <a:p>
            <a:fld id="{C8EB87EB-0726-402C-9B47-2467A714E38E}" type="slidenum">
              <a:rPr lang="cs-CZ" smtClean="0"/>
              <a:t>5</a:t>
            </a:fld>
            <a:endParaRPr lang="cs-CZ"/>
          </a:p>
        </p:txBody>
      </p:sp>
    </p:spTree>
    <p:extLst>
      <p:ext uri="{BB962C8B-B14F-4D97-AF65-F5344CB8AC3E}">
        <p14:creationId xmlns:p14="http://schemas.microsoft.com/office/powerpoint/2010/main" val="23404556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b="0" i="0" u="none" strike="noStrike" kern="1200" baseline="0" dirty="0">
                <a:solidFill>
                  <a:schemeClr val="tx1"/>
                </a:solidFill>
                <a:latin typeface="+mn-lt"/>
                <a:ea typeface="+mn-ea"/>
                <a:cs typeface="+mn-cs"/>
              </a:rPr>
              <a:t>De-</a:t>
            </a:r>
            <a:r>
              <a:rPr lang="cs-CZ" sz="1200" b="0" i="0" u="none" strike="noStrike" kern="1200" baseline="0" dirty="0" err="1">
                <a:solidFill>
                  <a:schemeClr val="tx1"/>
                </a:solidFill>
                <a:latin typeface="+mn-lt"/>
                <a:ea typeface="+mn-ea"/>
                <a:cs typeface="+mn-cs"/>
              </a:rPr>
              <a:t>anonymiation</a:t>
            </a:r>
            <a:r>
              <a:rPr lang="cs-CZ" sz="1200" b="0" i="0" u="none" strike="noStrike" kern="1200" baseline="0" dirty="0">
                <a:solidFill>
                  <a:schemeClr val="tx1"/>
                </a:solidFill>
                <a:latin typeface="+mn-lt"/>
                <a:ea typeface="+mn-ea"/>
                <a:cs typeface="+mn-cs"/>
              </a:rPr>
              <a:t>? </a:t>
            </a:r>
          </a:p>
          <a:p>
            <a:r>
              <a:rPr lang="cs-CZ" sz="1200" b="0" i="0" u="none" strike="noStrike" kern="1200" baseline="0" dirty="0" err="1">
                <a:solidFill>
                  <a:schemeClr val="tx1"/>
                </a:solidFill>
                <a:latin typeface="+mn-lt"/>
                <a:ea typeface="+mn-ea"/>
                <a:cs typeface="+mn-cs"/>
              </a:rPr>
              <a:t>Removal</a:t>
            </a:r>
            <a:r>
              <a:rPr lang="cs-CZ" sz="1200" b="0" i="0" u="none" strike="noStrike" kern="1200" baseline="0" dirty="0">
                <a:solidFill>
                  <a:schemeClr val="tx1"/>
                </a:solidFill>
                <a:latin typeface="+mn-lt"/>
                <a:ea typeface="+mn-ea"/>
                <a:cs typeface="+mn-cs"/>
              </a:rPr>
              <a:t> </a:t>
            </a:r>
            <a:r>
              <a:rPr lang="cs-CZ" sz="1200" b="0" i="0" u="none" strike="noStrike" kern="1200" baseline="0" dirty="0" err="1">
                <a:solidFill>
                  <a:schemeClr val="tx1"/>
                </a:solidFill>
                <a:latin typeface="+mn-lt"/>
                <a:ea typeface="+mn-ea"/>
                <a:cs typeface="+mn-cs"/>
              </a:rPr>
              <a:t>of</a:t>
            </a:r>
            <a:r>
              <a:rPr lang="cs-CZ" sz="1200" b="0" i="0" u="none" strike="noStrike" kern="1200" baseline="0" dirty="0">
                <a:solidFill>
                  <a:schemeClr val="tx1"/>
                </a:solidFill>
                <a:latin typeface="+mn-lt"/>
                <a:ea typeface="+mn-ea"/>
                <a:cs typeface="+mn-cs"/>
              </a:rPr>
              <a:t> direct </a:t>
            </a:r>
            <a:r>
              <a:rPr lang="cs-CZ" sz="1200" b="0" i="0" u="none" strike="noStrike" kern="1200" baseline="0" dirty="0" err="1">
                <a:solidFill>
                  <a:schemeClr val="tx1"/>
                </a:solidFill>
                <a:latin typeface="+mn-lt"/>
                <a:ea typeface="+mn-ea"/>
                <a:cs typeface="+mn-cs"/>
              </a:rPr>
              <a:t>identifiers</a:t>
            </a:r>
            <a:r>
              <a:rPr lang="cs-CZ" sz="1200" b="0" i="0" u="none" strike="noStrike" kern="1200" baseline="0" dirty="0">
                <a:solidFill>
                  <a:schemeClr val="tx1"/>
                </a:solidFill>
                <a:latin typeface="+mn-lt"/>
                <a:ea typeface="+mn-ea"/>
                <a:cs typeface="+mn-cs"/>
              </a:rPr>
              <a:t>, </a:t>
            </a:r>
            <a:r>
              <a:rPr lang="cs-CZ" sz="1200" b="0" i="0" u="none" strike="noStrike" kern="1200" baseline="0" dirty="0" err="1">
                <a:solidFill>
                  <a:schemeClr val="tx1"/>
                </a:solidFill>
                <a:latin typeface="+mn-lt"/>
                <a:ea typeface="+mn-ea"/>
                <a:cs typeface="+mn-cs"/>
              </a:rPr>
              <a:t>Lowering</a:t>
            </a:r>
            <a:r>
              <a:rPr lang="cs-CZ" sz="1200" b="0" i="0" u="none" strike="noStrike" kern="1200" baseline="0" dirty="0">
                <a:solidFill>
                  <a:schemeClr val="tx1"/>
                </a:solidFill>
                <a:latin typeface="+mn-lt"/>
                <a:ea typeface="+mn-ea"/>
                <a:cs typeface="+mn-cs"/>
              </a:rPr>
              <a:t> </a:t>
            </a:r>
            <a:r>
              <a:rPr lang="cs-CZ" sz="1200" b="0" i="0" u="none" strike="noStrike" kern="1200" baseline="0" dirty="0" err="1">
                <a:solidFill>
                  <a:schemeClr val="tx1"/>
                </a:solidFill>
                <a:latin typeface="+mn-lt"/>
                <a:ea typeface="+mn-ea"/>
                <a:cs typeface="+mn-cs"/>
              </a:rPr>
              <a:t>of</a:t>
            </a:r>
            <a:r>
              <a:rPr lang="cs-CZ" sz="1200" b="0" i="0" u="none" strike="noStrike" kern="1200" baseline="0" dirty="0">
                <a:solidFill>
                  <a:schemeClr val="tx1"/>
                </a:solidFill>
                <a:latin typeface="+mn-lt"/>
                <a:ea typeface="+mn-ea"/>
                <a:cs typeface="+mn-cs"/>
              </a:rPr>
              <a:t> </a:t>
            </a:r>
            <a:r>
              <a:rPr lang="cs-CZ" sz="1200" b="0" i="0" u="none" strike="noStrike" kern="1200" baseline="0" dirty="0" err="1">
                <a:solidFill>
                  <a:schemeClr val="tx1"/>
                </a:solidFill>
                <a:latin typeface="+mn-lt"/>
                <a:ea typeface="+mn-ea"/>
                <a:cs typeface="+mn-cs"/>
              </a:rPr>
              <a:t>granularity</a:t>
            </a:r>
            <a:r>
              <a:rPr lang="cs-CZ" sz="1200" b="0" i="0" u="none" strike="noStrike" kern="1200" baseline="0" dirty="0">
                <a:solidFill>
                  <a:schemeClr val="tx1"/>
                </a:solidFill>
                <a:latin typeface="+mn-lt"/>
                <a:ea typeface="+mn-ea"/>
                <a:cs typeface="+mn-cs"/>
              </a:rPr>
              <a:t>, </a:t>
            </a:r>
            <a:r>
              <a:rPr lang="cs-CZ" sz="1200" b="0" i="0" u="none" strike="noStrike" kern="1200" baseline="0" dirty="0" err="1">
                <a:solidFill>
                  <a:schemeClr val="tx1"/>
                </a:solidFill>
                <a:latin typeface="+mn-lt"/>
                <a:ea typeface="+mn-ea"/>
                <a:cs typeface="+mn-cs"/>
              </a:rPr>
              <a:t>Aggregation</a:t>
            </a:r>
            <a:r>
              <a:rPr lang="cs-CZ" sz="1200" b="0" i="0" u="none" strike="noStrike" kern="1200" baseline="0" dirty="0">
                <a:solidFill>
                  <a:schemeClr val="tx1"/>
                </a:solidFill>
                <a:latin typeface="+mn-lt"/>
                <a:ea typeface="+mn-ea"/>
                <a:cs typeface="+mn-cs"/>
              </a:rPr>
              <a:t>, </a:t>
            </a:r>
            <a:r>
              <a:rPr lang="cs-CZ" sz="1200" b="0" i="0" u="none" strike="noStrike" kern="1200" baseline="0" dirty="0" err="1">
                <a:solidFill>
                  <a:schemeClr val="tx1"/>
                </a:solidFill>
                <a:latin typeface="+mn-lt"/>
                <a:ea typeface="+mn-ea"/>
                <a:cs typeface="+mn-cs"/>
              </a:rPr>
              <a:t>Dataexchange</a:t>
            </a:r>
            <a:endParaRPr lang="cs-CZ" sz="1200" b="0" i="0" u="none" strike="noStrike" kern="1200" baseline="0" dirty="0">
              <a:solidFill>
                <a:schemeClr val="tx1"/>
              </a:solidFill>
              <a:latin typeface="+mn-lt"/>
              <a:ea typeface="+mn-ea"/>
              <a:cs typeface="+mn-cs"/>
            </a:endParaRPr>
          </a:p>
        </p:txBody>
      </p:sp>
      <p:sp>
        <p:nvSpPr>
          <p:cNvPr id="4" name="Zástupný symbol pro číslo snímku 3"/>
          <p:cNvSpPr>
            <a:spLocks noGrp="1"/>
          </p:cNvSpPr>
          <p:nvPr>
            <p:ph type="sldNum" sz="quarter" idx="5"/>
          </p:nvPr>
        </p:nvSpPr>
        <p:spPr/>
        <p:txBody>
          <a:bodyPr/>
          <a:lstStyle/>
          <a:p>
            <a:fld id="{C8EB87EB-0726-402C-9B47-2467A714E38E}" type="slidenum">
              <a:rPr lang="cs-CZ" smtClean="0"/>
              <a:t>6</a:t>
            </a:fld>
            <a:endParaRPr lang="cs-CZ"/>
          </a:p>
        </p:txBody>
      </p:sp>
    </p:spTree>
    <p:extLst>
      <p:ext uri="{BB962C8B-B14F-4D97-AF65-F5344CB8AC3E}">
        <p14:creationId xmlns:p14="http://schemas.microsoft.com/office/powerpoint/2010/main" val="3854112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Internet </a:t>
            </a:r>
            <a:r>
              <a:rPr lang="cs-CZ" dirty="0" err="1"/>
              <a:t>never</a:t>
            </a:r>
            <a:r>
              <a:rPr lang="cs-CZ" dirty="0"/>
              <a:t> </a:t>
            </a:r>
            <a:r>
              <a:rPr lang="cs-CZ" dirty="0" err="1"/>
              <a:t>forgets</a:t>
            </a:r>
            <a:r>
              <a:rPr lang="cs-CZ" dirty="0"/>
              <a:t> (</a:t>
            </a:r>
            <a:r>
              <a:rPr lang="cs-CZ" dirty="0" err="1"/>
              <a:t>collective</a:t>
            </a:r>
            <a:r>
              <a:rPr lang="cs-CZ" dirty="0"/>
              <a:t> </a:t>
            </a:r>
            <a:r>
              <a:rPr lang="cs-CZ" dirty="0" err="1"/>
              <a:t>memory</a:t>
            </a:r>
            <a:r>
              <a:rPr lang="cs-CZ" dirty="0"/>
              <a:t>), past made </a:t>
            </a:r>
            <a:r>
              <a:rPr lang="cs-CZ" dirty="0" err="1"/>
              <a:t>present</a:t>
            </a:r>
            <a:r>
              <a:rPr lang="cs-CZ" dirty="0"/>
              <a:t>, </a:t>
            </a:r>
            <a:r>
              <a:rPr lang="cs-CZ" dirty="0" err="1"/>
              <a:t>Streissant</a:t>
            </a:r>
            <a:r>
              <a:rPr lang="cs-CZ" dirty="0"/>
              <a:t> </a:t>
            </a:r>
            <a:r>
              <a:rPr lang="cs-CZ" dirty="0" err="1"/>
              <a:t>effect</a:t>
            </a:r>
            <a:r>
              <a:rPr lang="cs-CZ" dirty="0"/>
              <a:t>, Long past </a:t>
            </a:r>
            <a:r>
              <a:rPr lang="cs-CZ" dirty="0" err="1"/>
              <a:t>misconduct</a:t>
            </a:r>
            <a:r>
              <a:rPr lang="cs-CZ" dirty="0"/>
              <a:t>, </a:t>
            </a:r>
            <a:r>
              <a:rPr lang="cs-CZ" dirty="0" err="1"/>
              <a:t>The</a:t>
            </a:r>
            <a:r>
              <a:rPr lang="cs-CZ" dirty="0"/>
              <a:t> </a:t>
            </a:r>
            <a:r>
              <a:rPr lang="cs-CZ" dirty="0" err="1"/>
              <a:t>value</a:t>
            </a:r>
            <a:r>
              <a:rPr lang="cs-CZ" dirty="0"/>
              <a:t> </a:t>
            </a:r>
            <a:r>
              <a:rPr lang="cs-CZ" dirty="0" err="1"/>
              <a:t>of</a:t>
            </a:r>
            <a:r>
              <a:rPr lang="cs-CZ" dirty="0"/>
              <a:t> data </a:t>
            </a:r>
            <a:r>
              <a:rPr lang="cs-CZ" dirty="0" err="1"/>
              <a:t>changes</a:t>
            </a:r>
            <a:r>
              <a:rPr lang="cs-CZ" dirty="0"/>
              <a:t> in </a:t>
            </a:r>
            <a:r>
              <a:rPr lang="cs-CZ" dirty="0" err="1"/>
              <a:t>time</a:t>
            </a:r>
            <a:r>
              <a:rPr lang="cs-CZ" dirty="0"/>
              <a:t>!</a:t>
            </a:r>
          </a:p>
        </p:txBody>
      </p:sp>
      <p:sp>
        <p:nvSpPr>
          <p:cNvPr id="4" name="Zástupný symbol pro číslo snímku 3"/>
          <p:cNvSpPr>
            <a:spLocks noGrp="1"/>
          </p:cNvSpPr>
          <p:nvPr>
            <p:ph type="sldNum" sz="quarter" idx="5"/>
          </p:nvPr>
        </p:nvSpPr>
        <p:spPr/>
        <p:txBody>
          <a:bodyPr/>
          <a:lstStyle/>
          <a:p>
            <a:fld id="{C8EB87EB-0726-402C-9B47-2467A714E38E}" type="slidenum">
              <a:rPr lang="cs-CZ" smtClean="0"/>
              <a:t>7</a:t>
            </a:fld>
            <a:endParaRPr lang="cs-CZ"/>
          </a:p>
        </p:txBody>
      </p:sp>
    </p:spTree>
    <p:extLst>
      <p:ext uri="{BB962C8B-B14F-4D97-AF65-F5344CB8AC3E}">
        <p14:creationId xmlns:p14="http://schemas.microsoft.com/office/powerpoint/2010/main" val="34761502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E.g. </a:t>
            </a:r>
            <a:r>
              <a:rPr lang="en-US" sz="1200" b="0" i="0" u="none" strike="noStrike" kern="1200" baseline="0" dirty="0" err="1">
                <a:solidFill>
                  <a:schemeClr val="tx1"/>
                </a:solidFill>
                <a:latin typeface="+mn-lt"/>
                <a:ea typeface="+mn-ea"/>
                <a:cs typeface="+mn-cs"/>
              </a:rPr>
              <a:t>Ryneš</a:t>
            </a:r>
            <a:r>
              <a:rPr lang="en-US" sz="1200" b="0" i="0" u="none" strike="noStrike" kern="1200" baseline="0" dirty="0">
                <a:solidFill>
                  <a:schemeClr val="tx1"/>
                </a:solidFill>
                <a:latin typeface="+mn-lt"/>
                <a:ea typeface="+mn-ea"/>
                <a:cs typeface="+mn-cs"/>
              </a:rPr>
              <a:t> Case(C-212/13); Lindqvist Case (C-101/01)</a:t>
            </a:r>
          </a:p>
        </p:txBody>
      </p:sp>
      <p:sp>
        <p:nvSpPr>
          <p:cNvPr id="4" name="Zástupný symbol pro číslo snímku 3"/>
          <p:cNvSpPr>
            <a:spLocks noGrp="1"/>
          </p:cNvSpPr>
          <p:nvPr>
            <p:ph type="sldNum" sz="quarter" idx="5"/>
          </p:nvPr>
        </p:nvSpPr>
        <p:spPr/>
        <p:txBody>
          <a:bodyPr/>
          <a:lstStyle/>
          <a:p>
            <a:fld id="{C8EB87EB-0726-402C-9B47-2467A714E38E}" type="slidenum">
              <a:rPr lang="cs-CZ" smtClean="0"/>
              <a:t>13</a:t>
            </a:fld>
            <a:endParaRPr lang="cs-CZ"/>
          </a:p>
        </p:txBody>
      </p:sp>
    </p:spTree>
    <p:extLst>
      <p:ext uri="{BB962C8B-B14F-4D97-AF65-F5344CB8AC3E}">
        <p14:creationId xmlns:p14="http://schemas.microsoft.com/office/powerpoint/2010/main" val="30746508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Contract</a:t>
            </a:r>
            <a:r>
              <a:rPr lang="cs-CZ" dirty="0"/>
              <a:t>, joint </a:t>
            </a:r>
            <a:r>
              <a:rPr lang="cs-CZ" dirty="0" err="1"/>
              <a:t>controllers</a:t>
            </a:r>
            <a:endParaRPr lang="cs-CZ" dirty="0"/>
          </a:p>
        </p:txBody>
      </p:sp>
      <p:sp>
        <p:nvSpPr>
          <p:cNvPr id="4" name="Zástupný symbol pro číslo snímku 3"/>
          <p:cNvSpPr>
            <a:spLocks noGrp="1"/>
          </p:cNvSpPr>
          <p:nvPr>
            <p:ph type="sldNum" sz="quarter" idx="5"/>
          </p:nvPr>
        </p:nvSpPr>
        <p:spPr/>
        <p:txBody>
          <a:bodyPr/>
          <a:lstStyle/>
          <a:p>
            <a:fld id="{C8EB87EB-0726-402C-9B47-2467A714E38E}" type="slidenum">
              <a:rPr lang="cs-CZ" smtClean="0"/>
              <a:t>16</a:t>
            </a:fld>
            <a:endParaRPr lang="cs-CZ"/>
          </a:p>
        </p:txBody>
      </p:sp>
    </p:spTree>
    <p:extLst>
      <p:ext uri="{BB962C8B-B14F-4D97-AF65-F5344CB8AC3E}">
        <p14:creationId xmlns:p14="http://schemas.microsoft.com/office/powerpoint/2010/main" val="1047718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7A8A77-3242-4DC2-BA78-17DAA795EF5A}"/>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5EE29C8D-C40E-4C07-B896-2D374101F0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CACCBC95-B68A-4A9A-83D9-EF91F3146CB1}"/>
              </a:ext>
            </a:extLst>
          </p:cNvPr>
          <p:cNvSpPr>
            <a:spLocks noGrp="1"/>
          </p:cNvSpPr>
          <p:nvPr>
            <p:ph type="dt" sz="half" idx="10"/>
          </p:nvPr>
        </p:nvSpPr>
        <p:spPr/>
        <p:txBody>
          <a:bodyPr/>
          <a:lstStyle/>
          <a:p>
            <a:fld id="{4352D935-8970-4B7B-BEED-C2B83A5B6886}" type="datetimeFigureOut">
              <a:rPr lang="cs-CZ" smtClean="0"/>
              <a:t>05.11.2020</a:t>
            </a:fld>
            <a:endParaRPr lang="cs-CZ"/>
          </a:p>
        </p:txBody>
      </p:sp>
      <p:sp>
        <p:nvSpPr>
          <p:cNvPr id="5" name="Zástupný symbol pro zápatí 4">
            <a:extLst>
              <a:ext uri="{FF2B5EF4-FFF2-40B4-BE49-F238E27FC236}">
                <a16:creationId xmlns:a16="http://schemas.microsoft.com/office/drawing/2014/main" id="{26B704EB-9241-413A-A5D8-DEEAA334509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3D66324-AABD-4170-B5E8-FC6B267BBC73}"/>
              </a:ext>
            </a:extLst>
          </p:cNvPr>
          <p:cNvSpPr>
            <a:spLocks noGrp="1"/>
          </p:cNvSpPr>
          <p:nvPr>
            <p:ph type="sldNum" sz="quarter" idx="12"/>
          </p:nvPr>
        </p:nvSpPr>
        <p:spPr/>
        <p:txBody>
          <a:bodyPr/>
          <a:lstStyle/>
          <a:p>
            <a:fld id="{FA94B96C-AD45-432E-8A17-6EEC6F283717}" type="slidenum">
              <a:rPr lang="cs-CZ" smtClean="0"/>
              <a:t>‹#›</a:t>
            </a:fld>
            <a:endParaRPr lang="cs-CZ"/>
          </a:p>
        </p:txBody>
      </p:sp>
    </p:spTree>
    <p:extLst>
      <p:ext uri="{BB962C8B-B14F-4D97-AF65-F5344CB8AC3E}">
        <p14:creationId xmlns:p14="http://schemas.microsoft.com/office/powerpoint/2010/main" val="1567827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C10982-2222-41B0-8486-26C76BEED843}"/>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3DA6E9AC-4567-4340-BD70-5EBB3BD41788}"/>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D35A807-6CD9-4324-AD54-AE23456A9DFB}"/>
              </a:ext>
            </a:extLst>
          </p:cNvPr>
          <p:cNvSpPr>
            <a:spLocks noGrp="1"/>
          </p:cNvSpPr>
          <p:nvPr>
            <p:ph type="dt" sz="half" idx="10"/>
          </p:nvPr>
        </p:nvSpPr>
        <p:spPr/>
        <p:txBody>
          <a:bodyPr/>
          <a:lstStyle/>
          <a:p>
            <a:fld id="{4352D935-8970-4B7B-BEED-C2B83A5B6886}" type="datetimeFigureOut">
              <a:rPr lang="cs-CZ" smtClean="0"/>
              <a:t>05.11.2020</a:t>
            </a:fld>
            <a:endParaRPr lang="cs-CZ"/>
          </a:p>
        </p:txBody>
      </p:sp>
      <p:sp>
        <p:nvSpPr>
          <p:cNvPr id="5" name="Zástupný symbol pro zápatí 4">
            <a:extLst>
              <a:ext uri="{FF2B5EF4-FFF2-40B4-BE49-F238E27FC236}">
                <a16:creationId xmlns:a16="http://schemas.microsoft.com/office/drawing/2014/main" id="{B5510F15-C91C-4DD2-B0D5-FD37DDADA10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BB19391-58D6-4716-892D-0C6577B84FDB}"/>
              </a:ext>
            </a:extLst>
          </p:cNvPr>
          <p:cNvSpPr>
            <a:spLocks noGrp="1"/>
          </p:cNvSpPr>
          <p:nvPr>
            <p:ph type="sldNum" sz="quarter" idx="12"/>
          </p:nvPr>
        </p:nvSpPr>
        <p:spPr/>
        <p:txBody>
          <a:bodyPr/>
          <a:lstStyle/>
          <a:p>
            <a:fld id="{FA94B96C-AD45-432E-8A17-6EEC6F283717}" type="slidenum">
              <a:rPr lang="cs-CZ" smtClean="0"/>
              <a:t>‹#›</a:t>
            </a:fld>
            <a:endParaRPr lang="cs-CZ"/>
          </a:p>
        </p:txBody>
      </p:sp>
    </p:spTree>
    <p:extLst>
      <p:ext uri="{BB962C8B-B14F-4D97-AF65-F5344CB8AC3E}">
        <p14:creationId xmlns:p14="http://schemas.microsoft.com/office/powerpoint/2010/main" val="586068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4A757639-B94D-4574-8636-BF3B04269A12}"/>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4A7742E8-4D98-4248-9219-B1DBEA14295D}"/>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1376FAD-4472-426B-BDF5-1DF7EE4A3CEF}"/>
              </a:ext>
            </a:extLst>
          </p:cNvPr>
          <p:cNvSpPr>
            <a:spLocks noGrp="1"/>
          </p:cNvSpPr>
          <p:nvPr>
            <p:ph type="dt" sz="half" idx="10"/>
          </p:nvPr>
        </p:nvSpPr>
        <p:spPr/>
        <p:txBody>
          <a:bodyPr/>
          <a:lstStyle/>
          <a:p>
            <a:fld id="{4352D935-8970-4B7B-BEED-C2B83A5B6886}" type="datetimeFigureOut">
              <a:rPr lang="cs-CZ" smtClean="0"/>
              <a:t>05.11.2020</a:t>
            </a:fld>
            <a:endParaRPr lang="cs-CZ"/>
          </a:p>
        </p:txBody>
      </p:sp>
      <p:sp>
        <p:nvSpPr>
          <p:cNvPr id="5" name="Zástupný symbol pro zápatí 4">
            <a:extLst>
              <a:ext uri="{FF2B5EF4-FFF2-40B4-BE49-F238E27FC236}">
                <a16:creationId xmlns:a16="http://schemas.microsoft.com/office/drawing/2014/main" id="{3355E239-8729-4451-9059-EA67053F142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7FE7558-114E-4499-BE66-4B29FB6DDF83}"/>
              </a:ext>
            </a:extLst>
          </p:cNvPr>
          <p:cNvSpPr>
            <a:spLocks noGrp="1"/>
          </p:cNvSpPr>
          <p:nvPr>
            <p:ph type="sldNum" sz="quarter" idx="12"/>
          </p:nvPr>
        </p:nvSpPr>
        <p:spPr/>
        <p:txBody>
          <a:bodyPr/>
          <a:lstStyle/>
          <a:p>
            <a:fld id="{FA94B96C-AD45-432E-8A17-6EEC6F283717}" type="slidenum">
              <a:rPr lang="cs-CZ" smtClean="0"/>
              <a:t>‹#›</a:t>
            </a:fld>
            <a:endParaRPr lang="cs-CZ"/>
          </a:p>
        </p:txBody>
      </p:sp>
    </p:spTree>
    <p:extLst>
      <p:ext uri="{BB962C8B-B14F-4D97-AF65-F5344CB8AC3E}">
        <p14:creationId xmlns:p14="http://schemas.microsoft.com/office/powerpoint/2010/main" val="3878725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6A3F33-21E3-4564-8978-885C2F52227C}"/>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7305E1D7-93A3-4AB9-B646-52ECE4C11916}"/>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2B9DCF3-86AA-4F51-92C1-740E291524DF}"/>
              </a:ext>
            </a:extLst>
          </p:cNvPr>
          <p:cNvSpPr>
            <a:spLocks noGrp="1"/>
          </p:cNvSpPr>
          <p:nvPr>
            <p:ph type="dt" sz="half" idx="10"/>
          </p:nvPr>
        </p:nvSpPr>
        <p:spPr/>
        <p:txBody>
          <a:bodyPr/>
          <a:lstStyle/>
          <a:p>
            <a:fld id="{4352D935-8970-4B7B-BEED-C2B83A5B6886}" type="datetimeFigureOut">
              <a:rPr lang="cs-CZ" smtClean="0"/>
              <a:t>05.11.2020</a:t>
            </a:fld>
            <a:endParaRPr lang="cs-CZ"/>
          </a:p>
        </p:txBody>
      </p:sp>
      <p:sp>
        <p:nvSpPr>
          <p:cNvPr id="5" name="Zástupný symbol pro zápatí 4">
            <a:extLst>
              <a:ext uri="{FF2B5EF4-FFF2-40B4-BE49-F238E27FC236}">
                <a16:creationId xmlns:a16="http://schemas.microsoft.com/office/drawing/2014/main" id="{BB9C1E4C-6920-4DFD-9D0E-2700C8BA2BD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80ABD5F-A701-4295-B91A-3DBD93B22F40}"/>
              </a:ext>
            </a:extLst>
          </p:cNvPr>
          <p:cNvSpPr>
            <a:spLocks noGrp="1"/>
          </p:cNvSpPr>
          <p:nvPr>
            <p:ph type="sldNum" sz="quarter" idx="12"/>
          </p:nvPr>
        </p:nvSpPr>
        <p:spPr/>
        <p:txBody>
          <a:bodyPr/>
          <a:lstStyle/>
          <a:p>
            <a:fld id="{FA94B96C-AD45-432E-8A17-6EEC6F283717}" type="slidenum">
              <a:rPr lang="cs-CZ" smtClean="0"/>
              <a:t>‹#›</a:t>
            </a:fld>
            <a:endParaRPr lang="cs-CZ"/>
          </a:p>
        </p:txBody>
      </p:sp>
    </p:spTree>
    <p:extLst>
      <p:ext uri="{BB962C8B-B14F-4D97-AF65-F5344CB8AC3E}">
        <p14:creationId xmlns:p14="http://schemas.microsoft.com/office/powerpoint/2010/main" val="3971730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55BA2A-72FC-44B2-959D-4A86DC1F9A40}"/>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D9BEAD72-06F3-47B5-9494-313C50C8D0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C4755314-9106-4ADC-9D8F-8E636ECBC02E}"/>
              </a:ext>
            </a:extLst>
          </p:cNvPr>
          <p:cNvSpPr>
            <a:spLocks noGrp="1"/>
          </p:cNvSpPr>
          <p:nvPr>
            <p:ph type="dt" sz="half" idx="10"/>
          </p:nvPr>
        </p:nvSpPr>
        <p:spPr/>
        <p:txBody>
          <a:bodyPr/>
          <a:lstStyle/>
          <a:p>
            <a:fld id="{4352D935-8970-4B7B-BEED-C2B83A5B6886}" type="datetimeFigureOut">
              <a:rPr lang="cs-CZ" smtClean="0"/>
              <a:t>05.11.2020</a:t>
            </a:fld>
            <a:endParaRPr lang="cs-CZ"/>
          </a:p>
        </p:txBody>
      </p:sp>
      <p:sp>
        <p:nvSpPr>
          <p:cNvPr id="5" name="Zástupný symbol pro zápatí 4">
            <a:extLst>
              <a:ext uri="{FF2B5EF4-FFF2-40B4-BE49-F238E27FC236}">
                <a16:creationId xmlns:a16="http://schemas.microsoft.com/office/drawing/2014/main" id="{0B6DEBFF-DF7D-477A-B474-A79CCB09D6F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90824FB-FADE-41FE-A69A-A52BA9E47CC0}"/>
              </a:ext>
            </a:extLst>
          </p:cNvPr>
          <p:cNvSpPr>
            <a:spLocks noGrp="1"/>
          </p:cNvSpPr>
          <p:nvPr>
            <p:ph type="sldNum" sz="quarter" idx="12"/>
          </p:nvPr>
        </p:nvSpPr>
        <p:spPr/>
        <p:txBody>
          <a:bodyPr/>
          <a:lstStyle/>
          <a:p>
            <a:fld id="{FA94B96C-AD45-432E-8A17-6EEC6F283717}" type="slidenum">
              <a:rPr lang="cs-CZ" smtClean="0"/>
              <a:t>‹#›</a:t>
            </a:fld>
            <a:endParaRPr lang="cs-CZ"/>
          </a:p>
        </p:txBody>
      </p:sp>
    </p:spTree>
    <p:extLst>
      <p:ext uri="{BB962C8B-B14F-4D97-AF65-F5344CB8AC3E}">
        <p14:creationId xmlns:p14="http://schemas.microsoft.com/office/powerpoint/2010/main" val="2269982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77A9AA-1BA1-41F0-953B-099BF8078D42}"/>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D32D034E-1896-469A-9A33-BC180D6AAEF6}"/>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09CD3621-FE5B-47F7-8AC5-3378504BBDDA}"/>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EFAAEAF6-2150-483C-BCA1-C67DB783388A}"/>
              </a:ext>
            </a:extLst>
          </p:cNvPr>
          <p:cNvSpPr>
            <a:spLocks noGrp="1"/>
          </p:cNvSpPr>
          <p:nvPr>
            <p:ph type="dt" sz="half" idx="10"/>
          </p:nvPr>
        </p:nvSpPr>
        <p:spPr/>
        <p:txBody>
          <a:bodyPr/>
          <a:lstStyle/>
          <a:p>
            <a:fld id="{4352D935-8970-4B7B-BEED-C2B83A5B6886}" type="datetimeFigureOut">
              <a:rPr lang="cs-CZ" smtClean="0"/>
              <a:t>05.11.2020</a:t>
            </a:fld>
            <a:endParaRPr lang="cs-CZ"/>
          </a:p>
        </p:txBody>
      </p:sp>
      <p:sp>
        <p:nvSpPr>
          <p:cNvPr id="6" name="Zástupný symbol pro zápatí 5">
            <a:extLst>
              <a:ext uri="{FF2B5EF4-FFF2-40B4-BE49-F238E27FC236}">
                <a16:creationId xmlns:a16="http://schemas.microsoft.com/office/drawing/2014/main" id="{6B7C6B43-4B5B-4A24-8655-DFC76BA5D16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2422907-DEF5-453C-9DA2-9213E5DAEF28}"/>
              </a:ext>
            </a:extLst>
          </p:cNvPr>
          <p:cNvSpPr>
            <a:spLocks noGrp="1"/>
          </p:cNvSpPr>
          <p:nvPr>
            <p:ph type="sldNum" sz="quarter" idx="12"/>
          </p:nvPr>
        </p:nvSpPr>
        <p:spPr/>
        <p:txBody>
          <a:bodyPr/>
          <a:lstStyle/>
          <a:p>
            <a:fld id="{FA94B96C-AD45-432E-8A17-6EEC6F283717}" type="slidenum">
              <a:rPr lang="cs-CZ" smtClean="0"/>
              <a:t>‹#›</a:t>
            </a:fld>
            <a:endParaRPr lang="cs-CZ"/>
          </a:p>
        </p:txBody>
      </p:sp>
    </p:spTree>
    <p:extLst>
      <p:ext uri="{BB962C8B-B14F-4D97-AF65-F5344CB8AC3E}">
        <p14:creationId xmlns:p14="http://schemas.microsoft.com/office/powerpoint/2010/main" val="3728717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2A9F8D-FBF5-4588-84A9-EBBADBF93B7E}"/>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4F7037E3-2A44-45AB-9997-992FD765E0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21858867-D8B3-4AD3-816A-933A2D105D62}"/>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85865AAC-C0C2-4E61-A7BA-FDA4F021EE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67583F71-0C1E-4B43-A9EE-ED02914B8ED8}"/>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F7EAAE7A-E26D-4A53-B5E6-EF786F2B9611}"/>
              </a:ext>
            </a:extLst>
          </p:cNvPr>
          <p:cNvSpPr>
            <a:spLocks noGrp="1"/>
          </p:cNvSpPr>
          <p:nvPr>
            <p:ph type="dt" sz="half" idx="10"/>
          </p:nvPr>
        </p:nvSpPr>
        <p:spPr/>
        <p:txBody>
          <a:bodyPr/>
          <a:lstStyle/>
          <a:p>
            <a:fld id="{4352D935-8970-4B7B-BEED-C2B83A5B6886}" type="datetimeFigureOut">
              <a:rPr lang="cs-CZ" smtClean="0"/>
              <a:t>05.11.2020</a:t>
            </a:fld>
            <a:endParaRPr lang="cs-CZ"/>
          </a:p>
        </p:txBody>
      </p:sp>
      <p:sp>
        <p:nvSpPr>
          <p:cNvPr id="8" name="Zástupný symbol pro zápatí 7">
            <a:extLst>
              <a:ext uri="{FF2B5EF4-FFF2-40B4-BE49-F238E27FC236}">
                <a16:creationId xmlns:a16="http://schemas.microsoft.com/office/drawing/2014/main" id="{C59A127E-72BC-4BD8-A562-000CE6B77E3E}"/>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717D6EC7-AABF-4A00-9918-082263AFB404}"/>
              </a:ext>
            </a:extLst>
          </p:cNvPr>
          <p:cNvSpPr>
            <a:spLocks noGrp="1"/>
          </p:cNvSpPr>
          <p:nvPr>
            <p:ph type="sldNum" sz="quarter" idx="12"/>
          </p:nvPr>
        </p:nvSpPr>
        <p:spPr/>
        <p:txBody>
          <a:bodyPr/>
          <a:lstStyle/>
          <a:p>
            <a:fld id="{FA94B96C-AD45-432E-8A17-6EEC6F283717}" type="slidenum">
              <a:rPr lang="cs-CZ" smtClean="0"/>
              <a:t>‹#›</a:t>
            </a:fld>
            <a:endParaRPr lang="cs-CZ"/>
          </a:p>
        </p:txBody>
      </p:sp>
    </p:spTree>
    <p:extLst>
      <p:ext uri="{BB962C8B-B14F-4D97-AF65-F5344CB8AC3E}">
        <p14:creationId xmlns:p14="http://schemas.microsoft.com/office/powerpoint/2010/main" val="719368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0FC8E9-A318-4A1F-BB78-FDE672F0651B}"/>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74DC6E79-9EBF-4924-BF09-FAC66B23C2E7}"/>
              </a:ext>
            </a:extLst>
          </p:cNvPr>
          <p:cNvSpPr>
            <a:spLocks noGrp="1"/>
          </p:cNvSpPr>
          <p:nvPr>
            <p:ph type="dt" sz="half" idx="10"/>
          </p:nvPr>
        </p:nvSpPr>
        <p:spPr/>
        <p:txBody>
          <a:bodyPr/>
          <a:lstStyle/>
          <a:p>
            <a:fld id="{4352D935-8970-4B7B-BEED-C2B83A5B6886}" type="datetimeFigureOut">
              <a:rPr lang="cs-CZ" smtClean="0"/>
              <a:t>05.11.2020</a:t>
            </a:fld>
            <a:endParaRPr lang="cs-CZ"/>
          </a:p>
        </p:txBody>
      </p:sp>
      <p:sp>
        <p:nvSpPr>
          <p:cNvPr id="4" name="Zástupný symbol pro zápatí 3">
            <a:extLst>
              <a:ext uri="{FF2B5EF4-FFF2-40B4-BE49-F238E27FC236}">
                <a16:creationId xmlns:a16="http://schemas.microsoft.com/office/drawing/2014/main" id="{03BCCB8A-66AB-44BA-9CD8-EAFEDF348998}"/>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C3180EA7-3F3B-46E7-8B71-7DB3CE6466F6}"/>
              </a:ext>
            </a:extLst>
          </p:cNvPr>
          <p:cNvSpPr>
            <a:spLocks noGrp="1"/>
          </p:cNvSpPr>
          <p:nvPr>
            <p:ph type="sldNum" sz="quarter" idx="12"/>
          </p:nvPr>
        </p:nvSpPr>
        <p:spPr/>
        <p:txBody>
          <a:bodyPr/>
          <a:lstStyle/>
          <a:p>
            <a:fld id="{FA94B96C-AD45-432E-8A17-6EEC6F283717}" type="slidenum">
              <a:rPr lang="cs-CZ" smtClean="0"/>
              <a:t>‹#›</a:t>
            </a:fld>
            <a:endParaRPr lang="cs-CZ"/>
          </a:p>
        </p:txBody>
      </p:sp>
    </p:spTree>
    <p:extLst>
      <p:ext uri="{BB962C8B-B14F-4D97-AF65-F5344CB8AC3E}">
        <p14:creationId xmlns:p14="http://schemas.microsoft.com/office/powerpoint/2010/main" val="4013164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9E74841D-E4BA-4158-A57D-8AF3CD5151EF}"/>
              </a:ext>
            </a:extLst>
          </p:cNvPr>
          <p:cNvSpPr>
            <a:spLocks noGrp="1"/>
          </p:cNvSpPr>
          <p:nvPr>
            <p:ph type="dt" sz="half" idx="10"/>
          </p:nvPr>
        </p:nvSpPr>
        <p:spPr/>
        <p:txBody>
          <a:bodyPr/>
          <a:lstStyle/>
          <a:p>
            <a:fld id="{4352D935-8970-4B7B-BEED-C2B83A5B6886}" type="datetimeFigureOut">
              <a:rPr lang="cs-CZ" smtClean="0"/>
              <a:t>05.11.2020</a:t>
            </a:fld>
            <a:endParaRPr lang="cs-CZ"/>
          </a:p>
        </p:txBody>
      </p:sp>
      <p:sp>
        <p:nvSpPr>
          <p:cNvPr id="3" name="Zástupný symbol pro zápatí 2">
            <a:extLst>
              <a:ext uri="{FF2B5EF4-FFF2-40B4-BE49-F238E27FC236}">
                <a16:creationId xmlns:a16="http://schemas.microsoft.com/office/drawing/2014/main" id="{C5DB75BA-53B2-4831-BA52-FF57506704B1}"/>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8EE98BDF-8DCF-4DD9-81C1-1DFE878DE5DB}"/>
              </a:ext>
            </a:extLst>
          </p:cNvPr>
          <p:cNvSpPr>
            <a:spLocks noGrp="1"/>
          </p:cNvSpPr>
          <p:nvPr>
            <p:ph type="sldNum" sz="quarter" idx="12"/>
          </p:nvPr>
        </p:nvSpPr>
        <p:spPr/>
        <p:txBody>
          <a:bodyPr/>
          <a:lstStyle/>
          <a:p>
            <a:fld id="{FA94B96C-AD45-432E-8A17-6EEC6F283717}" type="slidenum">
              <a:rPr lang="cs-CZ" smtClean="0"/>
              <a:t>‹#›</a:t>
            </a:fld>
            <a:endParaRPr lang="cs-CZ"/>
          </a:p>
        </p:txBody>
      </p:sp>
    </p:spTree>
    <p:extLst>
      <p:ext uri="{BB962C8B-B14F-4D97-AF65-F5344CB8AC3E}">
        <p14:creationId xmlns:p14="http://schemas.microsoft.com/office/powerpoint/2010/main" val="3832954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F6A6DE-4B4B-4202-94B3-1C99F997567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50498256-9ADD-48E8-AC7A-60A4018E90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8EA6E3B5-C5AD-4A22-8C13-E2E1E5B7F6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0A1B4B8A-D121-4FA1-B895-A2887ADCB22E}"/>
              </a:ext>
            </a:extLst>
          </p:cNvPr>
          <p:cNvSpPr>
            <a:spLocks noGrp="1"/>
          </p:cNvSpPr>
          <p:nvPr>
            <p:ph type="dt" sz="half" idx="10"/>
          </p:nvPr>
        </p:nvSpPr>
        <p:spPr/>
        <p:txBody>
          <a:bodyPr/>
          <a:lstStyle/>
          <a:p>
            <a:fld id="{4352D935-8970-4B7B-BEED-C2B83A5B6886}" type="datetimeFigureOut">
              <a:rPr lang="cs-CZ" smtClean="0"/>
              <a:t>05.11.2020</a:t>
            </a:fld>
            <a:endParaRPr lang="cs-CZ"/>
          </a:p>
        </p:txBody>
      </p:sp>
      <p:sp>
        <p:nvSpPr>
          <p:cNvPr id="6" name="Zástupný symbol pro zápatí 5">
            <a:extLst>
              <a:ext uri="{FF2B5EF4-FFF2-40B4-BE49-F238E27FC236}">
                <a16:creationId xmlns:a16="http://schemas.microsoft.com/office/drawing/2014/main" id="{CA7C36DF-5BD5-4C8D-8F90-C852AB214C58}"/>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F20DDAB-2396-4687-9C57-679A3B613475}"/>
              </a:ext>
            </a:extLst>
          </p:cNvPr>
          <p:cNvSpPr>
            <a:spLocks noGrp="1"/>
          </p:cNvSpPr>
          <p:nvPr>
            <p:ph type="sldNum" sz="quarter" idx="12"/>
          </p:nvPr>
        </p:nvSpPr>
        <p:spPr/>
        <p:txBody>
          <a:bodyPr/>
          <a:lstStyle/>
          <a:p>
            <a:fld id="{FA94B96C-AD45-432E-8A17-6EEC6F283717}" type="slidenum">
              <a:rPr lang="cs-CZ" smtClean="0"/>
              <a:t>‹#›</a:t>
            </a:fld>
            <a:endParaRPr lang="cs-CZ"/>
          </a:p>
        </p:txBody>
      </p:sp>
    </p:spTree>
    <p:extLst>
      <p:ext uri="{BB962C8B-B14F-4D97-AF65-F5344CB8AC3E}">
        <p14:creationId xmlns:p14="http://schemas.microsoft.com/office/powerpoint/2010/main" val="739224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882436-7C9F-498D-A7B1-CE8F42872C7C}"/>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06C94288-15B5-4FB8-AEE1-BACAE34B7D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5053FAA8-2FDF-4255-94D9-2F25A3CAAC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31839904-7B8D-4E1A-85C1-46EAA197483A}"/>
              </a:ext>
            </a:extLst>
          </p:cNvPr>
          <p:cNvSpPr>
            <a:spLocks noGrp="1"/>
          </p:cNvSpPr>
          <p:nvPr>
            <p:ph type="dt" sz="half" idx="10"/>
          </p:nvPr>
        </p:nvSpPr>
        <p:spPr/>
        <p:txBody>
          <a:bodyPr/>
          <a:lstStyle/>
          <a:p>
            <a:fld id="{4352D935-8970-4B7B-BEED-C2B83A5B6886}" type="datetimeFigureOut">
              <a:rPr lang="cs-CZ" smtClean="0"/>
              <a:t>05.11.2020</a:t>
            </a:fld>
            <a:endParaRPr lang="cs-CZ"/>
          </a:p>
        </p:txBody>
      </p:sp>
      <p:sp>
        <p:nvSpPr>
          <p:cNvPr id="6" name="Zástupný symbol pro zápatí 5">
            <a:extLst>
              <a:ext uri="{FF2B5EF4-FFF2-40B4-BE49-F238E27FC236}">
                <a16:creationId xmlns:a16="http://schemas.microsoft.com/office/drawing/2014/main" id="{2B3E6379-9EEF-4B86-9A7E-EBF0E635C1E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1A5D1D78-890D-4AAF-A465-DDA9BCF70178}"/>
              </a:ext>
            </a:extLst>
          </p:cNvPr>
          <p:cNvSpPr>
            <a:spLocks noGrp="1"/>
          </p:cNvSpPr>
          <p:nvPr>
            <p:ph type="sldNum" sz="quarter" idx="12"/>
          </p:nvPr>
        </p:nvSpPr>
        <p:spPr/>
        <p:txBody>
          <a:bodyPr/>
          <a:lstStyle/>
          <a:p>
            <a:fld id="{FA94B96C-AD45-432E-8A17-6EEC6F283717}" type="slidenum">
              <a:rPr lang="cs-CZ" smtClean="0"/>
              <a:t>‹#›</a:t>
            </a:fld>
            <a:endParaRPr lang="cs-CZ"/>
          </a:p>
        </p:txBody>
      </p:sp>
    </p:spTree>
    <p:extLst>
      <p:ext uri="{BB962C8B-B14F-4D97-AF65-F5344CB8AC3E}">
        <p14:creationId xmlns:p14="http://schemas.microsoft.com/office/powerpoint/2010/main" val="258207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196566C9-1452-4FFB-8D8D-C2702E16A1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8AB5E771-DC75-489C-A446-6DFD2F5B54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730140F-C7DB-44C7-8771-1B22934BB1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52D935-8970-4B7B-BEED-C2B83A5B6886}" type="datetimeFigureOut">
              <a:rPr lang="cs-CZ" smtClean="0"/>
              <a:t>05.11.2020</a:t>
            </a:fld>
            <a:endParaRPr lang="cs-CZ"/>
          </a:p>
        </p:txBody>
      </p:sp>
      <p:sp>
        <p:nvSpPr>
          <p:cNvPr id="5" name="Zástupný symbol pro zápatí 4">
            <a:extLst>
              <a:ext uri="{FF2B5EF4-FFF2-40B4-BE49-F238E27FC236}">
                <a16:creationId xmlns:a16="http://schemas.microsoft.com/office/drawing/2014/main" id="{16E10F64-499E-436F-8521-8C18AD2F88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0A0531C1-27CD-401B-9399-3418583B5F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94B96C-AD45-432E-8A17-6EEC6F283717}" type="slidenum">
              <a:rPr lang="cs-CZ" smtClean="0"/>
              <a:t>‹#›</a:t>
            </a:fld>
            <a:endParaRPr lang="cs-CZ"/>
          </a:p>
        </p:txBody>
      </p:sp>
    </p:spTree>
    <p:extLst>
      <p:ext uri="{BB962C8B-B14F-4D97-AF65-F5344CB8AC3E}">
        <p14:creationId xmlns:p14="http://schemas.microsoft.com/office/powerpoint/2010/main" val="1017134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434044@mail.muni.cz" TargetMode="Externa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2A8AA5BC-4F7A-4226-8F99-6D824B226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9" name="Straight Connector 18">
            <a:extLst>
              <a:ext uri="{FF2B5EF4-FFF2-40B4-BE49-F238E27FC236}">
                <a16:creationId xmlns:a16="http://schemas.microsoft.com/office/drawing/2014/main" id="{911DBBF1-3229-4BD9-B3D1-B4CA571E743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843625"/>
            <a:ext cx="12188824" cy="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sp>
        <p:nvSpPr>
          <p:cNvPr id="21" name="Rectangle 20">
            <a:extLst>
              <a:ext uri="{FF2B5EF4-FFF2-40B4-BE49-F238E27FC236}">
                <a16:creationId xmlns:a16="http://schemas.microsoft.com/office/drawing/2014/main" id="{5BC87C3E-1040-4EE4-9BDB-9537F7A1B3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6" y="968282"/>
            <a:ext cx="12188824" cy="49469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74D05E53-675C-4C32-BDB6-EA61006BE32C}"/>
              </a:ext>
            </a:extLst>
          </p:cNvPr>
          <p:cNvSpPr>
            <a:spLocks noGrp="1"/>
          </p:cNvSpPr>
          <p:nvPr>
            <p:ph type="ctrTitle"/>
          </p:nvPr>
        </p:nvSpPr>
        <p:spPr>
          <a:xfrm>
            <a:off x="795338" y="1566473"/>
            <a:ext cx="10601325" cy="2166723"/>
          </a:xfrm>
        </p:spPr>
        <p:txBody>
          <a:bodyPr>
            <a:normAutofit/>
          </a:bodyPr>
          <a:lstStyle/>
          <a:p>
            <a:r>
              <a:rPr lang="cs-CZ" sz="6600"/>
              <a:t>Personal data</a:t>
            </a:r>
          </a:p>
        </p:txBody>
      </p:sp>
      <p:sp>
        <p:nvSpPr>
          <p:cNvPr id="3" name="Podnadpis 2">
            <a:extLst>
              <a:ext uri="{FF2B5EF4-FFF2-40B4-BE49-F238E27FC236}">
                <a16:creationId xmlns:a16="http://schemas.microsoft.com/office/drawing/2014/main" id="{D4FA74C1-A24F-4CC9-AB8F-5E2BC4B1450D}"/>
              </a:ext>
            </a:extLst>
          </p:cNvPr>
          <p:cNvSpPr>
            <a:spLocks noGrp="1"/>
          </p:cNvSpPr>
          <p:nvPr>
            <p:ph type="subTitle" idx="1"/>
          </p:nvPr>
        </p:nvSpPr>
        <p:spPr>
          <a:xfrm>
            <a:off x="795338" y="4092320"/>
            <a:ext cx="10601325" cy="1144884"/>
          </a:xfrm>
        </p:spPr>
        <p:txBody>
          <a:bodyPr>
            <a:normAutofit/>
          </a:bodyPr>
          <a:lstStyle/>
          <a:p>
            <a:r>
              <a:rPr lang="cs-CZ"/>
              <a:t>Jakub Klodwig</a:t>
            </a:r>
          </a:p>
        </p:txBody>
      </p:sp>
      <p:cxnSp>
        <p:nvCxnSpPr>
          <p:cNvPr id="23" name="Straight Connector 22">
            <a:extLst>
              <a:ext uri="{FF2B5EF4-FFF2-40B4-BE49-F238E27FC236}">
                <a16:creationId xmlns:a16="http://schemas.microsoft.com/office/drawing/2014/main" id="{42CDBECE-872A-4C73-9DC1-BB4E805E2CF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4400" y="3894594"/>
            <a:ext cx="27432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5CD5A0B-CDD7-427C-AA42-2EECFDFA18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6028863"/>
            <a:ext cx="12188824" cy="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4061556"/>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1">
            <a:extLst>
              <a:ext uri="{FF2B5EF4-FFF2-40B4-BE49-F238E27FC236}">
                <a16:creationId xmlns:a16="http://schemas.microsoft.com/office/drawing/2014/main" id="{64E585EA-75FD-4025-8270-F66A58A15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7636A00B-2BF1-4581-BDBB-6E2DD8E0BEB6}"/>
              </a:ext>
            </a:extLst>
          </p:cNvPr>
          <p:cNvSpPr>
            <a:spLocks noGrp="1"/>
          </p:cNvSpPr>
          <p:nvPr>
            <p:ph type="title"/>
          </p:nvPr>
        </p:nvSpPr>
        <p:spPr>
          <a:xfrm>
            <a:off x="833002" y="365125"/>
            <a:ext cx="10520702" cy="1325563"/>
          </a:xfrm>
        </p:spPr>
        <p:txBody>
          <a:bodyPr>
            <a:normAutofit/>
          </a:bodyPr>
          <a:lstStyle/>
          <a:p>
            <a:r>
              <a:rPr lang="cs-CZ" dirty="0" err="1">
                <a:solidFill>
                  <a:srgbClr val="FFFFFF"/>
                </a:solidFill>
              </a:rPr>
              <a:t>Privacy</a:t>
            </a:r>
            <a:r>
              <a:rPr lang="cs-CZ" dirty="0">
                <a:solidFill>
                  <a:srgbClr val="FFFFFF"/>
                </a:solidFill>
              </a:rPr>
              <a:t> </a:t>
            </a:r>
            <a:r>
              <a:rPr lang="cs-CZ" dirty="0" err="1">
                <a:solidFill>
                  <a:srgbClr val="FFFFFF"/>
                </a:solidFill>
              </a:rPr>
              <a:t>protection</a:t>
            </a:r>
            <a:endParaRPr lang="cs-CZ" dirty="0">
              <a:solidFill>
                <a:srgbClr val="FFFFFF"/>
              </a:solidFill>
            </a:endParaRPr>
          </a:p>
        </p:txBody>
      </p:sp>
      <p:sp>
        <p:nvSpPr>
          <p:cNvPr id="11" name="Nadpis 1">
            <a:extLst>
              <a:ext uri="{FF2B5EF4-FFF2-40B4-BE49-F238E27FC236}">
                <a16:creationId xmlns:a16="http://schemas.microsoft.com/office/drawing/2014/main" id="{579DD86B-B00B-4F6B-AFFB-C30F063E8413}"/>
              </a:ext>
            </a:extLst>
          </p:cNvPr>
          <p:cNvSpPr txBox="1">
            <a:spLocks/>
          </p:cNvSpPr>
          <p:nvPr/>
        </p:nvSpPr>
        <p:spPr>
          <a:xfrm>
            <a:off x="833001" y="1924261"/>
            <a:ext cx="1052070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cs-CZ" dirty="0" err="1">
                <a:solidFill>
                  <a:srgbClr val="FFFFFF"/>
                </a:solidFill>
              </a:rPr>
              <a:t>Information</a:t>
            </a:r>
            <a:r>
              <a:rPr lang="cs-CZ" dirty="0">
                <a:solidFill>
                  <a:srgbClr val="FFFFFF"/>
                </a:solidFill>
              </a:rPr>
              <a:t> </a:t>
            </a:r>
            <a:r>
              <a:rPr lang="cs-CZ" dirty="0" err="1">
                <a:solidFill>
                  <a:srgbClr val="FFFFFF"/>
                </a:solidFill>
              </a:rPr>
              <a:t>self</a:t>
            </a:r>
            <a:r>
              <a:rPr lang="cs-CZ" dirty="0">
                <a:solidFill>
                  <a:srgbClr val="FFFFFF"/>
                </a:solidFill>
              </a:rPr>
              <a:t> </a:t>
            </a:r>
            <a:r>
              <a:rPr lang="cs-CZ" dirty="0" err="1">
                <a:solidFill>
                  <a:srgbClr val="FFFFFF"/>
                </a:solidFill>
              </a:rPr>
              <a:t>determination</a:t>
            </a:r>
            <a:r>
              <a:rPr lang="cs-CZ" dirty="0">
                <a:solidFill>
                  <a:srgbClr val="FFFFFF"/>
                </a:solidFill>
              </a:rPr>
              <a:t> </a:t>
            </a:r>
          </a:p>
        </p:txBody>
      </p:sp>
      <p:sp>
        <p:nvSpPr>
          <p:cNvPr id="13" name="Nadpis 1">
            <a:extLst>
              <a:ext uri="{FF2B5EF4-FFF2-40B4-BE49-F238E27FC236}">
                <a16:creationId xmlns:a16="http://schemas.microsoft.com/office/drawing/2014/main" id="{693DCB6C-7445-49F3-9101-262765E0B370}"/>
              </a:ext>
            </a:extLst>
          </p:cNvPr>
          <p:cNvSpPr txBox="1">
            <a:spLocks/>
          </p:cNvSpPr>
          <p:nvPr/>
        </p:nvSpPr>
        <p:spPr>
          <a:xfrm>
            <a:off x="833002" y="5167312"/>
            <a:ext cx="1052070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cs-CZ" dirty="0" err="1">
                <a:solidFill>
                  <a:srgbClr val="FFFFFF"/>
                </a:solidFill>
              </a:rPr>
              <a:t>Personal</a:t>
            </a:r>
            <a:r>
              <a:rPr lang="cs-CZ" dirty="0">
                <a:solidFill>
                  <a:srgbClr val="FFFFFF"/>
                </a:solidFill>
              </a:rPr>
              <a:t> data </a:t>
            </a:r>
            <a:r>
              <a:rPr lang="cs-CZ" dirty="0" err="1">
                <a:solidFill>
                  <a:srgbClr val="FFFFFF"/>
                </a:solidFill>
              </a:rPr>
              <a:t>protection</a:t>
            </a:r>
            <a:r>
              <a:rPr lang="cs-CZ" dirty="0">
                <a:solidFill>
                  <a:srgbClr val="FFFFFF"/>
                </a:solidFill>
              </a:rPr>
              <a:t> </a:t>
            </a:r>
          </a:p>
        </p:txBody>
      </p:sp>
      <p:sp>
        <p:nvSpPr>
          <p:cNvPr id="4" name="Obdélník 3">
            <a:extLst>
              <a:ext uri="{FF2B5EF4-FFF2-40B4-BE49-F238E27FC236}">
                <a16:creationId xmlns:a16="http://schemas.microsoft.com/office/drawing/2014/main" id="{9D643AB4-1DC4-44E5-AC8A-717EB73D09CD}"/>
              </a:ext>
            </a:extLst>
          </p:cNvPr>
          <p:cNvSpPr/>
          <p:nvPr/>
        </p:nvSpPr>
        <p:spPr>
          <a:xfrm>
            <a:off x="2709019" y="2941723"/>
            <a:ext cx="6368716" cy="830997"/>
          </a:xfrm>
          <a:prstGeom prst="rect">
            <a:avLst/>
          </a:prstGeom>
        </p:spPr>
        <p:txBody>
          <a:bodyPr wrap="square">
            <a:spAutoFit/>
          </a:bodyPr>
          <a:lstStyle/>
          <a:p>
            <a:r>
              <a:rPr lang="cs-CZ" sz="2400" dirty="0"/>
              <a:t>1983 –Germany, Census case</a:t>
            </a:r>
          </a:p>
          <a:p>
            <a:r>
              <a:rPr lang="en-US" sz="2400" dirty="0"/>
              <a:t>One of basic premises of personal data protection</a:t>
            </a:r>
            <a:endParaRPr lang="cs-CZ" sz="2400" dirty="0"/>
          </a:p>
        </p:txBody>
      </p:sp>
      <p:sp>
        <p:nvSpPr>
          <p:cNvPr id="5" name="Obdélník 4">
            <a:extLst>
              <a:ext uri="{FF2B5EF4-FFF2-40B4-BE49-F238E27FC236}">
                <a16:creationId xmlns:a16="http://schemas.microsoft.com/office/drawing/2014/main" id="{E43B8A4E-C313-4D83-BE0D-4AD8B2EB7A20}"/>
              </a:ext>
            </a:extLst>
          </p:cNvPr>
          <p:cNvSpPr/>
          <p:nvPr/>
        </p:nvSpPr>
        <p:spPr>
          <a:xfrm>
            <a:off x="2709019" y="3786524"/>
            <a:ext cx="7457391" cy="1200329"/>
          </a:xfrm>
          <a:prstGeom prst="rect">
            <a:avLst/>
          </a:prstGeom>
        </p:spPr>
        <p:txBody>
          <a:bodyPr wrap="square">
            <a:spAutoFit/>
          </a:bodyPr>
          <a:lstStyle/>
          <a:p>
            <a:pPr marL="342900" indent="-342900">
              <a:buFont typeface="Arial" panose="020B0604020202020204" pitchFamily="34" charset="0"/>
              <a:buChar char="•"/>
            </a:pPr>
            <a:r>
              <a:rPr lang="cs-CZ" sz="2400" dirty="0" err="1">
                <a:latin typeface="Calibri" panose="020F0502020204030204" pitchFamily="34" charset="0"/>
              </a:rPr>
              <a:t>Accent</a:t>
            </a:r>
            <a:r>
              <a:rPr lang="cs-CZ" sz="2400" dirty="0">
                <a:latin typeface="Calibri" panose="020F0502020204030204" pitchFamily="34" charset="0"/>
              </a:rPr>
              <a:t> on </a:t>
            </a:r>
            <a:r>
              <a:rPr lang="cs-CZ" sz="2400" dirty="0" err="1">
                <a:latin typeface="Calibri" panose="020F0502020204030204" pitchFamily="34" charset="0"/>
              </a:rPr>
              <a:t>consent</a:t>
            </a:r>
            <a:endParaRPr lang="cs-CZ" sz="2400" dirty="0">
              <a:latin typeface="Calibri" panose="020F0502020204030204" pitchFamily="34" charset="0"/>
            </a:endParaRPr>
          </a:p>
          <a:p>
            <a:pPr marL="342900" indent="-342900">
              <a:buFont typeface="Arial" panose="020B0604020202020204" pitchFamily="34" charset="0"/>
              <a:buChar char="•"/>
            </a:pPr>
            <a:r>
              <a:rPr lang="cs-CZ" sz="2400" dirty="0" err="1">
                <a:latin typeface="Calibri" panose="020F0502020204030204" pitchFamily="34" charset="0"/>
              </a:rPr>
              <a:t>Right</a:t>
            </a:r>
            <a:r>
              <a:rPr lang="cs-CZ" sz="2400" dirty="0">
                <a:latin typeface="Calibri" panose="020F0502020204030204" pitchFamily="34" charset="0"/>
              </a:rPr>
              <a:t> to </a:t>
            </a:r>
            <a:r>
              <a:rPr lang="cs-CZ" sz="2400" dirty="0" err="1">
                <a:latin typeface="Calibri" panose="020F0502020204030204" pitchFamily="34" charset="0"/>
              </a:rPr>
              <a:t>be</a:t>
            </a:r>
            <a:r>
              <a:rPr lang="cs-CZ" sz="2400" dirty="0">
                <a:latin typeface="Calibri" panose="020F0502020204030204" pitchFamily="34" charset="0"/>
              </a:rPr>
              <a:t> </a:t>
            </a:r>
            <a:r>
              <a:rPr lang="cs-CZ" sz="2400" dirty="0" err="1">
                <a:latin typeface="Calibri" panose="020F0502020204030204" pitchFamily="34" charset="0"/>
              </a:rPr>
              <a:t>forgotten</a:t>
            </a:r>
            <a:endParaRPr lang="cs-CZ" sz="2400" dirty="0">
              <a:latin typeface="Calibri" panose="020F0502020204030204" pitchFamily="34" charset="0"/>
            </a:endParaRPr>
          </a:p>
          <a:p>
            <a:pPr marL="342900" indent="-342900">
              <a:buFont typeface="Arial" panose="020B0604020202020204" pitchFamily="34" charset="0"/>
              <a:buChar char="•"/>
            </a:pPr>
            <a:r>
              <a:rPr lang="cs-CZ" sz="2400" dirty="0" err="1">
                <a:latin typeface="Calibri" panose="020F0502020204030204" pitchFamily="34" charset="0"/>
              </a:rPr>
              <a:t>Right</a:t>
            </a:r>
            <a:r>
              <a:rPr lang="cs-CZ" sz="2400" dirty="0">
                <a:latin typeface="Calibri" panose="020F0502020204030204" pitchFamily="34" charset="0"/>
              </a:rPr>
              <a:t> to </a:t>
            </a:r>
            <a:r>
              <a:rPr lang="cs-CZ" sz="2400" dirty="0" err="1">
                <a:latin typeface="Calibri" panose="020F0502020204030204" pitchFamily="34" charset="0"/>
              </a:rPr>
              <a:t>object</a:t>
            </a:r>
            <a:r>
              <a:rPr lang="cs-CZ" sz="2400" dirty="0">
                <a:latin typeface="Calibri" panose="020F0502020204030204" pitchFamily="34" charset="0"/>
              </a:rPr>
              <a:t> </a:t>
            </a:r>
            <a:r>
              <a:rPr lang="cs-CZ" sz="2400" dirty="0" err="1">
                <a:latin typeface="Calibri" panose="020F0502020204030204" pitchFamily="34" charset="0"/>
              </a:rPr>
              <a:t>the</a:t>
            </a:r>
            <a:r>
              <a:rPr lang="cs-CZ" sz="2400" dirty="0">
                <a:latin typeface="Calibri" panose="020F0502020204030204" pitchFamily="34" charset="0"/>
              </a:rPr>
              <a:t> </a:t>
            </a:r>
            <a:r>
              <a:rPr lang="cs-CZ" sz="2400" dirty="0" err="1">
                <a:latin typeface="Calibri" panose="020F0502020204030204" pitchFamily="34" charset="0"/>
              </a:rPr>
              <a:t>processing</a:t>
            </a:r>
            <a:endParaRPr lang="cs-CZ" sz="2400" dirty="0">
              <a:latin typeface="Calibri" panose="020F0502020204030204" pitchFamily="34" charset="0"/>
            </a:endParaRPr>
          </a:p>
        </p:txBody>
      </p:sp>
    </p:spTree>
    <p:extLst>
      <p:ext uri="{BB962C8B-B14F-4D97-AF65-F5344CB8AC3E}">
        <p14:creationId xmlns:p14="http://schemas.microsoft.com/office/powerpoint/2010/main" val="2383350529"/>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Nadpis 1">
            <a:extLst>
              <a:ext uri="{FF2B5EF4-FFF2-40B4-BE49-F238E27FC236}">
                <a16:creationId xmlns:a16="http://schemas.microsoft.com/office/drawing/2014/main" id="{B41DF0CC-5B48-49FC-8111-FA44BFDE4850}"/>
              </a:ext>
            </a:extLst>
          </p:cNvPr>
          <p:cNvSpPr>
            <a:spLocks noGrp="1"/>
          </p:cNvSpPr>
          <p:nvPr>
            <p:ph type="title"/>
          </p:nvPr>
        </p:nvSpPr>
        <p:spPr>
          <a:xfrm>
            <a:off x="504010" y="1487272"/>
            <a:ext cx="2743200" cy="2743200"/>
          </a:xfrm>
          <a:prstGeom prst="ellipse">
            <a:avLst/>
          </a:prstGeom>
          <a:solidFill>
            <a:srgbClr val="262626"/>
          </a:solidFill>
          <a:ln w="174625" cmpd="thinThick">
            <a:solidFill>
              <a:srgbClr val="262626"/>
            </a:solidFill>
          </a:ln>
        </p:spPr>
        <p:txBody>
          <a:bodyPr>
            <a:normAutofit/>
          </a:bodyPr>
          <a:lstStyle/>
          <a:p>
            <a:pPr algn="ctr"/>
            <a:r>
              <a:rPr lang="cs-CZ" sz="2600">
                <a:solidFill>
                  <a:srgbClr val="FFFFFF"/>
                </a:solidFill>
              </a:rPr>
              <a:t>Personal data protection</a:t>
            </a:r>
          </a:p>
        </p:txBody>
      </p:sp>
      <p:graphicFrame>
        <p:nvGraphicFramePr>
          <p:cNvPr id="4" name="Tabulka 3">
            <a:extLst>
              <a:ext uri="{FF2B5EF4-FFF2-40B4-BE49-F238E27FC236}">
                <a16:creationId xmlns:a16="http://schemas.microsoft.com/office/drawing/2014/main" id="{22DB9DA3-7B40-4954-8198-FEEDCBB9C859}"/>
              </a:ext>
            </a:extLst>
          </p:cNvPr>
          <p:cNvGraphicFramePr>
            <a:graphicFrameLocks noGrp="1"/>
          </p:cNvGraphicFramePr>
          <p:nvPr>
            <p:extLst>
              <p:ext uri="{D42A27DB-BD31-4B8C-83A1-F6EECF244321}">
                <p14:modId xmlns:p14="http://schemas.microsoft.com/office/powerpoint/2010/main" val="3823423262"/>
              </p:ext>
            </p:extLst>
          </p:nvPr>
        </p:nvGraphicFramePr>
        <p:xfrm>
          <a:off x="3800752" y="1701274"/>
          <a:ext cx="4590495" cy="4866131"/>
        </p:xfrm>
        <a:graphic>
          <a:graphicData uri="http://schemas.openxmlformats.org/drawingml/2006/table">
            <a:tbl>
              <a:tblPr/>
              <a:tblGrid>
                <a:gridCol w="4590495">
                  <a:extLst>
                    <a:ext uri="{9D8B030D-6E8A-4147-A177-3AD203B41FA5}">
                      <a16:colId xmlns:a16="http://schemas.microsoft.com/office/drawing/2014/main" val="2565121012"/>
                    </a:ext>
                  </a:extLst>
                </a:gridCol>
              </a:tblGrid>
              <a:tr h="2348406">
                <a:tc>
                  <a:txBody>
                    <a:bodyPr/>
                    <a:lstStyle/>
                    <a:p>
                      <a:pPr marL="0" indent="0" algn="ctr">
                        <a:buFont typeface="Arial" panose="020B0604020202020204" pitchFamily="34" charset="0"/>
                        <a:buNone/>
                      </a:pPr>
                      <a:r>
                        <a:rPr lang="cs-CZ" sz="2400" b="0" i="0" u="none" strike="noStrike" kern="1200" baseline="0" dirty="0" err="1">
                          <a:solidFill>
                            <a:schemeClr val="tx1"/>
                          </a:solidFill>
                          <a:latin typeface="+mn-lt"/>
                          <a:ea typeface="+mn-ea"/>
                          <a:cs typeface="+mn-cs"/>
                        </a:rPr>
                        <a:t>Scope</a:t>
                      </a:r>
                      <a:r>
                        <a:rPr lang="cs-CZ" sz="2400" b="0" i="0" u="none" strike="noStrike" kern="1200" baseline="0" dirty="0">
                          <a:solidFill>
                            <a:schemeClr val="tx1"/>
                          </a:solidFill>
                          <a:latin typeface="+mn-lt"/>
                          <a:ea typeface="+mn-ea"/>
                          <a:cs typeface="+mn-cs"/>
                        </a:rPr>
                        <a:t> </a:t>
                      </a:r>
                      <a:r>
                        <a:rPr lang="cs-CZ" sz="2400" b="0" i="0" u="none" strike="noStrike" kern="1200" baseline="0" dirty="0" err="1">
                          <a:solidFill>
                            <a:schemeClr val="tx1"/>
                          </a:solidFill>
                          <a:latin typeface="+mn-lt"/>
                          <a:ea typeface="+mn-ea"/>
                          <a:cs typeface="+mn-cs"/>
                        </a:rPr>
                        <a:t>of</a:t>
                      </a:r>
                      <a:r>
                        <a:rPr lang="cs-CZ" sz="2400" b="0" i="0" u="none" strike="noStrike" kern="1200" baseline="0" dirty="0">
                          <a:solidFill>
                            <a:schemeClr val="tx1"/>
                          </a:solidFill>
                          <a:latin typeface="+mn-lt"/>
                          <a:ea typeface="+mn-ea"/>
                          <a:cs typeface="+mn-cs"/>
                        </a:rPr>
                        <a:t> </a:t>
                      </a:r>
                      <a:r>
                        <a:rPr lang="cs-CZ" sz="2400" b="0" i="0" u="none" strike="noStrike" kern="1200" baseline="0" dirty="0" err="1">
                          <a:solidFill>
                            <a:schemeClr val="tx1"/>
                          </a:solidFill>
                          <a:latin typeface="+mn-lt"/>
                          <a:ea typeface="+mn-ea"/>
                          <a:cs typeface="+mn-cs"/>
                        </a:rPr>
                        <a:t>protection</a:t>
                      </a:r>
                      <a:endParaRPr lang="cs-CZ" sz="2400" b="0" i="0" u="none" strike="noStrike" kern="1200" baseline="0" dirty="0">
                        <a:solidFill>
                          <a:schemeClr val="tx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cs-CZ" sz="2400" b="0" i="0" u="none" strike="noStrike" kern="1200" baseline="0" dirty="0">
                          <a:solidFill>
                            <a:schemeClr val="tx1"/>
                          </a:solidFill>
                          <a:latin typeface="+mn-lt"/>
                          <a:ea typeface="+mn-ea"/>
                          <a:cs typeface="+mn-cs"/>
                        </a:rPr>
                        <a:t>(</a:t>
                      </a:r>
                      <a:r>
                        <a:rPr lang="cs-CZ" sz="2400" b="0" i="0" u="none" strike="noStrike" kern="1200" baseline="0" dirty="0" err="1">
                          <a:solidFill>
                            <a:schemeClr val="tx1"/>
                          </a:solidFill>
                          <a:latin typeface="+mn-lt"/>
                          <a:ea typeface="+mn-ea"/>
                          <a:cs typeface="+mn-cs"/>
                        </a:rPr>
                        <a:t>Legal</a:t>
                      </a:r>
                      <a:r>
                        <a:rPr lang="cs-CZ" sz="2400" b="0" i="0" u="none" strike="noStrike" kern="1200" baseline="0" dirty="0">
                          <a:solidFill>
                            <a:schemeClr val="tx1"/>
                          </a:solidFill>
                          <a:latin typeface="+mn-lt"/>
                          <a:ea typeface="+mn-ea"/>
                          <a:cs typeface="+mn-cs"/>
                        </a:rPr>
                        <a:t> person, </a:t>
                      </a:r>
                      <a:r>
                        <a:rPr lang="cs-CZ" sz="2400" b="0" i="0" u="none" strike="noStrike" kern="1200" baseline="0" dirty="0" err="1">
                          <a:solidFill>
                            <a:schemeClr val="tx1"/>
                          </a:solidFill>
                          <a:latin typeface="+mn-lt"/>
                          <a:ea typeface="+mn-ea"/>
                          <a:cs typeface="+mn-cs"/>
                        </a:rPr>
                        <a:t>dead</a:t>
                      </a:r>
                      <a:r>
                        <a:rPr lang="cs-CZ" sz="2400" b="0" i="0" u="none" strike="noStrike" kern="1200" baseline="0" dirty="0">
                          <a:solidFill>
                            <a:schemeClr val="tx1"/>
                          </a:solidFill>
                          <a:latin typeface="+mn-lt"/>
                          <a:ea typeface="+mn-ea"/>
                          <a:cs typeface="+mn-cs"/>
                        </a:rPr>
                        <a:t> person)</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cs-CZ" sz="2400" b="0" i="0" u="none" strike="noStrike" kern="1200" baseline="0" dirty="0">
                        <a:solidFill>
                          <a:schemeClr val="tx1"/>
                        </a:solidFill>
                        <a:latin typeface="+mn-lt"/>
                        <a:ea typeface="+mn-ea"/>
                        <a:cs typeface="+mn-cs"/>
                      </a:endParaRPr>
                    </a:p>
                    <a:p>
                      <a:pPr marL="0" indent="0" algn="ctr">
                        <a:buFont typeface="Arial" panose="020B0604020202020204" pitchFamily="34" charset="0"/>
                        <a:buNone/>
                      </a:pPr>
                      <a:r>
                        <a:rPr lang="cs-CZ" sz="2400" b="0" i="0" u="none" strike="noStrike" kern="1200" baseline="0" dirty="0">
                          <a:solidFill>
                            <a:schemeClr val="tx1"/>
                          </a:solidFill>
                          <a:latin typeface="+mn-lt"/>
                          <a:ea typeface="+mn-ea"/>
                          <a:cs typeface="+mn-cs"/>
                        </a:rPr>
                        <a:t>   public X </a:t>
                      </a:r>
                      <a:r>
                        <a:rPr lang="cs-CZ" sz="2400" b="0" i="0" u="none" strike="noStrike" kern="1200" baseline="0" dirty="0" err="1">
                          <a:solidFill>
                            <a:schemeClr val="tx1"/>
                          </a:solidFill>
                          <a:latin typeface="+mn-lt"/>
                          <a:ea typeface="+mn-ea"/>
                          <a:cs typeface="+mn-cs"/>
                        </a:rPr>
                        <a:t>private</a:t>
                      </a:r>
                      <a:endParaRPr lang="cs-CZ" sz="2400" b="0" i="0" u="none" strike="noStrike" kern="1200" baseline="0" dirty="0">
                        <a:solidFill>
                          <a:schemeClr val="tx1"/>
                        </a:solidFill>
                        <a:latin typeface="+mn-lt"/>
                        <a:ea typeface="+mn-ea"/>
                        <a:cs typeface="+mn-cs"/>
                      </a:endParaRPr>
                    </a:p>
                    <a:p>
                      <a:pPr marL="0" indent="0" algn="ctr">
                        <a:buFont typeface="Arial" panose="020B0604020202020204" pitchFamily="34" charset="0"/>
                        <a:buNone/>
                      </a:pPr>
                      <a:r>
                        <a:rPr lang="cs-CZ" sz="2400" b="0" i="0" u="none" strike="noStrike" kern="1200" baseline="0" dirty="0" err="1">
                          <a:solidFill>
                            <a:schemeClr val="tx1"/>
                          </a:solidFill>
                          <a:latin typeface="+mn-lt"/>
                          <a:ea typeface="+mn-ea"/>
                          <a:cs typeface="+mn-cs"/>
                        </a:rPr>
                        <a:t>preventive</a:t>
                      </a:r>
                      <a:r>
                        <a:rPr lang="cs-CZ" sz="2400" b="0" i="0" u="none" strike="noStrike" kern="1200" baseline="0" dirty="0">
                          <a:solidFill>
                            <a:schemeClr val="tx1"/>
                          </a:solidFill>
                          <a:latin typeface="+mn-lt"/>
                          <a:ea typeface="+mn-ea"/>
                          <a:cs typeface="+mn-cs"/>
                        </a:rPr>
                        <a:t> X </a:t>
                      </a:r>
                      <a:r>
                        <a:rPr lang="cs-CZ" sz="2400" b="0" i="0" u="none" strike="noStrike" kern="1200" baseline="0" dirty="0" err="1">
                          <a:solidFill>
                            <a:schemeClr val="tx1"/>
                          </a:solidFill>
                          <a:latin typeface="+mn-lt"/>
                          <a:ea typeface="+mn-ea"/>
                          <a:cs typeface="+mn-cs"/>
                        </a:rPr>
                        <a:t>restrictive</a:t>
                      </a:r>
                      <a:endParaRPr lang="cs-CZ" sz="2400" b="0" i="0" u="none" strike="noStrike" kern="1200" baseline="0" dirty="0">
                        <a:solidFill>
                          <a:schemeClr val="tx1"/>
                        </a:solidFill>
                        <a:latin typeface="+mn-lt"/>
                        <a:ea typeface="+mn-ea"/>
                        <a:cs typeface="+mn-cs"/>
                      </a:endParaRPr>
                    </a:p>
                    <a:p>
                      <a:pPr marL="0" indent="0" algn="ctr">
                        <a:buFont typeface="Arial" panose="020B0604020202020204" pitchFamily="34" charset="0"/>
                        <a:buNone/>
                      </a:pPr>
                      <a:r>
                        <a:rPr lang="cs-CZ" sz="2400" b="0" i="0" u="none" strike="noStrike" kern="1200" baseline="0" dirty="0">
                          <a:solidFill>
                            <a:schemeClr val="tx1"/>
                          </a:solidFill>
                          <a:latin typeface="+mn-lt"/>
                          <a:ea typeface="+mn-ea"/>
                          <a:cs typeface="+mn-cs"/>
                        </a:rPr>
                        <a:t>    DPA X </a:t>
                      </a:r>
                      <a:r>
                        <a:rPr lang="cs-CZ" sz="2400" b="0" i="0" u="none" strike="noStrike" kern="1200" baseline="0" dirty="0" err="1">
                          <a:solidFill>
                            <a:schemeClr val="tx1"/>
                          </a:solidFill>
                          <a:latin typeface="+mn-lt"/>
                          <a:ea typeface="+mn-ea"/>
                          <a:cs typeface="+mn-cs"/>
                        </a:rPr>
                        <a:t>court</a:t>
                      </a:r>
                      <a:endParaRPr lang="cs-CZ" sz="2400" b="0" i="0" u="none" strike="noStrike" kern="1200" baseline="0" dirty="0">
                        <a:solidFill>
                          <a:schemeClr val="tx1"/>
                        </a:solidFill>
                        <a:latin typeface="+mn-lt"/>
                        <a:ea typeface="+mn-ea"/>
                        <a:cs typeface="+mn-cs"/>
                      </a:endParaRPr>
                    </a:p>
                    <a:p>
                      <a:pPr marL="342900" indent="-342900" algn="just">
                        <a:buFont typeface="Arial" panose="020B0604020202020204" pitchFamily="34" charset="0"/>
                        <a:buChar char="•"/>
                      </a:pPr>
                      <a:endParaRPr lang="en-US" sz="1900" dirty="0">
                        <a:effectLst/>
                      </a:endParaRPr>
                    </a:p>
                  </a:txBody>
                  <a:tcPr marL="0" marR="0" marT="0" marB="0">
                    <a:lnL>
                      <a:noFill/>
                    </a:lnL>
                    <a:lnR>
                      <a:noFill/>
                    </a:lnR>
                    <a:lnT>
                      <a:noFill/>
                    </a:lnT>
                    <a:lnB>
                      <a:noFill/>
                    </a:lnB>
                    <a:solidFill>
                      <a:srgbClr val="FFFFFF"/>
                    </a:solidFill>
                  </a:tcPr>
                </a:tc>
                <a:extLst>
                  <a:ext uri="{0D108BD9-81ED-4DB2-BD59-A6C34878D82A}">
                    <a16:rowId xmlns:a16="http://schemas.microsoft.com/office/drawing/2014/main" val="3614452658"/>
                  </a:ext>
                </a:extLst>
              </a:tr>
              <a:tr h="2382011">
                <a:tc>
                  <a:txBody>
                    <a:bodyPr/>
                    <a:lstStyle/>
                    <a:p>
                      <a:pPr marL="342900" indent="-342900" algn="just">
                        <a:buFont typeface="Arial" panose="020B0604020202020204" pitchFamily="34" charset="0"/>
                        <a:buChar char="•"/>
                      </a:pPr>
                      <a:endParaRPr lang="en-US" sz="1900" dirty="0">
                        <a:effectLst/>
                      </a:endParaRPr>
                    </a:p>
                  </a:txBody>
                  <a:tcPr marL="0" marR="0" marT="0" marB="0">
                    <a:lnL>
                      <a:noFill/>
                    </a:lnL>
                    <a:lnR>
                      <a:noFill/>
                    </a:lnR>
                    <a:lnT>
                      <a:noFill/>
                    </a:lnT>
                    <a:lnB>
                      <a:noFill/>
                    </a:lnB>
                    <a:solidFill>
                      <a:srgbClr val="FFFFFF"/>
                    </a:solidFill>
                  </a:tcPr>
                </a:tc>
                <a:extLst>
                  <a:ext uri="{0D108BD9-81ED-4DB2-BD59-A6C34878D82A}">
                    <a16:rowId xmlns:a16="http://schemas.microsoft.com/office/drawing/2014/main" val="3455597655"/>
                  </a:ext>
                </a:extLst>
              </a:tr>
            </a:tbl>
          </a:graphicData>
        </a:graphic>
      </p:graphicFrame>
      <p:sp>
        <p:nvSpPr>
          <p:cNvPr id="6" name="Nadpis 1">
            <a:extLst>
              <a:ext uri="{FF2B5EF4-FFF2-40B4-BE49-F238E27FC236}">
                <a16:creationId xmlns:a16="http://schemas.microsoft.com/office/drawing/2014/main" id="{6474C423-C8BF-49B7-91D7-2581A73C1E62}"/>
              </a:ext>
            </a:extLst>
          </p:cNvPr>
          <p:cNvSpPr txBox="1">
            <a:spLocks/>
          </p:cNvSpPr>
          <p:nvPr/>
        </p:nvSpPr>
        <p:spPr>
          <a:xfrm>
            <a:off x="8944790" y="1487272"/>
            <a:ext cx="2743200" cy="2743200"/>
          </a:xfrm>
          <a:prstGeom prst="ellipse">
            <a:avLst/>
          </a:prstGeom>
          <a:solidFill>
            <a:srgbClr val="262626"/>
          </a:solidFill>
          <a:ln w="174625" cmpd="thinThick">
            <a:solidFill>
              <a:srgbClr val="262626"/>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cs-CZ" sz="2600" dirty="0" err="1">
                <a:solidFill>
                  <a:srgbClr val="FFFFFF"/>
                </a:solidFill>
              </a:rPr>
              <a:t>Privacy</a:t>
            </a:r>
            <a:r>
              <a:rPr lang="cs-CZ" sz="2600" dirty="0">
                <a:solidFill>
                  <a:srgbClr val="FFFFFF"/>
                </a:solidFill>
              </a:rPr>
              <a:t> </a:t>
            </a:r>
            <a:r>
              <a:rPr lang="cs-CZ" sz="2600" dirty="0" err="1">
                <a:solidFill>
                  <a:srgbClr val="FFFFFF"/>
                </a:solidFill>
              </a:rPr>
              <a:t>protection</a:t>
            </a:r>
            <a:endParaRPr lang="cs-CZ" sz="2600" dirty="0">
              <a:solidFill>
                <a:srgbClr val="FFFFFF"/>
              </a:solidFill>
            </a:endParaRPr>
          </a:p>
        </p:txBody>
      </p:sp>
      <p:sp>
        <p:nvSpPr>
          <p:cNvPr id="5" name="Obdélník 4">
            <a:extLst>
              <a:ext uri="{FF2B5EF4-FFF2-40B4-BE49-F238E27FC236}">
                <a16:creationId xmlns:a16="http://schemas.microsoft.com/office/drawing/2014/main" id="{7D9BD389-5815-44DE-88BF-446D6EB5E1E5}"/>
              </a:ext>
            </a:extLst>
          </p:cNvPr>
          <p:cNvSpPr/>
          <p:nvPr/>
        </p:nvSpPr>
        <p:spPr>
          <a:xfrm>
            <a:off x="3654410" y="3841161"/>
            <a:ext cx="4448527" cy="461665"/>
          </a:xfrm>
          <a:prstGeom prst="rect">
            <a:avLst/>
          </a:prstGeom>
        </p:spPr>
        <p:txBody>
          <a:bodyPr wrap="none">
            <a:spAutoFit/>
          </a:bodyPr>
          <a:lstStyle/>
          <a:p>
            <a:pPr algn="ctr"/>
            <a:r>
              <a:rPr lang="cs-CZ" sz="2400" dirty="0"/>
              <a:t>    non-</a:t>
            </a:r>
            <a:r>
              <a:rPr lang="cs-CZ" sz="2400" dirty="0" err="1"/>
              <a:t>distributive</a:t>
            </a:r>
            <a:r>
              <a:rPr lang="cs-CZ" sz="2400" dirty="0"/>
              <a:t> X </a:t>
            </a:r>
            <a:r>
              <a:rPr lang="cs-CZ" sz="2400" dirty="0" err="1"/>
              <a:t>distributive</a:t>
            </a:r>
            <a:r>
              <a:rPr lang="cs-CZ" sz="2400" dirty="0"/>
              <a:t>    </a:t>
            </a:r>
          </a:p>
        </p:txBody>
      </p:sp>
    </p:spTree>
    <p:extLst>
      <p:ext uri="{BB962C8B-B14F-4D97-AF65-F5344CB8AC3E}">
        <p14:creationId xmlns:p14="http://schemas.microsoft.com/office/powerpoint/2010/main" val="7320867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B8D412AD-9CF4-4510-97DC-34D6CC8308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643467" y="691992"/>
            <a:ext cx="4025724" cy="5522542"/>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Nadpis 1">
            <a:extLst>
              <a:ext uri="{FF2B5EF4-FFF2-40B4-BE49-F238E27FC236}">
                <a16:creationId xmlns:a16="http://schemas.microsoft.com/office/drawing/2014/main" id="{B41DF0CC-5B48-49FC-8111-FA44BFDE4850}"/>
              </a:ext>
            </a:extLst>
          </p:cNvPr>
          <p:cNvSpPr>
            <a:spLocks noGrp="1"/>
          </p:cNvSpPr>
          <p:nvPr>
            <p:ph type="title"/>
          </p:nvPr>
        </p:nvSpPr>
        <p:spPr>
          <a:xfrm>
            <a:off x="643467" y="1019503"/>
            <a:ext cx="4025724" cy="2065283"/>
          </a:xfrm>
          <a:prstGeom prst="ellipse">
            <a:avLst/>
          </a:prstGeom>
        </p:spPr>
        <p:txBody>
          <a:bodyPr anchor="b">
            <a:normAutofit fontScale="90000"/>
          </a:bodyPr>
          <a:lstStyle/>
          <a:p>
            <a:r>
              <a:rPr lang="cs-CZ" sz="4000" b="1" dirty="0" err="1">
                <a:solidFill>
                  <a:srgbClr val="FFFFFF"/>
                </a:solidFill>
              </a:rPr>
              <a:t>History</a:t>
            </a:r>
            <a:r>
              <a:rPr lang="cs-CZ" sz="4000" b="1" dirty="0">
                <a:solidFill>
                  <a:srgbClr val="FFFFFF"/>
                </a:solidFill>
              </a:rPr>
              <a:t> </a:t>
            </a:r>
            <a:r>
              <a:rPr lang="cs-CZ" sz="4000" b="1" dirty="0" err="1">
                <a:solidFill>
                  <a:srgbClr val="FFFFFF"/>
                </a:solidFill>
              </a:rPr>
              <a:t>of</a:t>
            </a:r>
            <a:r>
              <a:rPr lang="cs-CZ" sz="4000" b="1" dirty="0">
                <a:solidFill>
                  <a:srgbClr val="FFFFFF"/>
                </a:solidFill>
              </a:rPr>
              <a:t> </a:t>
            </a:r>
            <a:r>
              <a:rPr lang="cs-CZ" sz="4000" b="1" dirty="0" err="1">
                <a:solidFill>
                  <a:srgbClr val="FFFFFF"/>
                </a:solidFill>
              </a:rPr>
              <a:t>personal</a:t>
            </a:r>
            <a:r>
              <a:rPr lang="cs-CZ" sz="4000" b="1" dirty="0">
                <a:solidFill>
                  <a:srgbClr val="FFFFFF"/>
                </a:solidFill>
              </a:rPr>
              <a:t> data </a:t>
            </a:r>
            <a:r>
              <a:rPr lang="cs-CZ" sz="4000" b="1" dirty="0" err="1">
                <a:solidFill>
                  <a:srgbClr val="FFFFFF"/>
                </a:solidFill>
              </a:rPr>
              <a:t>protection</a:t>
            </a:r>
            <a:endParaRPr lang="cs-CZ" sz="4000" b="1" dirty="0">
              <a:solidFill>
                <a:srgbClr val="FFFFFF"/>
              </a:solidFill>
            </a:endParaRPr>
          </a:p>
        </p:txBody>
      </p:sp>
      <p:cxnSp>
        <p:nvCxnSpPr>
          <p:cNvPr id="16" name="Straight Connector 15">
            <a:extLst>
              <a:ext uri="{FF2B5EF4-FFF2-40B4-BE49-F238E27FC236}">
                <a16:creationId xmlns:a16="http://schemas.microsoft.com/office/drawing/2014/main" id="{E8FC89CA-47F1-4934-B283-0E52680A131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20600" y="3163562"/>
            <a:ext cx="3108960" cy="0"/>
          </a:xfrm>
          <a:prstGeom prst="line">
            <a:avLst/>
          </a:prstGeom>
          <a:ln w="22225">
            <a:solidFill>
              <a:srgbClr val="E7E6E6"/>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F0581C34-5DCB-41C7-96B3-D969A7DDF468}"/>
              </a:ext>
            </a:extLst>
          </p:cNvPr>
          <p:cNvSpPr>
            <a:spLocks noGrp="1"/>
          </p:cNvSpPr>
          <p:nvPr>
            <p:ph idx="1"/>
          </p:nvPr>
        </p:nvSpPr>
        <p:spPr>
          <a:xfrm>
            <a:off x="1072056" y="3247283"/>
            <a:ext cx="3147848" cy="2228608"/>
          </a:xfrm>
        </p:spPr>
        <p:txBody>
          <a:bodyPr>
            <a:normAutofit/>
          </a:bodyPr>
          <a:lstStyle/>
          <a:p>
            <a:pPr marL="0" indent="0">
              <a:buNone/>
            </a:pPr>
            <a:r>
              <a:rPr lang="cs-CZ" sz="1800" dirty="0">
                <a:solidFill>
                  <a:srgbClr val="FFFFFF"/>
                </a:solidFill>
              </a:rPr>
              <a:t>2020</a:t>
            </a:r>
          </a:p>
          <a:p>
            <a:endParaRPr lang="cs-CZ" sz="1800" dirty="0">
              <a:solidFill>
                <a:srgbClr val="FFFFFF"/>
              </a:solidFill>
            </a:endParaRPr>
          </a:p>
        </p:txBody>
      </p:sp>
      <p:graphicFrame>
        <p:nvGraphicFramePr>
          <p:cNvPr id="4" name="Tabulka 3">
            <a:extLst>
              <a:ext uri="{FF2B5EF4-FFF2-40B4-BE49-F238E27FC236}">
                <a16:creationId xmlns:a16="http://schemas.microsoft.com/office/drawing/2014/main" id="{22DB9DA3-7B40-4954-8198-FEEDCBB9C859}"/>
              </a:ext>
            </a:extLst>
          </p:cNvPr>
          <p:cNvGraphicFramePr>
            <a:graphicFrameLocks noGrp="1"/>
          </p:cNvGraphicFramePr>
          <p:nvPr>
            <p:extLst>
              <p:ext uri="{D42A27DB-BD31-4B8C-83A1-F6EECF244321}">
                <p14:modId xmlns:p14="http://schemas.microsoft.com/office/powerpoint/2010/main" val="587163142"/>
              </p:ext>
            </p:extLst>
          </p:nvPr>
        </p:nvGraphicFramePr>
        <p:xfrm>
          <a:off x="5388024" y="709823"/>
          <a:ext cx="6160509" cy="4465320"/>
        </p:xfrm>
        <a:graphic>
          <a:graphicData uri="http://schemas.openxmlformats.org/drawingml/2006/table">
            <a:tbl>
              <a:tblPr>
                <a:tableStyleId>{8799B23B-EC83-4686-B30A-512413B5E67A}</a:tableStyleId>
              </a:tblPr>
              <a:tblGrid>
                <a:gridCol w="6160509">
                  <a:extLst>
                    <a:ext uri="{9D8B030D-6E8A-4147-A177-3AD203B41FA5}">
                      <a16:colId xmlns:a16="http://schemas.microsoft.com/office/drawing/2014/main" val="2565121012"/>
                    </a:ext>
                  </a:extLst>
                </a:gridCol>
              </a:tblGrid>
              <a:tr h="670560">
                <a:tc>
                  <a:txBody>
                    <a:bodyPr/>
                    <a:lstStyle/>
                    <a:p>
                      <a:pPr marL="342900" indent="-342900">
                        <a:buFont typeface="Arial" panose="020B0604020202020204" pitchFamily="34" charset="0"/>
                        <a:buChar char="•"/>
                      </a:pPr>
                      <a:endParaRPr lang="cs-CZ" sz="2000" b="0" i="0" u="none" strike="noStrike" kern="1200" baseline="0" dirty="0">
                        <a:solidFill>
                          <a:schemeClr val="tx1"/>
                        </a:solidFill>
                        <a:latin typeface="+mn-lt"/>
                        <a:ea typeface="+mn-ea"/>
                        <a:cs typeface="+mn-cs"/>
                      </a:endParaRPr>
                    </a:p>
                    <a:p>
                      <a:pPr marL="342900" indent="-342900">
                        <a:buFont typeface="Arial" panose="020B0604020202020204" pitchFamily="34" charset="0"/>
                        <a:buChar char="•"/>
                      </a:pPr>
                      <a:r>
                        <a:rPr lang="cs-CZ" sz="2000" b="0" i="0" u="none" strike="noStrike" kern="1200" baseline="0" dirty="0">
                          <a:solidFill>
                            <a:schemeClr val="tx1"/>
                          </a:solidFill>
                          <a:latin typeface="+mn-lt"/>
                          <a:ea typeface="+mn-ea"/>
                          <a:cs typeface="+mn-cs"/>
                        </a:rPr>
                        <a:t>1950 - </a:t>
                      </a:r>
                      <a:r>
                        <a:rPr lang="cs-CZ" sz="2000" b="0" i="0" u="none" strike="noStrike" kern="1200" baseline="0" dirty="0" err="1">
                          <a:solidFill>
                            <a:schemeClr val="tx1"/>
                          </a:solidFill>
                          <a:latin typeface="+mn-lt"/>
                          <a:ea typeface="+mn-ea"/>
                          <a:cs typeface="+mn-cs"/>
                        </a:rPr>
                        <a:t>European</a:t>
                      </a:r>
                      <a:r>
                        <a:rPr lang="cs-CZ" sz="2000" b="0" i="0" u="none" strike="noStrike" kern="1200" baseline="0" dirty="0">
                          <a:solidFill>
                            <a:schemeClr val="tx1"/>
                          </a:solidFill>
                          <a:latin typeface="+mn-lt"/>
                          <a:ea typeface="+mn-ea"/>
                          <a:cs typeface="+mn-cs"/>
                        </a:rPr>
                        <a:t> </a:t>
                      </a:r>
                      <a:r>
                        <a:rPr lang="cs-CZ" sz="2000" b="0" i="0" u="none" strike="noStrike" kern="1200" baseline="0" dirty="0" err="1">
                          <a:solidFill>
                            <a:schemeClr val="tx1"/>
                          </a:solidFill>
                          <a:latin typeface="+mn-lt"/>
                          <a:ea typeface="+mn-ea"/>
                          <a:cs typeface="+mn-cs"/>
                        </a:rPr>
                        <a:t>Convention</a:t>
                      </a:r>
                      <a:r>
                        <a:rPr lang="cs-CZ" sz="2000" b="0" i="0" u="none" strike="noStrike" kern="1200" baseline="0" dirty="0">
                          <a:solidFill>
                            <a:schemeClr val="tx1"/>
                          </a:solidFill>
                          <a:latin typeface="+mn-lt"/>
                          <a:ea typeface="+mn-ea"/>
                          <a:cs typeface="+mn-cs"/>
                        </a:rPr>
                        <a:t> on </a:t>
                      </a:r>
                      <a:r>
                        <a:rPr lang="cs-CZ" sz="2000" b="0" i="0" u="none" strike="noStrike" kern="1200" baseline="0" dirty="0" err="1">
                          <a:solidFill>
                            <a:schemeClr val="tx1"/>
                          </a:solidFill>
                          <a:latin typeface="+mn-lt"/>
                          <a:ea typeface="+mn-ea"/>
                          <a:cs typeface="+mn-cs"/>
                        </a:rPr>
                        <a:t>Human</a:t>
                      </a:r>
                      <a:r>
                        <a:rPr lang="cs-CZ" sz="2000" b="0" i="0" u="none" strike="noStrike" kern="1200" baseline="0" dirty="0">
                          <a:solidFill>
                            <a:schemeClr val="tx1"/>
                          </a:solidFill>
                          <a:latin typeface="+mn-lt"/>
                          <a:ea typeface="+mn-ea"/>
                          <a:cs typeface="+mn-cs"/>
                        </a:rPr>
                        <a:t> </a:t>
                      </a:r>
                      <a:r>
                        <a:rPr lang="cs-CZ" sz="2000" b="0" i="0" u="none" strike="noStrike" kern="1200" baseline="0" dirty="0" err="1">
                          <a:solidFill>
                            <a:schemeClr val="tx1"/>
                          </a:solidFill>
                          <a:latin typeface="+mn-lt"/>
                          <a:ea typeface="+mn-ea"/>
                          <a:cs typeface="+mn-cs"/>
                        </a:rPr>
                        <a:t>Rights</a:t>
                      </a:r>
                      <a:r>
                        <a:rPr lang="cs-CZ" sz="2000" b="0" i="0" u="none" strike="noStrike" kern="1200" baseline="0" dirty="0">
                          <a:solidFill>
                            <a:schemeClr val="tx1"/>
                          </a:solidFill>
                          <a:latin typeface="+mn-lt"/>
                          <a:ea typeface="+mn-ea"/>
                          <a:cs typeface="+mn-cs"/>
                        </a:rPr>
                        <a:t> </a:t>
                      </a:r>
                    </a:p>
                    <a:p>
                      <a:pPr marL="342900" indent="-342900">
                        <a:buFont typeface="Arial" panose="020B0604020202020204" pitchFamily="34" charset="0"/>
                        <a:buChar char="•"/>
                      </a:pPr>
                      <a:endParaRPr lang="cs-CZ" sz="2000" b="0" i="0" u="none" strike="noStrike" kern="1200" baseline="0" dirty="0">
                        <a:solidFill>
                          <a:schemeClr val="tx1"/>
                        </a:solidFill>
                        <a:latin typeface="+mn-lt"/>
                        <a:ea typeface="+mn-ea"/>
                        <a:cs typeface="+mn-cs"/>
                      </a:endParaRPr>
                    </a:p>
                    <a:p>
                      <a:pPr marL="342900" indent="-342900">
                        <a:buFont typeface="Arial" panose="020B0604020202020204" pitchFamily="34" charset="0"/>
                        <a:buChar char="•"/>
                      </a:pPr>
                      <a:r>
                        <a:rPr lang="cs-CZ" sz="2000" b="0" i="0" u="none" strike="noStrike" kern="1200" baseline="0" dirty="0">
                          <a:solidFill>
                            <a:schemeClr val="tx1"/>
                          </a:solidFill>
                          <a:latin typeface="+mn-lt"/>
                          <a:ea typeface="+mn-ea"/>
                          <a:cs typeface="+mn-cs"/>
                        </a:rPr>
                        <a:t>1980 - </a:t>
                      </a:r>
                      <a:r>
                        <a:rPr lang="en-US" sz="2000" b="0" i="0" u="none" strike="noStrike" kern="1200" baseline="0" dirty="0">
                          <a:solidFill>
                            <a:schemeClr val="tx1"/>
                          </a:solidFill>
                          <a:latin typeface="+mn-lt"/>
                          <a:ea typeface="+mn-ea"/>
                          <a:cs typeface="+mn-cs"/>
                        </a:rPr>
                        <a:t>OECD Guidelines on the Protection of Privacy and Transborder Flows of Personal Data</a:t>
                      </a:r>
                      <a:endParaRPr lang="cs-CZ" sz="2000" b="0" i="0" u="none" strike="noStrike" kern="1200" baseline="0" dirty="0">
                        <a:solidFill>
                          <a:schemeClr val="tx1"/>
                        </a:solidFill>
                        <a:latin typeface="+mn-lt"/>
                        <a:ea typeface="+mn-ea"/>
                        <a:cs typeface="+mn-cs"/>
                      </a:endParaRPr>
                    </a:p>
                    <a:p>
                      <a:pPr marL="342900" indent="-342900">
                        <a:buFont typeface="Arial" panose="020B0604020202020204" pitchFamily="34" charset="0"/>
                        <a:buChar char="•"/>
                      </a:pPr>
                      <a:endParaRPr lang="cs-CZ" sz="2000" b="0" i="0" u="none" strike="noStrike" kern="1200" baseline="0" dirty="0">
                        <a:solidFill>
                          <a:schemeClr val="tx1"/>
                        </a:solidFill>
                        <a:latin typeface="+mn-lt"/>
                        <a:ea typeface="+mn-ea"/>
                        <a:cs typeface="+mn-cs"/>
                      </a:endParaRPr>
                    </a:p>
                    <a:p>
                      <a:pPr marL="342900" indent="-342900">
                        <a:buFont typeface="Arial" panose="020B0604020202020204" pitchFamily="34" charset="0"/>
                        <a:buChar char="•"/>
                      </a:pPr>
                      <a:r>
                        <a:rPr lang="cs-CZ" sz="2000" b="0" i="0" u="none" strike="noStrike" kern="1200" baseline="0" dirty="0">
                          <a:solidFill>
                            <a:schemeClr val="tx1"/>
                          </a:solidFill>
                          <a:latin typeface="+mn-lt"/>
                          <a:ea typeface="+mn-ea"/>
                          <a:cs typeface="+mn-cs"/>
                        </a:rPr>
                        <a:t>1981 - </a:t>
                      </a:r>
                      <a:r>
                        <a:rPr lang="en-US" sz="2000" b="0" i="0" u="none" strike="noStrike" kern="1200" baseline="0" dirty="0">
                          <a:solidFill>
                            <a:schemeClr val="tx1"/>
                          </a:solidFill>
                          <a:latin typeface="+mn-lt"/>
                          <a:ea typeface="+mn-ea"/>
                          <a:cs typeface="+mn-cs"/>
                        </a:rPr>
                        <a:t>Council of Europe Convention for the Protection of Individuals with regard to Automatic Processing of Personal Data (Convention 108) </a:t>
                      </a:r>
                      <a:endParaRPr lang="cs-CZ" sz="2000" b="0" i="0" u="none" strike="noStrike" kern="1200" baseline="0" dirty="0">
                        <a:solidFill>
                          <a:schemeClr val="tx1"/>
                        </a:solidFill>
                        <a:latin typeface="+mn-lt"/>
                        <a:ea typeface="+mn-ea"/>
                        <a:cs typeface="+mn-cs"/>
                      </a:endParaRPr>
                    </a:p>
                    <a:p>
                      <a:pPr marL="342900" indent="-342900">
                        <a:buFont typeface="Arial" panose="020B0604020202020204" pitchFamily="34" charset="0"/>
                        <a:buChar char="•"/>
                      </a:pPr>
                      <a:endParaRPr lang="cs-CZ" sz="2000" b="0" i="0" u="none" strike="noStrike" kern="1200" baseline="0" dirty="0">
                        <a:solidFill>
                          <a:schemeClr val="tx1"/>
                        </a:solidFill>
                        <a:latin typeface="+mn-lt"/>
                        <a:ea typeface="+mn-ea"/>
                        <a:cs typeface="+mn-cs"/>
                      </a:endParaRPr>
                    </a:p>
                    <a:p>
                      <a:pPr marL="342900" indent="-342900">
                        <a:buFont typeface="Arial" panose="020B0604020202020204" pitchFamily="34" charset="0"/>
                        <a:buChar char="•"/>
                      </a:pPr>
                      <a:r>
                        <a:rPr lang="cs-CZ" sz="2000" b="0" i="0" u="none" strike="noStrike" kern="1200" baseline="0" dirty="0">
                          <a:solidFill>
                            <a:schemeClr val="tx1"/>
                          </a:solidFill>
                          <a:latin typeface="+mn-lt"/>
                          <a:ea typeface="+mn-ea"/>
                          <a:cs typeface="+mn-cs"/>
                        </a:rPr>
                        <a:t>1995 - </a:t>
                      </a:r>
                      <a:r>
                        <a:rPr lang="cs-CZ" sz="2000" b="0" i="0" u="none" strike="noStrike" kern="1200" baseline="0" dirty="0" err="1">
                          <a:solidFill>
                            <a:schemeClr val="tx1"/>
                          </a:solidFill>
                          <a:latin typeface="+mn-lt"/>
                          <a:ea typeface="+mn-ea"/>
                          <a:cs typeface="+mn-cs"/>
                        </a:rPr>
                        <a:t>Directive</a:t>
                      </a:r>
                      <a:r>
                        <a:rPr lang="cs-CZ" sz="2000" b="0" i="0" u="none" strike="noStrike" kern="1200" baseline="0" dirty="0">
                          <a:solidFill>
                            <a:schemeClr val="tx1"/>
                          </a:solidFill>
                          <a:latin typeface="+mn-lt"/>
                          <a:ea typeface="+mn-ea"/>
                          <a:cs typeface="+mn-cs"/>
                        </a:rPr>
                        <a:t> 95/46/EC</a:t>
                      </a:r>
                    </a:p>
                    <a:p>
                      <a:pPr marL="342900" indent="-342900">
                        <a:buFont typeface="Arial" panose="020B0604020202020204" pitchFamily="34" charset="0"/>
                        <a:buChar char="•"/>
                      </a:pPr>
                      <a:endParaRPr lang="cs-CZ" sz="2000" b="0" i="0" u="none" strike="noStrike" kern="1200" baseline="0" dirty="0">
                        <a:solidFill>
                          <a:schemeClr val="tx1"/>
                        </a:solidFill>
                        <a:latin typeface="+mn-lt"/>
                        <a:ea typeface="+mn-ea"/>
                        <a:cs typeface="+mn-cs"/>
                      </a:endParaRPr>
                    </a:p>
                    <a:p>
                      <a:pPr marL="342900" indent="-342900">
                        <a:buFont typeface="Arial" panose="020B0604020202020204" pitchFamily="34" charset="0"/>
                        <a:buChar char="•"/>
                      </a:pPr>
                      <a:r>
                        <a:rPr lang="cs-CZ" sz="2000" b="0" i="0" u="none" strike="noStrike" kern="1200" baseline="0" dirty="0">
                          <a:solidFill>
                            <a:schemeClr val="tx1"/>
                          </a:solidFill>
                          <a:latin typeface="+mn-lt"/>
                          <a:ea typeface="+mn-ea"/>
                          <a:cs typeface="+mn-cs"/>
                        </a:rPr>
                        <a:t>2018 - </a:t>
                      </a:r>
                      <a:r>
                        <a:rPr lang="en-US" sz="2000" b="0" i="0" u="none" strike="noStrike" kern="1200" baseline="0" dirty="0">
                          <a:solidFill>
                            <a:schemeClr val="tx1"/>
                          </a:solidFill>
                          <a:latin typeface="+mn-lt"/>
                          <a:ea typeface="+mn-ea"/>
                          <a:cs typeface="+mn-cs"/>
                        </a:rPr>
                        <a:t>General Data Protection Regulation (2016/679)</a:t>
                      </a:r>
                    </a:p>
                    <a:p>
                      <a:pPr marL="457200" indent="-457200" algn="just">
                        <a:buFont typeface="Arial" panose="020B0604020202020204" pitchFamily="34" charset="0"/>
                        <a:buChar char="•"/>
                      </a:pPr>
                      <a:endParaRPr lang="en-US" sz="3300" dirty="0">
                        <a:effectLst/>
                      </a:endParaRPr>
                    </a:p>
                  </a:txBody>
                  <a:tcPr marL="0" marR="0" marT="0" marB="0"/>
                </a:tc>
                <a:extLst>
                  <a:ext uri="{0D108BD9-81ED-4DB2-BD59-A6C34878D82A}">
                    <a16:rowId xmlns:a16="http://schemas.microsoft.com/office/drawing/2014/main" val="3614452658"/>
                  </a:ext>
                </a:extLst>
              </a:tr>
            </a:tbl>
          </a:graphicData>
        </a:graphic>
      </p:graphicFrame>
    </p:spTree>
    <p:extLst>
      <p:ext uri="{BB962C8B-B14F-4D97-AF65-F5344CB8AC3E}">
        <p14:creationId xmlns:p14="http://schemas.microsoft.com/office/powerpoint/2010/main" val="32054624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Nadpis 1">
            <a:extLst>
              <a:ext uri="{FF2B5EF4-FFF2-40B4-BE49-F238E27FC236}">
                <a16:creationId xmlns:a16="http://schemas.microsoft.com/office/drawing/2014/main" id="{B41DF0CC-5B48-49FC-8111-FA44BFDE4850}"/>
              </a:ext>
            </a:extLst>
          </p:cNvPr>
          <p:cNvSpPr>
            <a:spLocks noGrp="1"/>
          </p:cNvSpPr>
          <p:nvPr>
            <p:ph type="title"/>
          </p:nvPr>
        </p:nvSpPr>
        <p:spPr>
          <a:xfrm>
            <a:off x="694510" y="1487272"/>
            <a:ext cx="2743200" cy="2743200"/>
          </a:xfrm>
          <a:prstGeom prst="ellipse">
            <a:avLst/>
          </a:prstGeom>
          <a:solidFill>
            <a:srgbClr val="262626"/>
          </a:solidFill>
          <a:ln w="174625" cmpd="thinThick">
            <a:solidFill>
              <a:srgbClr val="262626"/>
            </a:solidFill>
          </a:ln>
        </p:spPr>
        <p:txBody>
          <a:bodyPr>
            <a:normAutofit/>
          </a:bodyPr>
          <a:lstStyle/>
          <a:p>
            <a:pPr algn="ctr"/>
            <a:r>
              <a:rPr lang="cs-CZ" sz="2600" dirty="0" err="1">
                <a:solidFill>
                  <a:srgbClr val="FFFFFF"/>
                </a:solidFill>
              </a:rPr>
              <a:t>Effective</a:t>
            </a:r>
            <a:r>
              <a:rPr lang="cs-CZ" sz="2600" dirty="0">
                <a:solidFill>
                  <a:srgbClr val="FFFFFF"/>
                </a:solidFill>
              </a:rPr>
              <a:t> </a:t>
            </a:r>
            <a:r>
              <a:rPr lang="cs-CZ" sz="2600" dirty="0" err="1">
                <a:solidFill>
                  <a:srgbClr val="FFFFFF"/>
                </a:solidFill>
              </a:rPr>
              <a:t>legislation</a:t>
            </a:r>
            <a:endParaRPr lang="cs-CZ" sz="2600" dirty="0">
              <a:solidFill>
                <a:srgbClr val="FFFFFF"/>
              </a:solidFill>
            </a:endParaRPr>
          </a:p>
        </p:txBody>
      </p:sp>
      <p:sp>
        <p:nvSpPr>
          <p:cNvPr id="3" name="Zástupný obsah 2">
            <a:extLst>
              <a:ext uri="{FF2B5EF4-FFF2-40B4-BE49-F238E27FC236}">
                <a16:creationId xmlns:a16="http://schemas.microsoft.com/office/drawing/2014/main" id="{F0581C34-5DCB-41C7-96B3-D969A7DDF468}"/>
              </a:ext>
            </a:extLst>
          </p:cNvPr>
          <p:cNvSpPr>
            <a:spLocks noGrp="1"/>
          </p:cNvSpPr>
          <p:nvPr>
            <p:ph idx="1"/>
          </p:nvPr>
        </p:nvSpPr>
        <p:spPr>
          <a:xfrm>
            <a:off x="4038600" y="4884873"/>
            <a:ext cx="7188199" cy="1292090"/>
          </a:xfrm>
        </p:spPr>
        <p:txBody>
          <a:bodyPr>
            <a:normAutofit/>
          </a:bodyPr>
          <a:lstStyle/>
          <a:p>
            <a:endParaRPr lang="cs-CZ" sz="1800" dirty="0"/>
          </a:p>
        </p:txBody>
      </p:sp>
      <p:graphicFrame>
        <p:nvGraphicFramePr>
          <p:cNvPr id="4" name="Tabulka 3">
            <a:extLst>
              <a:ext uri="{FF2B5EF4-FFF2-40B4-BE49-F238E27FC236}">
                <a16:creationId xmlns:a16="http://schemas.microsoft.com/office/drawing/2014/main" id="{22DB9DA3-7B40-4954-8198-FEEDCBB9C859}"/>
              </a:ext>
            </a:extLst>
          </p:cNvPr>
          <p:cNvGraphicFramePr>
            <a:graphicFrameLocks noGrp="1"/>
          </p:cNvGraphicFramePr>
          <p:nvPr>
            <p:extLst>
              <p:ext uri="{D42A27DB-BD31-4B8C-83A1-F6EECF244321}">
                <p14:modId xmlns:p14="http://schemas.microsoft.com/office/powerpoint/2010/main" val="1588530942"/>
              </p:ext>
            </p:extLst>
          </p:nvPr>
        </p:nvGraphicFramePr>
        <p:xfrm>
          <a:off x="3949822" y="575310"/>
          <a:ext cx="7672138" cy="6096000"/>
        </p:xfrm>
        <a:graphic>
          <a:graphicData uri="http://schemas.openxmlformats.org/drawingml/2006/table">
            <a:tbl>
              <a:tblPr/>
              <a:tblGrid>
                <a:gridCol w="7672138">
                  <a:extLst>
                    <a:ext uri="{9D8B030D-6E8A-4147-A177-3AD203B41FA5}">
                      <a16:colId xmlns:a16="http://schemas.microsoft.com/office/drawing/2014/main" val="2565121012"/>
                    </a:ext>
                  </a:extLst>
                </a:gridCol>
              </a:tblGrid>
              <a:tr h="5295095">
                <a:tc>
                  <a:txBody>
                    <a:bodyPr/>
                    <a:lstStyle/>
                    <a:p>
                      <a:pPr algn="r"/>
                      <a:r>
                        <a:rPr lang="cs-CZ" sz="1800" b="0" i="0" u="none" strike="noStrike" kern="1200" baseline="0" dirty="0">
                          <a:solidFill>
                            <a:schemeClr val="tx1"/>
                          </a:solidFill>
                          <a:latin typeface="+mn-lt"/>
                          <a:ea typeface="+mn-ea"/>
                          <a:cs typeface="+mn-cs"/>
                        </a:rPr>
                        <a:t>In </a:t>
                      </a:r>
                      <a:r>
                        <a:rPr lang="cs-CZ" sz="1800" b="0" i="0" u="none" strike="noStrike" kern="1200" baseline="0" dirty="0" err="1">
                          <a:solidFill>
                            <a:schemeClr val="tx1"/>
                          </a:solidFill>
                          <a:latin typeface="+mn-lt"/>
                          <a:ea typeface="+mn-ea"/>
                          <a:cs typeface="+mn-cs"/>
                        </a:rPr>
                        <a:t>European</a:t>
                      </a:r>
                      <a:r>
                        <a:rPr lang="cs-CZ" sz="1800" b="0" i="0" u="none" strike="noStrike" kern="1200" baseline="0" dirty="0">
                          <a:solidFill>
                            <a:schemeClr val="tx1"/>
                          </a:solidFill>
                          <a:latin typeface="+mn-lt"/>
                          <a:ea typeface="+mn-ea"/>
                          <a:cs typeface="+mn-cs"/>
                        </a:rPr>
                        <a:t> Union</a:t>
                      </a:r>
                    </a:p>
                    <a:p>
                      <a:pPr marL="0" indent="0">
                        <a:buFont typeface="Arial" panose="020B0604020202020204" pitchFamily="34" charset="0"/>
                        <a:buNone/>
                      </a:pPr>
                      <a:r>
                        <a:rPr lang="en-US" sz="2000" b="1" i="0" u="none" strike="noStrike" kern="1200" baseline="0" dirty="0">
                          <a:solidFill>
                            <a:schemeClr val="tx1"/>
                          </a:solidFill>
                          <a:latin typeface="+mn-lt"/>
                          <a:ea typeface="+mn-ea"/>
                          <a:cs typeface="+mn-cs"/>
                        </a:rPr>
                        <a:t>General Data Protection Regulation (2016/679)</a:t>
                      </a:r>
                      <a:endParaRPr lang="cs-CZ" sz="2000" b="1" i="0" u="none" strike="noStrike" kern="1200" baseline="0" dirty="0">
                        <a:solidFill>
                          <a:schemeClr val="tx1"/>
                        </a:solidFill>
                        <a:latin typeface="+mn-lt"/>
                        <a:ea typeface="+mn-ea"/>
                        <a:cs typeface="+mn-cs"/>
                      </a:endParaRPr>
                    </a:p>
                    <a:p>
                      <a:pPr marL="342900" indent="-342900">
                        <a:buFont typeface="Arial" panose="020B0604020202020204" pitchFamily="34" charset="0"/>
                        <a:buChar char="•"/>
                      </a:pPr>
                      <a:r>
                        <a:rPr lang="cs-CZ" sz="2000" b="0" i="0" u="none" strike="noStrike" kern="1200" baseline="0" dirty="0" err="1">
                          <a:solidFill>
                            <a:schemeClr val="tx1"/>
                          </a:solidFill>
                          <a:latin typeface="+mn-lt"/>
                          <a:ea typeface="+mn-ea"/>
                          <a:cs typeface="+mn-cs"/>
                        </a:rPr>
                        <a:t>personal</a:t>
                      </a:r>
                      <a:r>
                        <a:rPr lang="cs-CZ" sz="2000" b="0" i="0" u="none" strike="noStrike" kern="1200" baseline="0" dirty="0">
                          <a:solidFill>
                            <a:schemeClr val="tx1"/>
                          </a:solidFill>
                          <a:latin typeface="+mn-lt"/>
                          <a:ea typeface="+mn-ea"/>
                          <a:cs typeface="+mn-cs"/>
                        </a:rPr>
                        <a:t> </a:t>
                      </a:r>
                      <a:r>
                        <a:rPr lang="cs-CZ" sz="2000" b="0" i="0" u="none" strike="noStrike" kern="1200" baseline="0" dirty="0" err="1">
                          <a:solidFill>
                            <a:schemeClr val="tx1"/>
                          </a:solidFill>
                          <a:latin typeface="+mn-lt"/>
                          <a:ea typeface="+mn-ea"/>
                          <a:cs typeface="+mn-cs"/>
                        </a:rPr>
                        <a:t>or</a:t>
                      </a:r>
                      <a:r>
                        <a:rPr lang="cs-CZ" sz="2000" b="0" i="0" u="none" strike="noStrike" kern="1200" baseline="0" dirty="0">
                          <a:solidFill>
                            <a:schemeClr val="tx1"/>
                          </a:solidFill>
                          <a:latin typeface="+mn-lt"/>
                          <a:ea typeface="+mn-ea"/>
                          <a:cs typeface="+mn-cs"/>
                        </a:rPr>
                        <a:t> </a:t>
                      </a:r>
                      <a:r>
                        <a:rPr lang="cs-CZ" sz="2000" b="0" i="0" u="none" strike="noStrike" kern="1200" baseline="0" dirty="0" err="1">
                          <a:solidFill>
                            <a:schemeClr val="tx1"/>
                          </a:solidFill>
                          <a:latin typeface="+mn-lt"/>
                          <a:ea typeface="+mn-ea"/>
                          <a:cs typeface="+mn-cs"/>
                        </a:rPr>
                        <a:t>household</a:t>
                      </a:r>
                      <a:r>
                        <a:rPr lang="cs-CZ" sz="2000" b="0" i="0" u="none" strike="noStrike" kern="1200" baseline="0" dirty="0">
                          <a:solidFill>
                            <a:schemeClr val="tx1"/>
                          </a:solidFill>
                          <a:latin typeface="+mn-lt"/>
                          <a:ea typeface="+mn-ea"/>
                          <a:cs typeface="+mn-cs"/>
                        </a:rPr>
                        <a:t> aktivity</a:t>
                      </a:r>
                    </a:p>
                    <a:p>
                      <a:pPr marL="342900" indent="-342900">
                        <a:buFont typeface="Arial" panose="020B0604020202020204" pitchFamily="34" charset="0"/>
                        <a:buChar char="•"/>
                      </a:pPr>
                      <a:r>
                        <a:rPr lang="cs-CZ" sz="2000" b="0" i="0" u="none" strike="noStrike" kern="1200" baseline="0" dirty="0" err="1">
                          <a:solidFill>
                            <a:schemeClr val="tx1"/>
                          </a:solidFill>
                          <a:latin typeface="+mn-lt"/>
                          <a:ea typeface="+mn-ea"/>
                          <a:cs typeface="+mn-cs"/>
                        </a:rPr>
                        <a:t>activities</a:t>
                      </a:r>
                      <a:r>
                        <a:rPr lang="cs-CZ" sz="2000" b="0" i="0" u="none" strike="noStrike" kern="1200" baseline="0" dirty="0">
                          <a:solidFill>
                            <a:schemeClr val="tx1"/>
                          </a:solidFill>
                          <a:latin typeface="+mn-lt"/>
                          <a:ea typeface="+mn-ea"/>
                          <a:cs typeface="+mn-cs"/>
                        </a:rPr>
                        <a:t> </a:t>
                      </a:r>
                      <a:r>
                        <a:rPr lang="cs-CZ" sz="2000" b="0" i="0" u="none" strike="noStrike" kern="1200" baseline="0" dirty="0" err="1">
                          <a:solidFill>
                            <a:schemeClr val="tx1"/>
                          </a:solidFill>
                          <a:latin typeface="+mn-lt"/>
                          <a:ea typeface="+mn-ea"/>
                          <a:cs typeface="+mn-cs"/>
                        </a:rPr>
                        <a:t>which</a:t>
                      </a:r>
                      <a:r>
                        <a:rPr lang="cs-CZ" sz="2000" b="0" i="0" u="none" strike="noStrike" kern="1200" baseline="0" dirty="0">
                          <a:solidFill>
                            <a:schemeClr val="tx1"/>
                          </a:solidFill>
                          <a:latin typeface="+mn-lt"/>
                          <a:ea typeface="+mn-ea"/>
                          <a:cs typeface="+mn-cs"/>
                        </a:rPr>
                        <a:t> </a:t>
                      </a:r>
                      <a:r>
                        <a:rPr lang="cs-CZ" sz="2000" b="0" i="0" u="none" strike="noStrike" kern="1200" baseline="0" dirty="0" err="1">
                          <a:solidFill>
                            <a:schemeClr val="tx1"/>
                          </a:solidFill>
                          <a:latin typeface="+mn-lt"/>
                          <a:ea typeface="+mn-ea"/>
                          <a:cs typeface="+mn-cs"/>
                        </a:rPr>
                        <a:t>fall</a:t>
                      </a:r>
                      <a:r>
                        <a:rPr lang="cs-CZ" sz="2000" b="0" i="0" u="none" strike="noStrike" kern="1200" baseline="0" dirty="0">
                          <a:solidFill>
                            <a:schemeClr val="tx1"/>
                          </a:solidFill>
                          <a:latin typeface="+mn-lt"/>
                          <a:ea typeface="+mn-ea"/>
                          <a:cs typeface="+mn-cs"/>
                        </a:rPr>
                        <a:t> </a:t>
                      </a:r>
                      <a:r>
                        <a:rPr lang="cs-CZ" sz="2000" b="0" i="0" u="none" strike="noStrike" kern="1200" baseline="0" dirty="0" err="1">
                          <a:solidFill>
                            <a:schemeClr val="tx1"/>
                          </a:solidFill>
                          <a:latin typeface="+mn-lt"/>
                          <a:ea typeface="+mn-ea"/>
                          <a:cs typeface="+mn-cs"/>
                        </a:rPr>
                        <a:t>outside</a:t>
                      </a:r>
                      <a:r>
                        <a:rPr lang="cs-CZ" sz="2000" b="0" i="0" u="none" strike="noStrike" kern="1200" baseline="0" dirty="0">
                          <a:solidFill>
                            <a:schemeClr val="tx1"/>
                          </a:solidFill>
                          <a:latin typeface="+mn-lt"/>
                          <a:ea typeface="+mn-ea"/>
                          <a:cs typeface="+mn-cs"/>
                        </a:rPr>
                        <a:t> </a:t>
                      </a:r>
                      <a:r>
                        <a:rPr lang="cs-CZ" sz="2000" b="0" i="0" u="none" strike="noStrike" kern="1200" baseline="0" dirty="0" err="1">
                          <a:solidFill>
                            <a:schemeClr val="tx1"/>
                          </a:solidFill>
                          <a:latin typeface="+mn-lt"/>
                          <a:ea typeface="+mn-ea"/>
                          <a:cs typeface="+mn-cs"/>
                        </a:rPr>
                        <a:t>the</a:t>
                      </a:r>
                      <a:r>
                        <a:rPr lang="cs-CZ" sz="2000" b="0" i="0" u="none" strike="noStrike" kern="1200" baseline="0" dirty="0">
                          <a:solidFill>
                            <a:schemeClr val="tx1"/>
                          </a:solidFill>
                          <a:latin typeface="+mn-lt"/>
                          <a:ea typeface="+mn-ea"/>
                          <a:cs typeface="+mn-cs"/>
                        </a:rPr>
                        <a:t> </a:t>
                      </a:r>
                      <a:r>
                        <a:rPr lang="cs-CZ" sz="2000" b="0" i="0" u="none" strike="noStrike" kern="1200" baseline="0" dirty="0" err="1">
                          <a:solidFill>
                            <a:schemeClr val="tx1"/>
                          </a:solidFill>
                          <a:latin typeface="+mn-lt"/>
                          <a:ea typeface="+mn-ea"/>
                          <a:cs typeface="+mn-cs"/>
                        </a:rPr>
                        <a:t>scope</a:t>
                      </a:r>
                      <a:r>
                        <a:rPr lang="cs-CZ" sz="2000" b="0" i="0" u="none" strike="noStrike" kern="1200" baseline="0" dirty="0">
                          <a:solidFill>
                            <a:schemeClr val="tx1"/>
                          </a:solidFill>
                          <a:latin typeface="+mn-lt"/>
                          <a:ea typeface="+mn-ea"/>
                          <a:cs typeface="+mn-cs"/>
                        </a:rPr>
                        <a:t> </a:t>
                      </a:r>
                      <a:r>
                        <a:rPr lang="cs-CZ" sz="2000" b="0" i="0" u="none" strike="noStrike" kern="1200" baseline="0" dirty="0" err="1">
                          <a:solidFill>
                            <a:schemeClr val="tx1"/>
                          </a:solidFill>
                          <a:latin typeface="+mn-lt"/>
                          <a:ea typeface="+mn-ea"/>
                          <a:cs typeface="+mn-cs"/>
                        </a:rPr>
                        <a:t>of</a:t>
                      </a:r>
                      <a:r>
                        <a:rPr lang="cs-CZ" sz="2000" b="0" i="0" u="none" strike="noStrike" kern="1200" baseline="0" dirty="0">
                          <a:solidFill>
                            <a:schemeClr val="tx1"/>
                          </a:solidFill>
                          <a:latin typeface="+mn-lt"/>
                          <a:ea typeface="+mn-ea"/>
                          <a:cs typeface="+mn-cs"/>
                        </a:rPr>
                        <a:t> Union </a:t>
                      </a:r>
                      <a:r>
                        <a:rPr lang="cs-CZ" sz="2000" b="0" i="0" u="none" strike="noStrike" kern="1200" baseline="0" dirty="0" err="1">
                          <a:solidFill>
                            <a:schemeClr val="tx1"/>
                          </a:solidFill>
                          <a:latin typeface="+mn-lt"/>
                          <a:ea typeface="+mn-ea"/>
                          <a:cs typeface="+mn-cs"/>
                        </a:rPr>
                        <a:t>law</a:t>
                      </a:r>
                      <a:endParaRPr lang="cs-CZ" sz="2000" b="0" i="0" u="none" strike="noStrike" kern="1200" baseline="0" dirty="0">
                        <a:solidFill>
                          <a:schemeClr val="tx1"/>
                        </a:solidFill>
                        <a:latin typeface="+mn-lt"/>
                        <a:ea typeface="+mn-ea"/>
                        <a:cs typeface="+mn-cs"/>
                      </a:endParaRPr>
                    </a:p>
                    <a:p>
                      <a:pPr marL="342900" indent="-342900">
                        <a:buFont typeface="Arial" panose="020B0604020202020204" pitchFamily="34" charset="0"/>
                        <a:buChar char="•"/>
                      </a:pPr>
                      <a:r>
                        <a:rPr lang="cs-CZ" sz="2000" b="0" i="0" u="none" strike="noStrike" kern="1200" baseline="0" dirty="0" err="1">
                          <a:solidFill>
                            <a:schemeClr val="tx1"/>
                          </a:solidFill>
                          <a:latin typeface="+mn-lt"/>
                          <a:ea typeface="+mn-ea"/>
                          <a:cs typeface="+mn-cs"/>
                        </a:rPr>
                        <a:t>activities</a:t>
                      </a:r>
                      <a:r>
                        <a:rPr lang="cs-CZ" sz="2000" b="0" i="0" u="none" strike="noStrike" kern="1200" baseline="0" dirty="0">
                          <a:solidFill>
                            <a:schemeClr val="tx1"/>
                          </a:solidFill>
                          <a:latin typeface="+mn-lt"/>
                          <a:ea typeface="+mn-ea"/>
                          <a:cs typeface="+mn-cs"/>
                        </a:rPr>
                        <a:t> </a:t>
                      </a:r>
                      <a:r>
                        <a:rPr lang="cs-CZ" sz="2000" b="0" i="0" u="none" strike="noStrike" kern="1200" baseline="0" dirty="0" err="1">
                          <a:solidFill>
                            <a:schemeClr val="tx1"/>
                          </a:solidFill>
                          <a:latin typeface="+mn-lt"/>
                          <a:ea typeface="+mn-ea"/>
                          <a:cs typeface="+mn-cs"/>
                        </a:rPr>
                        <a:t>which</a:t>
                      </a:r>
                      <a:r>
                        <a:rPr lang="cs-CZ" sz="2000" b="0" i="0" u="none" strike="noStrike" kern="1200" baseline="0" dirty="0">
                          <a:solidFill>
                            <a:schemeClr val="tx1"/>
                          </a:solidFill>
                          <a:latin typeface="+mn-lt"/>
                          <a:ea typeface="+mn-ea"/>
                          <a:cs typeface="+mn-cs"/>
                        </a:rPr>
                        <a:t> </a:t>
                      </a:r>
                      <a:r>
                        <a:rPr lang="cs-CZ" sz="2000" b="0" i="0" u="none" strike="noStrike" kern="1200" baseline="0" dirty="0" err="1">
                          <a:solidFill>
                            <a:schemeClr val="tx1"/>
                          </a:solidFill>
                          <a:latin typeface="+mn-lt"/>
                          <a:ea typeface="+mn-ea"/>
                          <a:cs typeface="+mn-cs"/>
                        </a:rPr>
                        <a:t>fall</a:t>
                      </a:r>
                      <a:r>
                        <a:rPr lang="cs-CZ" sz="2000" b="0" i="0" u="none" strike="noStrike" kern="1200" baseline="0" dirty="0">
                          <a:solidFill>
                            <a:schemeClr val="tx1"/>
                          </a:solidFill>
                          <a:latin typeface="+mn-lt"/>
                          <a:ea typeface="+mn-ea"/>
                          <a:cs typeface="+mn-cs"/>
                        </a:rPr>
                        <a:t> </a:t>
                      </a:r>
                      <a:r>
                        <a:rPr lang="cs-CZ" sz="2000" b="0" i="0" u="none" strike="noStrike" kern="1200" baseline="0" dirty="0" err="1">
                          <a:solidFill>
                            <a:schemeClr val="tx1"/>
                          </a:solidFill>
                          <a:latin typeface="+mn-lt"/>
                          <a:ea typeface="+mn-ea"/>
                          <a:cs typeface="+mn-cs"/>
                        </a:rPr>
                        <a:t>within</a:t>
                      </a:r>
                      <a:r>
                        <a:rPr lang="cs-CZ" sz="2000" b="0" i="0" u="none" strike="noStrike" kern="1200" baseline="0" dirty="0">
                          <a:solidFill>
                            <a:schemeClr val="tx1"/>
                          </a:solidFill>
                          <a:latin typeface="+mn-lt"/>
                          <a:ea typeface="+mn-ea"/>
                          <a:cs typeface="+mn-cs"/>
                        </a:rPr>
                        <a:t> </a:t>
                      </a:r>
                      <a:r>
                        <a:rPr lang="cs-CZ" sz="2000" b="0" i="0" u="none" strike="noStrike" kern="1200" baseline="0" dirty="0" err="1">
                          <a:solidFill>
                            <a:schemeClr val="tx1"/>
                          </a:solidFill>
                          <a:latin typeface="+mn-lt"/>
                          <a:ea typeface="+mn-ea"/>
                          <a:cs typeface="+mn-cs"/>
                        </a:rPr>
                        <a:t>the</a:t>
                      </a:r>
                      <a:r>
                        <a:rPr lang="cs-CZ" sz="2000" b="0" i="0" u="none" strike="noStrike" kern="1200" baseline="0" dirty="0">
                          <a:solidFill>
                            <a:schemeClr val="tx1"/>
                          </a:solidFill>
                          <a:latin typeface="+mn-lt"/>
                          <a:ea typeface="+mn-ea"/>
                          <a:cs typeface="+mn-cs"/>
                        </a:rPr>
                        <a:t> </a:t>
                      </a:r>
                      <a:r>
                        <a:rPr lang="cs-CZ" sz="2000" b="0" i="0" u="none" strike="noStrike" kern="1200" baseline="0" dirty="0" err="1">
                          <a:solidFill>
                            <a:schemeClr val="tx1"/>
                          </a:solidFill>
                          <a:latin typeface="+mn-lt"/>
                          <a:ea typeface="+mn-ea"/>
                          <a:cs typeface="+mn-cs"/>
                        </a:rPr>
                        <a:t>scope</a:t>
                      </a:r>
                      <a:r>
                        <a:rPr lang="cs-CZ" sz="2000" b="0" i="0" u="none" strike="noStrike" kern="1200" baseline="0" dirty="0">
                          <a:solidFill>
                            <a:schemeClr val="tx1"/>
                          </a:solidFill>
                          <a:latin typeface="+mn-lt"/>
                          <a:ea typeface="+mn-ea"/>
                          <a:cs typeface="+mn-cs"/>
                        </a:rPr>
                        <a:t> </a:t>
                      </a:r>
                      <a:r>
                        <a:rPr lang="cs-CZ" sz="2000" b="0" i="0" u="none" strike="noStrike" kern="1200" baseline="0" dirty="0" err="1">
                          <a:solidFill>
                            <a:schemeClr val="tx1"/>
                          </a:solidFill>
                          <a:latin typeface="+mn-lt"/>
                          <a:ea typeface="+mn-ea"/>
                          <a:cs typeface="+mn-cs"/>
                        </a:rPr>
                        <a:t>of</a:t>
                      </a:r>
                      <a:r>
                        <a:rPr lang="cs-CZ" sz="2000" b="0" i="0" u="none" strike="noStrike" kern="1200" baseline="0" dirty="0">
                          <a:solidFill>
                            <a:schemeClr val="tx1"/>
                          </a:solidFill>
                          <a:latin typeface="+mn-lt"/>
                          <a:ea typeface="+mn-ea"/>
                          <a:cs typeface="+mn-cs"/>
                        </a:rPr>
                        <a:t> </a:t>
                      </a:r>
                      <a:r>
                        <a:rPr lang="cs-CZ" sz="2000" b="0" i="0" u="none" strike="noStrike" kern="1200" baseline="0" dirty="0" err="1">
                          <a:solidFill>
                            <a:schemeClr val="tx1"/>
                          </a:solidFill>
                          <a:latin typeface="+mn-lt"/>
                          <a:ea typeface="+mn-ea"/>
                          <a:cs typeface="+mn-cs"/>
                        </a:rPr>
                        <a:t>Common</a:t>
                      </a:r>
                      <a:r>
                        <a:rPr lang="cs-CZ" sz="2000" b="0" i="0" u="none" strike="noStrike" kern="1200" baseline="0" dirty="0">
                          <a:solidFill>
                            <a:schemeClr val="tx1"/>
                          </a:solidFill>
                          <a:latin typeface="+mn-lt"/>
                          <a:ea typeface="+mn-ea"/>
                          <a:cs typeface="+mn-cs"/>
                        </a:rPr>
                        <a:t> </a:t>
                      </a:r>
                      <a:r>
                        <a:rPr lang="cs-CZ" sz="2000" b="0" i="0" u="none" strike="noStrike" kern="1200" baseline="0" dirty="0" err="1">
                          <a:solidFill>
                            <a:schemeClr val="tx1"/>
                          </a:solidFill>
                          <a:latin typeface="+mn-lt"/>
                          <a:ea typeface="+mn-ea"/>
                          <a:cs typeface="+mn-cs"/>
                        </a:rPr>
                        <a:t>foreign</a:t>
                      </a:r>
                      <a:r>
                        <a:rPr lang="cs-CZ" sz="2000" b="0" i="0" u="none" strike="noStrike" kern="1200" baseline="0" dirty="0">
                          <a:solidFill>
                            <a:schemeClr val="tx1"/>
                          </a:solidFill>
                          <a:latin typeface="+mn-lt"/>
                          <a:ea typeface="+mn-ea"/>
                          <a:cs typeface="+mn-cs"/>
                        </a:rPr>
                        <a:t> and </a:t>
                      </a:r>
                      <a:r>
                        <a:rPr lang="cs-CZ" sz="2000" b="0" i="0" u="none" strike="noStrike" kern="1200" baseline="0" dirty="0" err="1">
                          <a:solidFill>
                            <a:schemeClr val="tx1"/>
                          </a:solidFill>
                          <a:latin typeface="+mn-lt"/>
                          <a:ea typeface="+mn-ea"/>
                          <a:cs typeface="+mn-cs"/>
                        </a:rPr>
                        <a:t>security</a:t>
                      </a:r>
                      <a:r>
                        <a:rPr lang="cs-CZ" sz="2000" b="0" i="0" u="none" strike="noStrike" kern="1200" baseline="0" dirty="0">
                          <a:solidFill>
                            <a:schemeClr val="tx1"/>
                          </a:solidFill>
                          <a:latin typeface="+mn-lt"/>
                          <a:ea typeface="+mn-ea"/>
                          <a:cs typeface="+mn-cs"/>
                        </a:rPr>
                        <a:t> </a:t>
                      </a:r>
                      <a:r>
                        <a:rPr lang="cs-CZ" sz="2000" b="0" i="0" u="none" strike="noStrike" kern="1200" baseline="0" dirty="0" err="1">
                          <a:solidFill>
                            <a:schemeClr val="tx1"/>
                          </a:solidFill>
                          <a:latin typeface="+mn-lt"/>
                          <a:ea typeface="+mn-ea"/>
                          <a:cs typeface="+mn-cs"/>
                        </a:rPr>
                        <a:t>policy</a:t>
                      </a:r>
                      <a:endParaRPr lang="cs-CZ" sz="2000" b="0" i="0" u="none" strike="noStrike" kern="1200" baseline="0" dirty="0">
                        <a:solidFill>
                          <a:schemeClr val="tx1"/>
                        </a:solidFill>
                        <a:latin typeface="+mn-lt"/>
                        <a:ea typeface="+mn-ea"/>
                        <a:cs typeface="+mn-cs"/>
                      </a:endParaRPr>
                    </a:p>
                    <a:p>
                      <a:pPr marL="342900" indent="-342900">
                        <a:buFont typeface="Arial" panose="020B0604020202020204" pitchFamily="34" charset="0"/>
                        <a:buChar char="•"/>
                      </a:pPr>
                      <a:r>
                        <a:rPr lang="cs-CZ" sz="2000" b="0" i="0" u="none" strike="noStrike" kern="1200" baseline="0" dirty="0" err="1">
                          <a:solidFill>
                            <a:schemeClr val="tx1"/>
                          </a:solidFill>
                          <a:latin typeface="+mn-lt"/>
                          <a:ea typeface="+mn-ea"/>
                          <a:cs typeface="+mn-cs"/>
                        </a:rPr>
                        <a:t>Processing</a:t>
                      </a:r>
                      <a:r>
                        <a:rPr lang="cs-CZ" sz="2000" b="0" i="0" u="none" strike="noStrike" kern="1200" baseline="0" dirty="0">
                          <a:solidFill>
                            <a:schemeClr val="tx1"/>
                          </a:solidFill>
                          <a:latin typeface="+mn-lt"/>
                          <a:ea typeface="+mn-ea"/>
                          <a:cs typeface="+mn-cs"/>
                        </a:rPr>
                        <a:t> </a:t>
                      </a:r>
                      <a:r>
                        <a:rPr lang="cs-CZ" sz="2000" b="0" i="0" u="none" strike="noStrike" kern="1200" baseline="0" dirty="0" err="1">
                          <a:solidFill>
                            <a:schemeClr val="tx1"/>
                          </a:solidFill>
                          <a:latin typeface="+mn-lt"/>
                          <a:ea typeface="+mn-ea"/>
                          <a:cs typeface="+mn-cs"/>
                        </a:rPr>
                        <a:t>of</a:t>
                      </a:r>
                      <a:r>
                        <a:rPr lang="cs-CZ" sz="2000" b="0" i="0" u="none" strike="noStrike" kern="1200" baseline="0" dirty="0">
                          <a:solidFill>
                            <a:schemeClr val="tx1"/>
                          </a:solidFill>
                          <a:latin typeface="+mn-lt"/>
                          <a:ea typeface="+mn-ea"/>
                          <a:cs typeface="+mn-cs"/>
                        </a:rPr>
                        <a:t> </a:t>
                      </a:r>
                      <a:r>
                        <a:rPr lang="cs-CZ" sz="2000" b="0" i="0" u="none" strike="noStrike" kern="1200" baseline="0" dirty="0" err="1">
                          <a:solidFill>
                            <a:schemeClr val="tx1"/>
                          </a:solidFill>
                          <a:latin typeface="+mn-lt"/>
                          <a:ea typeface="+mn-ea"/>
                          <a:cs typeface="+mn-cs"/>
                        </a:rPr>
                        <a:t>personal</a:t>
                      </a:r>
                      <a:r>
                        <a:rPr lang="cs-CZ" sz="2000" b="0" i="0" u="none" strike="noStrike" kern="1200" baseline="0" dirty="0">
                          <a:solidFill>
                            <a:schemeClr val="tx1"/>
                          </a:solidFill>
                          <a:latin typeface="+mn-lt"/>
                          <a:ea typeface="+mn-ea"/>
                          <a:cs typeface="+mn-cs"/>
                        </a:rPr>
                        <a:t> data by Union </a:t>
                      </a:r>
                      <a:r>
                        <a:rPr lang="cs-CZ" sz="2000" b="0" i="0" u="none" strike="noStrike" kern="1200" baseline="0" dirty="0" err="1">
                          <a:solidFill>
                            <a:schemeClr val="tx1"/>
                          </a:solidFill>
                          <a:latin typeface="+mn-lt"/>
                          <a:ea typeface="+mn-ea"/>
                          <a:cs typeface="+mn-cs"/>
                        </a:rPr>
                        <a:t>institutions</a:t>
                      </a:r>
                      <a:endParaRPr lang="cs-CZ" sz="2000" b="0" i="0" u="none" strike="noStrike" kern="1200" baseline="0" dirty="0">
                        <a:solidFill>
                          <a:schemeClr val="tx1"/>
                        </a:solidFill>
                        <a:latin typeface="+mn-lt"/>
                        <a:ea typeface="+mn-ea"/>
                        <a:cs typeface="+mn-cs"/>
                      </a:endParaRPr>
                    </a:p>
                    <a:p>
                      <a:pPr marL="342900" indent="-342900">
                        <a:buFont typeface="Arial" panose="020B0604020202020204" pitchFamily="34" charset="0"/>
                        <a:buChar char="•"/>
                      </a:pPr>
                      <a:r>
                        <a:rPr lang="en-US" sz="2000" b="0" i="0" u="none" strike="noStrike" kern="1200" baseline="0" dirty="0">
                          <a:solidFill>
                            <a:schemeClr val="tx1"/>
                          </a:solidFill>
                          <a:latin typeface="+mn-lt"/>
                          <a:ea typeface="+mn-ea"/>
                          <a:cs typeface="+mn-cs"/>
                        </a:rPr>
                        <a:t>This Regulation shall be without prejudice to the application of Directive 2000/31/E</a:t>
                      </a:r>
                      <a:r>
                        <a:rPr lang="cs-CZ" sz="2000" b="0" i="0" u="none" strike="noStrike" kern="1200" baseline="0" dirty="0">
                          <a:solidFill>
                            <a:schemeClr val="tx1"/>
                          </a:solidFill>
                          <a:latin typeface="+mn-lt"/>
                          <a:ea typeface="+mn-ea"/>
                          <a:cs typeface="+mn-cs"/>
                        </a:rPr>
                        <a:t>C (</a:t>
                      </a:r>
                      <a:r>
                        <a:rPr lang="cs-CZ" sz="2000" b="0" i="0" u="none" strike="noStrike" kern="1200" baseline="0" dirty="0" err="1">
                          <a:solidFill>
                            <a:schemeClr val="tx1"/>
                          </a:solidFill>
                          <a:latin typeface="+mn-lt"/>
                          <a:ea typeface="+mn-ea"/>
                          <a:cs typeface="+mn-cs"/>
                        </a:rPr>
                        <a:t>eCommerce</a:t>
                      </a:r>
                      <a:r>
                        <a:rPr lang="cs-CZ" sz="2000" b="0" i="0" u="none" strike="noStrike" kern="1200" baseline="0" dirty="0">
                          <a:solidFill>
                            <a:schemeClr val="tx1"/>
                          </a:solidFill>
                          <a:latin typeface="+mn-lt"/>
                          <a:ea typeface="+mn-ea"/>
                          <a:cs typeface="+mn-cs"/>
                        </a:rPr>
                        <a:t> </a:t>
                      </a:r>
                      <a:r>
                        <a:rPr lang="cs-CZ" sz="2000" b="0" i="0" u="none" strike="noStrike" kern="1200" baseline="0" dirty="0" err="1">
                          <a:solidFill>
                            <a:schemeClr val="tx1"/>
                          </a:solidFill>
                          <a:latin typeface="+mn-lt"/>
                          <a:ea typeface="+mn-ea"/>
                          <a:cs typeface="+mn-cs"/>
                        </a:rPr>
                        <a:t>Directive</a:t>
                      </a:r>
                      <a:r>
                        <a:rPr lang="cs-CZ" sz="2000" b="0" i="0" u="none" strike="noStrike" kern="1200" baseline="0" dirty="0">
                          <a:solidFill>
                            <a:schemeClr val="tx1"/>
                          </a:solidFill>
                          <a:latin typeface="+mn-lt"/>
                          <a:ea typeface="+mn-ea"/>
                          <a:cs typeface="+mn-cs"/>
                        </a:rPr>
                        <a:t>)</a:t>
                      </a:r>
                    </a:p>
                    <a:p>
                      <a:pPr marL="285750" indent="-285750">
                        <a:buFont typeface="Arial" panose="020B0604020202020204" pitchFamily="34" charset="0"/>
                        <a:buChar char="•"/>
                      </a:pPr>
                      <a:endParaRPr lang="cs-CZ" sz="2000" b="0" i="0" u="none" strike="noStrike" kern="1200" baseline="0" dirty="0">
                        <a:solidFill>
                          <a:schemeClr val="tx1"/>
                        </a:solidFill>
                        <a:latin typeface="+mn-lt"/>
                        <a:ea typeface="+mn-ea"/>
                        <a:cs typeface="+mn-cs"/>
                      </a:endParaRPr>
                    </a:p>
                    <a:p>
                      <a:pPr marL="285750" indent="-285750">
                        <a:buFont typeface="Arial" panose="020B0604020202020204" pitchFamily="34" charset="0"/>
                        <a:buChar char="•"/>
                      </a:pPr>
                      <a:endParaRPr lang="en-US" sz="2000" b="0" i="0" u="none" strike="noStrike" kern="1200" baseline="0" dirty="0">
                        <a:solidFill>
                          <a:schemeClr val="tx1"/>
                        </a:solidFill>
                        <a:latin typeface="+mn-lt"/>
                        <a:ea typeface="+mn-ea"/>
                        <a:cs typeface="+mn-cs"/>
                      </a:endParaRPr>
                    </a:p>
                    <a:p>
                      <a:pPr marL="0" indent="0">
                        <a:buFont typeface="Arial" panose="020B0604020202020204" pitchFamily="34" charset="0"/>
                        <a:buNone/>
                      </a:pPr>
                      <a:r>
                        <a:rPr lang="cs-CZ" sz="2000" b="1" i="0" u="none" strike="noStrike" kern="1200" baseline="0" dirty="0">
                          <a:solidFill>
                            <a:schemeClr val="tx1"/>
                          </a:solidFill>
                          <a:latin typeface="+mn-lt"/>
                          <a:ea typeface="+mn-ea"/>
                          <a:cs typeface="+mn-cs"/>
                        </a:rPr>
                        <a:t>Police </a:t>
                      </a:r>
                      <a:r>
                        <a:rPr lang="cs-CZ" sz="2000" b="1" i="0" u="none" strike="noStrike" kern="1200" baseline="0" dirty="0" err="1">
                          <a:solidFill>
                            <a:schemeClr val="tx1"/>
                          </a:solidFill>
                          <a:latin typeface="+mn-lt"/>
                          <a:ea typeface="+mn-ea"/>
                          <a:cs typeface="+mn-cs"/>
                        </a:rPr>
                        <a:t>Directive</a:t>
                      </a:r>
                      <a:r>
                        <a:rPr lang="cs-CZ" sz="2000" b="1" i="0" u="none" strike="noStrike" kern="1200" baseline="0" dirty="0">
                          <a:solidFill>
                            <a:schemeClr val="tx1"/>
                          </a:solidFill>
                          <a:latin typeface="+mn-lt"/>
                          <a:ea typeface="+mn-ea"/>
                          <a:cs typeface="+mn-cs"/>
                        </a:rPr>
                        <a:t> (2016/680)</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i="0" u="none" strike="noStrike" kern="1200" baseline="0" dirty="0">
                          <a:solidFill>
                            <a:schemeClr val="tx1"/>
                          </a:solidFill>
                          <a:latin typeface="+mn-lt"/>
                          <a:ea typeface="+mn-ea"/>
                          <a:cs typeface="+mn-cs"/>
                        </a:rPr>
                        <a:t>purposes of the prevention, investigation, detection or prosecution of criminal offences</a:t>
                      </a:r>
                      <a:endParaRPr lang="cs-CZ" sz="2000" b="0" i="0" u="none" strike="noStrike" kern="1200" baseline="0" dirty="0">
                        <a:solidFill>
                          <a:schemeClr val="tx1"/>
                        </a:solidFill>
                        <a:latin typeface="+mn-lt"/>
                        <a:ea typeface="+mn-ea"/>
                        <a:cs typeface="+mn-cs"/>
                      </a:endParaRPr>
                    </a:p>
                    <a:p>
                      <a:pPr marL="285750" indent="-285750">
                        <a:buFont typeface="Arial" panose="020B0604020202020204" pitchFamily="34" charset="0"/>
                        <a:buChar char="•"/>
                      </a:pPr>
                      <a:endParaRPr lang="cs-CZ" sz="2000" b="0" i="0" u="none" strike="noStrike" kern="1200" baseline="0" dirty="0">
                        <a:solidFill>
                          <a:schemeClr val="tx1"/>
                        </a:solidFill>
                        <a:latin typeface="+mn-lt"/>
                        <a:ea typeface="+mn-ea"/>
                        <a:cs typeface="+mn-cs"/>
                      </a:endParaRPr>
                    </a:p>
                    <a:p>
                      <a:pPr marL="285750" indent="-285750">
                        <a:buFont typeface="Arial" panose="020B0604020202020204" pitchFamily="34" charset="0"/>
                        <a:buChar char="•"/>
                      </a:pPr>
                      <a:endParaRPr lang="cs-CZ" sz="2000" b="0" i="0" u="none" strike="noStrike" kern="1200" baseline="0" dirty="0">
                        <a:solidFill>
                          <a:schemeClr val="tx1"/>
                        </a:solidFill>
                        <a:latin typeface="+mn-lt"/>
                        <a:ea typeface="+mn-ea"/>
                        <a:cs typeface="+mn-cs"/>
                      </a:endParaRPr>
                    </a:p>
                    <a:p>
                      <a:pPr marL="0" indent="0" algn="r">
                        <a:buFont typeface="Arial" panose="020B0604020202020204" pitchFamily="34" charset="0"/>
                        <a:buNone/>
                      </a:pPr>
                      <a:r>
                        <a:rPr lang="cs-CZ" sz="1800" b="0" i="0" u="none" strike="noStrike" kern="1200" baseline="0" dirty="0">
                          <a:solidFill>
                            <a:schemeClr val="tx1"/>
                          </a:solidFill>
                          <a:latin typeface="+mn-lt"/>
                          <a:ea typeface="+mn-ea"/>
                          <a:cs typeface="+mn-cs"/>
                        </a:rPr>
                        <a:t>In </a:t>
                      </a:r>
                      <a:r>
                        <a:rPr lang="cs-CZ" sz="1800" b="0" i="0" u="none" strike="noStrike" kern="1200" baseline="0" dirty="0" err="1">
                          <a:solidFill>
                            <a:schemeClr val="tx1"/>
                          </a:solidFill>
                          <a:latin typeface="+mn-lt"/>
                          <a:ea typeface="+mn-ea"/>
                          <a:cs typeface="+mn-cs"/>
                        </a:rPr>
                        <a:t>Czechia</a:t>
                      </a:r>
                      <a:endParaRPr lang="cs-CZ" sz="1800" b="0" i="0" u="none" strike="noStrike" kern="1200" baseline="0" dirty="0">
                        <a:solidFill>
                          <a:schemeClr val="tx1"/>
                        </a:solidFill>
                        <a:latin typeface="+mn-lt"/>
                        <a:ea typeface="+mn-ea"/>
                        <a:cs typeface="+mn-cs"/>
                      </a:endParaRPr>
                    </a:p>
                    <a:p>
                      <a:pPr marL="0" indent="0">
                        <a:buFont typeface="Arial" panose="020B0604020202020204" pitchFamily="34" charset="0"/>
                        <a:buNone/>
                      </a:pPr>
                      <a:r>
                        <a:rPr lang="en-US" sz="2000" b="0" i="0" u="none" strike="noStrike" kern="1200" baseline="0" dirty="0">
                          <a:solidFill>
                            <a:schemeClr val="tx1"/>
                          </a:solidFill>
                          <a:latin typeface="+mn-lt"/>
                          <a:ea typeface="+mn-ea"/>
                          <a:cs typeface="+mn-cs"/>
                        </a:rPr>
                        <a:t>Act No. 1</a:t>
                      </a:r>
                      <a:r>
                        <a:rPr lang="cs-CZ" sz="2000" b="0" i="0" u="none" strike="noStrike" kern="1200" baseline="0" dirty="0">
                          <a:solidFill>
                            <a:schemeClr val="tx1"/>
                          </a:solidFill>
                          <a:latin typeface="+mn-lt"/>
                          <a:ea typeface="+mn-ea"/>
                          <a:cs typeface="+mn-cs"/>
                        </a:rPr>
                        <a:t>10</a:t>
                      </a:r>
                      <a:r>
                        <a:rPr lang="en-US" sz="2000" b="0" i="0" u="none" strike="noStrike" kern="1200" baseline="0" dirty="0">
                          <a:solidFill>
                            <a:schemeClr val="tx1"/>
                          </a:solidFill>
                          <a:latin typeface="+mn-lt"/>
                          <a:ea typeface="+mn-ea"/>
                          <a:cs typeface="+mn-cs"/>
                        </a:rPr>
                        <a:t>/20</a:t>
                      </a:r>
                      <a:r>
                        <a:rPr lang="cs-CZ" sz="2000" b="0" i="0" u="none" strike="noStrike" kern="1200" baseline="0" dirty="0">
                          <a:solidFill>
                            <a:schemeClr val="tx1"/>
                          </a:solidFill>
                          <a:latin typeface="+mn-lt"/>
                          <a:ea typeface="+mn-ea"/>
                          <a:cs typeface="+mn-cs"/>
                        </a:rPr>
                        <a:t>19</a:t>
                      </a:r>
                      <a:r>
                        <a:rPr lang="en-US" sz="2000" b="0" i="0" u="none" strike="noStrike" kern="1200" baseline="0" dirty="0">
                          <a:solidFill>
                            <a:schemeClr val="tx1"/>
                          </a:solidFill>
                          <a:latin typeface="+mn-lt"/>
                          <a:ea typeface="+mn-ea"/>
                          <a:cs typeface="+mn-cs"/>
                        </a:rPr>
                        <a:t> Sb., on personal data </a:t>
                      </a:r>
                      <a:r>
                        <a:rPr lang="cs-CZ" sz="2000" b="0" i="0" u="none" strike="noStrike" kern="1200" baseline="0" dirty="0" err="1">
                          <a:solidFill>
                            <a:schemeClr val="tx1"/>
                          </a:solidFill>
                          <a:latin typeface="+mn-lt"/>
                          <a:ea typeface="+mn-ea"/>
                          <a:cs typeface="+mn-cs"/>
                        </a:rPr>
                        <a:t>processing</a:t>
                      </a:r>
                      <a:r>
                        <a:rPr lang="cs-CZ" sz="2000" b="0" i="0" u="none" strike="noStrike" kern="1200" baseline="0" dirty="0">
                          <a:solidFill>
                            <a:schemeClr val="tx1"/>
                          </a:solidFill>
                          <a:latin typeface="+mn-lt"/>
                          <a:ea typeface="+mn-ea"/>
                          <a:cs typeface="+mn-cs"/>
                        </a:rPr>
                        <a:t> </a:t>
                      </a:r>
                      <a:r>
                        <a:rPr lang="cs-CZ" sz="2000" b="0" i="0" u="none" strike="noStrike" kern="1200" baseline="0" dirty="0" err="1">
                          <a:solidFill>
                            <a:schemeClr val="tx1"/>
                          </a:solidFill>
                          <a:latin typeface="+mn-lt"/>
                          <a:ea typeface="+mn-ea"/>
                          <a:cs typeface="+mn-cs"/>
                        </a:rPr>
                        <a:t>act</a:t>
                      </a:r>
                      <a:endParaRPr lang="en-US" sz="2000" b="0" i="0" u="none" strike="noStrike" kern="1200" baseline="0" dirty="0">
                        <a:solidFill>
                          <a:schemeClr val="tx1"/>
                        </a:solidFill>
                        <a:latin typeface="+mn-lt"/>
                        <a:ea typeface="+mn-ea"/>
                        <a:cs typeface="+mn-cs"/>
                      </a:endParaRPr>
                    </a:p>
                    <a:p>
                      <a:pPr algn="just"/>
                      <a:endParaRPr lang="en-US" sz="2200" dirty="0">
                        <a:effectLst/>
                      </a:endParaRPr>
                    </a:p>
                  </a:txBody>
                  <a:tcPr marL="0" marR="0" marT="0" marB="0">
                    <a:lnL>
                      <a:noFill/>
                    </a:lnL>
                    <a:lnR>
                      <a:noFill/>
                    </a:lnR>
                    <a:lnT>
                      <a:noFill/>
                    </a:lnT>
                    <a:lnB>
                      <a:noFill/>
                    </a:lnB>
                    <a:solidFill>
                      <a:srgbClr val="FFFFFF"/>
                    </a:solidFill>
                  </a:tcPr>
                </a:tc>
                <a:extLst>
                  <a:ext uri="{0D108BD9-81ED-4DB2-BD59-A6C34878D82A}">
                    <a16:rowId xmlns:a16="http://schemas.microsoft.com/office/drawing/2014/main" val="3614452658"/>
                  </a:ext>
                </a:extLst>
              </a:tr>
              <a:tr h="306558">
                <a:tc>
                  <a:txBody>
                    <a:bodyPr/>
                    <a:lstStyle/>
                    <a:p>
                      <a:pPr algn="just"/>
                      <a:endParaRPr lang="en-US" sz="2200" dirty="0">
                        <a:effectLst/>
                      </a:endParaRPr>
                    </a:p>
                  </a:txBody>
                  <a:tcPr marL="0" marR="0" marT="0" marB="0">
                    <a:lnL>
                      <a:noFill/>
                    </a:lnL>
                    <a:lnR>
                      <a:noFill/>
                    </a:lnR>
                    <a:lnT>
                      <a:noFill/>
                    </a:lnT>
                    <a:lnB>
                      <a:noFill/>
                    </a:lnB>
                    <a:solidFill>
                      <a:srgbClr val="FFFFFF"/>
                    </a:solidFill>
                  </a:tcPr>
                </a:tc>
                <a:extLst>
                  <a:ext uri="{0D108BD9-81ED-4DB2-BD59-A6C34878D82A}">
                    <a16:rowId xmlns:a16="http://schemas.microsoft.com/office/drawing/2014/main" val="1600397641"/>
                  </a:ext>
                </a:extLst>
              </a:tr>
            </a:tbl>
          </a:graphicData>
        </a:graphic>
      </p:graphicFrame>
    </p:spTree>
    <p:extLst>
      <p:ext uri="{BB962C8B-B14F-4D97-AF65-F5344CB8AC3E}">
        <p14:creationId xmlns:p14="http://schemas.microsoft.com/office/powerpoint/2010/main" val="39898719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B41DF0CC-5B48-49FC-8111-FA44BFDE4850}"/>
              </a:ext>
            </a:extLst>
          </p:cNvPr>
          <p:cNvSpPr>
            <a:spLocks noGrp="1"/>
          </p:cNvSpPr>
          <p:nvPr>
            <p:ph type="title"/>
          </p:nvPr>
        </p:nvSpPr>
        <p:spPr>
          <a:xfrm>
            <a:off x="556532" y="643467"/>
            <a:ext cx="11635468" cy="744836"/>
          </a:xfrm>
          <a:prstGeom prst="ellipse">
            <a:avLst/>
          </a:prstGeom>
        </p:spPr>
        <p:txBody>
          <a:bodyPr vert="horz" lIns="91440" tIns="45720" rIns="91440" bIns="45720" rtlCol="0" anchor="ctr">
            <a:normAutofit fontScale="90000"/>
          </a:bodyPr>
          <a:lstStyle/>
          <a:p>
            <a:pPr algn="ctr"/>
            <a:r>
              <a:rPr lang="cs-CZ" sz="3200" dirty="0">
                <a:solidFill>
                  <a:schemeClr val="bg1"/>
                </a:solidFill>
              </a:rPr>
              <a:t>Charter </a:t>
            </a:r>
            <a:r>
              <a:rPr lang="cs-CZ" sz="3200" dirty="0" err="1">
                <a:solidFill>
                  <a:schemeClr val="bg1"/>
                </a:solidFill>
              </a:rPr>
              <a:t>of</a:t>
            </a:r>
            <a:r>
              <a:rPr lang="cs-CZ" sz="3200" dirty="0">
                <a:solidFill>
                  <a:schemeClr val="bg1"/>
                </a:solidFill>
              </a:rPr>
              <a:t> </a:t>
            </a:r>
            <a:r>
              <a:rPr lang="cs-CZ" sz="3200" dirty="0" err="1">
                <a:solidFill>
                  <a:schemeClr val="bg1"/>
                </a:solidFill>
              </a:rPr>
              <a:t>Fundamental</a:t>
            </a:r>
            <a:r>
              <a:rPr lang="cs-CZ" sz="3200" dirty="0">
                <a:solidFill>
                  <a:schemeClr val="bg1"/>
                </a:solidFill>
              </a:rPr>
              <a:t> </a:t>
            </a:r>
            <a:r>
              <a:rPr lang="cs-CZ" sz="3200" dirty="0" err="1">
                <a:solidFill>
                  <a:schemeClr val="bg1"/>
                </a:solidFill>
              </a:rPr>
              <a:t>Rights</a:t>
            </a:r>
            <a:r>
              <a:rPr lang="cs-CZ" sz="3200" dirty="0">
                <a:solidFill>
                  <a:schemeClr val="bg1"/>
                </a:solidFill>
              </a:rPr>
              <a:t> </a:t>
            </a:r>
            <a:r>
              <a:rPr lang="cs-CZ" sz="3200" dirty="0" err="1">
                <a:solidFill>
                  <a:schemeClr val="bg1"/>
                </a:solidFill>
              </a:rPr>
              <a:t>of</a:t>
            </a:r>
            <a:r>
              <a:rPr lang="cs-CZ" sz="3200" dirty="0">
                <a:solidFill>
                  <a:schemeClr val="bg1"/>
                </a:solidFill>
              </a:rPr>
              <a:t> </a:t>
            </a:r>
            <a:r>
              <a:rPr lang="cs-CZ" sz="3200" dirty="0" err="1">
                <a:solidFill>
                  <a:schemeClr val="bg1"/>
                </a:solidFill>
              </a:rPr>
              <a:t>the</a:t>
            </a:r>
            <a:r>
              <a:rPr lang="cs-CZ" sz="3200" dirty="0">
                <a:solidFill>
                  <a:schemeClr val="bg1"/>
                </a:solidFill>
              </a:rPr>
              <a:t> </a:t>
            </a:r>
            <a:r>
              <a:rPr lang="cs-CZ" sz="3200" dirty="0" err="1">
                <a:solidFill>
                  <a:schemeClr val="bg1"/>
                </a:solidFill>
              </a:rPr>
              <a:t>European</a:t>
            </a:r>
            <a:r>
              <a:rPr lang="cs-CZ" sz="3200" dirty="0">
                <a:solidFill>
                  <a:schemeClr val="bg1"/>
                </a:solidFill>
              </a:rPr>
              <a:t> Union</a:t>
            </a:r>
            <a:endParaRPr lang="en-US" sz="3200" kern="1200" dirty="0">
              <a:solidFill>
                <a:schemeClr val="bg1"/>
              </a:solidFill>
              <a:latin typeface="+mj-lt"/>
              <a:ea typeface="+mj-ea"/>
              <a:cs typeface="+mj-cs"/>
            </a:endParaRPr>
          </a:p>
        </p:txBody>
      </p:sp>
      <p:graphicFrame>
        <p:nvGraphicFramePr>
          <p:cNvPr id="4" name="Tabulka 3">
            <a:extLst>
              <a:ext uri="{FF2B5EF4-FFF2-40B4-BE49-F238E27FC236}">
                <a16:creationId xmlns:a16="http://schemas.microsoft.com/office/drawing/2014/main" id="{22DB9DA3-7B40-4954-8198-FEEDCBB9C859}"/>
              </a:ext>
            </a:extLst>
          </p:cNvPr>
          <p:cNvGraphicFramePr>
            <a:graphicFrameLocks noGrp="1"/>
          </p:cNvGraphicFramePr>
          <p:nvPr>
            <p:extLst>
              <p:ext uri="{D42A27DB-BD31-4B8C-83A1-F6EECF244321}">
                <p14:modId xmlns:p14="http://schemas.microsoft.com/office/powerpoint/2010/main" val="1699177826"/>
              </p:ext>
            </p:extLst>
          </p:nvPr>
        </p:nvGraphicFramePr>
        <p:xfrm>
          <a:off x="556532" y="1593166"/>
          <a:ext cx="11186289" cy="5264834"/>
        </p:xfrm>
        <a:graphic>
          <a:graphicData uri="http://schemas.openxmlformats.org/drawingml/2006/table">
            <a:tbl>
              <a:tblPr>
                <a:noFill/>
              </a:tblPr>
              <a:tblGrid>
                <a:gridCol w="11186289">
                  <a:extLst>
                    <a:ext uri="{9D8B030D-6E8A-4147-A177-3AD203B41FA5}">
                      <a16:colId xmlns:a16="http://schemas.microsoft.com/office/drawing/2014/main" val="2565121012"/>
                    </a:ext>
                  </a:extLst>
                </a:gridCol>
              </a:tblGrid>
              <a:tr h="4968055">
                <a:tc>
                  <a:txBody>
                    <a:bodyPr/>
                    <a:lstStyle/>
                    <a:p>
                      <a:endParaRPr lang="cs-CZ" sz="1800" b="1" i="0" u="none" strike="noStrike" kern="1200" baseline="0" dirty="0">
                        <a:solidFill>
                          <a:schemeClr val="tx1"/>
                        </a:solidFill>
                        <a:latin typeface="+mn-lt"/>
                        <a:ea typeface="+mn-ea"/>
                        <a:cs typeface="+mn-cs"/>
                      </a:endParaRPr>
                    </a:p>
                    <a:p>
                      <a:r>
                        <a:rPr lang="en-US" sz="2400" b="1" i="0" u="none" strike="noStrike" kern="1200" baseline="0" dirty="0">
                          <a:solidFill>
                            <a:schemeClr val="tx1"/>
                          </a:solidFill>
                          <a:latin typeface="+mn-lt"/>
                          <a:ea typeface="+mn-ea"/>
                          <a:cs typeface="+mn-cs"/>
                        </a:rPr>
                        <a:t>Article 8 -</a:t>
                      </a:r>
                      <a:r>
                        <a:rPr lang="cs-CZ" sz="2400" b="1" i="0" u="none" strike="noStrike" kern="1200" baseline="0" dirty="0">
                          <a:solidFill>
                            <a:schemeClr val="tx1"/>
                          </a:solidFill>
                          <a:latin typeface="+mn-lt"/>
                          <a:ea typeface="+mn-ea"/>
                          <a:cs typeface="+mn-cs"/>
                        </a:rPr>
                        <a:t> </a:t>
                      </a:r>
                      <a:r>
                        <a:rPr lang="en-US" sz="2400" b="1" i="0" u="none" strike="noStrike" kern="1200" baseline="0" dirty="0">
                          <a:solidFill>
                            <a:schemeClr val="tx1"/>
                          </a:solidFill>
                          <a:latin typeface="+mn-lt"/>
                          <a:ea typeface="+mn-ea"/>
                          <a:cs typeface="+mn-cs"/>
                        </a:rPr>
                        <a:t>Protection of personal data</a:t>
                      </a:r>
                      <a:endParaRPr lang="cs-CZ" sz="2400" b="1" i="0" u="none" strike="noStrike" kern="1200" baseline="0" dirty="0">
                        <a:solidFill>
                          <a:schemeClr val="tx1"/>
                        </a:solidFill>
                        <a:latin typeface="+mn-lt"/>
                        <a:ea typeface="+mn-ea"/>
                        <a:cs typeface="+mn-cs"/>
                      </a:endParaRPr>
                    </a:p>
                    <a:p>
                      <a:endParaRPr lang="en-US" sz="2400" b="0" i="0" u="none" strike="noStrike" kern="1200" baseline="0" dirty="0">
                        <a:solidFill>
                          <a:schemeClr val="tx1"/>
                        </a:solidFill>
                        <a:latin typeface="+mn-lt"/>
                        <a:ea typeface="+mn-ea"/>
                        <a:cs typeface="+mn-cs"/>
                      </a:endParaRPr>
                    </a:p>
                    <a:p>
                      <a:pPr marL="457200" indent="-457200">
                        <a:buFont typeface="+mj-lt"/>
                        <a:buAutoNum type="arabicPeriod"/>
                      </a:pPr>
                      <a:r>
                        <a:rPr lang="cs-CZ" sz="2400" b="0" i="0" u="none" strike="noStrike" kern="1200" baseline="0" dirty="0">
                          <a:solidFill>
                            <a:schemeClr val="tx1"/>
                          </a:solidFill>
                          <a:latin typeface="+mn-lt"/>
                          <a:ea typeface="+mn-ea"/>
                          <a:cs typeface="+mn-cs"/>
                        </a:rPr>
                        <a:t>E</a:t>
                      </a:r>
                      <a:r>
                        <a:rPr lang="en-US" sz="2400" b="0" i="0" u="none" strike="noStrike" kern="1200" baseline="0" dirty="0" err="1">
                          <a:solidFill>
                            <a:schemeClr val="tx1"/>
                          </a:solidFill>
                          <a:latin typeface="+mn-lt"/>
                          <a:ea typeface="+mn-ea"/>
                          <a:cs typeface="+mn-cs"/>
                        </a:rPr>
                        <a:t>veryone</a:t>
                      </a:r>
                      <a:r>
                        <a:rPr lang="en-US" sz="2400" b="0" i="0" u="none" strike="noStrike" kern="1200" baseline="0" dirty="0">
                          <a:solidFill>
                            <a:schemeClr val="tx1"/>
                          </a:solidFill>
                          <a:latin typeface="+mn-lt"/>
                          <a:ea typeface="+mn-ea"/>
                          <a:cs typeface="+mn-cs"/>
                        </a:rPr>
                        <a:t> has the right to the protection of personal data concerning him or her.</a:t>
                      </a:r>
                      <a:endParaRPr lang="cs-CZ" sz="2400" b="0" i="0" u="none" strike="noStrike" kern="1200" baseline="0" dirty="0">
                        <a:solidFill>
                          <a:schemeClr val="tx1"/>
                        </a:solidFill>
                        <a:latin typeface="+mn-lt"/>
                        <a:ea typeface="+mn-ea"/>
                        <a:cs typeface="+mn-cs"/>
                      </a:endParaRPr>
                    </a:p>
                    <a:p>
                      <a:pPr marL="0" indent="0">
                        <a:buFont typeface="+mj-lt"/>
                        <a:buNone/>
                      </a:pPr>
                      <a:endParaRPr lang="en-US" sz="2400" b="0" i="0" u="none" strike="noStrike" kern="1200" baseline="0" dirty="0">
                        <a:solidFill>
                          <a:schemeClr val="tx1"/>
                        </a:solidFill>
                        <a:latin typeface="+mn-lt"/>
                        <a:ea typeface="+mn-ea"/>
                        <a:cs typeface="+mn-cs"/>
                      </a:endParaRPr>
                    </a:p>
                    <a:p>
                      <a:pPr marL="457200" indent="-457200">
                        <a:buFont typeface="+mj-lt"/>
                        <a:buAutoNum type="arabicPeriod"/>
                      </a:pPr>
                      <a:r>
                        <a:rPr lang="en-US" sz="2400" b="0" i="0" u="none" strike="noStrike" kern="1200" baseline="0" dirty="0">
                          <a:solidFill>
                            <a:schemeClr val="tx1"/>
                          </a:solidFill>
                          <a:latin typeface="+mn-lt"/>
                          <a:ea typeface="+mn-ea"/>
                          <a:cs typeface="+mn-cs"/>
                        </a:rPr>
                        <a:t>Such data must be processed </a:t>
                      </a:r>
                      <a:r>
                        <a:rPr lang="en-US" sz="2400" b="1" i="0" u="none" strike="noStrike" kern="1200" baseline="0" dirty="0">
                          <a:solidFill>
                            <a:schemeClr val="tx1"/>
                          </a:solidFill>
                          <a:latin typeface="+mn-lt"/>
                          <a:ea typeface="+mn-ea"/>
                          <a:cs typeface="+mn-cs"/>
                        </a:rPr>
                        <a:t>fairly</a:t>
                      </a:r>
                      <a:r>
                        <a:rPr lang="en-US" sz="2400" b="0" i="0" u="none" strike="noStrike" kern="1200" baseline="0" dirty="0">
                          <a:solidFill>
                            <a:schemeClr val="tx1"/>
                          </a:solidFill>
                          <a:latin typeface="+mn-lt"/>
                          <a:ea typeface="+mn-ea"/>
                          <a:cs typeface="+mn-cs"/>
                        </a:rPr>
                        <a:t> for </a:t>
                      </a:r>
                      <a:r>
                        <a:rPr lang="en-US" sz="2400" b="1" i="0" u="none" strike="noStrike" kern="1200" baseline="0" dirty="0">
                          <a:solidFill>
                            <a:schemeClr val="tx1"/>
                          </a:solidFill>
                          <a:latin typeface="+mn-lt"/>
                          <a:ea typeface="+mn-ea"/>
                          <a:cs typeface="+mn-cs"/>
                        </a:rPr>
                        <a:t>specified purposes </a:t>
                      </a:r>
                      <a:r>
                        <a:rPr lang="en-US" sz="2400" b="0" i="0" u="none" strike="noStrike" kern="1200" baseline="0" dirty="0">
                          <a:solidFill>
                            <a:schemeClr val="tx1"/>
                          </a:solidFill>
                          <a:latin typeface="+mn-lt"/>
                          <a:ea typeface="+mn-ea"/>
                          <a:cs typeface="+mn-cs"/>
                        </a:rPr>
                        <a:t>and on the basis of the consent of the person concerned or some other </a:t>
                      </a:r>
                      <a:r>
                        <a:rPr lang="en-US" sz="2400" b="1" i="0" u="none" strike="noStrike" kern="1200" baseline="0" dirty="0">
                          <a:solidFill>
                            <a:schemeClr val="tx1"/>
                          </a:solidFill>
                          <a:latin typeface="+mn-lt"/>
                          <a:ea typeface="+mn-ea"/>
                          <a:cs typeface="+mn-cs"/>
                        </a:rPr>
                        <a:t>legitimate basis</a:t>
                      </a:r>
                      <a:r>
                        <a:rPr lang="en-US" sz="2400" b="0" i="0" u="none" strike="noStrike" kern="1200" baseline="0" dirty="0">
                          <a:solidFill>
                            <a:schemeClr val="tx1"/>
                          </a:solidFill>
                          <a:latin typeface="+mn-lt"/>
                          <a:ea typeface="+mn-ea"/>
                          <a:cs typeface="+mn-cs"/>
                        </a:rPr>
                        <a:t> laid down by law. Everyone has the right of access to data which has been collected concerning him or her, and the right to have it rectified.</a:t>
                      </a:r>
                      <a:endParaRPr lang="cs-CZ" sz="2400" b="0" i="0" u="none" strike="noStrike" kern="1200" baseline="0" dirty="0">
                        <a:solidFill>
                          <a:schemeClr val="tx1"/>
                        </a:solidFill>
                        <a:latin typeface="+mn-lt"/>
                        <a:ea typeface="+mn-ea"/>
                        <a:cs typeface="+mn-cs"/>
                      </a:endParaRPr>
                    </a:p>
                    <a:p>
                      <a:pPr marL="457200" indent="-457200">
                        <a:buFont typeface="+mj-lt"/>
                        <a:buAutoNum type="arabicPeriod"/>
                      </a:pPr>
                      <a:endParaRPr lang="en-US" sz="2400" b="0" i="0" u="none" strike="noStrike" kern="1200" baseline="0" dirty="0">
                        <a:solidFill>
                          <a:schemeClr val="tx1"/>
                        </a:solidFill>
                        <a:latin typeface="+mn-lt"/>
                        <a:ea typeface="+mn-ea"/>
                        <a:cs typeface="+mn-cs"/>
                      </a:endParaRPr>
                    </a:p>
                    <a:p>
                      <a:pPr marL="457200" indent="-457200">
                        <a:buFont typeface="+mj-lt"/>
                        <a:buAutoNum type="arabicPeriod"/>
                      </a:pPr>
                      <a:r>
                        <a:rPr lang="cs-CZ" sz="2400" b="0" i="0" u="none" strike="noStrike" kern="1200" baseline="0" dirty="0">
                          <a:solidFill>
                            <a:schemeClr val="tx1"/>
                          </a:solidFill>
                          <a:latin typeface="+mn-lt"/>
                          <a:ea typeface="+mn-ea"/>
                          <a:cs typeface="+mn-cs"/>
                        </a:rPr>
                        <a:t>C</a:t>
                      </a:r>
                      <a:r>
                        <a:rPr lang="en-US" sz="2400" b="0" i="0" u="none" strike="noStrike" kern="1200" baseline="0" dirty="0" err="1">
                          <a:solidFill>
                            <a:schemeClr val="tx1"/>
                          </a:solidFill>
                          <a:latin typeface="+mn-lt"/>
                          <a:ea typeface="+mn-ea"/>
                          <a:cs typeface="+mn-cs"/>
                        </a:rPr>
                        <a:t>ompliance</a:t>
                      </a:r>
                      <a:r>
                        <a:rPr lang="en-US" sz="2400" b="0" i="0" u="none" strike="noStrike" kern="1200" baseline="0" dirty="0">
                          <a:solidFill>
                            <a:schemeClr val="tx1"/>
                          </a:solidFill>
                          <a:latin typeface="+mn-lt"/>
                          <a:ea typeface="+mn-ea"/>
                          <a:cs typeface="+mn-cs"/>
                        </a:rPr>
                        <a:t> with these rules shall be subject to </a:t>
                      </a:r>
                      <a:r>
                        <a:rPr lang="en-US" sz="2400" b="1" i="0" u="none" strike="noStrike" kern="1200" baseline="0" dirty="0">
                          <a:solidFill>
                            <a:schemeClr val="tx1"/>
                          </a:solidFill>
                          <a:latin typeface="+mn-lt"/>
                          <a:ea typeface="+mn-ea"/>
                          <a:cs typeface="+mn-cs"/>
                        </a:rPr>
                        <a:t>control by an independent </a:t>
                      </a:r>
                      <a:r>
                        <a:rPr lang="en-US" sz="2400" b="0" i="0" u="none" strike="noStrike" kern="1200" baseline="0" dirty="0">
                          <a:solidFill>
                            <a:schemeClr val="tx1"/>
                          </a:solidFill>
                          <a:latin typeface="+mn-lt"/>
                          <a:ea typeface="+mn-ea"/>
                          <a:cs typeface="+mn-cs"/>
                        </a:rPr>
                        <a:t>authority.</a:t>
                      </a:r>
                    </a:p>
                    <a:p>
                      <a:pPr algn="just"/>
                      <a:endParaRPr lang="en-US" sz="3300" dirty="0">
                        <a:solidFill>
                          <a:schemeClr val="tx1">
                            <a:lumMod val="75000"/>
                            <a:lumOff val="25000"/>
                          </a:schemeClr>
                        </a:solidFill>
                        <a:effectLst/>
                      </a:endParaRPr>
                    </a:p>
                  </a:txBody>
                  <a:tcPr marL="464234" marR="348175" marT="232117" marB="232117">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3614452658"/>
                  </a:ext>
                </a:extLst>
              </a:tr>
            </a:tbl>
          </a:graphicData>
        </a:graphic>
      </p:graphicFrame>
    </p:spTree>
    <p:extLst>
      <p:ext uri="{BB962C8B-B14F-4D97-AF65-F5344CB8AC3E}">
        <p14:creationId xmlns:p14="http://schemas.microsoft.com/office/powerpoint/2010/main" val="22962143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823AC064-BC96-4F32-8AE1-B2FD38754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8068" y="343486"/>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Nadpis 1">
            <a:extLst>
              <a:ext uri="{FF2B5EF4-FFF2-40B4-BE49-F238E27FC236}">
                <a16:creationId xmlns:a16="http://schemas.microsoft.com/office/drawing/2014/main" id="{B41DF0CC-5B48-49FC-8111-FA44BFDE4850}"/>
              </a:ext>
            </a:extLst>
          </p:cNvPr>
          <p:cNvSpPr>
            <a:spLocks noGrp="1"/>
          </p:cNvSpPr>
          <p:nvPr>
            <p:ph type="title"/>
          </p:nvPr>
        </p:nvSpPr>
        <p:spPr>
          <a:xfrm>
            <a:off x="526073" y="466578"/>
            <a:ext cx="11139854" cy="930447"/>
          </a:xfrm>
          <a:prstGeom prst="ellipse">
            <a:avLst/>
          </a:prstGeom>
        </p:spPr>
        <p:txBody>
          <a:bodyPr vert="horz" lIns="91440" tIns="45720" rIns="91440" bIns="45720" rtlCol="0" anchor="b">
            <a:normAutofit/>
          </a:bodyPr>
          <a:lstStyle/>
          <a:p>
            <a:pPr algn="ctr"/>
            <a:r>
              <a:rPr lang="cs-CZ" sz="3800" kern="1200" dirty="0" err="1">
                <a:solidFill>
                  <a:srgbClr val="FFFFFF"/>
                </a:solidFill>
                <a:latin typeface="+mj-lt"/>
                <a:ea typeface="+mj-ea"/>
                <a:cs typeface="+mj-cs"/>
              </a:rPr>
              <a:t>Territorial</a:t>
            </a:r>
            <a:r>
              <a:rPr lang="cs-CZ" sz="3800" kern="1200" dirty="0">
                <a:solidFill>
                  <a:srgbClr val="FFFFFF"/>
                </a:solidFill>
                <a:latin typeface="+mj-lt"/>
                <a:ea typeface="+mj-ea"/>
                <a:cs typeface="+mj-cs"/>
              </a:rPr>
              <a:t> </a:t>
            </a:r>
            <a:r>
              <a:rPr lang="cs-CZ" sz="3800" kern="1200" dirty="0" err="1">
                <a:solidFill>
                  <a:srgbClr val="FFFFFF"/>
                </a:solidFill>
                <a:latin typeface="+mj-lt"/>
                <a:ea typeface="+mj-ea"/>
                <a:cs typeface="+mj-cs"/>
              </a:rPr>
              <a:t>scope</a:t>
            </a:r>
            <a:endParaRPr lang="en-US" sz="3800" kern="1200" dirty="0">
              <a:solidFill>
                <a:srgbClr val="FFFFFF"/>
              </a:solidFill>
              <a:latin typeface="+mj-lt"/>
              <a:ea typeface="+mj-ea"/>
              <a:cs typeface="+mj-cs"/>
            </a:endParaRPr>
          </a:p>
        </p:txBody>
      </p:sp>
      <p:cxnSp>
        <p:nvCxnSpPr>
          <p:cNvPr id="16" name="Straight Connector 15">
            <a:extLst>
              <a:ext uri="{FF2B5EF4-FFF2-40B4-BE49-F238E27FC236}">
                <a16:creationId xmlns:a16="http://schemas.microsoft.com/office/drawing/2014/main" id="{7E7C77BC-7138-40B1-A15B-20F57A4946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09800" y="1448631"/>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graphicFrame>
        <p:nvGraphicFramePr>
          <p:cNvPr id="4" name="Tabulka 3">
            <a:extLst>
              <a:ext uri="{FF2B5EF4-FFF2-40B4-BE49-F238E27FC236}">
                <a16:creationId xmlns:a16="http://schemas.microsoft.com/office/drawing/2014/main" id="{22DB9DA3-7B40-4954-8198-FEEDCBB9C859}"/>
              </a:ext>
            </a:extLst>
          </p:cNvPr>
          <p:cNvGraphicFramePr>
            <a:graphicFrameLocks noGrp="1"/>
          </p:cNvGraphicFramePr>
          <p:nvPr>
            <p:extLst>
              <p:ext uri="{D42A27DB-BD31-4B8C-83A1-F6EECF244321}">
                <p14:modId xmlns:p14="http://schemas.microsoft.com/office/powerpoint/2010/main" val="4123078072"/>
              </p:ext>
            </p:extLst>
          </p:nvPr>
        </p:nvGraphicFramePr>
        <p:xfrm>
          <a:off x="5439800" y="4173449"/>
          <a:ext cx="1257300" cy="670560"/>
        </p:xfrm>
        <a:graphic>
          <a:graphicData uri="http://schemas.openxmlformats.org/drawingml/2006/table">
            <a:tbl>
              <a:tblPr/>
              <a:tblGrid>
                <a:gridCol w="1257300">
                  <a:extLst>
                    <a:ext uri="{9D8B030D-6E8A-4147-A177-3AD203B41FA5}">
                      <a16:colId xmlns:a16="http://schemas.microsoft.com/office/drawing/2014/main" val="2565121012"/>
                    </a:ext>
                  </a:extLst>
                </a:gridCol>
              </a:tblGrid>
              <a:tr h="670560">
                <a:tc>
                  <a:txBody>
                    <a:bodyPr/>
                    <a:lstStyle/>
                    <a:p>
                      <a:pPr algn="just"/>
                      <a:endParaRPr lang="en-US" sz="3300">
                        <a:effectLst/>
                      </a:endParaRPr>
                    </a:p>
                  </a:txBody>
                  <a:tcPr marL="0" marR="0" marT="0" marB="0">
                    <a:lnL>
                      <a:noFill/>
                    </a:lnL>
                    <a:lnR>
                      <a:noFill/>
                    </a:lnR>
                    <a:lnT>
                      <a:noFill/>
                    </a:lnT>
                    <a:lnB>
                      <a:noFill/>
                    </a:lnB>
                    <a:solidFill>
                      <a:srgbClr val="FFFFFF"/>
                    </a:solidFill>
                  </a:tcPr>
                </a:tc>
                <a:extLst>
                  <a:ext uri="{0D108BD9-81ED-4DB2-BD59-A6C34878D82A}">
                    <a16:rowId xmlns:a16="http://schemas.microsoft.com/office/drawing/2014/main" val="3614452658"/>
                  </a:ext>
                </a:extLst>
              </a:tr>
            </a:tbl>
          </a:graphicData>
        </a:graphic>
      </p:graphicFrame>
      <p:sp>
        <p:nvSpPr>
          <p:cNvPr id="5" name="Obdélník 4">
            <a:extLst>
              <a:ext uri="{FF2B5EF4-FFF2-40B4-BE49-F238E27FC236}">
                <a16:creationId xmlns:a16="http://schemas.microsoft.com/office/drawing/2014/main" id="{E2AFB8A7-2E2B-41AB-A242-B31476B266DC}"/>
              </a:ext>
            </a:extLst>
          </p:cNvPr>
          <p:cNvSpPr/>
          <p:nvPr/>
        </p:nvSpPr>
        <p:spPr>
          <a:xfrm>
            <a:off x="878829" y="2310834"/>
            <a:ext cx="10379242" cy="4462760"/>
          </a:xfrm>
          <a:prstGeom prst="rect">
            <a:avLst/>
          </a:prstGeom>
        </p:spPr>
        <p:txBody>
          <a:bodyPr wrap="square">
            <a:spAutoFit/>
          </a:bodyPr>
          <a:lstStyle/>
          <a:p>
            <a:endParaRPr lang="cs-CZ" sz="2000" b="0" i="0" u="none" strike="noStrike" baseline="0" dirty="0">
              <a:solidFill>
                <a:srgbClr val="000000"/>
              </a:solidFill>
            </a:endParaRPr>
          </a:p>
          <a:p>
            <a:r>
              <a:rPr lang="en-US" sz="2400" dirty="0">
                <a:solidFill>
                  <a:srgbClr val="000000"/>
                </a:solidFill>
              </a:rPr>
              <a:t>This Regulation applies to the processing of personal data in the context of the activities</a:t>
            </a:r>
            <a:r>
              <a:rPr lang="cs-CZ" sz="2400" dirty="0">
                <a:solidFill>
                  <a:srgbClr val="000000"/>
                </a:solidFill>
              </a:rPr>
              <a:t> </a:t>
            </a:r>
            <a:r>
              <a:rPr lang="en-US" sz="2400" dirty="0">
                <a:solidFill>
                  <a:srgbClr val="000000"/>
                </a:solidFill>
              </a:rPr>
              <a:t>of an </a:t>
            </a:r>
            <a:r>
              <a:rPr lang="en-US" sz="2400" b="1" dirty="0">
                <a:solidFill>
                  <a:srgbClr val="000000"/>
                </a:solidFill>
              </a:rPr>
              <a:t>establishment</a:t>
            </a:r>
            <a:r>
              <a:rPr lang="cs-CZ" sz="2400" b="1" dirty="0">
                <a:solidFill>
                  <a:srgbClr val="000000"/>
                </a:solidFill>
              </a:rPr>
              <a:t> </a:t>
            </a:r>
            <a:r>
              <a:rPr lang="en-US" sz="2400" dirty="0">
                <a:solidFill>
                  <a:srgbClr val="000000"/>
                </a:solidFill>
              </a:rPr>
              <a:t>of a controller or a processor</a:t>
            </a:r>
            <a:r>
              <a:rPr lang="cs-CZ" sz="2400" dirty="0">
                <a:solidFill>
                  <a:srgbClr val="000000"/>
                </a:solidFill>
              </a:rPr>
              <a:t> </a:t>
            </a:r>
            <a:r>
              <a:rPr lang="en-US" sz="2400" dirty="0">
                <a:solidFill>
                  <a:srgbClr val="000000"/>
                </a:solidFill>
              </a:rPr>
              <a:t>in the Union, regardless of whether the processing takes place in the Union or not.</a:t>
            </a:r>
            <a:endParaRPr lang="cs-CZ" sz="2400" dirty="0">
              <a:solidFill>
                <a:srgbClr val="000000"/>
              </a:solidFill>
            </a:endParaRPr>
          </a:p>
          <a:p>
            <a:endParaRPr lang="cs-CZ" sz="2400" dirty="0">
              <a:solidFill>
                <a:srgbClr val="000000"/>
              </a:solidFill>
            </a:endParaRPr>
          </a:p>
          <a:p>
            <a:r>
              <a:rPr lang="en-US" sz="2400" dirty="0">
                <a:solidFill>
                  <a:srgbClr val="000000"/>
                </a:solidFill>
              </a:rPr>
              <a:t>This Regulation applies to </a:t>
            </a:r>
            <a:r>
              <a:rPr lang="en-US" sz="2400" b="1" dirty="0">
                <a:solidFill>
                  <a:srgbClr val="000000"/>
                </a:solidFill>
              </a:rPr>
              <a:t>the processing of personal data of data subjects </a:t>
            </a:r>
            <a:r>
              <a:rPr lang="en-US" sz="2400" dirty="0">
                <a:solidFill>
                  <a:srgbClr val="000000"/>
                </a:solidFill>
              </a:rPr>
              <a:t>who are in the Union by a controller or processor not established in the Union, where the processing activities are related to:</a:t>
            </a:r>
          </a:p>
          <a:p>
            <a:pPr marL="800100" lvl="1" indent="-342900">
              <a:buFont typeface="Arial" panose="020B0604020202020204" pitchFamily="34" charset="0"/>
              <a:buChar char="•"/>
            </a:pPr>
            <a:r>
              <a:rPr lang="cs-CZ" sz="2400" dirty="0">
                <a:solidFill>
                  <a:srgbClr val="000000"/>
                </a:solidFill>
              </a:rPr>
              <a:t>	</a:t>
            </a:r>
            <a:r>
              <a:rPr lang="en-US" sz="2400" dirty="0">
                <a:solidFill>
                  <a:srgbClr val="000000"/>
                </a:solidFill>
              </a:rPr>
              <a:t>the offering of goods or services, irrespective of whether a payment of </a:t>
            </a:r>
            <a:r>
              <a:rPr lang="cs-CZ" sz="2400" dirty="0">
                <a:solidFill>
                  <a:srgbClr val="000000"/>
                </a:solidFill>
              </a:rPr>
              <a:t>	</a:t>
            </a:r>
            <a:r>
              <a:rPr lang="en-US" sz="2400" dirty="0">
                <a:solidFill>
                  <a:srgbClr val="000000"/>
                </a:solidFill>
              </a:rPr>
              <a:t>the data subject is required, to such data subjects in the Union; or</a:t>
            </a:r>
          </a:p>
          <a:p>
            <a:pPr marL="800100" lvl="1" indent="-342900">
              <a:buFont typeface="Arial" panose="020B0604020202020204" pitchFamily="34" charset="0"/>
              <a:buChar char="•"/>
            </a:pPr>
            <a:r>
              <a:rPr lang="cs-CZ" sz="2400" dirty="0">
                <a:solidFill>
                  <a:srgbClr val="000000"/>
                </a:solidFill>
              </a:rPr>
              <a:t>	</a:t>
            </a:r>
            <a:r>
              <a:rPr lang="en-US" sz="2400" dirty="0">
                <a:solidFill>
                  <a:srgbClr val="000000"/>
                </a:solidFill>
              </a:rPr>
              <a:t>the monitoring of their </a:t>
            </a:r>
            <a:r>
              <a:rPr lang="en-US" sz="2400" dirty="0" err="1">
                <a:solidFill>
                  <a:srgbClr val="000000"/>
                </a:solidFill>
              </a:rPr>
              <a:t>behaviour</a:t>
            </a:r>
            <a:r>
              <a:rPr lang="cs-CZ" sz="2400" dirty="0">
                <a:solidFill>
                  <a:srgbClr val="000000"/>
                </a:solidFill>
              </a:rPr>
              <a:t> </a:t>
            </a:r>
            <a:r>
              <a:rPr lang="en-US" sz="2400" dirty="0">
                <a:solidFill>
                  <a:srgbClr val="000000"/>
                </a:solidFill>
              </a:rPr>
              <a:t>as far as their </a:t>
            </a:r>
            <a:r>
              <a:rPr lang="en-US" sz="2400" dirty="0" err="1">
                <a:solidFill>
                  <a:srgbClr val="000000"/>
                </a:solidFill>
              </a:rPr>
              <a:t>behaviour</a:t>
            </a:r>
            <a:r>
              <a:rPr lang="cs-CZ" sz="2400" dirty="0">
                <a:solidFill>
                  <a:srgbClr val="000000"/>
                </a:solidFill>
              </a:rPr>
              <a:t> </a:t>
            </a:r>
            <a:r>
              <a:rPr lang="en-US" sz="2400" dirty="0">
                <a:solidFill>
                  <a:srgbClr val="000000"/>
                </a:solidFill>
              </a:rPr>
              <a:t>takes place </a:t>
            </a:r>
            <a:r>
              <a:rPr lang="cs-CZ" sz="2400" dirty="0">
                <a:solidFill>
                  <a:srgbClr val="000000"/>
                </a:solidFill>
              </a:rPr>
              <a:t>	</a:t>
            </a:r>
            <a:r>
              <a:rPr lang="en-US" sz="2400" dirty="0">
                <a:solidFill>
                  <a:srgbClr val="000000"/>
                </a:solidFill>
              </a:rPr>
              <a:t>within the Union.</a:t>
            </a:r>
          </a:p>
        </p:txBody>
      </p:sp>
    </p:spTree>
    <p:extLst>
      <p:ext uri="{BB962C8B-B14F-4D97-AF65-F5344CB8AC3E}">
        <p14:creationId xmlns:p14="http://schemas.microsoft.com/office/powerpoint/2010/main" val="32439305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1DF0CC-5B48-49FC-8111-FA44BFDE4850}"/>
              </a:ext>
            </a:extLst>
          </p:cNvPr>
          <p:cNvSpPr>
            <a:spLocks noGrp="1"/>
          </p:cNvSpPr>
          <p:nvPr>
            <p:ph type="title"/>
          </p:nvPr>
        </p:nvSpPr>
        <p:spPr>
          <a:xfrm>
            <a:off x="1816102" y="296267"/>
            <a:ext cx="2743200" cy="2743200"/>
          </a:xfrm>
          <a:prstGeom prst="ellipse">
            <a:avLst/>
          </a:prstGeom>
          <a:solidFill>
            <a:srgbClr val="262626"/>
          </a:solidFill>
          <a:ln w="174625" cmpd="thinThick">
            <a:solidFill>
              <a:srgbClr val="262626"/>
            </a:solidFill>
          </a:ln>
        </p:spPr>
        <p:txBody>
          <a:bodyPr>
            <a:normAutofit/>
          </a:bodyPr>
          <a:lstStyle/>
          <a:p>
            <a:pPr algn="ctr"/>
            <a:r>
              <a:rPr lang="cs-CZ" sz="1800" b="1" dirty="0" err="1">
                <a:solidFill>
                  <a:srgbClr val="FFFFFF"/>
                </a:solidFill>
              </a:rPr>
              <a:t>Personal</a:t>
            </a:r>
            <a:r>
              <a:rPr lang="cs-CZ" sz="1800" b="1" dirty="0">
                <a:solidFill>
                  <a:srgbClr val="FFFFFF"/>
                </a:solidFill>
              </a:rPr>
              <a:t> data </a:t>
            </a:r>
            <a:br>
              <a:rPr lang="cs-CZ" sz="2600" b="1" dirty="0">
                <a:solidFill>
                  <a:srgbClr val="FFFFFF"/>
                </a:solidFill>
              </a:rPr>
            </a:br>
            <a:r>
              <a:rPr lang="cs-CZ" sz="2600" b="1" dirty="0">
                <a:solidFill>
                  <a:srgbClr val="FFFFFF"/>
                </a:solidFill>
              </a:rPr>
              <a:t>CONTROLLER</a:t>
            </a:r>
          </a:p>
        </p:txBody>
      </p:sp>
      <p:graphicFrame>
        <p:nvGraphicFramePr>
          <p:cNvPr id="4" name="Tabulka 3">
            <a:extLst>
              <a:ext uri="{FF2B5EF4-FFF2-40B4-BE49-F238E27FC236}">
                <a16:creationId xmlns:a16="http://schemas.microsoft.com/office/drawing/2014/main" id="{22DB9DA3-7B40-4954-8198-FEEDCBB9C859}"/>
              </a:ext>
            </a:extLst>
          </p:cNvPr>
          <p:cNvGraphicFramePr>
            <a:graphicFrameLocks noGrp="1"/>
          </p:cNvGraphicFramePr>
          <p:nvPr>
            <p:extLst>
              <p:ext uri="{D42A27DB-BD31-4B8C-83A1-F6EECF244321}">
                <p14:modId xmlns:p14="http://schemas.microsoft.com/office/powerpoint/2010/main" val="1510189751"/>
              </p:ext>
            </p:extLst>
          </p:nvPr>
        </p:nvGraphicFramePr>
        <p:xfrm>
          <a:off x="268541" y="3818534"/>
          <a:ext cx="5838322" cy="2382011"/>
        </p:xfrm>
        <a:graphic>
          <a:graphicData uri="http://schemas.openxmlformats.org/drawingml/2006/table">
            <a:tbl>
              <a:tblPr/>
              <a:tblGrid>
                <a:gridCol w="5838322">
                  <a:extLst>
                    <a:ext uri="{9D8B030D-6E8A-4147-A177-3AD203B41FA5}">
                      <a16:colId xmlns:a16="http://schemas.microsoft.com/office/drawing/2014/main" val="2565121012"/>
                    </a:ext>
                  </a:extLst>
                </a:gridCol>
              </a:tblGrid>
              <a:tr h="2382011">
                <a:tc>
                  <a:txBody>
                    <a:bodyPr/>
                    <a:lstStyle/>
                    <a:p>
                      <a:pPr algn="just"/>
                      <a:r>
                        <a:rPr lang="en-US" sz="2000" b="0" i="0" u="none" strike="noStrike" kern="1200" baseline="0" dirty="0">
                          <a:solidFill>
                            <a:schemeClr val="tx1"/>
                          </a:solidFill>
                          <a:latin typeface="+mn-lt"/>
                          <a:ea typeface="+mn-ea"/>
                          <a:cs typeface="+mn-cs"/>
                        </a:rPr>
                        <a:t>= natural or legal person, public authority, agency or other body which, alone or jointly with others, </a:t>
                      </a:r>
                      <a:r>
                        <a:rPr lang="en-US" sz="2000" b="1" i="0" u="none" strike="noStrike" kern="1200" baseline="0" dirty="0">
                          <a:solidFill>
                            <a:schemeClr val="tx1"/>
                          </a:solidFill>
                          <a:latin typeface="+mn-lt"/>
                          <a:ea typeface="+mn-ea"/>
                          <a:cs typeface="+mn-cs"/>
                        </a:rPr>
                        <a:t>determines the purposes and means</a:t>
                      </a:r>
                      <a:r>
                        <a:rPr lang="cs-CZ" sz="2000" b="1" i="0" u="none" strike="noStrike" kern="1200" baseline="0" dirty="0">
                          <a:solidFill>
                            <a:schemeClr val="tx1"/>
                          </a:solidFill>
                          <a:latin typeface="+mn-lt"/>
                          <a:ea typeface="+mn-ea"/>
                          <a:cs typeface="+mn-cs"/>
                        </a:rPr>
                        <a:t> </a:t>
                      </a:r>
                      <a:r>
                        <a:rPr lang="en-US" sz="2000" b="0" i="0" u="none" strike="noStrike" kern="1200" baseline="0" dirty="0">
                          <a:solidFill>
                            <a:schemeClr val="tx1"/>
                          </a:solidFill>
                          <a:latin typeface="+mn-lt"/>
                          <a:ea typeface="+mn-ea"/>
                          <a:cs typeface="+mn-cs"/>
                        </a:rPr>
                        <a:t>of the processing of personal data</a:t>
                      </a:r>
                      <a:endParaRPr lang="cs-CZ" sz="2000" b="0" i="0" u="none" strike="noStrike" kern="1200" baseline="0" dirty="0">
                        <a:solidFill>
                          <a:schemeClr val="tx1"/>
                        </a:solidFill>
                        <a:latin typeface="+mn-lt"/>
                        <a:ea typeface="+mn-ea"/>
                        <a:cs typeface="+mn-cs"/>
                      </a:endParaRPr>
                    </a:p>
                    <a:p>
                      <a:pPr algn="just"/>
                      <a:endParaRPr lang="cs-CZ" sz="2000" b="0" i="0" u="none" strike="noStrike" kern="1200" baseline="0" dirty="0">
                        <a:solidFill>
                          <a:schemeClr val="tx1"/>
                        </a:solidFill>
                        <a:effectLst/>
                        <a:latin typeface="+mn-lt"/>
                        <a:ea typeface="+mn-ea"/>
                        <a:cs typeface="+mn-cs"/>
                      </a:endParaRPr>
                    </a:p>
                  </a:txBody>
                  <a:tcPr marL="0" marR="0" marT="0" marB="0">
                    <a:lnL>
                      <a:noFill/>
                    </a:lnL>
                    <a:lnR>
                      <a:noFill/>
                    </a:lnR>
                    <a:lnT>
                      <a:noFill/>
                    </a:lnT>
                    <a:lnB>
                      <a:noFill/>
                    </a:lnB>
                    <a:solidFill>
                      <a:srgbClr val="FFFFFF"/>
                    </a:solidFill>
                  </a:tcPr>
                </a:tc>
                <a:extLst>
                  <a:ext uri="{0D108BD9-81ED-4DB2-BD59-A6C34878D82A}">
                    <a16:rowId xmlns:a16="http://schemas.microsoft.com/office/drawing/2014/main" val="3614452658"/>
                  </a:ext>
                </a:extLst>
              </a:tr>
            </a:tbl>
          </a:graphicData>
        </a:graphic>
      </p:graphicFrame>
      <p:sp>
        <p:nvSpPr>
          <p:cNvPr id="5" name="Nadpis 1">
            <a:extLst>
              <a:ext uri="{FF2B5EF4-FFF2-40B4-BE49-F238E27FC236}">
                <a16:creationId xmlns:a16="http://schemas.microsoft.com/office/drawing/2014/main" id="{F5F67373-0C53-4CE9-BC90-EBA30EBA3E9D}"/>
              </a:ext>
            </a:extLst>
          </p:cNvPr>
          <p:cNvSpPr txBox="1">
            <a:spLocks/>
          </p:cNvSpPr>
          <p:nvPr/>
        </p:nvSpPr>
        <p:spPr>
          <a:xfrm>
            <a:off x="7632698" y="1410494"/>
            <a:ext cx="2743200" cy="2743200"/>
          </a:xfrm>
          <a:prstGeom prst="ellipse">
            <a:avLst/>
          </a:prstGeom>
          <a:solidFill>
            <a:srgbClr val="262626"/>
          </a:solidFill>
          <a:ln w="174625" cmpd="thinThick">
            <a:solidFill>
              <a:srgbClr val="262626"/>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cs-CZ" sz="1800" b="1" dirty="0" err="1">
                <a:solidFill>
                  <a:srgbClr val="FFFFFF"/>
                </a:solidFill>
              </a:rPr>
              <a:t>Personal</a:t>
            </a:r>
            <a:r>
              <a:rPr lang="cs-CZ" sz="1800" b="1" dirty="0">
                <a:solidFill>
                  <a:srgbClr val="FFFFFF"/>
                </a:solidFill>
              </a:rPr>
              <a:t> data </a:t>
            </a:r>
          </a:p>
          <a:p>
            <a:pPr algn="ctr"/>
            <a:r>
              <a:rPr lang="cs-CZ" sz="2600" b="1" dirty="0">
                <a:solidFill>
                  <a:srgbClr val="FFFFFF"/>
                </a:solidFill>
              </a:rPr>
              <a:t>PROCESSOR</a:t>
            </a:r>
          </a:p>
        </p:txBody>
      </p:sp>
      <p:sp>
        <p:nvSpPr>
          <p:cNvPr id="6" name="Obdélník 5">
            <a:extLst>
              <a:ext uri="{FF2B5EF4-FFF2-40B4-BE49-F238E27FC236}">
                <a16:creationId xmlns:a16="http://schemas.microsoft.com/office/drawing/2014/main" id="{2931DF19-4F1C-486A-8866-148026AA817D}"/>
              </a:ext>
            </a:extLst>
          </p:cNvPr>
          <p:cNvSpPr/>
          <p:nvPr/>
        </p:nvSpPr>
        <p:spPr>
          <a:xfrm>
            <a:off x="6353678" y="5009539"/>
            <a:ext cx="5693943" cy="1292662"/>
          </a:xfrm>
          <a:prstGeom prst="rect">
            <a:avLst/>
          </a:prstGeom>
        </p:spPr>
        <p:txBody>
          <a:bodyPr wrap="square">
            <a:spAutoFit/>
          </a:bodyPr>
          <a:lstStyle/>
          <a:p>
            <a:r>
              <a:rPr lang="en-US" sz="2000" dirty="0">
                <a:solidFill>
                  <a:srgbClr val="000000"/>
                </a:solidFill>
                <a:latin typeface="Calibri" panose="020F0502020204030204" pitchFamily="34" charset="0"/>
              </a:rPr>
              <a:t>= </a:t>
            </a:r>
            <a:r>
              <a:rPr lang="en-US" sz="2000" dirty="0"/>
              <a:t>natural or legal person, public authority, agency or other body which processes personal data on behalf of the controller</a:t>
            </a:r>
          </a:p>
          <a:p>
            <a:pPr algn="just"/>
            <a:endParaRPr lang="en-US"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1520424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A1D78E37-B809-4B9F-8A69-23E3E2A6A585}"/>
              </a:ext>
            </a:extLst>
          </p:cNvPr>
          <p:cNvSpPr>
            <a:spLocks noGrp="1"/>
          </p:cNvSpPr>
          <p:nvPr>
            <p:ph type="title"/>
          </p:nvPr>
        </p:nvSpPr>
        <p:spPr>
          <a:xfrm>
            <a:off x="838200" y="631825"/>
            <a:ext cx="10515600" cy="1325563"/>
          </a:xfrm>
        </p:spPr>
        <p:txBody>
          <a:bodyPr>
            <a:normAutofit/>
          </a:bodyPr>
          <a:lstStyle/>
          <a:p>
            <a:r>
              <a:rPr lang="cs-CZ">
                <a:solidFill>
                  <a:schemeClr val="bg1"/>
                </a:solidFill>
              </a:rPr>
              <a:t>Personal data processing</a:t>
            </a:r>
          </a:p>
        </p:txBody>
      </p:sp>
      <p:cxnSp>
        <p:nvCxnSpPr>
          <p:cNvPr id="36" name="Straight Connector 35">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5BF3C36F-C55B-4F4E-B3E8-A15DAD029599}"/>
              </a:ext>
            </a:extLst>
          </p:cNvPr>
          <p:cNvSpPr>
            <a:spLocks noGrp="1"/>
          </p:cNvSpPr>
          <p:nvPr>
            <p:ph idx="1"/>
          </p:nvPr>
        </p:nvSpPr>
        <p:spPr>
          <a:xfrm>
            <a:off x="838200" y="2269173"/>
            <a:ext cx="10515600" cy="3659988"/>
          </a:xfrm>
        </p:spPr>
        <p:txBody>
          <a:bodyPr>
            <a:normAutofit/>
          </a:bodyPr>
          <a:lstStyle/>
          <a:p>
            <a:pPr marL="0" indent="0">
              <a:buNone/>
            </a:pPr>
            <a:r>
              <a:rPr lang="en-US" sz="2400">
                <a:solidFill>
                  <a:schemeClr val="bg1"/>
                </a:solidFill>
              </a:rPr>
              <a:t>‘processing’ means any operation or set of operations which is performed on personal data or on sets of personal data, whether or not by automated means, such as collection, recording, organisation, structuring, storage, adaptation or alteration, retrieval, consultation, use, disclosure by transmission, dissemination or otherwise making available, alignment or combination, restriction, erasure or destruction</a:t>
            </a:r>
          </a:p>
          <a:p>
            <a:endParaRPr lang="cs-CZ" sz="2400">
              <a:solidFill>
                <a:schemeClr val="bg1"/>
              </a:solidFill>
            </a:endParaRPr>
          </a:p>
        </p:txBody>
      </p:sp>
    </p:spTree>
    <p:extLst>
      <p:ext uri="{BB962C8B-B14F-4D97-AF65-F5344CB8AC3E}">
        <p14:creationId xmlns:p14="http://schemas.microsoft.com/office/powerpoint/2010/main" val="20871108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B0D39AA7-130F-4655-AD8A-937EB852D129}"/>
              </a:ext>
            </a:extLst>
          </p:cNvPr>
          <p:cNvSpPr>
            <a:spLocks noGrp="1"/>
          </p:cNvSpPr>
          <p:nvPr>
            <p:ph type="title"/>
          </p:nvPr>
        </p:nvSpPr>
        <p:spPr>
          <a:xfrm>
            <a:off x="838200" y="631825"/>
            <a:ext cx="10515600" cy="1325563"/>
          </a:xfrm>
        </p:spPr>
        <p:txBody>
          <a:bodyPr>
            <a:normAutofit/>
          </a:bodyPr>
          <a:lstStyle/>
          <a:p>
            <a:r>
              <a:rPr lang="cs-CZ">
                <a:solidFill>
                  <a:schemeClr val="bg1"/>
                </a:solidFill>
              </a:rPr>
              <a:t>Principles of processing Personal data</a:t>
            </a:r>
          </a:p>
        </p:txBody>
      </p:sp>
      <p:cxnSp>
        <p:nvCxnSpPr>
          <p:cNvPr id="10" name="Straight Connector 9">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98C32F5C-B613-42C0-A7EA-408E4CAA2277}"/>
              </a:ext>
            </a:extLst>
          </p:cNvPr>
          <p:cNvSpPr>
            <a:spLocks noGrp="1"/>
          </p:cNvSpPr>
          <p:nvPr>
            <p:ph idx="1"/>
          </p:nvPr>
        </p:nvSpPr>
        <p:spPr>
          <a:xfrm>
            <a:off x="897636" y="1957388"/>
            <a:ext cx="10801350" cy="4045901"/>
          </a:xfrm>
        </p:spPr>
        <p:txBody>
          <a:bodyPr>
            <a:normAutofit/>
          </a:bodyPr>
          <a:lstStyle/>
          <a:p>
            <a:endParaRPr lang="cs-CZ" sz="1700" dirty="0">
              <a:solidFill>
                <a:schemeClr val="bg1"/>
              </a:solidFill>
            </a:endParaRPr>
          </a:p>
          <a:p>
            <a:r>
              <a:rPr lang="en-US" sz="2000" dirty="0">
                <a:solidFill>
                  <a:schemeClr val="bg1"/>
                </a:solidFill>
              </a:rPr>
              <a:t>Principle of </a:t>
            </a:r>
            <a:r>
              <a:rPr lang="en-US" sz="2000" b="1" dirty="0">
                <a:solidFill>
                  <a:schemeClr val="bg1"/>
                </a:solidFill>
              </a:rPr>
              <a:t>lawfulness, </a:t>
            </a:r>
            <a:r>
              <a:rPr lang="en-US" sz="2000" b="1" dirty="0" err="1">
                <a:solidFill>
                  <a:schemeClr val="bg1"/>
                </a:solidFill>
              </a:rPr>
              <a:t>fairnessand</a:t>
            </a:r>
            <a:r>
              <a:rPr lang="en-US" sz="2000" b="1" dirty="0">
                <a:solidFill>
                  <a:schemeClr val="bg1"/>
                </a:solidFill>
              </a:rPr>
              <a:t> transparency</a:t>
            </a:r>
            <a:endParaRPr lang="cs-CZ" sz="2000" b="1" dirty="0">
              <a:solidFill>
                <a:schemeClr val="bg1"/>
              </a:solidFill>
            </a:endParaRPr>
          </a:p>
          <a:p>
            <a:pPr lvl="1"/>
            <a:r>
              <a:rPr lang="en-US" sz="2000" dirty="0">
                <a:solidFill>
                  <a:schemeClr val="bg1"/>
                </a:solidFill>
              </a:rPr>
              <a:t>processed lawfully, fairly and in a transparent manner in relation to the data </a:t>
            </a:r>
            <a:r>
              <a:rPr lang="cs-CZ" sz="2000" dirty="0">
                <a:solidFill>
                  <a:schemeClr val="bg1"/>
                </a:solidFill>
              </a:rPr>
              <a:t>s</a:t>
            </a:r>
            <a:r>
              <a:rPr lang="en-US" sz="2000" dirty="0" err="1">
                <a:solidFill>
                  <a:schemeClr val="bg1"/>
                </a:solidFill>
              </a:rPr>
              <a:t>ubject</a:t>
            </a:r>
            <a:r>
              <a:rPr lang="en-US" sz="2000" dirty="0">
                <a:solidFill>
                  <a:schemeClr val="bg1"/>
                </a:solidFill>
              </a:rPr>
              <a:t> </a:t>
            </a:r>
          </a:p>
          <a:p>
            <a:r>
              <a:rPr lang="cs-CZ" sz="2000" dirty="0" err="1">
                <a:solidFill>
                  <a:schemeClr val="bg1"/>
                </a:solidFill>
              </a:rPr>
              <a:t>Principle</a:t>
            </a:r>
            <a:r>
              <a:rPr lang="cs-CZ" sz="2000" dirty="0">
                <a:solidFill>
                  <a:schemeClr val="bg1"/>
                </a:solidFill>
              </a:rPr>
              <a:t> </a:t>
            </a:r>
            <a:r>
              <a:rPr lang="cs-CZ" sz="2000" dirty="0" err="1">
                <a:solidFill>
                  <a:schemeClr val="bg1"/>
                </a:solidFill>
              </a:rPr>
              <a:t>of</a:t>
            </a:r>
            <a:r>
              <a:rPr lang="cs-CZ" sz="2000" dirty="0">
                <a:solidFill>
                  <a:schemeClr val="bg1"/>
                </a:solidFill>
              </a:rPr>
              <a:t> </a:t>
            </a:r>
            <a:r>
              <a:rPr lang="cs-CZ" sz="2000" b="1" dirty="0" err="1">
                <a:solidFill>
                  <a:schemeClr val="bg1"/>
                </a:solidFill>
              </a:rPr>
              <a:t>purpose</a:t>
            </a:r>
            <a:r>
              <a:rPr lang="cs-CZ" sz="2000" b="1" dirty="0">
                <a:solidFill>
                  <a:schemeClr val="bg1"/>
                </a:solidFill>
              </a:rPr>
              <a:t> </a:t>
            </a:r>
            <a:r>
              <a:rPr lang="cs-CZ" sz="2000" b="1" dirty="0" err="1">
                <a:solidFill>
                  <a:schemeClr val="bg1"/>
                </a:solidFill>
              </a:rPr>
              <a:t>limitation</a:t>
            </a:r>
            <a:endParaRPr lang="cs-CZ" sz="2000" b="1" dirty="0">
              <a:solidFill>
                <a:schemeClr val="bg1"/>
              </a:solidFill>
            </a:endParaRPr>
          </a:p>
          <a:p>
            <a:r>
              <a:rPr lang="cs-CZ" sz="2000" dirty="0" err="1">
                <a:solidFill>
                  <a:schemeClr val="bg1"/>
                </a:solidFill>
              </a:rPr>
              <a:t>Principle</a:t>
            </a:r>
            <a:r>
              <a:rPr lang="cs-CZ" sz="2000" dirty="0">
                <a:solidFill>
                  <a:schemeClr val="bg1"/>
                </a:solidFill>
              </a:rPr>
              <a:t> </a:t>
            </a:r>
            <a:r>
              <a:rPr lang="cs-CZ" sz="2000" dirty="0" err="1">
                <a:solidFill>
                  <a:schemeClr val="bg1"/>
                </a:solidFill>
              </a:rPr>
              <a:t>of</a:t>
            </a:r>
            <a:r>
              <a:rPr lang="cs-CZ" sz="2000" dirty="0">
                <a:solidFill>
                  <a:schemeClr val="bg1"/>
                </a:solidFill>
              </a:rPr>
              <a:t> </a:t>
            </a:r>
            <a:r>
              <a:rPr lang="cs-CZ" sz="2000" b="1" dirty="0">
                <a:solidFill>
                  <a:schemeClr val="bg1"/>
                </a:solidFill>
              </a:rPr>
              <a:t>data </a:t>
            </a:r>
            <a:r>
              <a:rPr lang="cs-CZ" sz="2000" b="1" dirty="0" err="1">
                <a:solidFill>
                  <a:schemeClr val="bg1"/>
                </a:solidFill>
              </a:rPr>
              <a:t>minimalization</a:t>
            </a:r>
            <a:endParaRPr lang="cs-CZ" sz="2000" b="1" dirty="0">
              <a:solidFill>
                <a:schemeClr val="bg1"/>
              </a:solidFill>
            </a:endParaRPr>
          </a:p>
          <a:p>
            <a:r>
              <a:rPr lang="cs-CZ" sz="2000" dirty="0" err="1">
                <a:solidFill>
                  <a:schemeClr val="bg1"/>
                </a:solidFill>
              </a:rPr>
              <a:t>Principle</a:t>
            </a:r>
            <a:r>
              <a:rPr lang="cs-CZ" sz="2000" dirty="0">
                <a:solidFill>
                  <a:schemeClr val="bg1"/>
                </a:solidFill>
              </a:rPr>
              <a:t> </a:t>
            </a:r>
            <a:r>
              <a:rPr lang="cs-CZ" sz="2000" dirty="0" err="1">
                <a:solidFill>
                  <a:schemeClr val="bg1"/>
                </a:solidFill>
              </a:rPr>
              <a:t>of</a:t>
            </a:r>
            <a:r>
              <a:rPr lang="cs-CZ" sz="2000" dirty="0">
                <a:solidFill>
                  <a:schemeClr val="bg1"/>
                </a:solidFill>
              </a:rPr>
              <a:t> </a:t>
            </a:r>
            <a:r>
              <a:rPr lang="cs-CZ" sz="2000" b="1" dirty="0" err="1">
                <a:solidFill>
                  <a:schemeClr val="bg1"/>
                </a:solidFill>
              </a:rPr>
              <a:t>accuracy</a:t>
            </a:r>
            <a:endParaRPr lang="cs-CZ" sz="2000" b="1" dirty="0">
              <a:solidFill>
                <a:schemeClr val="bg1"/>
              </a:solidFill>
            </a:endParaRPr>
          </a:p>
          <a:p>
            <a:r>
              <a:rPr lang="cs-CZ" sz="2000" dirty="0" err="1">
                <a:solidFill>
                  <a:schemeClr val="bg1"/>
                </a:solidFill>
              </a:rPr>
              <a:t>Principle</a:t>
            </a:r>
            <a:r>
              <a:rPr lang="cs-CZ" sz="2000" dirty="0">
                <a:solidFill>
                  <a:schemeClr val="bg1"/>
                </a:solidFill>
              </a:rPr>
              <a:t> </a:t>
            </a:r>
            <a:r>
              <a:rPr lang="cs-CZ" sz="2000" dirty="0" err="1">
                <a:solidFill>
                  <a:schemeClr val="bg1"/>
                </a:solidFill>
              </a:rPr>
              <a:t>of</a:t>
            </a:r>
            <a:r>
              <a:rPr lang="cs-CZ" sz="2000" dirty="0">
                <a:solidFill>
                  <a:schemeClr val="bg1"/>
                </a:solidFill>
              </a:rPr>
              <a:t> </a:t>
            </a:r>
            <a:r>
              <a:rPr lang="cs-CZ" sz="2000" b="1" dirty="0" err="1">
                <a:solidFill>
                  <a:schemeClr val="bg1"/>
                </a:solidFill>
              </a:rPr>
              <a:t>storage</a:t>
            </a:r>
            <a:r>
              <a:rPr lang="cs-CZ" sz="2000" b="1" dirty="0">
                <a:solidFill>
                  <a:schemeClr val="bg1"/>
                </a:solidFill>
              </a:rPr>
              <a:t> </a:t>
            </a:r>
            <a:r>
              <a:rPr lang="cs-CZ" sz="2000" b="1" dirty="0" err="1">
                <a:solidFill>
                  <a:schemeClr val="bg1"/>
                </a:solidFill>
              </a:rPr>
              <a:t>limitation</a:t>
            </a:r>
            <a:r>
              <a:rPr lang="cs-CZ" sz="2000" b="1" dirty="0">
                <a:solidFill>
                  <a:schemeClr val="bg1"/>
                </a:solidFill>
              </a:rPr>
              <a:t> </a:t>
            </a:r>
          </a:p>
          <a:p>
            <a:r>
              <a:rPr lang="en-US" sz="2000" dirty="0">
                <a:solidFill>
                  <a:schemeClr val="bg1"/>
                </a:solidFill>
              </a:rPr>
              <a:t>Principle of </a:t>
            </a:r>
            <a:r>
              <a:rPr lang="en-US" sz="2000" b="1" dirty="0">
                <a:solidFill>
                  <a:schemeClr val="bg1"/>
                </a:solidFill>
              </a:rPr>
              <a:t>integrity and confidentiality</a:t>
            </a:r>
          </a:p>
          <a:p>
            <a:r>
              <a:rPr lang="cs-CZ" sz="2000" dirty="0" err="1">
                <a:solidFill>
                  <a:schemeClr val="bg1"/>
                </a:solidFill>
              </a:rPr>
              <a:t>Principle</a:t>
            </a:r>
            <a:r>
              <a:rPr lang="cs-CZ" sz="2000" dirty="0">
                <a:solidFill>
                  <a:schemeClr val="bg1"/>
                </a:solidFill>
              </a:rPr>
              <a:t> </a:t>
            </a:r>
            <a:r>
              <a:rPr lang="cs-CZ" sz="2000" dirty="0" err="1">
                <a:solidFill>
                  <a:schemeClr val="bg1"/>
                </a:solidFill>
              </a:rPr>
              <a:t>of</a:t>
            </a:r>
            <a:r>
              <a:rPr lang="cs-CZ" sz="2000" dirty="0">
                <a:solidFill>
                  <a:schemeClr val="bg1"/>
                </a:solidFill>
              </a:rPr>
              <a:t> </a:t>
            </a:r>
            <a:r>
              <a:rPr lang="cs-CZ" sz="2000" b="1" dirty="0" err="1">
                <a:solidFill>
                  <a:schemeClr val="bg1"/>
                </a:solidFill>
              </a:rPr>
              <a:t>accountability</a:t>
            </a:r>
            <a:endParaRPr lang="cs-CZ" sz="2000" b="1" dirty="0">
              <a:solidFill>
                <a:schemeClr val="bg1"/>
              </a:solidFill>
            </a:endParaRPr>
          </a:p>
          <a:p>
            <a:pPr lvl="1"/>
            <a:r>
              <a:rPr lang="en-US" sz="2000" dirty="0">
                <a:solidFill>
                  <a:schemeClr val="bg1"/>
                </a:solidFill>
              </a:rPr>
              <a:t>The controller shall be responsible for, and be able to demonstrate compliance with rules</a:t>
            </a:r>
          </a:p>
          <a:p>
            <a:endParaRPr lang="cs-CZ" sz="1700" dirty="0">
              <a:solidFill>
                <a:schemeClr val="bg1"/>
              </a:solidFill>
            </a:endParaRPr>
          </a:p>
        </p:txBody>
      </p:sp>
    </p:spTree>
    <p:extLst>
      <p:ext uri="{BB962C8B-B14F-4D97-AF65-F5344CB8AC3E}">
        <p14:creationId xmlns:p14="http://schemas.microsoft.com/office/powerpoint/2010/main" val="12221785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2D886F1-CB4A-4FC1-AAA7-9402B0D0DD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62B7B97-C3EE-4AEE-A61F-AFA873FE2F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013557" y="0"/>
            <a:ext cx="10178443"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Nadpis 1">
            <a:extLst>
              <a:ext uri="{FF2B5EF4-FFF2-40B4-BE49-F238E27FC236}">
                <a16:creationId xmlns:a16="http://schemas.microsoft.com/office/drawing/2014/main" id="{517F42B6-CA64-4FEC-A775-4CCF35ED15A4}"/>
              </a:ext>
            </a:extLst>
          </p:cNvPr>
          <p:cNvSpPr>
            <a:spLocks noGrp="1"/>
          </p:cNvSpPr>
          <p:nvPr>
            <p:ph type="title"/>
          </p:nvPr>
        </p:nvSpPr>
        <p:spPr>
          <a:xfrm>
            <a:off x="623787" y="1635358"/>
            <a:ext cx="2752344" cy="2706624"/>
          </a:xfrm>
          <a:prstGeom prst="ellipse">
            <a:avLst/>
          </a:prstGeom>
          <a:solidFill>
            <a:schemeClr val="bg1"/>
          </a:solidFill>
          <a:ln w="174625" cmpd="thinThick">
            <a:solidFill>
              <a:schemeClr val="bg1"/>
            </a:solidFill>
          </a:ln>
        </p:spPr>
        <p:txBody>
          <a:bodyPr>
            <a:normAutofit/>
          </a:bodyPr>
          <a:lstStyle/>
          <a:p>
            <a:pPr algn="ctr"/>
            <a:r>
              <a:rPr lang="cs-CZ" sz="2600" dirty="0" err="1"/>
              <a:t>Legal</a:t>
            </a:r>
            <a:r>
              <a:rPr lang="cs-CZ" sz="2600" dirty="0"/>
              <a:t> </a:t>
            </a:r>
            <a:r>
              <a:rPr lang="cs-CZ" sz="2600" dirty="0" err="1"/>
              <a:t>grounds</a:t>
            </a:r>
            <a:r>
              <a:rPr lang="cs-CZ" sz="2600" dirty="0"/>
              <a:t> </a:t>
            </a:r>
            <a:r>
              <a:rPr lang="cs-CZ" sz="2600" dirty="0" err="1"/>
              <a:t>for</a:t>
            </a:r>
            <a:r>
              <a:rPr lang="cs-CZ" sz="2600" dirty="0"/>
              <a:t> </a:t>
            </a:r>
            <a:r>
              <a:rPr lang="cs-CZ" sz="2600" dirty="0" err="1"/>
              <a:t>processing</a:t>
            </a:r>
            <a:endParaRPr lang="cs-CZ" sz="2600" dirty="0"/>
          </a:p>
        </p:txBody>
      </p:sp>
      <p:sp>
        <p:nvSpPr>
          <p:cNvPr id="3" name="Zástupný obsah 2">
            <a:extLst>
              <a:ext uri="{FF2B5EF4-FFF2-40B4-BE49-F238E27FC236}">
                <a16:creationId xmlns:a16="http://schemas.microsoft.com/office/drawing/2014/main" id="{2AA9E4FA-775C-4144-A3AD-72861A190BDA}"/>
              </a:ext>
            </a:extLst>
          </p:cNvPr>
          <p:cNvSpPr>
            <a:spLocks noGrp="1"/>
          </p:cNvSpPr>
          <p:nvPr>
            <p:ph idx="1"/>
          </p:nvPr>
        </p:nvSpPr>
        <p:spPr>
          <a:xfrm>
            <a:off x="3999918" y="1088137"/>
            <a:ext cx="7935311" cy="5601421"/>
          </a:xfrm>
        </p:spPr>
        <p:txBody>
          <a:bodyPr anchor="ctr">
            <a:normAutofit/>
          </a:bodyPr>
          <a:lstStyle/>
          <a:p>
            <a:pPr marL="457200" indent="-457200">
              <a:buFont typeface="+mj-lt"/>
              <a:buAutoNum type="arabicPeriod"/>
            </a:pPr>
            <a:endParaRPr lang="cs-CZ" sz="2900" dirty="0">
              <a:solidFill>
                <a:schemeClr val="bg1"/>
              </a:solidFill>
            </a:endParaRPr>
          </a:p>
          <a:p>
            <a:pPr marL="457200" indent="-457200">
              <a:buFont typeface="+mj-lt"/>
              <a:buAutoNum type="arabicPeriod"/>
            </a:pPr>
            <a:r>
              <a:rPr lang="cs-CZ" sz="2400" dirty="0" err="1">
                <a:solidFill>
                  <a:schemeClr val="bg1"/>
                </a:solidFill>
              </a:rPr>
              <a:t>Processing</a:t>
            </a:r>
            <a:r>
              <a:rPr lang="cs-CZ" sz="2400" dirty="0">
                <a:solidFill>
                  <a:schemeClr val="bg1"/>
                </a:solidFill>
              </a:rPr>
              <a:t> </a:t>
            </a:r>
            <a:r>
              <a:rPr lang="cs-CZ" sz="2400" dirty="0" err="1">
                <a:solidFill>
                  <a:schemeClr val="bg1"/>
                </a:solidFill>
              </a:rPr>
              <a:t>is</a:t>
            </a:r>
            <a:r>
              <a:rPr lang="cs-CZ" sz="2400" dirty="0">
                <a:solidFill>
                  <a:schemeClr val="bg1"/>
                </a:solidFill>
              </a:rPr>
              <a:t> </a:t>
            </a:r>
            <a:r>
              <a:rPr lang="cs-CZ" sz="2400" dirty="0" err="1">
                <a:solidFill>
                  <a:schemeClr val="bg1"/>
                </a:solidFill>
              </a:rPr>
              <a:t>necessary</a:t>
            </a:r>
            <a:r>
              <a:rPr lang="cs-CZ" sz="2400" dirty="0">
                <a:solidFill>
                  <a:schemeClr val="bg1"/>
                </a:solidFill>
              </a:rPr>
              <a:t> </a:t>
            </a:r>
            <a:r>
              <a:rPr lang="cs-CZ" sz="2400" dirty="0" err="1">
                <a:solidFill>
                  <a:schemeClr val="bg1"/>
                </a:solidFill>
              </a:rPr>
              <a:t>for</a:t>
            </a:r>
            <a:r>
              <a:rPr lang="cs-CZ" sz="2400" dirty="0">
                <a:solidFill>
                  <a:schemeClr val="bg1"/>
                </a:solidFill>
              </a:rPr>
              <a:t> </a:t>
            </a:r>
            <a:r>
              <a:rPr lang="cs-CZ" sz="2400" dirty="0" err="1">
                <a:solidFill>
                  <a:schemeClr val="bg1"/>
                </a:solidFill>
              </a:rPr>
              <a:t>the</a:t>
            </a:r>
            <a:r>
              <a:rPr lang="cs-CZ" sz="2400" dirty="0">
                <a:solidFill>
                  <a:schemeClr val="bg1"/>
                </a:solidFill>
              </a:rPr>
              <a:t> performance </a:t>
            </a:r>
            <a:r>
              <a:rPr lang="cs-CZ" sz="2400" dirty="0" err="1">
                <a:solidFill>
                  <a:schemeClr val="bg1"/>
                </a:solidFill>
              </a:rPr>
              <a:t>of</a:t>
            </a:r>
            <a:r>
              <a:rPr lang="cs-CZ" sz="2400" dirty="0">
                <a:solidFill>
                  <a:schemeClr val="bg1"/>
                </a:solidFill>
              </a:rPr>
              <a:t> a </a:t>
            </a:r>
            <a:r>
              <a:rPr lang="cs-CZ" sz="2400" dirty="0" err="1">
                <a:solidFill>
                  <a:schemeClr val="bg1"/>
                </a:solidFill>
              </a:rPr>
              <a:t>contract</a:t>
            </a:r>
            <a:r>
              <a:rPr lang="cs-CZ" sz="2400" dirty="0">
                <a:solidFill>
                  <a:schemeClr val="bg1"/>
                </a:solidFill>
              </a:rPr>
              <a:t> to </a:t>
            </a:r>
            <a:r>
              <a:rPr lang="cs-CZ" sz="2400" dirty="0" err="1">
                <a:solidFill>
                  <a:schemeClr val="bg1"/>
                </a:solidFill>
              </a:rPr>
              <a:t>which</a:t>
            </a:r>
            <a:r>
              <a:rPr lang="cs-CZ" sz="2400" dirty="0">
                <a:solidFill>
                  <a:schemeClr val="bg1"/>
                </a:solidFill>
              </a:rPr>
              <a:t> </a:t>
            </a:r>
            <a:r>
              <a:rPr lang="cs-CZ" sz="2400" dirty="0" err="1">
                <a:solidFill>
                  <a:schemeClr val="bg1"/>
                </a:solidFill>
              </a:rPr>
              <a:t>tha</a:t>
            </a:r>
            <a:r>
              <a:rPr lang="cs-CZ" sz="2400" dirty="0">
                <a:solidFill>
                  <a:schemeClr val="bg1"/>
                </a:solidFill>
              </a:rPr>
              <a:t> data </a:t>
            </a:r>
            <a:r>
              <a:rPr lang="cs-CZ" sz="2400" dirty="0" err="1">
                <a:solidFill>
                  <a:schemeClr val="bg1"/>
                </a:solidFill>
              </a:rPr>
              <a:t>subject</a:t>
            </a:r>
            <a:r>
              <a:rPr lang="cs-CZ" sz="2400" dirty="0">
                <a:solidFill>
                  <a:schemeClr val="bg1"/>
                </a:solidFill>
              </a:rPr>
              <a:t> </a:t>
            </a:r>
            <a:r>
              <a:rPr lang="cs-CZ" sz="2400" dirty="0" err="1">
                <a:solidFill>
                  <a:schemeClr val="bg1"/>
                </a:solidFill>
              </a:rPr>
              <a:t>is</a:t>
            </a:r>
            <a:r>
              <a:rPr lang="cs-CZ" sz="2400" dirty="0">
                <a:solidFill>
                  <a:schemeClr val="bg1"/>
                </a:solidFill>
              </a:rPr>
              <a:t> party</a:t>
            </a:r>
          </a:p>
          <a:p>
            <a:pPr marL="457200" indent="-457200">
              <a:buFont typeface="+mj-lt"/>
              <a:buAutoNum type="arabicPeriod"/>
            </a:pPr>
            <a:r>
              <a:rPr lang="en-US" sz="2400" dirty="0">
                <a:solidFill>
                  <a:schemeClr val="bg1"/>
                </a:solidFill>
              </a:rPr>
              <a:t>Processing is necessary for compliance with a legal obligation to which the controller is subject</a:t>
            </a:r>
            <a:endParaRPr lang="cs-CZ" sz="2400" dirty="0">
              <a:solidFill>
                <a:schemeClr val="bg1"/>
              </a:solidFill>
            </a:endParaRPr>
          </a:p>
          <a:p>
            <a:pPr marL="457200" indent="-457200">
              <a:buFont typeface="+mj-lt"/>
              <a:buAutoNum type="arabicPeriod"/>
            </a:pPr>
            <a:r>
              <a:rPr lang="en-US" sz="2400" dirty="0">
                <a:solidFill>
                  <a:schemeClr val="bg1"/>
                </a:solidFill>
              </a:rPr>
              <a:t>Processing is necessary for the performance of a task carried out in the public interest or in the exercise of official authority vested in the controller</a:t>
            </a:r>
            <a:endParaRPr lang="cs-CZ" sz="2400" dirty="0">
              <a:solidFill>
                <a:schemeClr val="bg1"/>
              </a:solidFill>
            </a:endParaRPr>
          </a:p>
          <a:p>
            <a:pPr marL="457200" indent="-457200">
              <a:buFont typeface="+mj-lt"/>
              <a:buAutoNum type="arabicPeriod"/>
            </a:pPr>
            <a:r>
              <a:rPr lang="en-US" sz="2400" dirty="0">
                <a:solidFill>
                  <a:schemeClr val="bg1"/>
                </a:solidFill>
              </a:rPr>
              <a:t>Processing is necessary in order to protect the vital interests of the data subject or of another natural person</a:t>
            </a:r>
            <a:endParaRPr lang="cs-CZ" sz="2400" dirty="0">
              <a:solidFill>
                <a:schemeClr val="bg1"/>
              </a:solidFill>
            </a:endParaRPr>
          </a:p>
          <a:p>
            <a:pPr marL="457200" indent="-457200">
              <a:buFont typeface="+mj-lt"/>
              <a:buAutoNum type="arabicPeriod"/>
            </a:pPr>
            <a:r>
              <a:rPr lang="en-US" sz="2400" dirty="0">
                <a:solidFill>
                  <a:schemeClr val="bg1"/>
                </a:solidFill>
              </a:rPr>
              <a:t>Processing is necessary for the purposes of the legitimate interests pursued by the controller</a:t>
            </a:r>
            <a:endParaRPr lang="cs-CZ" sz="2400" dirty="0">
              <a:solidFill>
                <a:schemeClr val="bg1"/>
              </a:solidFill>
            </a:endParaRPr>
          </a:p>
          <a:p>
            <a:pPr marL="457200" indent="-457200">
              <a:buFont typeface="+mj-lt"/>
              <a:buAutoNum type="arabicPeriod"/>
            </a:pPr>
            <a:r>
              <a:rPr lang="en-US" sz="2400" dirty="0">
                <a:solidFill>
                  <a:schemeClr val="bg1"/>
                </a:solidFill>
              </a:rPr>
              <a:t>Consent of the data subject</a:t>
            </a:r>
          </a:p>
          <a:p>
            <a:pPr marL="457200" indent="-457200">
              <a:buFont typeface="+mj-lt"/>
              <a:buAutoNum type="arabicPeriod"/>
            </a:pPr>
            <a:endParaRPr lang="en-US" sz="2100" dirty="0">
              <a:solidFill>
                <a:schemeClr val="bg1"/>
              </a:solidFill>
            </a:endParaRPr>
          </a:p>
          <a:p>
            <a:pPr marL="457200" indent="-457200">
              <a:buFont typeface="+mj-lt"/>
              <a:buAutoNum type="arabicPeriod"/>
            </a:pPr>
            <a:endParaRPr lang="en-US" sz="2100" dirty="0">
              <a:solidFill>
                <a:schemeClr val="bg1"/>
              </a:solidFill>
            </a:endParaRPr>
          </a:p>
          <a:p>
            <a:pPr marL="457200" indent="-457200">
              <a:buFont typeface="+mj-lt"/>
              <a:buAutoNum type="arabicPeriod"/>
            </a:pPr>
            <a:endParaRPr lang="en-US" sz="2000" dirty="0">
              <a:solidFill>
                <a:schemeClr val="bg1"/>
              </a:solidFill>
            </a:endParaRPr>
          </a:p>
          <a:p>
            <a:pPr marL="457200" indent="-457200">
              <a:buFont typeface="+mj-lt"/>
              <a:buAutoNum type="arabicPeriod"/>
            </a:pPr>
            <a:endParaRPr lang="cs-CZ" sz="2000" dirty="0">
              <a:solidFill>
                <a:schemeClr val="bg1"/>
              </a:solidFill>
            </a:endParaRPr>
          </a:p>
        </p:txBody>
      </p:sp>
    </p:spTree>
    <p:extLst>
      <p:ext uri="{BB962C8B-B14F-4D97-AF65-F5344CB8AC3E}">
        <p14:creationId xmlns:p14="http://schemas.microsoft.com/office/powerpoint/2010/main" val="849091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1DF0CC-5B48-49FC-8111-FA44BFDE4850}"/>
              </a:ext>
            </a:extLst>
          </p:cNvPr>
          <p:cNvSpPr>
            <a:spLocks noGrp="1"/>
          </p:cNvSpPr>
          <p:nvPr>
            <p:ph type="title"/>
          </p:nvPr>
        </p:nvSpPr>
        <p:spPr>
          <a:xfrm>
            <a:off x="504010" y="1487272"/>
            <a:ext cx="2743200" cy="2743200"/>
          </a:xfrm>
          <a:prstGeom prst="ellipse">
            <a:avLst/>
          </a:prstGeom>
          <a:solidFill>
            <a:srgbClr val="262626"/>
          </a:solidFill>
          <a:ln w="174625" cmpd="thinThick">
            <a:solidFill>
              <a:srgbClr val="262626"/>
            </a:solidFill>
          </a:ln>
        </p:spPr>
        <p:txBody>
          <a:bodyPr>
            <a:normAutofit/>
          </a:bodyPr>
          <a:lstStyle/>
          <a:p>
            <a:pPr algn="ctr"/>
            <a:r>
              <a:rPr lang="cs-CZ" sz="2600" b="1" dirty="0" err="1">
                <a:solidFill>
                  <a:srgbClr val="FFFFFF"/>
                </a:solidFill>
              </a:rPr>
              <a:t>Personal</a:t>
            </a:r>
            <a:r>
              <a:rPr lang="cs-CZ" sz="2600" b="1" dirty="0">
                <a:solidFill>
                  <a:srgbClr val="FFFFFF"/>
                </a:solidFill>
              </a:rPr>
              <a:t> data </a:t>
            </a:r>
          </a:p>
        </p:txBody>
      </p:sp>
      <p:graphicFrame>
        <p:nvGraphicFramePr>
          <p:cNvPr id="4" name="Tabulka 3">
            <a:extLst>
              <a:ext uri="{FF2B5EF4-FFF2-40B4-BE49-F238E27FC236}">
                <a16:creationId xmlns:a16="http://schemas.microsoft.com/office/drawing/2014/main" id="{22DB9DA3-7B40-4954-8198-FEEDCBB9C859}"/>
              </a:ext>
            </a:extLst>
          </p:cNvPr>
          <p:cNvGraphicFramePr>
            <a:graphicFrameLocks noGrp="1"/>
          </p:cNvGraphicFramePr>
          <p:nvPr>
            <p:extLst>
              <p:ext uri="{D42A27DB-BD31-4B8C-83A1-F6EECF244321}">
                <p14:modId xmlns:p14="http://schemas.microsoft.com/office/powerpoint/2010/main" val="2967176119"/>
              </p:ext>
            </p:extLst>
          </p:nvPr>
        </p:nvGraphicFramePr>
        <p:xfrm>
          <a:off x="4038600" y="1667867"/>
          <a:ext cx="7188199" cy="2382011"/>
        </p:xfrm>
        <a:graphic>
          <a:graphicData uri="http://schemas.openxmlformats.org/drawingml/2006/table">
            <a:tbl>
              <a:tblPr/>
              <a:tblGrid>
                <a:gridCol w="7188199">
                  <a:extLst>
                    <a:ext uri="{9D8B030D-6E8A-4147-A177-3AD203B41FA5}">
                      <a16:colId xmlns:a16="http://schemas.microsoft.com/office/drawing/2014/main" val="2565121012"/>
                    </a:ext>
                  </a:extLst>
                </a:gridCol>
              </a:tblGrid>
              <a:tr h="2382011">
                <a:tc>
                  <a:txBody>
                    <a:bodyPr/>
                    <a:lstStyle/>
                    <a:p>
                      <a:pPr algn="just"/>
                      <a:br>
                        <a:rPr lang="en-US" sz="2000" dirty="0">
                          <a:effectLst/>
                        </a:rPr>
                      </a:br>
                      <a:r>
                        <a:rPr lang="cs-CZ" sz="2800" dirty="0">
                          <a:effectLst/>
                        </a:rPr>
                        <a:t>…</a:t>
                      </a:r>
                      <a:r>
                        <a:rPr lang="en-US" sz="2800" dirty="0">
                          <a:effectLst/>
                        </a:rPr>
                        <a:t>means any information relating to an </a:t>
                      </a:r>
                      <a:r>
                        <a:rPr lang="en-US" sz="2800" b="1" dirty="0">
                          <a:effectLst/>
                        </a:rPr>
                        <a:t>identified or identifiable natural person</a:t>
                      </a:r>
                      <a:r>
                        <a:rPr lang="en-US" sz="2800" dirty="0">
                          <a:effectLst/>
                        </a:rPr>
                        <a:t>; an identifiable natural person is one who can be identified, </a:t>
                      </a:r>
                      <a:r>
                        <a:rPr lang="en-US" sz="2800" b="1" dirty="0">
                          <a:effectLst/>
                        </a:rPr>
                        <a:t>directly or indirectly</a:t>
                      </a:r>
                      <a:r>
                        <a:rPr lang="cs-CZ" sz="2800" b="1" dirty="0">
                          <a:effectLst/>
                        </a:rPr>
                        <a:t>.</a:t>
                      </a:r>
                      <a:endParaRPr lang="en-US" sz="2000" dirty="0">
                        <a:effectLst/>
                      </a:endParaRPr>
                    </a:p>
                  </a:txBody>
                  <a:tcPr marL="0" marR="0" marT="0" marB="0">
                    <a:lnL>
                      <a:noFill/>
                    </a:lnL>
                    <a:lnR>
                      <a:noFill/>
                    </a:lnR>
                    <a:lnT>
                      <a:noFill/>
                    </a:lnT>
                    <a:lnB>
                      <a:noFill/>
                    </a:lnB>
                    <a:solidFill>
                      <a:srgbClr val="FFFFFF"/>
                    </a:solidFill>
                  </a:tcPr>
                </a:tc>
                <a:extLst>
                  <a:ext uri="{0D108BD9-81ED-4DB2-BD59-A6C34878D82A}">
                    <a16:rowId xmlns:a16="http://schemas.microsoft.com/office/drawing/2014/main" val="3614452658"/>
                  </a:ext>
                </a:extLst>
              </a:tr>
            </a:tbl>
          </a:graphicData>
        </a:graphic>
      </p:graphicFrame>
      <p:sp>
        <p:nvSpPr>
          <p:cNvPr id="11" name="Obdélník 10">
            <a:extLst>
              <a:ext uri="{FF2B5EF4-FFF2-40B4-BE49-F238E27FC236}">
                <a16:creationId xmlns:a16="http://schemas.microsoft.com/office/drawing/2014/main" id="{8E231A20-1CA8-4372-A5FF-BBE7E2459F6C}"/>
              </a:ext>
            </a:extLst>
          </p:cNvPr>
          <p:cNvSpPr/>
          <p:nvPr/>
        </p:nvSpPr>
        <p:spPr>
          <a:xfrm>
            <a:off x="7379369" y="6181367"/>
            <a:ext cx="6096000" cy="492443"/>
          </a:xfrm>
          <a:prstGeom prst="rect">
            <a:avLst/>
          </a:prstGeom>
        </p:spPr>
        <p:txBody>
          <a:bodyPr>
            <a:spAutoFit/>
          </a:bodyPr>
          <a:lstStyle/>
          <a:p>
            <a:endParaRPr lang="cs-CZ" sz="800" b="0" i="0" u="none" strike="noStrike" baseline="0" dirty="0">
              <a:solidFill>
                <a:srgbClr val="000000"/>
              </a:solidFill>
              <a:latin typeface="Calibri" panose="020F0502020204030204" pitchFamily="34" charset="0"/>
            </a:endParaRPr>
          </a:p>
          <a:p>
            <a:r>
              <a:rPr lang="en-US" dirty="0"/>
              <a:t>Sex, Date of Birth, ZIP cod</a:t>
            </a:r>
            <a:r>
              <a:rPr lang="cs-CZ" dirty="0"/>
              <a:t> - 87% </a:t>
            </a:r>
            <a:r>
              <a:rPr lang="cs-CZ" dirty="0" err="1"/>
              <a:t>of</a:t>
            </a:r>
            <a:r>
              <a:rPr lang="cs-CZ" dirty="0"/>
              <a:t> US </a:t>
            </a:r>
            <a:r>
              <a:rPr lang="cs-CZ" dirty="0" err="1"/>
              <a:t>citizens</a:t>
            </a:r>
            <a:endParaRPr lang="cs-CZ" dirty="0"/>
          </a:p>
        </p:txBody>
      </p:sp>
    </p:spTree>
    <p:extLst>
      <p:ext uri="{BB962C8B-B14F-4D97-AF65-F5344CB8AC3E}">
        <p14:creationId xmlns:p14="http://schemas.microsoft.com/office/powerpoint/2010/main" val="9840461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1DF0CC-5B48-49FC-8111-FA44BFDE4850}"/>
              </a:ext>
            </a:extLst>
          </p:cNvPr>
          <p:cNvSpPr>
            <a:spLocks noGrp="1"/>
          </p:cNvSpPr>
          <p:nvPr>
            <p:ph type="title"/>
          </p:nvPr>
        </p:nvSpPr>
        <p:spPr>
          <a:xfrm>
            <a:off x="504010" y="1487272"/>
            <a:ext cx="2743200" cy="2743200"/>
          </a:xfrm>
          <a:prstGeom prst="ellipse">
            <a:avLst/>
          </a:prstGeom>
          <a:solidFill>
            <a:srgbClr val="262626"/>
          </a:solidFill>
          <a:ln w="174625" cmpd="thinThick">
            <a:solidFill>
              <a:srgbClr val="262626"/>
            </a:solidFill>
          </a:ln>
        </p:spPr>
        <p:txBody>
          <a:bodyPr>
            <a:normAutofit/>
          </a:bodyPr>
          <a:lstStyle/>
          <a:p>
            <a:pPr algn="ctr"/>
            <a:r>
              <a:rPr lang="cs-CZ" sz="2800" b="1" dirty="0" err="1">
                <a:solidFill>
                  <a:srgbClr val="FFFFFF"/>
                </a:solidFill>
              </a:rPr>
              <a:t>Legitimate</a:t>
            </a:r>
            <a:r>
              <a:rPr lang="cs-CZ" sz="2800" b="1" dirty="0">
                <a:solidFill>
                  <a:srgbClr val="FFFFFF"/>
                </a:solidFill>
              </a:rPr>
              <a:t> </a:t>
            </a:r>
            <a:r>
              <a:rPr lang="cs-CZ" sz="2800" b="1" dirty="0" err="1">
                <a:solidFill>
                  <a:srgbClr val="FFFFFF"/>
                </a:solidFill>
              </a:rPr>
              <a:t>interest</a:t>
            </a:r>
            <a:endParaRPr lang="cs-CZ" sz="2800" b="1" dirty="0">
              <a:solidFill>
                <a:srgbClr val="FFFFFF"/>
              </a:solidFill>
            </a:endParaRPr>
          </a:p>
        </p:txBody>
      </p:sp>
      <p:graphicFrame>
        <p:nvGraphicFramePr>
          <p:cNvPr id="4" name="Tabulka 3">
            <a:extLst>
              <a:ext uri="{FF2B5EF4-FFF2-40B4-BE49-F238E27FC236}">
                <a16:creationId xmlns:a16="http://schemas.microsoft.com/office/drawing/2014/main" id="{22DB9DA3-7B40-4954-8198-FEEDCBB9C859}"/>
              </a:ext>
            </a:extLst>
          </p:cNvPr>
          <p:cNvGraphicFramePr>
            <a:graphicFrameLocks noGrp="1"/>
          </p:cNvGraphicFramePr>
          <p:nvPr>
            <p:extLst>
              <p:ext uri="{D42A27DB-BD31-4B8C-83A1-F6EECF244321}">
                <p14:modId xmlns:p14="http://schemas.microsoft.com/office/powerpoint/2010/main" val="23938689"/>
              </p:ext>
            </p:extLst>
          </p:nvPr>
        </p:nvGraphicFramePr>
        <p:xfrm>
          <a:off x="4038600" y="1667867"/>
          <a:ext cx="7188199" cy="2382011"/>
        </p:xfrm>
        <a:graphic>
          <a:graphicData uri="http://schemas.openxmlformats.org/drawingml/2006/table">
            <a:tbl>
              <a:tblPr/>
              <a:tblGrid>
                <a:gridCol w="7188199">
                  <a:extLst>
                    <a:ext uri="{9D8B030D-6E8A-4147-A177-3AD203B41FA5}">
                      <a16:colId xmlns:a16="http://schemas.microsoft.com/office/drawing/2014/main" val="2565121012"/>
                    </a:ext>
                  </a:extLst>
                </a:gridCol>
              </a:tblGrid>
              <a:tr h="2382011">
                <a:tc>
                  <a:txBody>
                    <a:bodyPr/>
                    <a:lstStyle/>
                    <a:p>
                      <a:pPr algn="just"/>
                      <a:br>
                        <a:rPr lang="en-US" sz="1900" dirty="0">
                          <a:effectLst/>
                        </a:rPr>
                      </a:br>
                      <a:endParaRPr lang="en-US" sz="1900" dirty="0">
                        <a:effectLst/>
                      </a:endParaRPr>
                    </a:p>
                  </a:txBody>
                  <a:tcPr marL="0" marR="0" marT="0" marB="0">
                    <a:lnL>
                      <a:noFill/>
                    </a:lnL>
                    <a:lnR>
                      <a:noFill/>
                    </a:lnR>
                    <a:lnT>
                      <a:noFill/>
                    </a:lnT>
                    <a:lnB>
                      <a:noFill/>
                    </a:lnB>
                    <a:solidFill>
                      <a:srgbClr val="FFFFFF"/>
                    </a:solidFill>
                  </a:tcPr>
                </a:tc>
                <a:extLst>
                  <a:ext uri="{0D108BD9-81ED-4DB2-BD59-A6C34878D82A}">
                    <a16:rowId xmlns:a16="http://schemas.microsoft.com/office/drawing/2014/main" val="3614452658"/>
                  </a:ext>
                </a:extLst>
              </a:tr>
            </a:tbl>
          </a:graphicData>
        </a:graphic>
      </p:graphicFrame>
      <p:sp>
        <p:nvSpPr>
          <p:cNvPr id="6" name="Zástupný obsah 5">
            <a:extLst>
              <a:ext uri="{FF2B5EF4-FFF2-40B4-BE49-F238E27FC236}">
                <a16:creationId xmlns:a16="http://schemas.microsoft.com/office/drawing/2014/main" id="{FD357290-3D46-4807-A7F6-B1B47A6B8632}"/>
              </a:ext>
            </a:extLst>
          </p:cNvPr>
          <p:cNvSpPr>
            <a:spLocks noGrp="1"/>
          </p:cNvSpPr>
          <p:nvPr>
            <p:ph idx="1"/>
          </p:nvPr>
        </p:nvSpPr>
        <p:spPr>
          <a:xfrm>
            <a:off x="3721768" y="1825625"/>
            <a:ext cx="7966222" cy="4351338"/>
          </a:xfrm>
        </p:spPr>
        <p:txBody>
          <a:bodyPr/>
          <a:lstStyle/>
          <a:p>
            <a:pPr algn="just"/>
            <a:endParaRPr lang="cs-CZ" dirty="0"/>
          </a:p>
          <a:p>
            <a:pPr marL="0" indent="0" algn="just">
              <a:buNone/>
            </a:pPr>
            <a:r>
              <a:rPr lang="en-US" sz="2000" dirty="0"/>
              <a:t>processing is necessary for the purposes of the </a:t>
            </a:r>
            <a:r>
              <a:rPr lang="en-US" sz="2000" b="1" dirty="0"/>
              <a:t>legitimate interests</a:t>
            </a:r>
            <a:r>
              <a:rPr lang="cs-CZ" sz="2000" b="1" dirty="0"/>
              <a:t> </a:t>
            </a:r>
            <a:r>
              <a:rPr lang="en-US" sz="2000" dirty="0"/>
              <a:t>pursued by the controller</a:t>
            </a:r>
            <a:r>
              <a:rPr lang="cs-CZ" sz="2000" dirty="0"/>
              <a:t> </a:t>
            </a:r>
            <a:r>
              <a:rPr lang="en-US" sz="2000" dirty="0"/>
              <a:t>or by a third party, except where such interests are overridden by the </a:t>
            </a:r>
            <a:r>
              <a:rPr lang="en-US" sz="2000" b="1" dirty="0"/>
              <a:t>interests</a:t>
            </a:r>
            <a:r>
              <a:rPr lang="cs-CZ" sz="2000" b="1" dirty="0"/>
              <a:t> </a:t>
            </a:r>
            <a:r>
              <a:rPr lang="en-US" sz="2000" dirty="0"/>
              <a:t>or </a:t>
            </a:r>
            <a:r>
              <a:rPr lang="en-US" sz="2000" b="1" dirty="0"/>
              <a:t>fundamental rights and freedoms </a:t>
            </a:r>
            <a:r>
              <a:rPr lang="en-US" sz="2000" dirty="0"/>
              <a:t>of the data subject which require protection of personal data, in particular where the data subject is a child</a:t>
            </a:r>
            <a:endParaRPr lang="cs-CZ" sz="2000" dirty="0"/>
          </a:p>
          <a:p>
            <a:pPr algn="just"/>
            <a:endParaRPr lang="cs-CZ" dirty="0"/>
          </a:p>
        </p:txBody>
      </p:sp>
      <p:sp>
        <p:nvSpPr>
          <p:cNvPr id="8" name="Obdélník 7">
            <a:extLst>
              <a:ext uri="{FF2B5EF4-FFF2-40B4-BE49-F238E27FC236}">
                <a16:creationId xmlns:a16="http://schemas.microsoft.com/office/drawing/2014/main" id="{B1B96F1B-1A95-45B9-AACC-17FE832BAECC}"/>
              </a:ext>
            </a:extLst>
          </p:cNvPr>
          <p:cNvSpPr/>
          <p:nvPr/>
        </p:nvSpPr>
        <p:spPr>
          <a:xfrm>
            <a:off x="3721768" y="4605357"/>
            <a:ext cx="6096000" cy="1169551"/>
          </a:xfrm>
          <a:prstGeom prst="rect">
            <a:avLst/>
          </a:prstGeom>
        </p:spPr>
        <p:txBody>
          <a:bodyPr>
            <a:spAutoFit/>
          </a:bodyPr>
          <a:lstStyle/>
          <a:p>
            <a:endParaRPr lang="cs-CZ" sz="1000" b="0" i="0" u="none" strike="noStrike" baseline="0" dirty="0">
              <a:solidFill>
                <a:srgbClr val="000000"/>
              </a:solidFill>
              <a:latin typeface="Arial" panose="020B0604020202020204" pitchFamily="34" charset="0"/>
            </a:endParaRPr>
          </a:p>
          <a:p>
            <a:r>
              <a:rPr lang="cs-CZ" sz="2000" dirty="0" err="1"/>
              <a:t>Examples</a:t>
            </a:r>
            <a:r>
              <a:rPr lang="cs-CZ" sz="2000" dirty="0"/>
              <a:t>:</a:t>
            </a:r>
          </a:p>
          <a:p>
            <a:pPr marL="342900" indent="-342900">
              <a:buFont typeface="Arial" panose="020B0604020202020204" pitchFamily="34" charset="0"/>
              <a:buChar char="•"/>
            </a:pPr>
            <a:r>
              <a:rPr lang="en-US" sz="2000" dirty="0"/>
              <a:t>Google Spain, IP Addresses in </a:t>
            </a:r>
            <a:r>
              <a:rPr lang="en-US" sz="2000" dirty="0" err="1"/>
              <a:t>CySec</a:t>
            </a:r>
            <a:endParaRPr lang="en-US" sz="2000" dirty="0"/>
          </a:p>
          <a:p>
            <a:pPr marL="342900" indent="-342900">
              <a:buFont typeface="Arial" panose="020B0604020202020204" pitchFamily="34" charset="0"/>
              <a:buChar char="•"/>
            </a:pPr>
            <a:r>
              <a:rPr lang="cs-CZ" sz="2000" dirty="0"/>
              <a:t>Open Data </a:t>
            </a:r>
            <a:r>
              <a:rPr lang="cs-CZ" sz="2000" dirty="0" err="1"/>
              <a:t>Applications</a:t>
            </a:r>
            <a:endParaRPr lang="cs-CZ" sz="2000" dirty="0"/>
          </a:p>
        </p:txBody>
      </p:sp>
      <p:sp>
        <p:nvSpPr>
          <p:cNvPr id="9" name="Obdélník 8">
            <a:extLst>
              <a:ext uri="{FF2B5EF4-FFF2-40B4-BE49-F238E27FC236}">
                <a16:creationId xmlns:a16="http://schemas.microsoft.com/office/drawing/2014/main" id="{73E4E0AF-DB16-4F94-9FC6-108E9D9CB052}"/>
              </a:ext>
            </a:extLst>
          </p:cNvPr>
          <p:cNvSpPr/>
          <p:nvPr/>
        </p:nvSpPr>
        <p:spPr>
          <a:xfrm>
            <a:off x="3721768" y="4001294"/>
            <a:ext cx="2073773" cy="461665"/>
          </a:xfrm>
          <a:prstGeom prst="rect">
            <a:avLst/>
          </a:prstGeom>
        </p:spPr>
        <p:txBody>
          <a:bodyPr wrap="none">
            <a:spAutoFit/>
          </a:bodyPr>
          <a:lstStyle/>
          <a:p>
            <a:pPr algn="just"/>
            <a:r>
              <a:rPr lang="cs-CZ" sz="2400" b="1" dirty="0" err="1"/>
              <a:t>Balancing</a:t>
            </a:r>
            <a:r>
              <a:rPr lang="cs-CZ" sz="2400" b="1" dirty="0"/>
              <a:t> test!</a:t>
            </a:r>
            <a:endParaRPr lang="en-US" sz="2400" b="1" dirty="0"/>
          </a:p>
        </p:txBody>
      </p:sp>
      <p:sp>
        <p:nvSpPr>
          <p:cNvPr id="10" name="Obdélník 9">
            <a:extLst>
              <a:ext uri="{FF2B5EF4-FFF2-40B4-BE49-F238E27FC236}">
                <a16:creationId xmlns:a16="http://schemas.microsoft.com/office/drawing/2014/main" id="{3678787E-C8C9-45BF-9F0C-8CA7EF277AE5}"/>
              </a:ext>
            </a:extLst>
          </p:cNvPr>
          <p:cNvSpPr/>
          <p:nvPr/>
        </p:nvSpPr>
        <p:spPr>
          <a:xfrm>
            <a:off x="504010" y="357871"/>
            <a:ext cx="6096000" cy="646331"/>
          </a:xfrm>
          <a:prstGeom prst="rect">
            <a:avLst/>
          </a:prstGeom>
        </p:spPr>
        <p:txBody>
          <a:bodyPr>
            <a:spAutoFit/>
          </a:bodyPr>
          <a:lstStyle/>
          <a:p>
            <a:r>
              <a:rPr lang="cs-CZ" i="1" dirty="0"/>
              <a:t>5. </a:t>
            </a:r>
            <a:r>
              <a:rPr lang="en-US" i="1" dirty="0"/>
              <a:t>Processing is necessary for the purposes of the legitimate interests pursued by the controller</a:t>
            </a:r>
            <a:endParaRPr lang="cs-CZ" i="1" dirty="0"/>
          </a:p>
        </p:txBody>
      </p:sp>
    </p:spTree>
    <p:extLst>
      <p:ext uri="{BB962C8B-B14F-4D97-AF65-F5344CB8AC3E}">
        <p14:creationId xmlns:p14="http://schemas.microsoft.com/office/powerpoint/2010/main" val="9221714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1DF0CC-5B48-49FC-8111-FA44BFDE4850}"/>
              </a:ext>
            </a:extLst>
          </p:cNvPr>
          <p:cNvSpPr>
            <a:spLocks noGrp="1"/>
          </p:cNvSpPr>
          <p:nvPr>
            <p:ph type="title"/>
          </p:nvPr>
        </p:nvSpPr>
        <p:spPr>
          <a:xfrm>
            <a:off x="504010" y="1487272"/>
            <a:ext cx="2743200" cy="2743200"/>
          </a:xfrm>
          <a:prstGeom prst="ellipse">
            <a:avLst/>
          </a:prstGeom>
          <a:solidFill>
            <a:srgbClr val="262626"/>
          </a:solidFill>
          <a:ln w="174625" cmpd="thinThick">
            <a:solidFill>
              <a:srgbClr val="262626"/>
            </a:solidFill>
          </a:ln>
        </p:spPr>
        <p:txBody>
          <a:bodyPr>
            <a:normAutofit/>
          </a:bodyPr>
          <a:lstStyle/>
          <a:p>
            <a:pPr algn="ctr"/>
            <a:r>
              <a:rPr lang="cs-CZ" sz="3200" b="1" dirty="0" err="1">
                <a:solidFill>
                  <a:srgbClr val="FFFFFF"/>
                </a:solidFill>
              </a:rPr>
              <a:t>Consent</a:t>
            </a:r>
            <a:endParaRPr lang="cs-CZ" sz="3200" b="1" dirty="0">
              <a:solidFill>
                <a:srgbClr val="FFFFFF"/>
              </a:solidFill>
            </a:endParaRPr>
          </a:p>
        </p:txBody>
      </p:sp>
      <p:graphicFrame>
        <p:nvGraphicFramePr>
          <p:cNvPr id="4" name="Tabulka 3">
            <a:extLst>
              <a:ext uri="{FF2B5EF4-FFF2-40B4-BE49-F238E27FC236}">
                <a16:creationId xmlns:a16="http://schemas.microsoft.com/office/drawing/2014/main" id="{22DB9DA3-7B40-4954-8198-FEEDCBB9C859}"/>
              </a:ext>
            </a:extLst>
          </p:cNvPr>
          <p:cNvGraphicFramePr>
            <a:graphicFrameLocks noGrp="1"/>
          </p:cNvGraphicFramePr>
          <p:nvPr/>
        </p:nvGraphicFramePr>
        <p:xfrm>
          <a:off x="4038600" y="1667867"/>
          <a:ext cx="7188199" cy="2382011"/>
        </p:xfrm>
        <a:graphic>
          <a:graphicData uri="http://schemas.openxmlformats.org/drawingml/2006/table">
            <a:tbl>
              <a:tblPr/>
              <a:tblGrid>
                <a:gridCol w="7188199">
                  <a:extLst>
                    <a:ext uri="{9D8B030D-6E8A-4147-A177-3AD203B41FA5}">
                      <a16:colId xmlns:a16="http://schemas.microsoft.com/office/drawing/2014/main" val="2565121012"/>
                    </a:ext>
                  </a:extLst>
                </a:gridCol>
              </a:tblGrid>
              <a:tr h="2382011">
                <a:tc>
                  <a:txBody>
                    <a:bodyPr/>
                    <a:lstStyle/>
                    <a:p>
                      <a:pPr algn="just"/>
                      <a:br>
                        <a:rPr lang="en-US" sz="1900" dirty="0">
                          <a:effectLst/>
                        </a:rPr>
                      </a:br>
                      <a:endParaRPr lang="en-US" sz="1900" dirty="0">
                        <a:effectLst/>
                      </a:endParaRPr>
                    </a:p>
                  </a:txBody>
                  <a:tcPr marL="0" marR="0" marT="0" marB="0">
                    <a:lnL>
                      <a:noFill/>
                    </a:lnL>
                    <a:lnR>
                      <a:noFill/>
                    </a:lnR>
                    <a:lnT>
                      <a:noFill/>
                    </a:lnT>
                    <a:lnB>
                      <a:noFill/>
                    </a:lnB>
                    <a:solidFill>
                      <a:srgbClr val="FFFFFF"/>
                    </a:solidFill>
                  </a:tcPr>
                </a:tc>
                <a:extLst>
                  <a:ext uri="{0D108BD9-81ED-4DB2-BD59-A6C34878D82A}">
                    <a16:rowId xmlns:a16="http://schemas.microsoft.com/office/drawing/2014/main" val="3614452658"/>
                  </a:ext>
                </a:extLst>
              </a:tr>
            </a:tbl>
          </a:graphicData>
        </a:graphic>
      </p:graphicFrame>
      <p:sp>
        <p:nvSpPr>
          <p:cNvPr id="6" name="Zástupný obsah 5">
            <a:extLst>
              <a:ext uri="{FF2B5EF4-FFF2-40B4-BE49-F238E27FC236}">
                <a16:creationId xmlns:a16="http://schemas.microsoft.com/office/drawing/2014/main" id="{FD357290-3D46-4807-A7F6-B1B47A6B8632}"/>
              </a:ext>
            </a:extLst>
          </p:cNvPr>
          <p:cNvSpPr>
            <a:spLocks noGrp="1"/>
          </p:cNvSpPr>
          <p:nvPr>
            <p:ph idx="1"/>
          </p:nvPr>
        </p:nvSpPr>
        <p:spPr>
          <a:xfrm>
            <a:off x="4106906" y="1487272"/>
            <a:ext cx="7686026" cy="4351338"/>
          </a:xfrm>
        </p:spPr>
        <p:txBody>
          <a:bodyPr/>
          <a:lstStyle/>
          <a:p>
            <a:pPr marL="285750" indent="-285750">
              <a:spcAft>
                <a:spcPts val="600"/>
              </a:spcAft>
            </a:pPr>
            <a:r>
              <a:rPr lang="en-US" sz="2400" dirty="0">
                <a:latin typeface="Calibri" panose="020F0502020204030204" pitchFamily="34" charset="0"/>
              </a:rPr>
              <a:t>Controller should be able to demonstrate that the data subject has given consent to the processing operation</a:t>
            </a:r>
          </a:p>
          <a:p>
            <a:pPr algn="just"/>
            <a:r>
              <a:rPr lang="en-US" sz="2400" dirty="0">
                <a:latin typeface="Calibri" panose="020F0502020204030204" pitchFamily="34" charset="0"/>
              </a:rPr>
              <a:t>Consent should not be regarded as freely given if the data subject has no genuine or free choice or is unable to refuse or withdraw consent without detriment.</a:t>
            </a:r>
          </a:p>
          <a:p>
            <a:pPr algn="just"/>
            <a:r>
              <a:rPr lang="en-US" sz="2400" dirty="0">
                <a:latin typeface="Calibri" panose="020F0502020204030204" pitchFamily="34" charset="0"/>
              </a:rPr>
              <a:t>For consent to be informed, the data subject should be aware at least of the identity of the controller and the purposes of the processing for which the personal data are intended</a:t>
            </a:r>
            <a:endParaRPr lang="cs-CZ" sz="2400" dirty="0">
              <a:latin typeface="Calibri" panose="020F0502020204030204" pitchFamily="34" charset="0"/>
            </a:endParaRPr>
          </a:p>
          <a:p>
            <a:pPr algn="just"/>
            <a:r>
              <a:rPr lang="cs-CZ" sz="2400" dirty="0">
                <a:latin typeface="Calibri" panose="020F0502020204030204" pitchFamily="34" charset="0"/>
              </a:rPr>
              <a:t>Data </a:t>
            </a:r>
            <a:r>
              <a:rPr lang="cs-CZ" sz="2400" dirty="0" err="1">
                <a:latin typeface="Calibri" panose="020F0502020204030204" pitchFamily="34" charset="0"/>
              </a:rPr>
              <a:t>subject</a:t>
            </a:r>
            <a:r>
              <a:rPr lang="cs-CZ" sz="2400" dirty="0">
                <a:latin typeface="Calibri" panose="020F0502020204030204" pitchFamily="34" charset="0"/>
              </a:rPr>
              <a:t> </a:t>
            </a:r>
            <a:r>
              <a:rPr lang="cs-CZ" sz="2400" dirty="0" err="1">
                <a:latin typeface="Calibri" panose="020F0502020204030204" pitchFamily="34" charset="0"/>
              </a:rPr>
              <a:t>can</a:t>
            </a:r>
            <a:r>
              <a:rPr lang="cs-CZ" sz="2400" dirty="0">
                <a:latin typeface="Calibri" panose="020F0502020204030204" pitchFamily="34" charset="0"/>
              </a:rPr>
              <a:t> </a:t>
            </a:r>
            <a:r>
              <a:rPr lang="cs-CZ" sz="2400" dirty="0" err="1">
                <a:latin typeface="Calibri" panose="020F0502020204030204" pitchFamily="34" charset="0"/>
              </a:rPr>
              <a:t>withdraw</a:t>
            </a:r>
            <a:r>
              <a:rPr lang="cs-CZ" sz="2400" dirty="0">
                <a:latin typeface="Calibri" panose="020F0502020204030204" pitchFamily="34" charset="0"/>
              </a:rPr>
              <a:t> </a:t>
            </a:r>
            <a:r>
              <a:rPr lang="cs-CZ" sz="2400" dirty="0" err="1">
                <a:latin typeface="Calibri" panose="020F0502020204030204" pitchFamily="34" charset="0"/>
              </a:rPr>
              <a:t>at</a:t>
            </a:r>
            <a:r>
              <a:rPr lang="cs-CZ" sz="2400" dirty="0">
                <a:latin typeface="Calibri" panose="020F0502020204030204" pitchFamily="34" charset="0"/>
              </a:rPr>
              <a:t> any </a:t>
            </a:r>
            <a:r>
              <a:rPr lang="cs-CZ" sz="2400" dirty="0" err="1">
                <a:latin typeface="Calibri" panose="020F0502020204030204" pitchFamily="34" charset="0"/>
              </a:rPr>
              <a:t>time</a:t>
            </a:r>
            <a:endParaRPr lang="en-US" sz="2400" dirty="0">
              <a:latin typeface="Calibri" panose="020F0502020204030204" pitchFamily="34" charset="0"/>
            </a:endParaRPr>
          </a:p>
          <a:p>
            <a:pPr algn="just"/>
            <a:endParaRPr lang="cs-CZ" dirty="0"/>
          </a:p>
        </p:txBody>
      </p:sp>
      <p:sp>
        <p:nvSpPr>
          <p:cNvPr id="10" name="Obdélník 9">
            <a:extLst>
              <a:ext uri="{FF2B5EF4-FFF2-40B4-BE49-F238E27FC236}">
                <a16:creationId xmlns:a16="http://schemas.microsoft.com/office/drawing/2014/main" id="{3678787E-C8C9-45BF-9F0C-8CA7EF277AE5}"/>
              </a:ext>
            </a:extLst>
          </p:cNvPr>
          <p:cNvSpPr/>
          <p:nvPr/>
        </p:nvSpPr>
        <p:spPr>
          <a:xfrm>
            <a:off x="504010" y="357871"/>
            <a:ext cx="6096000" cy="646331"/>
          </a:xfrm>
          <a:prstGeom prst="rect">
            <a:avLst/>
          </a:prstGeom>
        </p:spPr>
        <p:txBody>
          <a:bodyPr>
            <a:spAutoFit/>
          </a:bodyPr>
          <a:lstStyle/>
          <a:p>
            <a:r>
              <a:rPr lang="cs-CZ" i="1" dirty="0"/>
              <a:t>6. </a:t>
            </a:r>
            <a:r>
              <a:rPr lang="en-US" i="1" dirty="0"/>
              <a:t>Consent of the data subject</a:t>
            </a:r>
          </a:p>
          <a:p>
            <a:endParaRPr lang="cs-CZ" i="1" dirty="0"/>
          </a:p>
        </p:txBody>
      </p:sp>
      <p:graphicFrame>
        <p:nvGraphicFramePr>
          <p:cNvPr id="11" name="Tabulka 10">
            <a:extLst>
              <a:ext uri="{FF2B5EF4-FFF2-40B4-BE49-F238E27FC236}">
                <a16:creationId xmlns:a16="http://schemas.microsoft.com/office/drawing/2014/main" id="{4C2F5FC0-401A-4DEE-99FD-ADFDB08755BE}"/>
              </a:ext>
            </a:extLst>
          </p:cNvPr>
          <p:cNvGraphicFramePr>
            <a:graphicFrameLocks noGrp="1"/>
          </p:cNvGraphicFramePr>
          <p:nvPr>
            <p:extLst>
              <p:ext uri="{D42A27DB-BD31-4B8C-83A1-F6EECF244321}">
                <p14:modId xmlns:p14="http://schemas.microsoft.com/office/powerpoint/2010/main" val="17732656"/>
              </p:ext>
            </p:extLst>
          </p:nvPr>
        </p:nvGraphicFramePr>
        <p:xfrm>
          <a:off x="737267" y="4549409"/>
          <a:ext cx="2509943" cy="1950720"/>
        </p:xfrm>
        <a:graphic>
          <a:graphicData uri="http://schemas.openxmlformats.org/drawingml/2006/table">
            <a:tbl>
              <a:tblPr>
                <a:tableStyleId>{9D7B26C5-4107-4FEC-AEDC-1716B250A1EF}</a:tableStyleId>
              </a:tblPr>
              <a:tblGrid>
                <a:gridCol w="2509943">
                  <a:extLst>
                    <a:ext uri="{9D8B030D-6E8A-4147-A177-3AD203B41FA5}">
                      <a16:colId xmlns:a16="http://schemas.microsoft.com/office/drawing/2014/main" val="2565121012"/>
                    </a:ext>
                  </a:extLst>
                </a:gridCol>
              </a:tblGrid>
              <a:tr h="1719999">
                <a:tc>
                  <a:txBody>
                    <a:bodyPr/>
                    <a:lstStyle/>
                    <a:p>
                      <a:endParaRPr lang="cs-CZ" sz="1600" b="0" u="none" strike="noStrike" kern="1200" baseline="0" dirty="0">
                        <a:solidFill>
                          <a:schemeClr val="tx1"/>
                        </a:solidFill>
                      </a:endParaRPr>
                    </a:p>
                    <a:p>
                      <a:pPr marL="457200" indent="-457200">
                        <a:buFont typeface="+mj-lt"/>
                        <a:buAutoNum type="arabicPeriod"/>
                      </a:pPr>
                      <a:r>
                        <a:rPr lang="cs-CZ" sz="2400" b="0" u="none" strike="noStrike" kern="1200" baseline="0" dirty="0" err="1">
                          <a:solidFill>
                            <a:schemeClr val="tx1"/>
                          </a:solidFill>
                        </a:rPr>
                        <a:t>Freely</a:t>
                      </a:r>
                      <a:r>
                        <a:rPr lang="cs-CZ" sz="2400" b="0" u="none" strike="noStrike" kern="1200" baseline="0" dirty="0">
                          <a:solidFill>
                            <a:schemeClr val="tx1"/>
                          </a:solidFill>
                        </a:rPr>
                        <a:t> </a:t>
                      </a:r>
                      <a:r>
                        <a:rPr lang="cs-CZ" sz="2400" b="0" u="none" strike="noStrike" kern="1200" baseline="0" dirty="0" err="1">
                          <a:solidFill>
                            <a:schemeClr val="tx1"/>
                          </a:solidFill>
                        </a:rPr>
                        <a:t>given</a:t>
                      </a:r>
                      <a:endParaRPr lang="cs-CZ" sz="2400" b="0" u="none" strike="noStrike" kern="1200" baseline="0" dirty="0">
                        <a:solidFill>
                          <a:schemeClr val="tx1"/>
                        </a:solidFill>
                      </a:endParaRPr>
                    </a:p>
                    <a:p>
                      <a:pPr marL="457200" indent="-457200">
                        <a:buFont typeface="+mj-lt"/>
                        <a:buAutoNum type="arabicPeriod"/>
                      </a:pPr>
                      <a:r>
                        <a:rPr lang="cs-CZ" sz="2400" b="0" u="none" strike="noStrike" kern="1200" baseline="0" dirty="0" err="1">
                          <a:solidFill>
                            <a:schemeClr val="tx1"/>
                          </a:solidFill>
                        </a:rPr>
                        <a:t>Specific</a:t>
                      </a:r>
                      <a:endParaRPr lang="cs-CZ" sz="2400" b="0" u="none" strike="noStrike" kern="1200" baseline="0" dirty="0">
                        <a:solidFill>
                          <a:schemeClr val="tx1"/>
                        </a:solidFill>
                      </a:endParaRPr>
                    </a:p>
                    <a:p>
                      <a:pPr marL="457200" indent="-457200">
                        <a:buFont typeface="+mj-lt"/>
                        <a:buAutoNum type="arabicPeriod"/>
                      </a:pPr>
                      <a:r>
                        <a:rPr lang="cs-CZ" sz="2400" b="0" u="none" strike="noStrike" kern="1200" baseline="0" dirty="0" err="1">
                          <a:solidFill>
                            <a:schemeClr val="tx1"/>
                          </a:solidFill>
                        </a:rPr>
                        <a:t>Informed</a:t>
                      </a:r>
                      <a:endParaRPr lang="cs-CZ" sz="2400" b="0" u="none" strike="noStrike" kern="1200" baseline="0" dirty="0">
                        <a:solidFill>
                          <a:schemeClr val="tx1"/>
                        </a:solidFill>
                      </a:endParaRPr>
                    </a:p>
                    <a:p>
                      <a:pPr marL="457200" indent="-457200">
                        <a:buFont typeface="+mj-lt"/>
                        <a:buAutoNum type="arabicPeriod"/>
                      </a:pPr>
                      <a:r>
                        <a:rPr lang="cs-CZ" sz="2400" b="0" u="none" strike="noStrike" kern="1200" baseline="0" dirty="0" err="1">
                          <a:solidFill>
                            <a:schemeClr val="tx1"/>
                          </a:solidFill>
                        </a:rPr>
                        <a:t>Unambiguous</a:t>
                      </a:r>
                      <a:endParaRPr lang="cs-CZ" sz="2400" b="0" u="none" strike="noStrike" kern="1200" baseline="0" dirty="0">
                        <a:solidFill>
                          <a:schemeClr val="tx1"/>
                        </a:solidFill>
                      </a:endParaRPr>
                    </a:p>
                    <a:p>
                      <a:pPr algn="just"/>
                      <a:endParaRPr lang="en-US" sz="1600" dirty="0">
                        <a:effectLst/>
                      </a:endParaRPr>
                    </a:p>
                  </a:txBody>
                  <a:tcPr marL="0" marR="0" marT="0" marB="0"/>
                </a:tc>
                <a:extLst>
                  <a:ext uri="{0D108BD9-81ED-4DB2-BD59-A6C34878D82A}">
                    <a16:rowId xmlns:a16="http://schemas.microsoft.com/office/drawing/2014/main" val="3614452658"/>
                  </a:ext>
                </a:extLst>
              </a:tr>
            </a:tbl>
          </a:graphicData>
        </a:graphic>
      </p:graphicFrame>
    </p:spTree>
    <p:extLst>
      <p:ext uri="{BB962C8B-B14F-4D97-AF65-F5344CB8AC3E}">
        <p14:creationId xmlns:p14="http://schemas.microsoft.com/office/powerpoint/2010/main" val="17528411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DF9431-ACF0-4B13-9F8B-4D650E90EEE3}"/>
              </a:ext>
            </a:extLst>
          </p:cNvPr>
          <p:cNvSpPr>
            <a:spLocks noGrp="1"/>
          </p:cNvSpPr>
          <p:nvPr>
            <p:ph type="title"/>
          </p:nvPr>
        </p:nvSpPr>
        <p:spPr>
          <a:xfrm>
            <a:off x="459425" y="424967"/>
            <a:ext cx="6433891" cy="1325563"/>
          </a:xfrm>
        </p:spPr>
        <p:txBody>
          <a:bodyPr>
            <a:normAutofit/>
          </a:bodyPr>
          <a:lstStyle/>
          <a:p>
            <a:r>
              <a:rPr lang="cs-CZ" dirty="0" err="1"/>
              <a:t>Rights</a:t>
            </a:r>
            <a:r>
              <a:rPr lang="cs-CZ" dirty="0"/>
              <a:t> </a:t>
            </a:r>
            <a:r>
              <a:rPr lang="cs-CZ" dirty="0" err="1"/>
              <a:t>of</a:t>
            </a:r>
            <a:r>
              <a:rPr lang="cs-CZ" dirty="0"/>
              <a:t> </a:t>
            </a:r>
            <a:r>
              <a:rPr lang="cs-CZ" dirty="0" err="1"/>
              <a:t>the</a:t>
            </a:r>
            <a:r>
              <a:rPr lang="cs-CZ" dirty="0"/>
              <a:t> data </a:t>
            </a:r>
            <a:r>
              <a:rPr lang="cs-CZ" dirty="0" err="1"/>
              <a:t>subjects</a:t>
            </a:r>
            <a:endParaRPr lang="cs-CZ" dirty="0"/>
          </a:p>
        </p:txBody>
      </p:sp>
      <p:sp>
        <p:nvSpPr>
          <p:cNvPr id="3" name="Zástupný obsah 2">
            <a:extLst>
              <a:ext uri="{FF2B5EF4-FFF2-40B4-BE49-F238E27FC236}">
                <a16:creationId xmlns:a16="http://schemas.microsoft.com/office/drawing/2014/main" id="{07FBF22C-E016-406D-B918-60327AF598E3}"/>
              </a:ext>
            </a:extLst>
          </p:cNvPr>
          <p:cNvSpPr>
            <a:spLocks noGrp="1"/>
          </p:cNvSpPr>
          <p:nvPr>
            <p:ph idx="1"/>
          </p:nvPr>
        </p:nvSpPr>
        <p:spPr>
          <a:xfrm>
            <a:off x="483807" y="2221922"/>
            <a:ext cx="6087775" cy="3865702"/>
          </a:xfrm>
        </p:spPr>
        <p:txBody>
          <a:bodyPr anchor="t">
            <a:normAutofit fontScale="92500"/>
          </a:bodyPr>
          <a:lstStyle/>
          <a:p>
            <a:r>
              <a:rPr lang="en-US" sz="2400" dirty="0"/>
              <a:t>the right to be informed</a:t>
            </a:r>
            <a:r>
              <a:rPr lang="cs-CZ" sz="2400" dirty="0"/>
              <a:t> </a:t>
            </a:r>
            <a:r>
              <a:rPr lang="cs-CZ" sz="2400" dirty="0" err="1"/>
              <a:t>about</a:t>
            </a:r>
            <a:r>
              <a:rPr lang="cs-CZ" sz="2400" dirty="0"/>
              <a:t> </a:t>
            </a:r>
            <a:r>
              <a:rPr lang="cs-CZ" sz="2400" dirty="0" err="1"/>
              <a:t>processing</a:t>
            </a:r>
            <a:r>
              <a:rPr lang="cs-CZ" sz="2400" dirty="0"/>
              <a:t> (13,14)</a:t>
            </a:r>
            <a:endParaRPr lang="en-US" sz="2400" dirty="0"/>
          </a:p>
          <a:p>
            <a:r>
              <a:rPr lang="en-US" sz="2400" dirty="0"/>
              <a:t>the right of access</a:t>
            </a:r>
            <a:r>
              <a:rPr lang="cs-CZ" sz="2400" dirty="0"/>
              <a:t> by data </a:t>
            </a:r>
            <a:r>
              <a:rPr lang="cs-CZ" sz="2400" dirty="0" err="1"/>
              <a:t>subject</a:t>
            </a:r>
            <a:r>
              <a:rPr lang="cs-CZ" sz="2400" dirty="0"/>
              <a:t> (15)</a:t>
            </a:r>
            <a:endParaRPr lang="en-US" sz="2400" dirty="0"/>
          </a:p>
          <a:p>
            <a:r>
              <a:rPr lang="en-US" sz="2400" dirty="0"/>
              <a:t>the right to rectification</a:t>
            </a:r>
            <a:r>
              <a:rPr lang="cs-CZ" sz="2400" dirty="0"/>
              <a:t> (16)</a:t>
            </a:r>
            <a:endParaRPr lang="en-US" sz="2400" dirty="0"/>
          </a:p>
          <a:p>
            <a:r>
              <a:rPr lang="en-US" sz="2400" dirty="0"/>
              <a:t>the right to erasure</a:t>
            </a:r>
            <a:r>
              <a:rPr lang="cs-CZ" sz="2400" dirty="0"/>
              <a:t> (17)</a:t>
            </a:r>
            <a:endParaRPr lang="en-US" sz="2400" dirty="0"/>
          </a:p>
          <a:p>
            <a:r>
              <a:rPr lang="en-US" sz="2400" dirty="0"/>
              <a:t>the right to restrict processing</a:t>
            </a:r>
            <a:r>
              <a:rPr lang="cs-CZ" sz="2400" dirty="0"/>
              <a:t> (18)</a:t>
            </a:r>
            <a:endParaRPr lang="en-US" sz="2400" dirty="0"/>
          </a:p>
          <a:p>
            <a:r>
              <a:rPr lang="en-US" sz="2400" dirty="0"/>
              <a:t>the right to data portability</a:t>
            </a:r>
            <a:r>
              <a:rPr lang="cs-CZ" sz="2400" dirty="0"/>
              <a:t> (20)</a:t>
            </a:r>
            <a:endParaRPr lang="en-US" sz="2400" dirty="0"/>
          </a:p>
          <a:p>
            <a:r>
              <a:rPr lang="en-US" sz="2400" dirty="0"/>
              <a:t>the right to object to processing</a:t>
            </a:r>
            <a:r>
              <a:rPr lang="cs-CZ" sz="2400" dirty="0"/>
              <a:t> (21)</a:t>
            </a:r>
            <a:endParaRPr lang="en-US" sz="2400" dirty="0"/>
          </a:p>
          <a:p>
            <a:r>
              <a:rPr lang="en-US" sz="2400" dirty="0"/>
              <a:t>the rights in relation to automated decision making and profiling</a:t>
            </a:r>
            <a:r>
              <a:rPr lang="cs-CZ" sz="2400" dirty="0"/>
              <a:t> (22)</a:t>
            </a:r>
            <a:endParaRPr lang="en-US" sz="2400" dirty="0"/>
          </a:p>
          <a:p>
            <a:endParaRPr lang="cs-CZ" sz="1700" dirty="0"/>
          </a:p>
        </p:txBody>
      </p:sp>
      <p:sp>
        <p:nvSpPr>
          <p:cNvPr id="24" name="Freeform 49">
            <a:extLst>
              <a:ext uri="{FF2B5EF4-FFF2-40B4-BE49-F238E27FC236}">
                <a16:creationId xmlns:a16="http://schemas.microsoft.com/office/drawing/2014/main" id="{EF9B8DF2-C3F5-49A2-94D2-F7B65A0F1F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13914" y="581159"/>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alpha val="80000"/>
            </a:srgb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Freeform: Shape 25">
            <a:extLst>
              <a:ext uri="{FF2B5EF4-FFF2-40B4-BE49-F238E27FC236}">
                <a16:creationId xmlns:a16="http://schemas.microsoft.com/office/drawing/2014/main" id="{4330B6AC-E6AB-45E4-A303-C8DE90EB2A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3318" y="760562"/>
            <a:ext cx="5298683" cy="6097438"/>
          </a:xfrm>
          <a:custGeom>
            <a:avLst/>
            <a:gdLst>
              <a:gd name="connsiteX0" fmla="*/ 3120528 w 5298683"/>
              <a:gd name="connsiteY0" fmla="*/ 0 h 6097438"/>
              <a:gd name="connsiteX1" fmla="*/ 5105473 w 5298683"/>
              <a:gd name="connsiteY1" fmla="*/ 712577 h 6097438"/>
              <a:gd name="connsiteX2" fmla="*/ 5298683 w 5298683"/>
              <a:gd name="connsiteY2" fmla="*/ 888178 h 6097438"/>
              <a:gd name="connsiteX3" fmla="*/ 5298683 w 5298683"/>
              <a:gd name="connsiteY3" fmla="*/ 5352876 h 6097438"/>
              <a:gd name="connsiteX4" fmla="*/ 5105473 w 5298683"/>
              <a:gd name="connsiteY4" fmla="*/ 5528477 h 6097438"/>
              <a:gd name="connsiteX5" fmla="*/ 4335177 w 5298683"/>
              <a:gd name="connsiteY5" fmla="*/ 5995828 h 6097438"/>
              <a:gd name="connsiteX6" fmla="*/ 4057556 w 5298683"/>
              <a:gd name="connsiteY6" fmla="*/ 6097438 h 6097438"/>
              <a:gd name="connsiteX7" fmla="*/ 2183499 w 5298683"/>
              <a:gd name="connsiteY7" fmla="*/ 6097438 h 6097438"/>
              <a:gd name="connsiteX8" fmla="*/ 1905878 w 5298683"/>
              <a:gd name="connsiteY8" fmla="*/ 5995828 h 6097438"/>
              <a:gd name="connsiteX9" fmla="*/ 0 w 5298683"/>
              <a:gd name="connsiteY9" fmla="*/ 3120527 h 6097438"/>
              <a:gd name="connsiteX10" fmla="*/ 3120528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1" name="Graphic 20">
            <a:extLst>
              <a:ext uri="{FF2B5EF4-FFF2-40B4-BE49-F238E27FC236}">
                <a16:creationId xmlns:a16="http://schemas.microsoft.com/office/drawing/2014/main" id="{B93E3090-323A-40C2-9CC6-4E16211ED87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924800" y="1957050"/>
            <a:ext cx="3945463" cy="3945463"/>
          </a:xfrm>
          <a:prstGeom prst="rect">
            <a:avLst/>
          </a:prstGeom>
        </p:spPr>
      </p:pic>
    </p:spTree>
    <p:extLst>
      <p:ext uri="{BB962C8B-B14F-4D97-AF65-F5344CB8AC3E}">
        <p14:creationId xmlns:p14="http://schemas.microsoft.com/office/powerpoint/2010/main" val="2715913276"/>
      </p:ext>
    </p:extLst>
  </p:cSld>
  <p:clrMapOvr>
    <a:overrideClrMapping bg1="dk1" tx1="lt1" bg2="dk2" tx2="lt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72BE6205-1FBC-4847-80C6-980E0BE595F8}"/>
              </a:ext>
            </a:extLst>
          </p:cNvPr>
          <p:cNvSpPr>
            <a:spLocks noGrp="1"/>
          </p:cNvSpPr>
          <p:nvPr>
            <p:ph type="title"/>
          </p:nvPr>
        </p:nvSpPr>
        <p:spPr>
          <a:xfrm>
            <a:off x="838200" y="631825"/>
            <a:ext cx="10515600" cy="1325563"/>
          </a:xfrm>
        </p:spPr>
        <p:txBody>
          <a:bodyPr>
            <a:normAutofit/>
          </a:bodyPr>
          <a:lstStyle/>
          <a:p>
            <a:r>
              <a:rPr lang="cs-CZ" dirty="0" err="1">
                <a:solidFill>
                  <a:schemeClr val="bg1"/>
                </a:solidFill>
              </a:rPr>
              <a:t>Right</a:t>
            </a:r>
            <a:r>
              <a:rPr lang="cs-CZ" dirty="0">
                <a:solidFill>
                  <a:schemeClr val="bg1"/>
                </a:solidFill>
              </a:rPr>
              <a:t> to </a:t>
            </a:r>
            <a:r>
              <a:rPr lang="cs-CZ" dirty="0" err="1">
                <a:solidFill>
                  <a:schemeClr val="bg1"/>
                </a:solidFill>
              </a:rPr>
              <a:t>information</a:t>
            </a:r>
            <a:r>
              <a:rPr lang="cs-CZ" dirty="0">
                <a:solidFill>
                  <a:schemeClr val="bg1"/>
                </a:solidFill>
              </a:rPr>
              <a:t> </a:t>
            </a:r>
            <a:r>
              <a:rPr lang="cs-CZ" dirty="0" err="1">
                <a:solidFill>
                  <a:schemeClr val="bg1"/>
                </a:solidFill>
              </a:rPr>
              <a:t>about</a:t>
            </a:r>
            <a:r>
              <a:rPr lang="cs-CZ" dirty="0">
                <a:solidFill>
                  <a:schemeClr val="bg1"/>
                </a:solidFill>
              </a:rPr>
              <a:t> </a:t>
            </a:r>
            <a:r>
              <a:rPr lang="cs-CZ" dirty="0" err="1">
                <a:solidFill>
                  <a:schemeClr val="bg1"/>
                </a:solidFill>
              </a:rPr>
              <a:t>processing</a:t>
            </a:r>
            <a:r>
              <a:rPr lang="cs-CZ" dirty="0">
                <a:solidFill>
                  <a:schemeClr val="bg1"/>
                </a:solidFill>
              </a:rPr>
              <a:t> </a:t>
            </a:r>
          </a:p>
        </p:txBody>
      </p:sp>
      <p:cxnSp>
        <p:nvCxnSpPr>
          <p:cNvPr id="10" name="Straight Connector 9">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A84BDA4F-724A-45D5-965C-1BC69601FFD9}"/>
              </a:ext>
            </a:extLst>
          </p:cNvPr>
          <p:cNvSpPr>
            <a:spLocks noGrp="1"/>
          </p:cNvSpPr>
          <p:nvPr>
            <p:ph idx="1"/>
          </p:nvPr>
        </p:nvSpPr>
        <p:spPr>
          <a:xfrm>
            <a:off x="838199" y="2269172"/>
            <a:ext cx="10775623" cy="4268786"/>
          </a:xfrm>
        </p:spPr>
        <p:txBody>
          <a:bodyPr>
            <a:normAutofit fontScale="92500" lnSpcReduction="10000"/>
          </a:bodyPr>
          <a:lstStyle/>
          <a:p>
            <a:r>
              <a:rPr lang="cs-CZ" sz="2200" dirty="0">
                <a:solidFill>
                  <a:schemeClr val="bg1"/>
                </a:solidFill>
              </a:rPr>
              <a:t>Basic </a:t>
            </a:r>
            <a:r>
              <a:rPr lang="cs-CZ" sz="2200" dirty="0" err="1">
                <a:solidFill>
                  <a:schemeClr val="bg1"/>
                </a:solidFill>
              </a:rPr>
              <a:t>information</a:t>
            </a:r>
            <a:r>
              <a:rPr lang="cs-CZ" sz="2200" dirty="0">
                <a:solidFill>
                  <a:schemeClr val="bg1"/>
                </a:solidFill>
              </a:rPr>
              <a:t> </a:t>
            </a:r>
            <a:r>
              <a:rPr lang="cs-CZ" sz="2200" dirty="0" err="1">
                <a:solidFill>
                  <a:schemeClr val="bg1"/>
                </a:solidFill>
              </a:rPr>
              <a:t>about</a:t>
            </a:r>
            <a:r>
              <a:rPr lang="cs-CZ" sz="2200" dirty="0">
                <a:solidFill>
                  <a:schemeClr val="bg1"/>
                </a:solidFill>
              </a:rPr>
              <a:t> </a:t>
            </a:r>
            <a:r>
              <a:rPr lang="cs-CZ" sz="2200" dirty="0" err="1">
                <a:solidFill>
                  <a:schemeClr val="bg1"/>
                </a:solidFill>
              </a:rPr>
              <a:t>processing</a:t>
            </a:r>
            <a:r>
              <a:rPr lang="cs-CZ" sz="2200" dirty="0">
                <a:solidFill>
                  <a:schemeClr val="bg1"/>
                </a:solidFill>
              </a:rPr>
              <a:t>:</a:t>
            </a:r>
          </a:p>
          <a:p>
            <a:r>
              <a:rPr lang="en-US" sz="2200" dirty="0">
                <a:solidFill>
                  <a:schemeClr val="bg1"/>
                </a:solidFill>
              </a:rPr>
              <a:t>Who,</a:t>
            </a:r>
            <a:r>
              <a:rPr lang="cs-CZ" sz="2200" dirty="0">
                <a:solidFill>
                  <a:schemeClr val="bg1"/>
                </a:solidFill>
              </a:rPr>
              <a:t> </a:t>
            </a:r>
            <a:r>
              <a:rPr lang="en-US" sz="2200" dirty="0">
                <a:solidFill>
                  <a:schemeClr val="bg1"/>
                </a:solidFill>
              </a:rPr>
              <a:t>how,</a:t>
            </a:r>
            <a:r>
              <a:rPr lang="cs-CZ" sz="2200" dirty="0">
                <a:solidFill>
                  <a:schemeClr val="bg1"/>
                </a:solidFill>
              </a:rPr>
              <a:t> </a:t>
            </a:r>
            <a:r>
              <a:rPr lang="en-US" sz="2200" dirty="0">
                <a:solidFill>
                  <a:schemeClr val="bg1"/>
                </a:solidFill>
              </a:rPr>
              <a:t>why (purpose), why (legal ground), how</a:t>
            </a:r>
            <a:r>
              <a:rPr lang="cs-CZ" sz="2200" dirty="0">
                <a:solidFill>
                  <a:schemeClr val="bg1"/>
                </a:solidFill>
              </a:rPr>
              <a:t> </a:t>
            </a:r>
            <a:r>
              <a:rPr lang="en-US" sz="2200" dirty="0">
                <a:solidFill>
                  <a:schemeClr val="bg1"/>
                </a:solidFill>
              </a:rPr>
              <a:t>long,</a:t>
            </a:r>
            <a:r>
              <a:rPr lang="cs-CZ" sz="2200" dirty="0">
                <a:solidFill>
                  <a:schemeClr val="bg1"/>
                </a:solidFill>
              </a:rPr>
              <a:t> </a:t>
            </a:r>
            <a:r>
              <a:rPr lang="en-US" sz="2200" dirty="0">
                <a:solidFill>
                  <a:schemeClr val="bg1"/>
                </a:solidFill>
              </a:rPr>
              <a:t>where…</a:t>
            </a:r>
          </a:p>
          <a:p>
            <a:r>
              <a:rPr lang="en-US" sz="2200" dirty="0">
                <a:solidFill>
                  <a:schemeClr val="bg1"/>
                </a:solidFill>
              </a:rPr>
              <a:t>Art.</a:t>
            </a:r>
            <a:r>
              <a:rPr lang="cs-CZ" sz="2200" dirty="0">
                <a:solidFill>
                  <a:schemeClr val="bg1"/>
                </a:solidFill>
              </a:rPr>
              <a:t> </a:t>
            </a:r>
            <a:r>
              <a:rPr lang="en-US" sz="2200" dirty="0">
                <a:solidFill>
                  <a:schemeClr val="bg1"/>
                </a:solidFill>
              </a:rPr>
              <a:t>14</a:t>
            </a:r>
            <a:r>
              <a:rPr lang="cs-CZ" sz="2200" dirty="0">
                <a:solidFill>
                  <a:schemeClr val="bg1"/>
                </a:solidFill>
              </a:rPr>
              <a:t> </a:t>
            </a:r>
            <a:r>
              <a:rPr lang="en-US" sz="2200" dirty="0">
                <a:solidFill>
                  <a:schemeClr val="bg1"/>
                </a:solidFill>
              </a:rPr>
              <a:t>para.</a:t>
            </a:r>
            <a:r>
              <a:rPr lang="cs-CZ" sz="2200" dirty="0">
                <a:solidFill>
                  <a:schemeClr val="bg1"/>
                </a:solidFill>
              </a:rPr>
              <a:t> </a:t>
            </a:r>
            <a:r>
              <a:rPr lang="en-US" sz="2200" dirty="0">
                <a:solidFill>
                  <a:schemeClr val="bg1"/>
                </a:solidFill>
              </a:rPr>
              <a:t>5 –</a:t>
            </a:r>
            <a:r>
              <a:rPr lang="cs-CZ" sz="2200" dirty="0">
                <a:solidFill>
                  <a:schemeClr val="bg1"/>
                </a:solidFill>
              </a:rPr>
              <a:t> </a:t>
            </a:r>
            <a:r>
              <a:rPr lang="en-US" sz="2200" dirty="0">
                <a:solidFill>
                  <a:schemeClr val="bg1"/>
                </a:solidFill>
              </a:rPr>
              <a:t>exception. Information duty not apply when:</a:t>
            </a:r>
          </a:p>
          <a:p>
            <a:pPr lvl="1"/>
            <a:r>
              <a:rPr lang="en-US" sz="2200" dirty="0">
                <a:solidFill>
                  <a:schemeClr val="bg1"/>
                </a:solidFill>
              </a:rPr>
              <a:t>the data subject already has the information</a:t>
            </a:r>
          </a:p>
          <a:p>
            <a:pPr lvl="1"/>
            <a:r>
              <a:rPr lang="en-US" sz="2200" dirty="0">
                <a:solidFill>
                  <a:schemeClr val="bg1"/>
                </a:solidFill>
              </a:rPr>
              <a:t>the provision of such information proves impossible or would involve a disproportionate effort, in particular for processing for archiving purposes in the public interest, scientific or historical research purposes or statistical purposes … In such cases the controller shall take appropriate measures to protect the data subject's rights and freedoms and legitimate interests, including making the information publicly available</a:t>
            </a:r>
          </a:p>
          <a:p>
            <a:pPr lvl="1"/>
            <a:r>
              <a:rPr lang="en-US" sz="2200" dirty="0">
                <a:solidFill>
                  <a:schemeClr val="bg1"/>
                </a:solidFill>
              </a:rPr>
              <a:t>obtaining or disclosure is expressly laid down by Union or Member</a:t>
            </a:r>
            <a:r>
              <a:rPr lang="cs-CZ" sz="2200" dirty="0">
                <a:solidFill>
                  <a:schemeClr val="bg1"/>
                </a:solidFill>
              </a:rPr>
              <a:t> </a:t>
            </a:r>
            <a:r>
              <a:rPr lang="en-US" sz="2200" dirty="0">
                <a:solidFill>
                  <a:schemeClr val="bg1"/>
                </a:solidFill>
              </a:rPr>
              <a:t>State law to which the controller is subject and which provides appropriate measures to protect the data subject's legitimate interests</a:t>
            </a:r>
          </a:p>
          <a:p>
            <a:pPr lvl="1"/>
            <a:r>
              <a:rPr lang="en-US" sz="2200" dirty="0">
                <a:solidFill>
                  <a:schemeClr val="bg1"/>
                </a:solidFill>
              </a:rPr>
              <a:t>where the personal data must remain confidential subject to an obligation of professional secrecy regulated by Union or </a:t>
            </a:r>
            <a:r>
              <a:rPr lang="en-US" sz="2200" dirty="0" err="1">
                <a:solidFill>
                  <a:schemeClr val="bg1"/>
                </a:solidFill>
              </a:rPr>
              <a:t>MemberState</a:t>
            </a:r>
            <a:r>
              <a:rPr lang="en-US" sz="2200" dirty="0">
                <a:solidFill>
                  <a:schemeClr val="bg1"/>
                </a:solidFill>
              </a:rPr>
              <a:t> law, including a statutory obligation of secrecy</a:t>
            </a:r>
          </a:p>
          <a:p>
            <a:endParaRPr lang="cs-CZ" sz="2400" dirty="0">
              <a:solidFill>
                <a:schemeClr val="bg1"/>
              </a:solidFill>
            </a:endParaRPr>
          </a:p>
        </p:txBody>
      </p:sp>
    </p:spTree>
    <p:extLst>
      <p:ext uri="{BB962C8B-B14F-4D97-AF65-F5344CB8AC3E}">
        <p14:creationId xmlns:p14="http://schemas.microsoft.com/office/powerpoint/2010/main" val="10329654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72BE6205-1FBC-4847-80C6-980E0BE595F8}"/>
              </a:ext>
            </a:extLst>
          </p:cNvPr>
          <p:cNvSpPr>
            <a:spLocks noGrp="1"/>
          </p:cNvSpPr>
          <p:nvPr>
            <p:ph type="title"/>
          </p:nvPr>
        </p:nvSpPr>
        <p:spPr>
          <a:xfrm>
            <a:off x="838200" y="631825"/>
            <a:ext cx="10515600" cy="1325563"/>
          </a:xfrm>
        </p:spPr>
        <p:txBody>
          <a:bodyPr>
            <a:normAutofit/>
          </a:bodyPr>
          <a:lstStyle/>
          <a:p>
            <a:r>
              <a:rPr lang="cs-CZ" dirty="0" err="1">
                <a:solidFill>
                  <a:schemeClr val="bg1"/>
                </a:solidFill>
              </a:rPr>
              <a:t>Right</a:t>
            </a:r>
            <a:r>
              <a:rPr lang="cs-CZ" dirty="0">
                <a:solidFill>
                  <a:schemeClr val="bg1"/>
                </a:solidFill>
              </a:rPr>
              <a:t> to </a:t>
            </a:r>
            <a:r>
              <a:rPr lang="cs-CZ" dirty="0" err="1">
                <a:solidFill>
                  <a:schemeClr val="bg1"/>
                </a:solidFill>
              </a:rPr>
              <a:t>access</a:t>
            </a:r>
            <a:r>
              <a:rPr lang="cs-CZ" dirty="0">
                <a:solidFill>
                  <a:schemeClr val="bg1"/>
                </a:solidFill>
              </a:rPr>
              <a:t> </a:t>
            </a:r>
          </a:p>
        </p:txBody>
      </p:sp>
      <p:cxnSp>
        <p:nvCxnSpPr>
          <p:cNvPr id="10" name="Straight Connector 9">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A84BDA4F-724A-45D5-965C-1BC69601FFD9}"/>
              </a:ext>
            </a:extLst>
          </p:cNvPr>
          <p:cNvSpPr>
            <a:spLocks noGrp="1"/>
          </p:cNvSpPr>
          <p:nvPr>
            <p:ph idx="1"/>
          </p:nvPr>
        </p:nvSpPr>
        <p:spPr>
          <a:xfrm>
            <a:off x="838199" y="2269172"/>
            <a:ext cx="10775623" cy="4268786"/>
          </a:xfrm>
        </p:spPr>
        <p:txBody>
          <a:bodyPr>
            <a:normAutofit/>
          </a:bodyPr>
          <a:lstStyle/>
          <a:p>
            <a:r>
              <a:rPr lang="en-US" dirty="0">
                <a:solidFill>
                  <a:schemeClr val="bg1"/>
                </a:solidFill>
              </a:rPr>
              <a:t>Data subject can actively ask for:</a:t>
            </a:r>
          </a:p>
          <a:p>
            <a:pPr lvl="1"/>
            <a:r>
              <a:rPr lang="cs-CZ" dirty="0">
                <a:solidFill>
                  <a:schemeClr val="bg1"/>
                </a:solidFill>
              </a:rPr>
              <a:t>Basic </a:t>
            </a:r>
            <a:r>
              <a:rPr lang="cs-CZ" dirty="0" err="1">
                <a:solidFill>
                  <a:schemeClr val="bg1"/>
                </a:solidFill>
              </a:rPr>
              <a:t>information</a:t>
            </a:r>
            <a:r>
              <a:rPr lang="cs-CZ" dirty="0">
                <a:solidFill>
                  <a:schemeClr val="bg1"/>
                </a:solidFill>
              </a:rPr>
              <a:t> </a:t>
            </a:r>
            <a:r>
              <a:rPr lang="cs-CZ" dirty="0" err="1">
                <a:solidFill>
                  <a:schemeClr val="bg1"/>
                </a:solidFill>
              </a:rPr>
              <a:t>about</a:t>
            </a:r>
            <a:r>
              <a:rPr lang="cs-CZ" dirty="0">
                <a:solidFill>
                  <a:schemeClr val="bg1"/>
                </a:solidFill>
              </a:rPr>
              <a:t> </a:t>
            </a:r>
            <a:r>
              <a:rPr lang="cs-CZ" dirty="0" err="1">
                <a:solidFill>
                  <a:schemeClr val="bg1"/>
                </a:solidFill>
              </a:rPr>
              <a:t>processing</a:t>
            </a:r>
            <a:r>
              <a:rPr lang="cs-CZ" dirty="0">
                <a:solidFill>
                  <a:schemeClr val="bg1"/>
                </a:solidFill>
              </a:rPr>
              <a:t>:</a:t>
            </a:r>
          </a:p>
          <a:p>
            <a:pPr lvl="2"/>
            <a:r>
              <a:rPr lang="en-US" dirty="0">
                <a:solidFill>
                  <a:schemeClr val="bg1"/>
                </a:solidFill>
              </a:rPr>
              <a:t>Who, how, why (purpose), why (legal ground), how long, where…</a:t>
            </a:r>
          </a:p>
          <a:p>
            <a:r>
              <a:rPr lang="en-US" sz="2400" dirty="0">
                <a:solidFill>
                  <a:schemeClr val="bg1"/>
                </a:solidFill>
              </a:rPr>
              <a:t>Para 3</a:t>
            </a:r>
            <a:r>
              <a:rPr lang="en-US" sz="2400" u="sng" dirty="0">
                <a:solidFill>
                  <a:schemeClr val="bg1"/>
                </a:solidFill>
              </a:rPr>
              <a:t>: The controller shall provide a copy of the personal data </a:t>
            </a:r>
            <a:r>
              <a:rPr lang="en-US" sz="2400" dirty="0">
                <a:solidFill>
                  <a:schemeClr val="bg1"/>
                </a:solidFill>
              </a:rPr>
              <a:t>undergoing processing. For any further copies requested by the data subject, the controller may charge a reasonable fee based on administrative costs. Where the data subject makes the request by electronic means, and unless otherwise requested by the data subject, the information shall be provided in a commonly used electronic form.</a:t>
            </a:r>
          </a:p>
        </p:txBody>
      </p:sp>
    </p:spTree>
    <p:extLst>
      <p:ext uri="{BB962C8B-B14F-4D97-AF65-F5344CB8AC3E}">
        <p14:creationId xmlns:p14="http://schemas.microsoft.com/office/powerpoint/2010/main" val="28456213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72BE6205-1FBC-4847-80C6-980E0BE595F8}"/>
              </a:ext>
            </a:extLst>
          </p:cNvPr>
          <p:cNvSpPr>
            <a:spLocks noGrp="1"/>
          </p:cNvSpPr>
          <p:nvPr>
            <p:ph type="title"/>
          </p:nvPr>
        </p:nvSpPr>
        <p:spPr>
          <a:xfrm>
            <a:off x="838200" y="631825"/>
            <a:ext cx="10515600" cy="1325563"/>
          </a:xfrm>
        </p:spPr>
        <p:txBody>
          <a:bodyPr>
            <a:normAutofit/>
          </a:bodyPr>
          <a:lstStyle/>
          <a:p>
            <a:r>
              <a:rPr lang="cs-CZ" dirty="0" err="1">
                <a:solidFill>
                  <a:schemeClr val="bg1"/>
                </a:solidFill>
              </a:rPr>
              <a:t>Right</a:t>
            </a:r>
            <a:r>
              <a:rPr lang="cs-CZ" dirty="0">
                <a:solidFill>
                  <a:schemeClr val="bg1"/>
                </a:solidFill>
              </a:rPr>
              <a:t> to </a:t>
            </a:r>
            <a:r>
              <a:rPr lang="cs-CZ" dirty="0" err="1">
                <a:solidFill>
                  <a:schemeClr val="bg1"/>
                </a:solidFill>
              </a:rPr>
              <a:t>erasure</a:t>
            </a:r>
            <a:r>
              <a:rPr lang="cs-CZ" dirty="0">
                <a:solidFill>
                  <a:schemeClr val="bg1"/>
                </a:solidFill>
              </a:rPr>
              <a:t> </a:t>
            </a:r>
            <a:r>
              <a:rPr lang="cs-CZ" sz="2800" dirty="0">
                <a:solidFill>
                  <a:schemeClr val="bg1"/>
                </a:solidFill>
              </a:rPr>
              <a:t>(</a:t>
            </a:r>
            <a:r>
              <a:rPr lang="cs-CZ" sz="2800" dirty="0" err="1">
                <a:solidFill>
                  <a:schemeClr val="bg1"/>
                </a:solidFill>
              </a:rPr>
              <a:t>Right</a:t>
            </a:r>
            <a:r>
              <a:rPr lang="cs-CZ" sz="2800" dirty="0">
                <a:solidFill>
                  <a:schemeClr val="bg1"/>
                </a:solidFill>
              </a:rPr>
              <a:t> to </a:t>
            </a:r>
            <a:r>
              <a:rPr lang="cs-CZ" sz="2800" dirty="0" err="1">
                <a:solidFill>
                  <a:schemeClr val="bg1"/>
                </a:solidFill>
              </a:rPr>
              <a:t>be</a:t>
            </a:r>
            <a:r>
              <a:rPr lang="cs-CZ" sz="2800" dirty="0">
                <a:solidFill>
                  <a:schemeClr val="bg1"/>
                </a:solidFill>
              </a:rPr>
              <a:t> </a:t>
            </a:r>
            <a:r>
              <a:rPr lang="cs-CZ" sz="2800" dirty="0" err="1">
                <a:solidFill>
                  <a:schemeClr val="bg1"/>
                </a:solidFill>
              </a:rPr>
              <a:t>Forgotten</a:t>
            </a:r>
            <a:r>
              <a:rPr lang="cs-CZ" sz="2800" dirty="0">
                <a:solidFill>
                  <a:schemeClr val="bg1"/>
                </a:solidFill>
              </a:rPr>
              <a:t>)</a:t>
            </a:r>
            <a:endParaRPr lang="cs-CZ" dirty="0">
              <a:solidFill>
                <a:schemeClr val="bg1"/>
              </a:solidFill>
            </a:endParaRPr>
          </a:p>
        </p:txBody>
      </p:sp>
      <p:cxnSp>
        <p:nvCxnSpPr>
          <p:cNvPr id="10" name="Straight Connector 9">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A84BDA4F-724A-45D5-965C-1BC69601FFD9}"/>
              </a:ext>
            </a:extLst>
          </p:cNvPr>
          <p:cNvSpPr>
            <a:spLocks noGrp="1"/>
          </p:cNvSpPr>
          <p:nvPr>
            <p:ph idx="1"/>
          </p:nvPr>
        </p:nvSpPr>
        <p:spPr>
          <a:xfrm>
            <a:off x="838199" y="2269172"/>
            <a:ext cx="10775623" cy="4268786"/>
          </a:xfrm>
        </p:spPr>
        <p:txBody>
          <a:bodyPr>
            <a:normAutofit fontScale="92500"/>
          </a:bodyPr>
          <a:lstStyle/>
          <a:p>
            <a:r>
              <a:rPr lang="cs-CZ" sz="2600" dirty="0">
                <a:solidFill>
                  <a:schemeClr val="bg1"/>
                </a:solidFill>
              </a:rPr>
              <a:t>Google </a:t>
            </a:r>
            <a:r>
              <a:rPr lang="cs-CZ" sz="2600" dirty="0" err="1">
                <a:solidFill>
                  <a:schemeClr val="bg1"/>
                </a:solidFill>
              </a:rPr>
              <a:t>Spain</a:t>
            </a:r>
            <a:r>
              <a:rPr lang="cs-CZ" sz="2600" dirty="0">
                <a:solidFill>
                  <a:schemeClr val="bg1"/>
                </a:solidFill>
              </a:rPr>
              <a:t> Case</a:t>
            </a:r>
          </a:p>
          <a:p>
            <a:r>
              <a:rPr lang="en-US" sz="2600" dirty="0">
                <a:solidFill>
                  <a:schemeClr val="bg1"/>
                </a:solidFill>
              </a:rPr>
              <a:t>The data subject shall have the right to obtain from the controller the erasure of personal data concerning him or her without undue delay and the controller shall have the obligation to erase personal data without undue delay, when:</a:t>
            </a:r>
          </a:p>
          <a:p>
            <a:pPr lvl="1"/>
            <a:r>
              <a:rPr lang="en-US" sz="2200" dirty="0">
                <a:solidFill>
                  <a:schemeClr val="bg1"/>
                </a:solidFill>
              </a:rPr>
              <a:t>the personal data are no longer necessary in relation to the purposes for which they were collected or otherwise processed</a:t>
            </a:r>
          </a:p>
          <a:p>
            <a:pPr lvl="1"/>
            <a:r>
              <a:rPr lang="en-US" sz="2200" dirty="0">
                <a:solidFill>
                  <a:schemeClr val="bg1"/>
                </a:solidFill>
              </a:rPr>
              <a:t>the data subject withdraws consent on which the processing is based</a:t>
            </a:r>
          </a:p>
          <a:p>
            <a:pPr lvl="1"/>
            <a:r>
              <a:rPr lang="en-US" sz="2200" dirty="0">
                <a:solidFill>
                  <a:schemeClr val="bg1"/>
                </a:solidFill>
              </a:rPr>
              <a:t>the data subject objects to the processing pursuant to Article 21(1) (legitimate or </a:t>
            </a:r>
            <a:r>
              <a:rPr lang="cs-CZ" sz="2200" dirty="0">
                <a:solidFill>
                  <a:schemeClr val="bg1"/>
                </a:solidFill>
              </a:rPr>
              <a:t>p</a:t>
            </a:r>
            <a:r>
              <a:rPr lang="en-US" sz="2200" dirty="0" err="1">
                <a:solidFill>
                  <a:schemeClr val="bg1"/>
                </a:solidFill>
              </a:rPr>
              <a:t>ublic</a:t>
            </a:r>
            <a:r>
              <a:rPr lang="en-US" sz="2200" dirty="0">
                <a:solidFill>
                  <a:schemeClr val="bg1"/>
                </a:solidFill>
              </a:rPr>
              <a:t> interest) and there are no overriding legitimate grounds for the processing</a:t>
            </a:r>
          </a:p>
          <a:p>
            <a:pPr lvl="1"/>
            <a:r>
              <a:rPr lang="en-US" sz="2200" dirty="0">
                <a:solidFill>
                  <a:schemeClr val="bg1"/>
                </a:solidFill>
              </a:rPr>
              <a:t>the personal data have been unlawfully processed</a:t>
            </a:r>
          </a:p>
          <a:p>
            <a:pPr lvl="1"/>
            <a:r>
              <a:rPr lang="en-US" sz="2200" dirty="0">
                <a:solidFill>
                  <a:schemeClr val="bg1"/>
                </a:solidFill>
              </a:rPr>
              <a:t>the personal data have to be erased for compliance with a legal obligation</a:t>
            </a:r>
          </a:p>
          <a:p>
            <a:pPr lvl="1"/>
            <a:r>
              <a:rPr lang="cs-CZ" sz="2200" dirty="0" err="1">
                <a:solidFill>
                  <a:schemeClr val="bg1"/>
                </a:solidFill>
              </a:rPr>
              <a:t>Children</a:t>
            </a:r>
            <a:r>
              <a:rPr lang="cs-CZ" sz="2200" dirty="0">
                <a:solidFill>
                  <a:schemeClr val="bg1"/>
                </a:solidFill>
              </a:rPr>
              <a:t> </a:t>
            </a:r>
            <a:r>
              <a:rPr lang="cs-CZ" sz="2200" dirty="0" err="1">
                <a:solidFill>
                  <a:schemeClr val="bg1"/>
                </a:solidFill>
              </a:rPr>
              <a:t>consent</a:t>
            </a:r>
            <a:endParaRPr lang="cs-CZ" sz="2200" dirty="0">
              <a:solidFill>
                <a:schemeClr val="bg1"/>
              </a:solidFill>
            </a:endParaRPr>
          </a:p>
          <a:p>
            <a:endParaRPr lang="cs-CZ" sz="2400" dirty="0">
              <a:solidFill>
                <a:schemeClr val="bg1"/>
              </a:solidFill>
            </a:endParaRPr>
          </a:p>
        </p:txBody>
      </p:sp>
    </p:spTree>
    <p:extLst>
      <p:ext uri="{BB962C8B-B14F-4D97-AF65-F5344CB8AC3E}">
        <p14:creationId xmlns:p14="http://schemas.microsoft.com/office/powerpoint/2010/main" val="394146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72BE6205-1FBC-4847-80C6-980E0BE595F8}"/>
              </a:ext>
            </a:extLst>
          </p:cNvPr>
          <p:cNvSpPr>
            <a:spLocks noGrp="1"/>
          </p:cNvSpPr>
          <p:nvPr>
            <p:ph type="title"/>
          </p:nvPr>
        </p:nvSpPr>
        <p:spPr>
          <a:xfrm>
            <a:off x="838200" y="631825"/>
            <a:ext cx="10515600" cy="1325563"/>
          </a:xfrm>
        </p:spPr>
        <p:txBody>
          <a:bodyPr>
            <a:normAutofit/>
          </a:bodyPr>
          <a:lstStyle/>
          <a:p>
            <a:r>
              <a:rPr lang="cs-CZ" dirty="0" err="1">
                <a:solidFill>
                  <a:schemeClr val="bg1"/>
                </a:solidFill>
              </a:rPr>
              <a:t>Right</a:t>
            </a:r>
            <a:r>
              <a:rPr lang="cs-CZ" dirty="0">
                <a:solidFill>
                  <a:schemeClr val="bg1"/>
                </a:solidFill>
              </a:rPr>
              <a:t> to </a:t>
            </a:r>
            <a:r>
              <a:rPr lang="cs-CZ" dirty="0" err="1">
                <a:solidFill>
                  <a:schemeClr val="bg1"/>
                </a:solidFill>
              </a:rPr>
              <a:t>erasure</a:t>
            </a:r>
            <a:r>
              <a:rPr lang="cs-CZ" dirty="0">
                <a:solidFill>
                  <a:schemeClr val="bg1"/>
                </a:solidFill>
              </a:rPr>
              <a:t> </a:t>
            </a:r>
            <a:r>
              <a:rPr lang="cs-CZ" sz="2800" dirty="0">
                <a:solidFill>
                  <a:schemeClr val="bg1"/>
                </a:solidFill>
              </a:rPr>
              <a:t>(</a:t>
            </a:r>
            <a:r>
              <a:rPr lang="cs-CZ" sz="2800" dirty="0" err="1">
                <a:solidFill>
                  <a:schemeClr val="bg1"/>
                </a:solidFill>
              </a:rPr>
              <a:t>Right</a:t>
            </a:r>
            <a:r>
              <a:rPr lang="cs-CZ" sz="2800" dirty="0">
                <a:solidFill>
                  <a:schemeClr val="bg1"/>
                </a:solidFill>
              </a:rPr>
              <a:t> to </a:t>
            </a:r>
            <a:r>
              <a:rPr lang="cs-CZ" sz="2800" dirty="0" err="1">
                <a:solidFill>
                  <a:schemeClr val="bg1"/>
                </a:solidFill>
              </a:rPr>
              <a:t>be</a:t>
            </a:r>
            <a:r>
              <a:rPr lang="cs-CZ" sz="2800" dirty="0">
                <a:solidFill>
                  <a:schemeClr val="bg1"/>
                </a:solidFill>
              </a:rPr>
              <a:t> </a:t>
            </a:r>
            <a:r>
              <a:rPr lang="cs-CZ" sz="2800" dirty="0" err="1">
                <a:solidFill>
                  <a:schemeClr val="bg1"/>
                </a:solidFill>
              </a:rPr>
              <a:t>Forgotten</a:t>
            </a:r>
            <a:r>
              <a:rPr lang="cs-CZ" sz="2800" dirty="0">
                <a:solidFill>
                  <a:schemeClr val="bg1"/>
                </a:solidFill>
              </a:rPr>
              <a:t>)</a:t>
            </a:r>
            <a:endParaRPr lang="cs-CZ" dirty="0">
              <a:solidFill>
                <a:schemeClr val="bg1"/>
              </a:solidFill>
            </a:endParaRPr>
          </a:p>
        </p:txBody>
      </p:sp>
      <p:cxnSp>
        <p:nvCxnSpPr>
          <p:cNvPr id="10" name="Straight Connector 9">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A84BDA4F-724A-45D5-965C-1BC69601FFD9}"/>
              </a:ext>
            </a:extLst>
          </p:cNvPr>
          <p:cNvSpPr>
            <a:spLocks noGrp="1"/>
          </p:cNvSpPr>
          <p:nvPr>
            <p:ph idx="1"/>
          </p:nvPr>
        </p:nvSpPr>
        <p:spPr>
          <a:xfrm>
            <a:off x="838199" y="2269172"/>
            <a:ext cx="10775623" cy="4268786"/>
          </a:xfrm>
        </p:spPr>
        <p:txBody>
          <a:bodyPr>
            <a:normAutofit/>
          </a:bodyPr>
          <a:lstStyle/>
          <a:p>
            <a:r>
              <a:rPr lang="en-US" sz="2400" dirty="0">
                <a:solidFill>
                  <a:schemeClr val="bg1"/>
                </a:solidFill>
              </a:rPr>
              <a:t>Exceptions (Art. 17 Para. 3) -Processing is necessary for:</a:t>
            </a:r>
          </a:p>
          <a:p>
            <a:pPr lvl="1"/>
            <a:r>
              <a:rPr lang="en-US" dirty="0">
                <a:solidFill>
                  <a:schemeClr val="bg1"/>
                </a:solidFill>
              </a:rPr>
              <a:t>exercising the right of freedom of expression and information</a:t>
            </a:r>
          </a:p>
          <a:p>
            <a:pPr lvl="1"/>
            <a:r>
              <a:rPr lang="en-US" dirty="0">
                <a:solidFill>
                  <a:schemeClr val="bg1"/>
                </a:solidFill>
              </a:rPr>
              <a:t>compliance with a legal obligation or for the performance of a task </a:t>
            </a:r>
            <a:r>
              <a:rPr lang="cs-CZ" dirty="0">
                <a:solidFill>
                  <a:schemeClr val="bg1"/>
                </a:solidFill>
              </a:rPr>
              <a:t>c</a:t>
            </a:r>
            <a:r>
              <a:rPr lang="en-US" dirty="0" err="1">
                <a:solidFill>
                  <a:schemeClr val="bg1"/>
                </a:solidFill>
              </a:rPr>
              <a:t>arried</a:t>
            </a:r>
            <a:r>
              <a:rPr lang="en-US" dirty="0">
                <a:solidFill>
                  <a:schemeClr val="bg1"/>
                </a:solidFill>
              </a:rPr>
              <a:t> out in the public interest</a:t>
            </a:r>
          </a:p>
          <a:p>
            <a:pPr lvl="1"/>
            <a:r>
              <a:rPr lang="en-US" dirty="0">
                <a:solidFill>
                  <a:schemeClr val="bg1"/>
                </a:solidFill>
              </a:rPr>
              <a:t>reasons of public interest in the area of public health</a:t>
            </a:r>
          </a:p>
          <a:p>
            <a:pPr lvl="1"/>
            <a:r>
              <a:rPr lang="en-US" dirty="0">
                <a:solidFill>
                  <a:schemeClr val="bg1"/>
                </a:solidFill>
              </a:rPr>
              <a:t>archiving purposes in the public interest, scientific or historical research purposes or statistical purposes in accordance with Article 89(1)</a:t>
            </a:r>
            <a:endParaRPr lang="cs-CZ" dirty="0">
              <a:solidFill>
                <a:schemeClr val="bg1"/>
              </a:solidFill>
            </a:endParaRPr>
          </a:p>
          <a:p>
            <a:pPr lvl="1"/>
            <a:r>
              <a:rPr lang="en-US" dirty="0">
                <a:solidFill>
                  <a:schemeClr val="bg1"/>
                </a:solidFill>
              </a:rPr>
              <a:t>the establishment, exercise or </a:t>
            </a:r>
            <a:r>
              <a:rPr lang="en-US" dirty="0" err="1">
                <a:solidFill>
                  <a:schemeClr val="bg1"/>
                </a:solidFill>
              </a:rPr>
              <a:t>defenceof</a:t>
            </a:r>
            <a:r>
              <a:rPr lang="en-US" dirty="0">
                <a:solidFill>
                  <a:schemeClr val="bg1"/>
                </a:solidFill>
              </a:rPr>
              <a:t> legal claims</a:t>
            </a:r>
          </a:p>
          <a:p>
            <a:endParaRPr lang="cs-CZ" sz="2400" dirty="0">
              <a:solidFill>
                <a:schemeClr val="bg1"/>
              </a:solidFill>
            </a:endParaRPr>
          </a:p>
        </p:txBody>
      </p:sp>
    </p:spTree>
    <p:extLst>
      <p:ext uri="{BB962C8B-B14F-4D97-AF65-F5344CB8AC3E}">
        <p14:creationId xmlns:p14="http://schemas.microsoft.com/office/powerpoint/2010/main" val="26244219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72BE6205-1FBC-4847-80C6-980E0BE595F8}"/>
              </a:ext>
            </a:extLst>
          </p:cNvPr>
          <p:cNvSpPr>
            <a:spLocks noGrp="1"/>
          </p:cNvSpPr>
          <p:nvPr>
            <p:ph type="title"/>
          </p:nvPr>
        </p:nvSpPr>
        <p:spPr>
          <a:xfrm>
            <a:off x="838200" y="631825"/>
            <a:ext cx="10515600" cy="1325563"/>
          </a:xfrm>
        </p:spPr>
        <p:txBody>
          <a:bodyPr>
            <a:normAutofit/>
          </a:bodyPr>
          <a:lstStyle/>
          <a:p>
            <a:r>
              <a:rPr lang="cs-CZ" dirty="0" err="1">
                <a:solidFill>
                  <a:schemeClr val="bg1"/>
                </a:solidFill>
              </a:rPr>
              <a:t>Right</a:t>
            </a:r>
            <a:r>
              <a:rPr lang="cs-CZ" dirty="0">
                <a:solidFill>
                  <a:schemeClr val="bg1"/>
                </a:solidFill>
              </a:rPr>
              <a:t> to </a:t>
            </a:r>
            <a:r>
              <a:rPr lang="cs-CZ" dirty="0" err="1">
                <a:solidFill>
                  <a:schemeClr val="bg1"/>
                </a:solidFill>
              </a:rPr>
              <a:t>restriction</a:t>
            </a:r>
            <a:r>
              <a:rPr lang="cs-CZ" dirty="0">
                <a:solidFill>
                  <a:schemeClr val="bg1"/>
                </a:solidFill>
              </a:rPr>
              <a:t> </a:t>
            </a:r>
            <a:r>
              <a:rPr lang="cs-CZ" dirty="0" err="1">
                <a:solidFill>
                  <a:schemeClr val="bg1"/>
                </a:solidFill>
              </a:rPr>
              <a:t>of</a:t>
            </a:r>
            <a:r>
              <a:rPr lang="cs-CZ" dirty="0">
                <a:solidFill>
                  <a:schemeClr val="bg1"/>
                </a:solidFill>
              </a:rPr>
              <a:t> </a:t>
            </a:r>
            <a:r>
              <a:rPr lang="cs-CZ" dirty="0" err="1">
                <a:solidFill>
                  <a:schemeClr val="bg1"/>
                </a:solidFill>
              </a:rPr>
              <a:t>processing</a:t>
            </a:r>
            <a:endParaRPr lang="cs-CZ" dirty="0">
              <a:solidFill>
                <a:schemeClr val="bg1"/>
              </a:solidFill>
            </a:endParaRPr>
          </a:p>
        </p:txBody>
      </p:sp>
      <p:cxnSp>
        <p:nvCxnSpPr>
          <p:cNvPr id="10" name="Straight Connector 9">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A84BDA4F-724A-45D5-965C-1BC69601FFD9}"/>
              </a:ext>
            </a:extLst>
          </p:cNvPr>
          <p:cNvSpPr>
            <a:spLocks noGrp="1"/>
          </p:cNvSpPr>
          <p:nvPr>
            <p:ph idx="1"/>
          </p:nvPr>
        </p:nvSpPr>
        <p:spPr>
          <a:xfrm>
            <a:off x="838199" y="2269172"/>
            <a:ext cx="10775623" cy="4268786"/>
          </a:xfrm>
        </p:spPr>
        <p:txBody>
          <a:bodyPr>
            <a:normAutofit/>
          </a:bodyPr>
          <a:lstStyle/>
          <a:p>
            <a:r>
              <a:rPr lang="en-US" sz="2400" dirty="0">
                <a:solidFill>
                  <a:schemeClr val="bg1"/>
                </a:solidFill>
              </a:rPr>
              <a:t>The data subject shall have the right to obtain from the controller restriction of processing when:</a:t>
            </a:r>
          </a:p>
          <a:p>
            <a:pPr lvl="1"/>
            <a:r>
              <a:rPr lang="en-US" sz="2000" dirty="0">
                <a:solidFill>
                  <a:schemeClr val="bg1"/>
                </a:solidFill>
              </a:rPr>
              <a:t>the accuracy of the personal data is contested by the data subject, for a period enabling the controller to verify the accuracy of the personal data</a:t>
            </a:r>
          </a:p>
          <a:p>
            <a:pPr lvl="1"/>
            <a:r>
              <a:rPr lang="en-US" sz="2000" dirty="0">
                <a:solidFill>
                  <a:schemeClr val="bg1"/>
                </a:solidFill>
              </a:rPr>
              <a:t>the processing is unlawful and the data subject opposes the erasure of the personal data and requests the restriction of their use instead</a:t>
            </a:r>
          </a:p>
          <a:p>
            <a:pPr lvl="1"/>
            <a:r>
              <a:rPr lang="en-US" sz="2000" dirty="0">
                <a:solidFill>
                  <a:schemeClr val="bg1"/>
                </a:solidFill>
              </a:rPr>
              <a:t>the controller no longer needs the personal data for the purposes of the processing, but they are required by the data subject for the establishment, exercise or </a:t>
            </a:r>
            <a:r>
              <a:rPr lang="en-US" sz="2000" dirty="0" err="1">
                <a:solidFill>
                  <a:schemeClr val="bg1"/>
                </a:solidFill>
              </a:rPr>
              <a:t>defenceof</a:t>
            </a:r>
            <a:r>
              <a:rPr lang="en-US" sz="2000" dirty="0">
                <a:solidFill>
                  <a:schemeClr val="bg1"/>
                </a:solidFill>
              </a:rPr>
              <a:t> legal claims</a:t>
            </a:r>
          </a:p>
          <a:p>
            <a:pPr lvl="1"/>
            <a:r>
              <a:rPr lang="en-US" sz="2000" dirty="0">
                <a:solidFill>
                  <a:schemeClr val="bg1"/>
                </a:solidFill>
              </a:rPr>
              <a:t>the data subject has objected to processing pursuant to Article21(1) pending the verification whether the legitimate grounds of the controller override those of the data subject</a:t>
            </a:r>
          </a:p>
          <a:p>
            <a:endParaRPr lang="cs-CZ" sz="2400" dirty="0">
              <a:solidFill>
                <a:schemeClr val="bg1"/>
              </a:solidFill>
            </a:endParaRPr>
          </a:p>
        </p:txBody>
      </p:sp>
    </p:spTree>
    <p:extLst>
      <p:ext uri="{BB962C8B-B14F-4D97-AF65-F5344CB8AC3E}">
        <p14:creationId xmlns:p14="http://schemas.microsoft.com/office/powerpoint/2010/main" val="25098922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2D886F1-CB4A-4FC1-AAA7-9402B0D0DD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62B7B97-C3EE-4AEE-A61F-AFA873FE2F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013557" y="0"/>
            <a:ext cx="10178443"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Nadpis 1">
            <a:extLst>
              <a:ext uri="{FF2B5EF4-FFF2-40B4-BE49-F238E27FC236}">
                <a16:creationId xmlns:a16="http://schemas.microsoft.com/office/drawing/2014/main" id="{517F42B6-CA64-4FEC-A775-4CCF35ED15A4}"/>
              </a:ext>
            </a:extLst>
          </p:cNvPr>
          <p:cNvSpPr>
            <a:spLocks noGrp="1"/>
          </p:cNvSpPr>
          <p:nvPr>
            <p:ph type="title"/>
          </p:nvPr>
        </p:nvSpPr>
        <p:spPr>
          <a:xfrm>
            <a:off x="623787" y="1635358"/>
            <a:ext cx="2752344" cy="2706624"/>
          </a:xfrm>
          <a:prstGeom prst="ellipse">
            <a:avLst/>
          </a:prstGeom>
          <a:solidFill>
            <a:schemeClr val="bg1"/>
          </a:solidFill>
          <a:ln w="174625" cmpd="thinThick">
            <a:solidFill>
              <a:schemeClr val="bg1"/>
            </a:solidFill>
          </a:ln>
        </p:spPr>
        <p:txBody>
          <a:bodyPr>
            <a:normAutofit/>
          </a:bodyPr>
          <a:lstStyle/>
          <a:p>
            <a:pPr algn="ctr"/>
            <a:r>
              <a:rPr lang="cs-CZ" sz="3200" dirty="0" err="1"/>
              <a:t>Duties</a:t>
            </a:r>
            <a:r>
              <a:rPr lang="cs-CZ" sz="3200" dirty="0"/>
              <a:t> </a:t>
            </a:r>
            <a:r>
              <a:rPr lang="cs-CZ" sz="3200" dirty="0" err="1"/>
              <a:t>of</a:t>
            </a:r>
            <a:r>
              <a:rPr lang="cs-CZ" sz="3200" dirty="0"/>
              <a:t> </a:t>
            </a:r>
            <a:r>
              <a:rPr lang="cs-CZ" sz="3200" dirty="0" err="1"/>
              <a:t>controller</a:t>
            </a:r>
            <a:endParaRPr lang="cs-CZ" sz="3200" dirty="0"/>
          </a:p>
        </p:txBody>
      </p:sp>
      <p:sp>
        <p:nvSpPr>
          <p:cNvPr id="3" name="Zástupný obsah 2">
            <a:extLst>
              <a:ext uri="{FF2B5EF4-FFF2-40B4-BE49-F238E27FC236}">
                <a16:creationId xmlns:a16="http://schemas.microsoft.com/office/drawing/2014/main" id="{2AA9E4FA-775C-4144-A3AD-72861A190BDA}"/>
              </a:ext>
            </a:extLst>
          </p:cNvPr>
          <p:cNvSpPr>
            <a:spLocks noGrp="1"/>
          </p:cNvSpPr>
          <p:nvPr>
            <p:ph idx="1"/>
          </p:nvPr>
        </p:nvSpPr>
        <p:spPr>
          <a:xfrm>
            <a:off x="3999918" y="711065"/>
            <a:ext cx="7935311" cy="5601421"/>
          </a:xfrm>
        </p:spPr>
        <p:txBody>
          <a:bodyPr anchor="ctr">
            <a:normAutofit fontScale="92500" lnSpcReduction="10000"/>
          </a:bodyPr>
          <a:lstStyle/>
          <a:p>
            <a:pPr marL="457200" indent="-457200">
              <a:buFont typeface="+mj-lt"/>
              <a:buAutoNum type="arabicPeriod"/>
            </a:pPr>
            <a:endParaRPr lang="cs-CZ" sz="2900" dirty="0">
              <a:solidFill>
                <a:schemeClr val="bg1"/>
              </a:solidFill>
            </a:endParaRPr>
          </a:p>
          <a:p>
            <a:endParaRPr lang="cs-CZ" sz="2600" dirty="0">
              <a:solidFill>
                <a:schemeClr val="bg1"/>
              </a:solidFill>
            </a:endParaRPr>
          </a:p>
          <a:p>
            <a:pPr marL="514350" indent="-514350">
              <a:buFont typeface="+mj-lt"/>
              <a:buAutoNum type="arabicPeriod"/>
            </a:pPr>
            <a:r>
              <a:rPr lang="cs-CZ" sz="2600" dirty="0" err="1">
                <a:solidFill>
                  <a:schemeClr val="bg1"/>
                </a:solidFill>
              </a:rPr>
              <a:t>Responsibility</a:t>
            </a:r>
            <a:r>
              <a:rPr lang="cs-CZ" sz="2600" dirty="0">
                <a:solidFill>
                  <a:schemeClr val="bg1"/>
                </a:solidFill>
              </a:rPr>
              <a:t> </a:t>
            </a:r>
            <a:r>
              <a:rPr lang="cs-CZ" sz="2600" dirty="0" err="1">
                <a:solidFill>
                  <a:schemeClr val="bg1"/>
                </a:solidFill>
              </a:rPr>
              <a:t>of</a:t>
            </a:r>
            <a:r>
              <a:rPr lang="cs-CZ" sz="2600" dirty="0">
                <a:solidFill>
                  <a:schemeClr val="bg1"/>
                </a:solidFill>
              </a:rPr>
              <a:t> </a:t>
            </a:r>
            <a:r>
              <a:rPr lang="cs-CZ" sz="2600" dirty="0" err="1">
                <a:solidFill>
                  <a:schemeClr val="bg1"/>
                </a:solidFill>
              </a:rPr>
              <a:t>the</a:t>
            </a:r>
            <a:r>
              <a:rPr lang="cs-CZ" sz="2600" dirty="0">
                <a:solidFill>
                  <a:schemeClr val="bg1"/>
                </a:solidFill>
              </a:rPr>
              <a:t> </a:t>
            </a:r>
            <a:r>
              <a:rPr lang="cs-CZ" sz="2600" dirty="0" err="1">
                <a:solidFill>
                  <a:schemeClr val="bg1"/>
                </a:solidFill>
              </a:rPr>
              <a:t>controller</a:t>
            </a:r>
            <a:r>
              <a:rPr lang="cs-CZ" sz="2600" dirty="0">
                <a:solidFill>
                  <a:schemeClr val="bg1"/>
                </a:solidFill>
              </a:rPr>
              <a:t> (Art. 24)</a:t>
            </a:r>
          </a:p>
          <a:p>
            <a:pPr lvl="1"/>
            <a:r>
              <a:rPr lang="en-US" sz="2200" dirty="0">
                <a:solidFill>
                  <a:schemeClr val="bg1"/>
                </a:solidFill>
              </a:rPr>
              <a:t>Controller</a:t>
            </a:r>
            <a:r>
              <a:rPr lang="cs-CZ" sz="2200" dirty="0">
                <a:solidFill>
                  <a:schemeClr val="bg1"/>
                </a:solidFill>
              </a:rPr>
              <a:t> </a:t>
            </a:r>
            <a:r>
              <a:rPr lang="en-US" sz="2200" dirty="0">
                <a:solidFill>
                  <a:schemeClr val="bg1"/>
                </a:solidFill>
              </a:rPr>
              <a:t>must</a:t>
            </a:r>
            <a:r>
              <a:rPr lang="cs-CZ" sz="2200" dirty="0">
                <a:solidFill>
                  <a:schemeClr val="bg1"/>
                </a:solidFill>
              </a:rPr>
              <a:t> </a:t>
            </a:r>
            <a:r>
              <a:rPr lang="en-US" sz="2200" dirty="0">
                <a:solidFill>
                  <a:schemeClr val="bg1"/>
                </a:solidFill>
              </a:rPr>
              <a:t>implement</a:t>
            </a:r>
            <a:r>
              <a:rPr lang="cs-CZ" sz="2200" dirty="0">
                <a:solidFill>
                  <a:schemeClr val="bg1"/>
                </a:solidFill>
              </a:rPr>
              <a:t> </a:t>
            </a:r>
            <a:r>
              <a:rPr lang="en-US" sz="2200" dirty="0">
                <a:solidFill>
                  <a:schemeClr val="bg1"/>
                </a:solidFill>
              </a:rPr>
              <a:t>appropriate technical and </a:t>
            </a:r>
            <a:r>
              <a:rPr lang="en-US" sz="2200" dirty="0" err="1">
                <a:solidFill>
                  <a:schemeClr val="bg1"/>
                </a:solidFill>
              </a:rPr>
              <a:t>organisational</a:t>
            </a:r>
            <a:r>
              <a:rPr lang="cs-CZ" sz="2200" dirty="0">
                <a:solidFill>
                  <a:schemeClr val="bg1"/>
                </a:solidFill>
              </a:rPr>
              <a:t> </a:t>
            </a:r>
            <a:r>
              <a:rPr lang="en-US" sz="2200" dirty="0">
                <a:solidFill>
                  <a:schemeClr val="bg1"/>
                </a:solidFill>
              </a:rPr>
              <a:t>measures to ensure and to be able to demonstrate that processing is performed in accordance with this Regulation</a:t>
            </a:r>
          </a:p>
          <a:p>
            <a:pPr marL="514350" indent="-514350">
              <a:buFont typeface="+mj-lt"/>
              <a:buAutoNum type="arabicPeriod"/>
            </a:pPr>
            <a:r>
              <a:rPr lang="en-US" sz="2600" dirty="0">
                <a:solidFill>
                  <a:schemeClr val="bg1"/>
                </a:solidFill>
              </a:rPr>
              <a:t>Data protection by design and by default (Art. 25)</a:t>
            </a:r>
          </a:p>
          <a:p>
            <a:pPr marL="514350" indent="-514350">
              <a:buFont typeface="+mj-lt"/>
              <a:buAutoNum type="arabicPeriod"/>
            </a:pPr>
            <a:r>
              <a:rPr lang="cs-CZ" sz="2600" dirty="0" err="1">
                <a:solidFill>
                  <a:schemeClr val="bg1"/>
                </a:solidFill>
              </a:rPr>
              <a:t>Records</a:t>
            </a:r>
            <a:r>
              <a:rPr lang="cs-CZ" sz="2600" dirty="0">
                <a:solidFill>
                  <a:schemeClr val="bg1"/>
                </a:solidFill>
              </a:rPr>
              <a:t> </a:t>
            </a:r>
            <a:r>
              <a:rPr lang="cs-CZ" sz="2600" dirty="0" err="1">
                <a:solidFill>
                  <a:schemeClr val="bg1"/>
                </a:solidFill>
              </a:rPr>
              <a:t>of</a:t>
            </a:r>
            <a:r>
              <a:rPr lang="cs-CZ" sz="2600" dirty="0">
                <a:solidFill>
                  <a:schemeClr val="bg1"/>
                </a:solidFill>
              </a:rPr>
              <a:t> </a:t>
            </a:r>
            <a:r>
              <a:rPr lang="cs-CZ" sz="2600" dirty="0" err="1">
                <a:solidFill>
                  <a:schemeClr val="bg1"/>
                </a:solidFill>
              </a:rPr>
              <a:t>processing</a:t>
            </a:r>
            <a:r>
              <a:rPr lang="cs-CZ" sz="2600" dirty="0">
                <a:solidFill>
                  <a:schemeClr val="bg1"/>
                </a:solidFill>
              </a:rPr>
              <a:t> </a:t>
            </a:r>
            <a:r>
              <a:rPr lang="cs-CZ" sz="2600" dirty="0" err="1">
                <a:solidFill>
                  <a:schemeClr val="bg1"/>
                </a:solidFill>
              </a:rPr>
              <a:t>activities</a:t>
            </a:r>
            <a:r>
              <a:rPr lang="cs-CZ" sz="2600" dirty="0">
                <a:solidFill>
                  <a:schemeClr val="bg1"/>
                </a:solidFill>
              </a:rPr>
              <a:t> (Art.30)</a:t>
            </a:r>
          </a:p>
          <a:p>
            <a:pPr lvl="1"/>
            <a:r>
              <a:rPr lang="cs-CZ" sz="2200" dirty="0" err="1">
                <a:solidFill>
                  <a:schemeClr val="bg1"/>
                </a:solidFill>
              </a:rPr>
              <a:t>Files</a:t>
            </a:r>
            <a:r>
              <a:rPr lang="cs-CZ" sz="2200" dirty="0">
                <a:solidFill>
                  <a:schemeClr val="bg1"/>
                </a:solidFill>
              </a:rPr>
              <a:t> and </a:t>
            </a:r>
            <a:r>
              <a:rPr lang="cs-CZ" sz="2200" dirty="0" err="1">
                <a:solidFill>
                  <a:schemeClr val="bg1"/>
                </a:solidFill>
              </a:rPr>
              <a:t>documents</a:t>
            </a:r>
            <a:endParaRPr lang="cs-CZ" sz="2200" dirty="0">
              <a:solidFill>
                <a:schemeClr val="bg1"/>
              </a:solidFill>
            </a:endParaRPr>
          </a:p>
          <a:p>
            <a:pPr marL="514350" indent="-514350">
              <a:buFont typeface="+mj-lt"/>
              <a:buAutoNum type="arabicPeriod"/>
            </a:pPr>
            <a:r>
              <a:rPr lang="en-US" sz="2600" dirty="0">
                <a:solidFill>
                  <a:schemeClr val="bg1"/>
                </a:solidFill>
              </a:rPr>
              <a:t>Cooperation with the supervisory authority (Art. 31)</a:t>
            </a:r>
          </a:p>
          <a:p>
            <a:pPr marL="514350" indent="-514350">
              <a:buFont typeface="+mj-lt"/>
              <a:buAutoNum type="arabicPeriod"/>
            </a:pPr>
            <a:r>
              <a:rPr lang="cs-CZ" sz="2600" dirty="0" err="1">
                <a:solidFill>
                  <a:schemeClr val="bg1"/>
                </a:solidFill>
              </a:rPr>
              <a:t>Security</a:t>
            </a:r>
            <a:r>
              <a:rPr lang="cs-CZ" sz="2600" dirty="0">
                <a:solidFill>
                  <a:schemeClr val="bg1"/>
                </a:solidFill>
              </a:rPr>
              <a:t> </a:t>
            </a:r>
            <a:r>
              <a:rPr lang="cs-CZ" sz="2600" dirty="0" err="1">
                <a:solidFill>
                  <a:schemeClr val="bg1"/>
                </a:solidFill>
              </a:rPr>
              <a:t>of</a:t>
            </a:r>
            <a:r>
              <a:rPr lang="cs-CZ" sz="2600" dirty="0">
                <a:solidFill>
                  <a:schemeClr val="bg1"/>
                </a:solidFill>
              </a:rPr>
              <a:t> </a:t>
            </a:r>
            <a:r>
              <a:rPr lang="cs-CZ" sz="2600" dirty="0" err="1">
                <a:solidFill>
                  <a:schemeClr val="bg1"/>
                </a:solidFill>
              </a:rPr>
              <a:t>processing</a:t>
            </a:r>
            <a:r>
              <a:rPr lang="cs-CZ" sz="2600" dirty="0">
                <a:solidFill>
                  <a:schemeClr val="bg1"/>
                </a:solidFill>
              </a:rPr>
              <a:t>(Art. 32)</a:t>
            </a:r>
          </a:p>
          <a:p>
            <a:pPr marL="514350" indent="-514350">
              <a:buFont typeface="+mj-lt"/>
              <a:buAutoNum type="arabicPeriod"/>
            </a:pPr>
            <a:r>
              <a:rPr lang="en-US" sz="2600" dirty="0">
                <a:solidFill>
                  <a:schemeClr val="bg1"/>
                </a:solidFill>
              </a:rPr>
              <a:t>Notification of a personal data breach to the supervisory authority (Art. 33)</a:t>
            </a:r>
          </a:p>
          <a:p>
            <a:pPr marL="514350" indent="-514350">
              <a:buFont typeface="+mj-lt"/>
              <a:buAutoNum type="arabicPeriod"/>
            </a:pPr>
            <a:r>
              <a:rPr lang="cs-CZ" sz="2600" dirty="0">
                <a:solidFill>
                  <a:schemeClr val="bg1"/>
                </a:solidFill>
              </a:rPr>
              <a:t>Data </a:t>
            </a:r>
            <a:r>
              <a:rPr lang="cs-CZ" sz="2600" dirty="0" err="1">
                <a:solidFill>
                  <a:schemeClr val="bg1"/>
                </a:solidFill>
              </a:rPr>
              <a:t>protection</a:t>
            </a:r>
            <a:r>
              <a:rPr lang="cs-CZ" sz="2600" dirty="0">
                <a:solidFill>
                  <a:schemeClr val="bg1"/>
                </a:solidFill>
              </a:rPr>
              <a:t> </a:t>
            </a:r>
            <a:r>
              <a:rPr lang="cs-CZ" sz="2600" dirty="0" err="1">
                <a:solidFill>
                  <a:schemeClr val="bg1"/>
                </a:solidFill>
              </a:rPr>
              <a:t>impact</a:t>
            </a:r>
            <a:r>
              <a:rPr lang="cs-CZ" sz="2600" dirty="0">
                <a:solidFill>
                  <a:schemeClr val="bg1"/>
                </a:solidFill>
              </a:rPr>
              <a:t> </a:t>
            </a:r>
            <a:r>
              <a:rPr lang="cs-CZ" sz="2600" dirty="0" err="1">
                <a:solidFill>
                  <a:schemeClr val="bg1"/>
                </a:solidFill>
              </a:rPr>
              <a:t>assessment</a:t>
            </a:r>
            <a:r>
              <a:rPr lang="cs-CZ" sz="2600" dirty="0">
                <a:solidFill>
                  <a:schemeClr val="bg1"/>
                </a:solidFill>
              </a:rPr>
              <a:t> (</a:t>
            </a:r>
            <a:r>
              <a:rPr lang="cs-CZ" sz="2600" dirty="0" err="1">
                <a:solidFill>
                  <a:schemeClr val="bg1"/>
                </a:solidFill>
              </a:rPr>
              <a:t>Arts</a:t>
            </a:r>
            <a:r>
              <a:rPr lang="cs-CZ" sz="2600" dirty="0">
                <a:solidFill>
                  <a:schemeClr val="bg1"/>
                </a:solidFill>
              </a:rPr>
              <a:t>. 35)</a:t>
            </a:r>
          </a:p>
          <a:p>
            <a:pPr marL="514350" indent="-514350">
              <a:buFont typeface="+mj-lt"/>
              <a:buAutoNum type="arabicPeriod"/>
            </a:pPr>
            <a:r>
              <a:rPr lang="en-US" sz="2600" dirty="0">
                <a:solidFill>
                  <a:schemeClr val="bg1"/>
                </a:solidFill>
              </a:rPr>
              <a:t>Data protection</a:t>
            </a:r>
            <a:r>
              <a:rPr lang="cs-CZ" sz="2600" dirty="0">
                <a:solidFill>
                  <a:schemeClr val="bg1"/>
                </a:solidFill>
              </a:rPr>
              <a:t> </a:t>
            </a:r>
            <a:r>
              <a:rPr lang="en-US" sz="2600" dirty="0">
                <a:solidFill>
                  <a:schemeClr val="bg1"/>
                </a:solidFill>
              </a:rPr>
              <a:t>officer</a:t>
            </a:r>
            <a:r>
              <a:rPr lang="cs-CZ" sz="2600" dirty="0">
                <a:solidFill>
                  <a:schemeClr val="bg1"/>
                </a:solidFill>
              </a:rPr>
              <a:t> </a:t>
            </a:r>
            <a:r>
              <a:rPr lang="en-US" sz="2600" dirty="0">
                <a:solidFill>
                  <a:schemeClr val="bg1"/>
                </a:solidFill>
              </a:rPr>
              <a:t>(Arts. 37 –39)</a:t>
            </a:r>
          </a:p>
          <a:p>
            <a:pPr marL="457200" indent="-457200">
              <a:buFont typeface="+mj-lt"/>
              <a:buAutoNum type="arabicPeriod"/>
            </a:pPr>
            <a:endParaRPr lang="en-US" sz="2100" dirty="0">
              <a:solidFill>
                <a:schemeClr val="bg1"/>
              </a:solidFill>
            </a:endParaRPr>
          </a:p>
          <a:p>
            <a:pPr marL="457200" indent="-457200">
              <a:buFont typeface="+mj-lt"/>
              <a:buAutoNum type="arabicPeriod"/>
            </a:pPr>
            <a:endParaRPr lang="en-US" sz="2100" dirty="0">
              <a:solidFill>
                <a:schemeClr val="bg1"/>
              </a:solidFill>
            </a:endParaRPr>
          </a:p>
          <a:p>
            <a:pPr marL="457200" indent="-457200">
              <a:buFont typeface="+mj-lt"/>
              <a:buAutoNum type="arabicPeriod"/>
            </a:pPr>
            <a:endParaRPr lang="en-US" sz="2000" dirty="0">
              <a:solidFill>
                <a:schemeClr val="bg1"/>
              </a:solidFill>
            </a:endParaRPr>
          </a:p>
          <a:p>
            <a:pPr marL="457200" indent="-457200">
              <a:buFont typeface="+mj-lt"/>
              <a:buAutoNum type="arabicPeriod"/>
            </a:pPr>
            <a:endParaRPr lang="cs-CZ" sz="2000" dirty="0">
              <a:solidFill>
                <a:schemeClr val="bg1"/>
              </a:solidFill>
            </a:endParaRPr>
          </a:p>
        </p:txBody>
      </p:sp>
    </p:spTree>
    <p:extLst>
      <p:ext uri="{BB962C8B-B14F-4D97-AF65-F5344CB8AC3E}">
        <p14:creationId xmlns:p14="http://schemas.microsoft.com/office/powerpoint/2010/main" val="2322158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B41DF0CC-5B48-49FC-8111-FA44BFDE4850}"/>
              </a:ext>
            </a:extLst>
          </p:cNvPr>
          <p:cNvSpPr>
            <a:spLocks noGrp="1"/>
          </p:cNvSpPr>
          <p:nvPr>
            <p:ph type="title"/>
          </p:nvPr>
        </p:nvSpPr>
        <p:spPr>
          <a:xfrm>
            <a:off x="556532" y="643467"/>
            <a:ext cx="11635468" cy="744836"/>
          </a:xfrm>
          <a:prstGeom prst="ellipse">
            <a:avLst/>
          </a:prstGeom>
        </p:spPr>
        <p:txBody>
          <a:bodyPr vert="horz" lIns="91440" tIns="45720" rIns="91440" bIns="45720" rtlCol="0" anchor="ctr">
            <a:normAutofit fontScale="90000"/>
          </a:bodyPr>
          <a:lstStyle/>
          <a:p>
            <a:pPr algn="ctr"/>
            <a:r>
              <a:rPr lang="cs-CZ" sz="3200" dirty="0">
                <a:solidFill>
                  <a:schemeClr val="bg1"/>
                </a:solidFill>
              </a:rPr>
              <a:t>International data transfer</a:t>
            </a:r>
            <a:endParaRPr lang="en-US" sz="3200" kern="1200" dirty="0">
              <a:solidFill>
                <a:schemeClr val="bg1"/>
              </a:solidFill>
              <a:latin typeface="+mj-lt"/>
              <a:ea typeface="+mj-ea"/>
              <a:cs typeface="+mj-cs"/>
            </a:endParaRPr>
          </a:p>
        </p:txBody>
      </p:sp>
      <p:graphicFrame>
        <p:nvGraphicFramePr>
          <p:cNvPr id="4" name="Tabulka 3">
            <a:extLst>
              <a:ext uri="{FF2B5EF4-FFF2-40B4-BE49-F238E27FC236}">
                <a16:creationId xmlns:a16="http://schemas.microsoft.com/office/drawing/2014/main" id="{22DB9DA3-7B40-4954-8198-FEEDCBB9C859}"/>
              </a:ext>
            </a:extLst>
          </p:cNvPr>
          <p:cNvGraphicFramePr>
            <a:graphicFrameLocks noGrp="1"/>
          </p:cNvGraphicFramePr>
          <p:nvPr>
            <p:extLst>
              <p:ext uri="{D42A27DB-BD31-4B8C-83A1-F6EECF244321}">
                <p14:modId xmlns:p14="http://schemas.microsoft.com/office/powerpoint/2010/main" val="4105340333"/>
              </p:ext>
            </p:extLst>
          </p:nvPr>
        </p:nvGraphicFramePr>
        <p:xfrm>
          <a:off x="556532" y="1593166"/>
          <a:ext cx="11635468" cy="5039724"/>
        </p:xfrm>
        <a:graphic>
          <a:graphicData uri="http://schemas.openxmlformats.org/drawingml/2006/table">
            <a:tbl>
              <a:tblPr>
                <a:noFill/>
              </a:tblPr>
              <a:tblGrid>
                <a:gridCol w="11635468">
                  <a:extLst>
                    <a:ext uri="{9D8B030D-6E8A-4147-A177-3AD203B41FA5}">
                      <a16:colId xmlns:a16="http://schemas.microsoft.com/office/drawing/2014/main" val="2565121012"/>
                    </a:ext>
                  </a:extLst>
                </a:gridCol>
              </a:tblGrid>
              <a:tr h="2678565">
                <a:tc>
                  <a:txBody>
                    <a:bodyPr/>
                    <a:lstStyle/>
                    <a:p>
                      <a:endParaRPr lang="cs-CZ" sz="1800" b="1" i="0" u="none" strike="noStrike" kern="1200" baseline="0" dirty="0">
                        <a:solidFill>
                          <a:schemeClr val="tx1"/>
                        </a:solidFill>
                        <a:latin typeface="+mn-lt"/>
                        <a:ea typeface="+mn-ea"/>
                        <a:cs typeface="+mn-cs"/>
                      </a:endParaRPr>
                    </a:p>
                    <a:p>
                      <a:pPr marL="0" indent="0">
                        <a:buFont typeface="Arial" panose="020B0604020202020204" pitchFamily="34" charset="0"/>
                        <a:buNone/>
                      </a:pPr>
                      <a:r>
                        <a:rPr lang="cs-CZ" sz="2400" b="1" i="0" u="none" strike="noStrike" kern="1200" baseline="0" dirty="0" err="1">
                          <a:solidFill>
                            <a:schemeClr val="tx1"/>
                          </a:solidFill>
                          <a:latin typeface="+mn-lt"/>
                          <a:ea typeface="+mn-ea"/>
                          <a:cs typeface="+mn-cs"/>
                        </a:rPr>
                        <a:t>Why</a:t>
                      </a:r>
                      <a:r>
                        <a:rPr lang="cs-CZ" sz="2400" b="1" i="0" u="none" strike="noStrike" kern="1200" baseline="0" dirty="0">
                          <a:solidFill>
                            <a:schemeClr val="tx1"/>
                          </a:solidFill>
                          <a:latin typeface="+mn-lt"/>
                          <a:ea typeface="+mn-ea"/>
                          <a:cs typeface="+mn-cs"/>
                        </a:rPr>
                        <a:t> do </a:t>
                      </a:r>
                      <a:r>
                        <a:rPr lang="cs-CZ" sz="2400" b="1" i="0" u="none" strike="noStrike" kern="1200" baseline="0" dirty="0" err="1">
                          <a:solidFill>
                            <a:schemeClr val="tx1"/>
                          </a:solidFill>
                          <a:latin typeface="+mn-lt"/>
                          <a:ea typeface="+mn-ea"/>
                          <a:cs typeface="+mn-cs"/>
                        </a:rPr>
                        <a:t>we</a:t>
                      </a:r>
                      <a:r>
                        <a:rPr lang="cs-CZ" sz="2400" b="1" i="0" u="none" strike="noStrike" kern="1200" baseline="0" dirty="0">
                          <a:solidFill>
                            <a:schemeClr val="tx1"/>
                          </a:solidFill>
                          <a:latin typeface="+mn-lt"/>
                          <a:ea typeface="+mn-ea"/>
                          <a:cs typeface="+mn-cs"/>
                        </a:rPr>
                        <a:t> care?</a:t>
                      </a:r>
                      <a:endParaRPr lang="en-US" sz="2400" b="1" i="0" u="none" strike="noStrike" kern="1200" baseline="0" dirty="0">
                        <a:solidFill>
                          <a:schemeClr val="tx1"/>
                        </a:solidFill>
                        <a:latin typeface="+mn-lt"/>
                        <a:ea typeface="+mn-ea"/>
                        <a:cs typeface="+mn-cs"/>
                      </a:endParaRPr>
                    </a:p>
                    <a:p>
                      <a:pPr marL="457200" indent="-457200">
                        <a:buFont typeface="Arial" panose="020B0604020202020204" pitchFamily="34" charset="0"/>
                        <a:buChar char="•"/>
                      </a:pPr>
                      <a:r>
                        <a:rPr lang="en-US" sz="2400" dirty="0"/>
                        <a:t>Different regimes in different countries – different levels of protection</a:t>
                      </a:r>
                      <a:endParaRPr lang="cs-CZ" sz="2400" dirty="0"/>
                    </a:p>
                    <a:p>
                      <a:pPr marL="457200" indent="-457200">
                        <a:buFont typeface="Arial" panose="020B0604020202020204" pitchFamily="34" charset="0"/>
                        <a:buChar char="•"/>
                      </a:pPr>
                      <a:r>
                        <a:rPr lang="en-US" sz="2400" dirty="0"/>
                        <a:t>Possible loophole – exported data might not be protected</a:t>
                      </a:r>
                      <a:r>
                        <a:rPr lang="cs-CZ" sz="2400" dirty="0"/>
                        <a:t> </a:t>
                      </a:r>
                      <a:r>
                        <a:rPr lang="cs-CZ" sz="2400" dirty="0" err="1"/>
                        <a:t>enough</a:t>
                      </a:r>
                      <a:endParaRPr lang="cs-CZ" sz="2400" dirty="0"/>
                    </a:p>
                    <a:p>
                      <a:pPr marL="457200" indent="-457200">
                        <a:buFont typeface="Arial" panose="020B0604020202020204" pitchFamily="34" charset="0"/>
                        <a:buChar char="•"/>
                      </a:pPr>
                      <a:r>
                        <a:rPr lang="en-US" sz="2400" dirty="0"/>
                        <a:t>Data Transfers Rules – ensuring data are protected even when transferred abroad </a:t>
                      </a:r>
                      <a:endParaRPr lang="cs-CZ" sz="2400" dirty="0"/>
                    </a:p>
                    <a:p>
                      <a:pPr marL="457200" indent="-457200">
                        <a:buFont typeface="Arial" panose="020B0604020202020204" pitchFamily="34" charset="0"/>
                        <a:buChar char="•"/>
                      </a:pPr>
                      <a:endParaRPr lang="cs-CZ" sz="2400" b="0" i="0" u="none" strike="noStrike" kern="1200" baseline="0" dirty="0">
                        <a:solidFill>
                          <a:schemeClr val="tx1"/>
                        </a:solidFill>
                        <a:latin typeface="+mn-lt"/>
                        <a:ea typeface="+mn-ea"/>
                        <a:cs typeface="+mn-cs"/>
                      </a:endParaRPr>
                    </a:p>
                    <a:p>
                      <a:pPr marL="0" indent="0">
                        <a:buFont typeface="Arial" panose="020B0604020202020204" pitchFamily="34" charset="0"/>
                        <a:buNone/>
                      </a:pPr>
                      <a:r>
                        <a:rPr lang="cs-CZ" sz="2400" b="1" i="0" u="none" strike="noStrike" kern="1200" baseline="0" dirty="0" err="1">
                          <a:solidFill>
                            <a:schemeClr val="tx1"/>
                          </a:solidFill>
                          <a:latin typeface="+mn-lt"/>
                          <a:ea typeface="+mn-ea"/>
                          <a:cs typeface="+mn-cs"/>
                        </a:rPr>
                        <a:t>Approaches</a:t>
                      </a:r>
                      <a:r>
                        <a:rPr lang="cs-CZ" sz="2400" b="1" i="0" u="none" strike="noStrike" kern="1200" baseline="0" dirty="0">
                          <a:solidFill>
                            <a:schemeClr val="tx1"/>
                          </a:solidFill>
                          <a:latin typeface="+mn-lt"/>
                          <a:ea typeface="+mn-ea"/>
                          <a:cs typeface="+mn-cs"/>
                        </a:rPr>
                        <a:t>:</a:t>
                      </a:r>
                    </a:p>
                    <a:p>
                      <a:pPr marL="457200" indent="-457200">
                        <a:buFont typeface="Arial" panose="020B0604020202020204" pitchFamily="34" charset="0"/>
                        <a:buChar char="•"/>
                      </a:pPr>
                      <a:r>
                        <a:rPr lang="cs-CZ" sz="2400" b="0" i="0" u="none" strike="noStrike" kern="1200" baseline="0" dirty="0" err="1">
                          <a:solidFill>
                            <a:schemeClr val="tx1"/>
                          </a:solidFill>
                          <a:latin typeface="+mn-lt"/>
                          <a:ea typeface="+mn-ea"/>
                          <a:cs typeface="+mn-cs"/>
                        </a:rPr>
                        <a:t>Teritorial</a:t>
                      </a:r>
                      <a:r>
                        <a:rPr lang="cs-CZ" sz="2400" b="0" i="0" u="none" strike="noStrike" kern="1200" baseline="0" dirty="0">
                          <a:solidFill>
                            <a:schemeClr val="tx1"/>
                          </a:solidFill>
                          <a:latin typeface="+mn-lt"/>
                          <a:ea typeface="+mn-ea"/>
                          <a:cs typeface="+mn-cs"/>
                        </a:rPr>
                        <a:t> = </a:t>
                      </a:r>
                      <a:r>
                        <a:rPr lang="cs-CZ" sz="2400" b="0" i="0" u="none" strike="noStrike" kern="1200" baseline="0" dirty="0" err="1">
                          <a:solidFill>
                            <a:schemeClr val="tx1"/>
                          </a:solidFill>
                          <a:latin typeface="+mn-lt"/>
                          <a:ea typeface="+mn-ea"/>
                          <a:cs typeface="+mn-cs"/>
                        </a:rPr>
                        <a:t>based</a:t>
                      </a:r>
                      <a:r>
                        <a:rPr lang="cs-CZ" sz="2400" b="0" i="0" u="none" strike="noStrike" kern="1200" baseline="0" dirty="0">
                          <a:solidFill>
                            <a:schemeClr val="tx1"/>
                          </a:solidFill>
                          <a:latin typeface="+mn-lt"/>
                          <a:ea typeface="+mn-ea"/>
                          <a:cs typeface="+mn-cs"/>
                        </a:rPr>
                        <a:t> on </a:t>
                      </a:r>
                      <a:r>
                        <a:rPr lang="cs-CZ" sz="2400" b="0" i="0" u="none" strike="noStrike" kern="1200" baseline="0" dirty="0" err="1">
                          <a:solidFill>
                            <a:schemeClr val="tx1"/>
                          </a:solidFill>
                          <a:latin typeface="+mn-lt"/>
                          <a:ea typeface="+mn-ea"/>
                          <a:cs typeface="+mn-cs"/>
                        </a:rPr>
                        <a:t>specific</a:t>
                      </a:r>
                      <a:r>
                        <a:rPr lang="cs-CZ" sz="2400" b="0" i="0" u="none" strike="noStrike" kern="1200" baseline="0" dirty="0">
                          <a:solidFill>
                            <a:schemeClr val="tx1"/>
                          </a:solidFill>
                          <a:latin typeface="+mn-lt"/>
                          <a:ea typeface="+mn-ea"/>
                          <a:cs typeface="+mn-cs"/>
                        </a:rPr>
                        <a:t> </a:t>
                      </a:r>
                      <a:r>
                        <a:rPr lang="cs-CZ" sz="2400" b="0" i="0" u="none" strike="noStrike" kern="1200" baseline="0" dirty="0" err="1">
                          <a:solidFill>
                            <a:schemeClr val="tx1"/>
                          </a:solidFill>
                          <a:latin typeface="+mn-lt"/>
                          <a:ea typeface="+mn-ea"/>
                          <a:cs typeface="+mn-cs"/>
                        </a:rPr>
                        <a:t>territory</a:t>
                      </a:r>
                      <a:endParaRPr lang="cs-CZ" sz="2400" b="0" i="0" u="none" strike="noStrike" kern="1200" baseline="0" dirty="0">
                        <a:solidFill>
                          <a:schemeClr val="tx1"/>
                        </a:solidFill>
                        <a:latin typeface="+mn-lt"/>
                        <a:ea typeface="+mn-ea"/>
                        <a:cs typeface="+mn-cs"/>
                      </a:endParaRPr>
                    </a:p>
                    <a:p>
                      <a:pPr marL="457200" indent="-457200">
                        <a:buFont typeface="Arial" panose="020B0604020202020204" pitchFamily="34" charset="0"/>
                        <a:buChar char="•"/>
                      </a:pPr>
                      <a:r>
                        <a:rPr lang="cs-CZ" sz="2400" b="0" i="0" u="none" strike="noStrike" kern="1200" baseline="0" dirty="0" err="1">
                          <a:solidFill>
                            <a:schemeClr val="tx1"/>
                          </a:solidFill>
                          <a:latin typeface="+mn-lt"/>
                          <a:ea typeface="+mn-ea"/>
                          <a:cs typeface="+mn-cs"/>
                        </a:rPr>
                        <a:t>Organisational</a:t>
                      </a:r>
                      <a:r>
                        <a:rPr lang="cs-CZ" sz="2400" b="0" i="0" u="none" strike="noStrike" kern="1200" baseline="0" dirty="0">
                          <a:solidFill>
                            <a:schemeClr val="tx1"/>
                          </a:solidFill>
                          <a:latin typeface="+mn-lt"/>
                          <a:ea typeface="+mn-ea"/>
                          <a:cs typeface="+mn-cs"/>
                        </a:rPr>
                        <a:t> = </a:t>
                      </a:r>
                      <a:r>
                        <a:rPr lang="cs-CZ" sz="2400" b="0" i="0" u="none" strike="noStrike" kern="1200" baseline="0" dirty="0" err="1">
                          <a:solidFill>
                            <a:schemeClr val="tx1"/>
                          </a:solidFill>
                          <a:latin typeface="+mn-lt"/>
                          <a:ea typeface="+mn-ea"/>
                          <a:cs typeface="+mn-cs"/>
                        </a:rPr>
                        <a:t>only</a:t>
                      </a:r>
                      <a:r>
                        <a:rPr lang="cs-CZ" sz="2400" b="0" i="0" u="none" strike="noStrike" kern="1200" baseline="0" dirty="0">
                          <a:solidFill>
                            <a:schemeClr val="tx1"/>
                          </a:solidFill>
                          <a:latin typeface="+mn-lt"/>
                          <a:ea typeface="+mn-ea"/>
                          <a:cs typeface="+mn-cs"/>
                        </a:rPr>
                        <a:t> </a:t>
                      </a:r>
                      <a:r>
                        <a:rPr lang="cs-CZ" sz="2400" b="0" i="0" u="none" strike="noStrike" kern="1200" baseline="0" dirty="0" err="1">
                          <a:solidFill>
                            <a:schemeClr val="tx1"/>
                          </a:solidFill>
                          <a:latin typeface="+mn-lt"/>
                          <a:ea typeface="+mn-ea"/>
                          <a:cs typeface="+mn-cs"/>
                        </a:rPr>
                        <a:t>for</a:t>
                      </a:r>
                      <a:r>
                        <a:rPr lang="cs-CZ" sz="2400" b="0" i="0" u="none" strike="noStrike" kern="1200" baseline="0" dirty="0">
                          <a:solidFill>
                            <a:schemeClr val="tx1"/>
                          </a:solidFill>
                          <a:latin typeface="+mn-lt"/>
                          <a:ea typeface="+mn-ea"/>
                          <a:cs typeface="+mn-cs"/>
                        </a:rPr>
                        <a:t> </a:t>
                      </a:r>
                      <a:r>
                        <a:rPr lang="cs-CZ" sz="2400" b="0" i="0" u="none" strike="noStrike" kern="1200" baseline="0" dirty="0" err="1">
                          <a:solidFill>
                            <a:schemeClr val="tx1"/>
                          </a:solidFill>
                          <a:latin typeface="+mn-lt"/>
                          <a:ea typeface="+mn-ea"/>
                          <a:cs typeface="+mn-cs"/>
                        </a:rPr>
                        <a:t>specific</a:t>
                      </a:r>
                      <a:r>
                        <a:rPr lang="cs-CZ" sz="2400" b="0" i="0" u="none" strike="noStrike" kern="1200" baseline="0" dirty="0">
                          <a:solidFill>
                            <a:schemeClr val="tx1"/>
                          </a:solidFill>
                          <a:latin typeface="+mn-lt"/>
                          <a:ea typeface="+mn-ea"/>
                          <a:cs typeface="+mn-cs"/>
                        </a:rPr>
                        <a:t> </a:t>
                      </a:r>
                      <a:r>
                        <a:rPr lang="cs-CZ" sz="2400" b="0" i="0" u="none" strike="noStrike" kern="1200" baseline="0" dirty="0" err="1">
                          <a:solidFill>
                            <a:schemeClr val="tx1"/>
                          </a:solidFill>
                          <a:latin typeface="+mn-lt"/>
                          <a:ea typeface="+mn-ea"/>
                          <a:cs typeface="+mn-cs"/>
                        </a:rPr>
                        <a:t>organization</a:t>
                      </a:r>
                      <a:endParaRPr lang="cs-CZ" sz="2400" b="0" i="0" u="none" strike="noStrike" kern="1200" baseline="0" dirty="0">
                        <a:solidFill>
                          <a:schemeClr val="tx1"/>
                        </a:solidFill>
                        <a:latin typeface="+mn-lt"/>
                        <a:ea typeface="+mn-ea"/>
                        <a:cs typeface="+mn-cs"/>
                      </a:endParaRPr>
                    </a:p>
                  </a:txBody>
                  <a:tcPr marL="464234" marR="348175" marT="232117" marB="232117">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3614452658"/>
                  </a:ext>
                </a:extLst>
              </a:tr>
              <a:tr h="1375090">
                <a:tc>
                  <a:txBody>
                    <a:bodyPr/>
                    <a:lstStyle/>
                    <a:p>
                      <a:pPr marL="0" indent="0">
                        <a:buFont typeface="+mj-lt"/>
                        <a:buNone/>
                      </a:pPr>
                      <a:endParaRPr lang="cs-CZ" sz="2400" b="0" i="0" u="none" strike="noStrike" kern="1200" baseline="0" dirty="0">
                        <a:solidFill>
                          <a:schemeClr val="tx1"/>
                        </a:solidFill>
                        <a:latin typeface="+mn-lt"/>
                        <a:ea typeface="+mn-ea"/>
                        <a:cs typeface="+mn-cs"/>
                      </a:endParaRPr>
                    </a:p>
                  </a:txBody>
                  <a:tcPr marL="464234" marR="348175" marT="232117" marB="232117">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3463689258"/>
                  </a:ext>
                </a:extLst>
              </a:tr>
            </a:tbl>
          </a:graphicData>
        </a:graphic>
      </p:graphicFrame>
    </p:spTree>
    <p:extLst>
      <p:ext uri="{BB962C8B-B14F-4D97-AF65-F5344CB8AC3E}">
        <p14:creationId xmlns:p14="http://schemas.microsoft.com/office/powerpoint/2010/main" val="2502350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E214AA7-F028-4A0D-8698-61AEC754D1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1598340"/>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Nadpis 1">
            <a:extLst>
              <a:ext uri="{FF2B5EF4-FFF2-40B4-BE49-F238E27FC236}">
                <a16:creationId xmlns:a16="http://schemas.microsoft.com/office/drawing/2014/main" id="{5B102407-9CC3-443F-B3CA-9F332D3EEE00}"/>
              </a:ext>
            </a:extLst>
          </p:cNvPr>
          <p:cNvSpPr>
            <a:spLocks noGrp="1"/>
          </p:cNvSpPr>
          <p:nvPr>
            <p:ph type="title"/>
          </p:nvPr>
        </p:nvSpPr>
        <p:spPr>
          <a:xfrm>
            <a:off x="1159933" y="995318"/>
            <a:ext cx="9872134" cy="1193968"/>
          </a:xfrm>
          <a:solidFill>
            <a:srgbClr val="FFFFFF"/>
          </a:solidFill>
          <a:ln w="38100">
            <a:solidFill>
              <a:srgbClr val="7F7F7F"/>
            </a:solidFill>
            <a:miter lim="800000"/>
          </a:ln>
        </p:spPr>
        <p:txBody>
          <a:bodyPr vert="horz" lIns="91440" tIns="45720" rIns="91440" bIns="45720" rtlCol="0" anchor="ctr">
            <a:normAutofit/>
          </a:bodyPr>
          <a:lstStyle/>
          <a:p>
            <a:pPr algn="ctr"/>
            <a:r>
              <a:rPr lang="cs-CZ" sz="3600" kern="1200" dirty="0" err="1">
                <a:solidFill>
                  <a:srgbClr val="3F3F3F"/>
                </a:solidFill>
                <a:latin typeface="+mj-lt"/>
                <a:ea typeface="+mj-ea"/>
                <a:cs typeface="+mj-cs"/>
              </a:rPr>
              <a:t>Personal</a:t>
            </a:r>
            <a:r>
              <a:rPr lang="cs-CZ" sz="3600" kern="1200" dirty="0">
                <a:solidFill>
                  <a:srgbClr val="3F3F3F"/>
                </a:solidFill>
                <a:latin typeface="+mj-lt"/>
                <a:ea typeface="+mj-ea"/>
                <a:cs typeface="+mj-cs"/>
              </a:rPr>
              <a:t> data</a:t>
            </a:r>
            <a:endParaRPr lang="en-US" sz="3600" kern="1200" dirty="0">
              <a:solidFill>
                <a:srgbClr val="3F3F3F"/>
              </a:solidFill>
              <a:latin typeface="+mj-lt"/>
              <a:ea typeface="+mj-ea"/>
              <a:cs typeface="+mj-cs"/>
            </a:endParaRPr>
          </a:p>
        </p:txBody>
      </p:sp>
      <p:sp>
        <p:nvSpPr>
          <p:cNvPr id="3" name="Zástupný obsah 2">
            <a:extLst>
              <a:ext uri="{FF2B5EF4-FFF2-40B4-BE49-F238E27FC236}">
                <a16:creationId xmlns:a16="http://schemas.microsoft.com/office/drawing/2014/main" id="{BBC002EF-6F97-427F-94F2-A274B513A9C6}"/>
              </a:ext>
            </a:extLst>
          </p:cNvPr>
          <p:cNvSpPr>
            <a:spLocks noGrp="1"/>
          </p:cNvSpPr>
          <p:nvPr>
            <p:ph idx="1"/>
          </p:nvPr>
        </p:nvSpPr>
        <p:spPr>
          <a:xfrm>
            <a:off x="1476915" y="2888250"/>
            <a:ext cx="4297351" cy="2959777"/>
          </a:xfrm>
        </p:spPr>
        <p:txBody>
          <a:bodyPr vert="horz" lIns="91440" tIns="45720" rIns="91440" bIns="45720" rtlCol="0" anchor="t">
            <a:noAutofit/>
          </a:bodyPr>
          <a:lstStyle/>
          <a:p>
            <a:pPr marL="0" indent="0" algn="just">
              <a:buNone/>
            </a:pPr>
            <a:r>
              <a:rPr lang="cs-CZ" sz="2000" dirty="0"/>
              <a:t>na</a:t>
            </a:r>
            <a:r>
              <a:rPr lang="en-US" sz="2000" dirty="0"/>
              <a:t>me,</a:t>
            </a:r>
            <a:r>
              <a:rPr lang="cs-CZ" sz="2000" dirty="0"/>
              <a:t> </a:t>
            </a:r>
            <a:r>
              <a:rPr lang="en-US" sz="2000" dirty="0"/>
              <a:t>permanent address, delivery address, </a:t>
            </a:r>
            <a:r>
              <a:rPr lang="cs-CZ" sz="2000" dirty="0"/>
              <a:t>g</a:t>
            </a:r>
            <a:r>
              <a:rPr lang="en-US" sz="2000" dirty="0"/>
              <a:t>ender, age, date of birth, place of birth, birth number</a:t>
            </a:r>
            <a:r>
              <a:rPr lang="cs-CZ" sz="2000" dirty="0"/>
              <a:t>,</a:t>
            </a:r>
            <a:r>
              <a:rPr lang="en-US" sz="2000" dirty="0"/>
              <a:t> personal status, Medical disadvantage, photographic record, video record, audio record, e-mail address, telephone number - private and work, identification number, VAT number, identity card number, driving license number, passport number, </a:t>
            </a:r>
            <a:r>
              <a:rPr lang="cs-CZ" sz="2000" dirty="0"/>
              <a:t>e</a:t>
            </a:r>
            <a:r>
              <a:rPr lang="en-US" sz="2000" dirty="0" err="1"/>
              <a:t>ducation</a:t>
            </a:r>
            <a:r>
              <a:rPr lang="en-US" sz="2000" dirty="0"/>
              <a:t>, employment income (wage, salary) </a:t>
            </a:r>
            <a:endParaRPr lang="cs-CZ" sz="2000" dirty="0"/>
          </a:p>
        </p:txBody>
      </p:sp>
      <p:cxnSp>
        <p:nvCxnSpPr>
          <p:cNvPr id="20" name="Straight Connector 19">
            <a:extLst>
              <a:ext uri="{FF2B5EF4-FFF2-40B4-BE49-F238E27FC236}">
                <a16:creationId xmlns:a16="http://schemas.microsoft.com/office/drawing/2014/main" id="{D6206FDC-2777-4D7F-AF9C-73413DA664C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6000" y="2888250"/>
            <a:ext cx="0" cy="2769135"/>
          </a:xfrm>
          <a:prstGeom prst="line">
            <a:avLst/>
          </a:prstGeom>
          <a:ln w="19050">
            <a:solidFill>
              <a:srgbClr val="7F7F7F"/>
            </a:solidFill>
          </a:ln>
        </p:spPr>
        <p:style>
          <a:lnRef idx="1">
            <a:schemeClr val="accent1"/>
          </a:lnRef>
          <a:fillRef idx="0">
            <a:schemeClr val="accent1"/>
          </a:fillRef>
          <a:effectRef idx="0">
            <a:schemeClr val="accent1"/>
          </a:effectRef>
          <a:fontRef idx="minor">
            <a:schemeClr val="tx1"/>
          </a:fontRef>
        </p:style>
      </p:cxnSp>
      <p:sp>
        <p:nvSpPr>
          <p:cNvPr id="4" name="Nadpis 1">
            <a:extLst>
              <a:ext uri="{FF2B5EF4-FFF2-40B4-BE49-F238E27FC236}">
                <a16:creationId xmlns:a16="http://schemas.microsoft.com/office/drawing/2014/main" id="{BC6BE017-2E50-44DA-85CE-AF1A8F6E63C3}"/>
              </a:ext>
            </a:extLst>
          </p:cNvPr>
          <p:cNvSpPr txBox="1">
            <a:spLocks/>
          </p:cNvSpPr>
          <p:nvPr/>
        </p:nvSpPr>
        <p:spPr>
          <a:xfrm>
            <a:off x="6417731" y="2888250"/>
            <a:ext cx="4292594" cy="2959778"/>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n-US" sz="2000" dirty="0">
                <a:latin typeface="+mn-lt"/>
              </a:rPr>
              <a:t>data on racial or ethnic origin (nationality), religion, philosophical belief, trade union membership, health status - data on physical or mental health, provision of health services, sexual orientation, criminal offenses, final convictions, DNA, RNA, blood group , Rh blood factor, facial image, fingerprint, iris image, retina image, signature, voice (color)</a:t>
            </a:r>
            <a:endParaRPr lang="cs-CZ" sz="2000" dirty="0">
              <a:latin typeface="+mn-lt"/>
            </a:endParaRPr>
          </a:p>
        </p:txBody>
      </p:sp>
    </p:spTree>
    <p:extLst>
      <p:ext uri="{BB962C8B-B14F-4D97-AF65-F5344CB8AC3E}">
        <p14:creationId xmlns:p14="http://schemas.microsoft.com/office/powerpoint/2010/main" val="2382456340"/>
      </p:ext>
    </p:extLst>
  </p:cSld>
  <p:clrMapOvr>
    <a:overrideClrMapping bg1="dk1" tx1="lt1" bg2="dk2" tx2="lt2" accent1="accent1" accent2="accent2" accent3="accent3" accent4="accent4" accent5="accent5" accent6="accent6" hlink="hlink" folHlink="folHlink"/>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B41DF0CC-5B48-49FC-8111-FA44BFDE4850}"/>
              </a:ext>
            </a:extLst>
          </p:cNvPr>
          <p:cNvSpPr>
            <a:spLocks noGrp="1"/>
          </p:cNvSpPr>
          <p:nvPr>
            <p:ph type="title"/>
          </p:nvPr>
        </p:nvSpPr>
        <p:spPr>
          <a:xfrm>
            <a:off x="556532" y="643467"/>
            <a:ext cx="11635468" cy="744836"/>
          </a:xfrm>
          <a:prstGeom prst="ellipse">
            <a:avLst/>
          </a:prstGeom>
        </p:spPr>
        <p:txBody>
          <a:bodyPr vert="horz" lIns="91440" tIns="45720" rIns="91440" bIns="45720" rtlCol="0" anchor="ctr">
            <a:normAutofit fontScale="90000"/>
          </a:bodyPr>
          <a:lstStyle/>
          <a:p>
            <a:pPr algn="ctr"/>
            <a:r>
              <a:rPr lang="cs-CZ" sz="3200" dirty="0">
                <a:solidFill>
                  <a:schemeClr val="bg1"/>
                </a:solidFill>
              </a:rPr>
              <a:t>Data </a:t>
            </a:r>
            <a:r>
              <a:rPr lang="cs-CZ" sz="3200" dirty="0" err="1">
                <a:solidFill>
                  <a:schemeClr val="bg1"/>
                </a:solidFill>
              </a:rPr>
              <a:t>transfers</a:t>
            </a:r>
            <a:r>
              <a:rPr lang="cs-CZ" sz="3200" dirty="0">
                <a:solidFill>
                  <a:schemeClr val="bg1"/>
                </a:solidFill>
              </a:rPr>
              <a:t> </a:t>
            </a:r>
            <a:r>
              <a:rPr lang="cs-CZ" sz="3200" dirty="0" err="1">
                <a:solidFill>
                  <a:schemeClr val="bg1"/>
                </a:solidFill>
              </a:rPr>
              <a:t>under</a:t>
            </a:r>
            <a:r>
              <a:rPr lang="cs-CZ" sz="3200" dirty="0">
                <a:solidFill>
                  <a:schemeClr val="bg1"/>
                </a:solidFill>
              </a:rPr>
              <a:t> GDPR</a:t>
            </a:r>
            <a:endParaRPr lang="en-US" sz="3200" kern="1200" dirty="0">
              <a:solidFill>
                <a:schemeClr val="bg1"/>
              </a:solidFill>
              <a:latin typeface="+mj-lt"/>
              <a:ea typeface="+mj-ea"/>
              <a:cs typeface="+mj-cs"/>
            </a:endParaRPr>
          </a:p>
        </p:txBody>
      </p:sp>
      <p:graphicFrame>
        <p:nvGraphicFramePr>
          <p:cNvPr id="4" name="Tabulka 3">
            <a:extLst>
              <a:ext uri="{FF2B5EF4-FFF2-40B4-BE49-F238E27FC236}">
                <a16:creationId xmlns:a16="http://schemas.microsoft.com/office/drawing/2014/main" id="{22DB9DA3-7B40-4954-8198-FEEDCBB9C859}"/>
              </a:ext>
            </a:extLst>
          </p:cNvPr>
          <p:cNvGraphicFramePr>
            <a:graphicFrameLocks noGrp="1"/>
          </p:cNvGraphicFramePr>
          <p:nvPr>
            <p:extLst>
              <p:ext uri="{D42A27DB-BD31-4B8C-83A1-F6EECF244321}">
                <p14:modId xmlns:p14="http://schemas.microsoft.com/office/powerpoint/2010/main" val="1841041353"/>
              </p:ext>
            </p:extLst>
          </p:nvPr>
        </p:nvGraphicFramePr>
        <p:xfrm>
          <a:off x="556532" y="1593166"/>
          <a:ext cx="11635468" cy="5771244"/>
        </p:xfrm>
        <a:graphic>
          <a:graphicData uri="http://schemas.openxmlformats.org/drawingml/2006/table">
            <a:tbl>
              <a:tblPr>
                <a:noFill/>
              </a:tblPr>
              <a:tblGrid>
                <a:gridCol w="11635468">
                  <a:extLst>
                    <a:ext uri="{9D8B030D-6E8A-4147-A177-3AD203B41FA5}">
                      <a16:colId xmlns:a16="http://schemas.microsoft.com/office/drawing/2014/main" val="2565121012"/>
                    </a:ext>
                  </a:extLst>
                </a:gridCol>
              </a:tblGrid>
              <a:tr h="2678565">
                <a:tc>
                  <a:txBody>
                    <a:bodyPr/>
                    <a:lstStyle/>
                    <a:p>
                      <a:endParaRPr lang="cs-CZ" sz="1800" b="1" i="0" u="none" strike="noStrike" kern="1200" baseline="0" dirty="0">
                        <a:solidFill>
                          <a:schemeClr val="tx1"/>
                        </a:solidFill>
                        <a:latin typeface="+mn-lt"/>
                        <a:ea typeface="+mn-ea"/>
                        <a:cs typeface="+mn-cs"/>
                      </a:endParaRPr>
                    </a:p>
                    <a:p>
                      <a:pPr marL="457200" indent="-457200">
                        <a:buFont typeface="Arial" panose="020B0604020202020204" pitchFamily="34" charset="0"/>
                        <a:buChar char="•"/>
                      </a:pPr>
                      <a:r>
                        <a:rPr lang="en-US" sz="2400" dirty="0"/>
                        <a:t>Free flows in the EU/EEA </a:t>
                      </a:r>
                      <a:endParaRPr lang="cs-CZ" sz="2400" dirty="0"/>
                    </a:p>
                    <a:p>
                      <a:pPr marL="457200" indent="-457200">
                        <a:buFont typeface="Arial" panose="020B0604020202020204" pitchFamily="34" charset="0"/>
                        <a:buChar char="•"/>
                      </a:pPr>
                      <a:endParaRPr lang="cs-CZ" sz="2400" dirty="0"/>
                    </a:p>
                    <a:p>
                      <a:pPr marL="457200" indent="-457200">
                        <a:buFont typeface="Arial" panose="020B0604020202020204" pitchFamily="34" charset="0"/>
                        <a:buChar char="•"/>
                      </a:pPr>
                      <a:r>
                        <a:rPr lang="en-US" sz="2400" dirty="0"/>
                        <a:t>Transfers to „third countries“</a:t>
                      </a:r>
                      <a:endParaRPr lang="cs-CZ" sz="2400" dirty="0"/>
                    </a:p>
                    <a:p>
                      <a:pPr marL="914400" lvl="1" indent="-457200">
                        <a:buFont typeface="Arial" panose="020B0604020202020204" pitchFamily="34" charset="0"/>
                        <a:buChar char="•"/>
                      </a:pPr>
                      <a:r>
                        <a:rPr lang="en-US" sz="2400" dirty="0"/>
                        <a:t>Adequacy</a:t>
                      </a:r>
                      <a:r>
                        <a:rPr lang="cs-CZ" sz="2400" dirty="0"/>
                        <a:t> </a:t>
                      </a:r>
                      <a:r>
                        <a:rPr lang="cs-CZ" sz="2400" dirty="0" err="1"/>
                        <a:t>decision</a:t>
                      </a:r>
                      <a:r>
                        <a:rPr lang="cs-CZ" sz="2400" dirty="0"/>
                        <a:t> (</a:t>
                      </a:r>
                      <a:r>
                        <a:rPr lang="cs-CZ" sz="2400" dirty="0" err="1"/>
                        <a:t>Israel</a:t>
                      </a:r>
                      <a:r>
                        <a:rPr lang="cs-CZ" sz="2400" dirty="0"/>
                        <a:t>, Japan, </a:t>
                      </a:r>
                      <a:r>
                        <a:rPr lang="cs-CZ" sz="2400" dirty="0" err="1"/>
                        <a:t>Canada</a:t>
                      </a:r>
                      <a:r>
                        <a:rPr lang="cs-CZ" sz="2400" dirty="0"/>
                        <a:t> …) X USA</a:t>
                      </a:r>
                    </a:p>
                    <a:p>
                      <a:pPr marL="914400" lvl="1" indent="-457200">
                        <a:buFont typeface="Arial" panose="020B0604020202020204" pitchFamily="34" charset="0"/>
                        <a:buChar char="•"/>
                      </a:pPr>
                      <a:r>
                        <a:rPr lang="en-US" sz="2400" dirty="0"/>
                        <a:t>Appropriate safeguards</a:t>
                      </a:r>
                      <a:endParaRPr lang="cs-CZ" sz="2400" dirty="0"/>
                    </a:p>
                    <a:p>
                      <a:pPr marL="1371600" lvl="2" indent="-457200">
                        <a:buFont typeface="Arial" panose="020B0604020202020204" pitchFamily="34" charset="0"/>
                        <a:buChar char="•"/>
                      </a:pPr>
                      <a:r>
                        <a:rPr lang="cs-CZ" sz="2400" dirty="0" err="1"/>
                        <a:t>Binding</a:t>
                      </a:r>
                      <a:r>
                        <a:rPr lang="cs-CZ" sz="2400" dirty="0"/>
                        <a:t> </a:t>
                      </a:r>
                      <a:r>
                        <a:rPr lang="cs-CZ" sz="2400" dirty="0" err="1"/>
                        <a:t>Corporate</a:t>
                      </a:r>
                      <a:r>
                        <a:rPr lang="cs-CZ" sz="2400" dirty="0"/>
                        <a:t> </a:t>
                      </a:r>
                      <a:r>
                        <a:rPr lang="cs-CZ" sz="2400" dirty="0" err="1"/>
                        <a:t>Rules</a:t>
                      </a:r>
                      <a:r>
                        <a:rPr lang="cs-CZ" sz="2400" dirty="0"/>
                        <a:t> (47)</a:t>
                      </a:r>
                    </a:p>
                    <a:p>
                      <a:pPr marL="1371600" lvl="2" indent="-457200">
                        <a:buFont typeface="Arial" panose="020B0604020202020204" pitchFamily="34" charset="0"/>
                        <a:buChar char="•"/>
                      </a:pPr>
                      <a:r>
                        <a:rPr lang="cs-CZ" sz="2400" dirty="0"/>
                        <a:t>Standard </a:t>
                      </a:r>
                      <a:r>
                        <a:rPr lang="cs-CZ" sz="2400" dirty="0" err="1"/>
                        <a:t>Contractual</a:t>
                      </a:r>
                      <a:r>
                        <a:rPr lang="cs-CZ" sz="2400" dirty="0"/>
                        <a:t> </a:t>
                      </a:r>
                      <a:r>
                        <a:rPr lang="cs-CZ" sz="2400" dirty="0" err="1"/>
                        <a:t>Clauses</a:t>
                      </a:r>
                      <a:r>
                        <a:rPr lang="cs-CZ" sz="2400" dirty="0"/>
                        <a:t> (28/8)</a:t>
                      </a:r>
                    </a:p>
                    <a:p>
                      <a:pPr marL="1371600" lvl="2" indent="-457200">
                        <a:buFont typeface="Arial" panose="020B0604020202020204" pitchFamily="34" charset="0"/>
                        <a:buChar char="•"/>
                      </a:pPr>
                      <a:r>
                        <a:rPr lang="cs-CZ" sz="2400" dirty="0" err="1"/>
                        <a:t>Codes</a:t>
                      </a:r>
                      <a:r>
                        <a:rPr lang="cs-CZ" sz="2400" dirty="0"/>
                        <a:t> </a:t>
                      </a:r>
                      <a:r>
                        <a:rPr lang="cs-CZ" sz="2400" dirty="0" err="1"/>
                        <a:t>of</a:t>
                      </a:r>
                      <a:r>
                        <a:rPr lang="cs-CZ" sz="2400" dirty="0"/>
                        <a:t> </a:t>
                      </a:r>
                      <a:r>
                        <a:rPr lang="cs-CZ" sz="2400" dirty="0" err="1"/>
                        <a:t>Conduct</a:t>
                      </a:r>
                      <a:r>
                        <a:rPr lang="cs-CZ" sz="2400" dirty="0"/>
                        <a:t> (40)</a:t>
                      </a:r>
                    </a:p>
                    <a:p>
                      <a:pPr marL="1371600" lvl="2" indent="-457200">
                        <a:buFont typeface="Arial" panose="020B0604020202020204" pitchFamily="34" charset="0"/>
                        <a:buChar char="•"/>
                      </a:pPr>
                      <a:r>
                        <a:rPr lang="cs-CZ" sz="2400" dirty="0" err="1"/>
                        <a:t>Certifications</a:t>
                      </a:r>
                      <a:r>
                        <a:rPr lang="cs-CZ" sz="2400" dirty="0"/>
                        <a:t> (42)</a:t>
                      </a:r>
                    </a:p>
                    <a:p>
                      <a:pPr marL="914400" lvl="1" indent="-457200">
                        <a:buFont typeface="Arial" panose="020B0604020202020204" pitchFamily="34" charset="0"/>
                        <a:buChar char="•"/>
                      </a:pPr>
                      <a:r>
                        <a:rPr lang="en-US" sz="2400" dirty="0"/>
                        <a:t>Derogations</a:t>
                      </a:r>
                      <a:r>
                        <a:rPr lang="cs-CZ" sz="2400" dirty="0"/>
                        <a:t> (49)</a:t>
                      </a:r>
                      <a:endParaRPr lang="cs-CZ" sz="2400" b="0" i="0" u="none" strike="noStrike" kern="1200" baseline="0" dirty="0">
                        <a:solidFill>
                          <a:schemeClr val="tx1"/>
                        </a:solidFill>
                        <a:latin typeface="+mn-lt"/>
                        <a:ea typeface="+mn-ea"/>
                        <a:cs typeface="+mn-cs"/>
                      </a:endParaRPr>
                    </a:p>
                  </a:txBody>
                  <a:tcPr marL="464234" marR="348175" marT="232117" marB="232117">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3614452658"/>
                  </a:ext>
                </a:extLst>
              </a:tr>
              <a:tr h="1375090">
                <a:tc>
                  <a:txBody>
                    <a:bodyPr/>
                    <a:lstStyle/>
                    <a:p>
                      <a:pPr marL="0" indent="0">
                        <a:buFont typeface="+mj-lt"/>
                        <a:buNone/>
                      </a:pPr>
                      <a:endParaRPr lang="cs-CZ" sz="2400" b="0" i="0" u="none" strike="noStrike" kern="1200" baseline="0" dirty="0">
                        <a:solidFill>
                          <a:schemeClr val="tx1"/>
                        </a:solidFill>
                        <a:latin typeface="+mn-lt"/>
                        <a:ea typeface="+mn-ea"/>
                        <a:cs typeface="+mn-cs"/>
                      </a:endParaRPr>
                    </a:p>
                  </a:txBody>
                  <a:tcPr marL="464234" marR="348175" marT="232117" marB="232117">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3463689258"/>
                  </a:ext>
                </a:extLst>
              </a:tr>
            </a:tbl>
          </a:graphicData>
        </a:graphic>
      </p:graphicFrame>
    </p:spTree>
    <p:extLst>
      <p:ext uri="{BB962C8B-B14F-4D97-AF65-F5344CB8AC3E}">
        <p14:creationId xmlns:p14="http://schemas.microsoft.com/office/powerpoint/2010/main" val="31038339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B41DF0CC-5B48-49FC-8111-FA44BFDE4850}"/>
              </a:ext>
            </a:extLst>
          </p:cNvPr>
          <p:cNvSpPr>
            <a:spLocks noGrp="1"/>
          </p:cNvSpPr>
          <p:nvPr>
            <p:ph type="title"/>
          </p:nvPr>
        </p:nvSpPr>
        <p:spPr>
          <a:xfrm>
            <a:off x="556532" y="643467"/>
            <a:ext cx="11635468" cy="744836"/>
          </a:xfrm>
          <a:prstGeom prst="ellipse">
            <a:avLst/>
          </a:prstGeom>
        </p:spPr>
        <p:txBody>
          <a:bodyPr vert="horz" lIns="91440" tIns="45720" rIns="91440" bIns="45720" rtlCol="0" anchor="ctr">
            <a:normAutofit fontScale="90000"/>
          </a:bodyPr>
          <a:lstStyle/>
          <a:p>
            <a:pPr algn="ctr"/>
            <a:r>
              <a:rPr lang="cs-CZ" sz="3200" dirty="0">
                <a:solidFill>
                  <a:schemeClr val="bg1"/>
                </a:solidFill>
              </a:rPr>
              <a:t>Data </a:t>
            </a:r>
            <a:r>
              <a:rPr lang="cs-CZ" sz="3200" dirty="0" err="1">
                <a:solidFill>
                  <a:schemeClr val="bg1"/>
                </a:solidFill>
              </a:rPr>
              <a:t>transfers</a:t>
            </a:r>
            <a:r>
              <a:rPr lang="cs-CZ" sz="3200" dirty="0">
                <a:solidFill>
                  <a:schemeClr val="bg1"/>
                </a:solidFill>
              </a:rPr>
              <a:t> to USA</a:t>
            </a:r>
            <a:endParaRPr lang="en-US" sz="3200" kern="1200" dirty="0">
              <a:solidFill>
                <a:schemeClr val="bg1"/>
              </a:solidFill>
              <a:latin typeface="+mj-lt"/>
              <a:ea typeface="+mj-ea"/>
              <a:cs typeface="+mj-cs"/>
            </a:endParaRPr>
          </a:p>
        </p:txBody>
      </p:sp>
      <p:graphicFrame>
        <p:nvGraphicFramePr>
          <p:cNvPr id="4" name="Tabulka 3">
            <a:extLst>
              <a:ext uri="{FF2B5EF4-FFF2-40B4-BE49-F238E27FC236}">
                <a16:creationId xmlns:a16="http://schemas.microsoft.com/office/drawing/2014/main" id="{22DB9DA3-7B40-4954-8198-FEEDCBB9C859}"/>
              </a:ext>
            </a:extLst>
          </p:cNvPr>
          <p:cNvGraphicFramePr>
            <a:graphicFrameLocks noGrp="1"/>
          </p:cNvGraphicFramePr>
          <p:nvPr>
            <p:extLst>
              <p:ext uri="{D42A27DB-BD31-4B8C-83A1-F6EECF244321}">
                <p14:modId xmlns:p14="http://schemas.microsoft.com/office/powerpoint/2010/main" val="3374618562"/>
              </p:ext>
            </p:extLst>
          </p:nvPr>
        </p:nvGraphicFramePr>
        <p:xfrm>
          <a:off x="556532" y="1593166"/>
          <a:ext cx="11635468" cy="6137004"/>
        </p:xfrm>
        <a:graphic>
          <a:graphicData uri="http://schemas.openxmlformats.org/drawingml/2006/table">
            <a:tbl>
              <a:tblPr>
                <a:noFill/>
              </a:tblPr>
              <a:tblGrid>
                <a:gridCol w="11635468">
                  <a:extLst>
                    <a:ext uri="{9D8B030D-6E8A-4147-A177-3AD203B41FA5}">
                      <a16:colId xmlns:a16="http://schemas.microsoft.com/office/drawing/2014/main" val="2565121012"/>
                    </a:ext>
                  </a:extLst>
                </a:gridCol>
              </a:tblGrid>
              <a:tr h="2678565">
                <a:tc>
                  <a:txBody>
                    <a:bodyPr/>
                    <a:lstStyle/>
                    <a:p>
                      <a:endParaRPr lang="cs-CZ" sz="1800" b="1" i="0" u="none" strike="noStrike" kern="1200" baseline="0" dirty="0">
                        <a:solidFill>
                          <a:schemeClr val="tx1"/>
                        </a:solidFill>
                        <a:latin typeface="+mn-lt"/>
                        <a:ea typeface="+mn-ea"/>
                        <a:cs typeface="+mn-cs"/>
                      </a:endParaRPr>
                    </a:p>
                    <a:p>
                      <a:pPr marL="457200" indent="-457200">
                        <a:buFont typeface="Arial" panose="020B0604020202020204" pitchFamily="34" charset="0"/>
                        <a:buChar char="•"/>
                      </a:pPr>
                      <a:r>
                        <a:rPr lang="cs-CZ" sz="2400" b="1" dirty="0" err="1"/>
                        <a:t>Safe</a:t>
                      </a:r>
                      <a:r>
                        <a:rPr lang="cs-CZ" sz="2400" b="1" dirty="0"/>
                        <a:t> </a:t>
                      </a:r>
                      <a:r>
                        <a:rPr lang="cs-CZ" sz="2400" b="1" dirty="0" err="1"/>
                        <a:t>Harbour</a:t>
                      </a:r>
                      <a:endParaRPr lang="cs-CZ" sz="2400" b="1" dirty="0"/>
                    </a:p>
                    <a:p>
                      <a:pPr marL="914400" lvl="1" indent="-457200">
                        <a:buFont typeface="Arial" panose="020B0604020202020204" pitchFamily="34" charset="0"/>
                        <a:buChar char="•"/>
                      </a:pPr>
                      <a:r>
                        <a:rPr lang="cs-CZ" sz="2400" dirty="0" err="1"/>
                        <a:t>Adequacy</a:t>
                      </a:r>
                      <a:r>
                        <a:rPr lang="cs-CZ" sz="2400" dirty="0"/>
                        <a:t> </a:t>
                      </a:r>
                      <a:r>
                        <a:rPr lang="cs-CZ" sz="2400" dirty="0" err="1"/>
                        <a:t>decision</a:t>
                      </a:r>
                      <a:r>
                        <a:rPr lang="cs-CZ" sz="2400" dirty="0"/>
                        <a:t> </a:t>
                      </a:r>
                      <a:r>
                        <a:rPr lang="cs-CZ" sz="2400" dirty="0" err="1"/>
                        <a:t>for</a:t>
                      </a:r>
                      <a:r>
                        <a:rPr lang="cs-CZ" sz="2400" dirty="0"/>
                        <a:t> USA</a:t>
                      </a:r>
                    </a:p>
                    <a:p>
                      <a:pPr marL="914400" lvl="1" indent="-457200">
                        <a:buFont typeface="Arial" panose="020B0604020202020204" pitchFamily="34" charset="0"/>
                        <a:buChar char="•"/>
                      </a:pPr>
                      <a:r>
                        <a:rPr lang="cs-CZ" sz="2400" dirty="0"/>
                        <a:t>Not </a:t>
                      </a:r>
                      <a:r>
                        <a:rPr lang="cs-CZ" sz="2400" dirty="0" err="1"/>
                        <a:t>whole</a:t>
                      </a:r>
                      <a:r>
                        <a:rPr lang="cs-CZ" sz="2400" dirty="0"/>
                        <a:t> country, but </a:t>
                      </a:r>
                      <a:r>
                        <a:rPr lang="cs-CZ" sz="2400" dirty="0" err="1"/>
                        <a:t>only</a:t>
                      </a:r>
                      <a:r>
                        <a:rPr lang="cs-CZ" sz="2400" dirty="0"/>
                        <a:t> </a:t>
                      </a:r>
                      <a:r>
                        <a:rPr lang="cs-CZ" sz="2400" dirty="0" err="1"/>
                        <a:t>certified</a:t>
                      </a:r>
                      <a:r>
                        <a:rPr lang="cs-CZ" sz="2400" dirty="0"/>
                        <a:t> </a:t>
                      </a:r>
                      <a:r>
                        <a:rPr lang="cs-CZ" sz="2400" dirty="0" err="1"/>
                        <a:t>companies</a:t>
                      </a:r>
                      <a:endParaRPr lang="cs-CZ" sz="2400" dirty="0"/>
                    </a:p>
                    <a:p>
                      <a:pPr marL="914400" lvl="1" indent="-457200">
                        <a:buFont typeface="Arial" panose="020B0604020202020204" pitchFamily="34" charset="0"/>
                        <a:buChar char="•"/>
                      </a:pPr>
                      <a:r>
                        <a:rPr lang="cs-CZ" sz="2400" dirty="0"/>
                        <a:t>Edward </a:t>
                      </a:r>
                      <a:r>
                        <a:rPr lang="cs-CZ" sz="2400" dirty="0" err="1"/>
                        <a:t>Snowden</a:t>
                      </a:r>
                      <a:r>
                        <a:rPr lang="cs-CZ" sz="2400" dirty="0"/>
                        <a:t> and PRISM </a:t>
                      </a:r>
                      <a:r>
                        <a:rPr lang="cs-CZ" sz="2400" dirty="0" err="1"/>
                        <a:t>affair</a:t>
                      </a:r>
                      <a:endParaRPr lang="cs-CZ" sz="2400" dirty="0"/>
                    </a:p>
                    <a:p>
                      <a:pPr marL="457200" indent="-457200">
                        <a:buFont typeface="Arial" panose="020B0604020202020204" pitchFamily="34" charset="0"/>
                        <a:buChar char="•"/>
                      </a:pPr>
                      <a:r>
                        <a:rPr lang="cs-CZ" sz="2400" dirty="0" err="1"/>
                        <a:t>Schremes</a:t>
                      </a:r>
                      <a:r>
                        <a:rPr lang="cs-CZ" sz="2400" dirty="0"/>
                        <a:t> C-362/14</a:t>
                      </a:r>
                    </a:p>
                    <a:p>
                      <a:pPr marL="457200" indent="-457200">
                        <a:buFont typeface="Arial" panose="020B0604020202020204" pitchFamily="34" charset="0"/>
                        <a:buChar char="•"/>
                      </a:pPr>
                      <a:endParaRPr lang="cs-CZ" sz="2400" dirty="0"/>
                    </a:p>
                    <a:p>
                      <a:pPr marL="457200" indent="-457200">
                        <a:buFont typeface="Arial" panose="020B0604020202020204" pitchFamily="34" charset="0"/>
                        <a:buChar char="•"/>
                      </a:pPr>
                      <a:r>
                        <a:rPr lang="cs-CZ" sz="2400" b="1" dirty="0" err="1"/>
                        <a:t>Privacy</a:t>
                      </a:r>
                      <a:r>
                        <a:rPr lang="cs-CZ" sz="2400" b="1" dirty="0"/>
                        <a:t> </a:t>
                      </a:r>
                      <a:r>
                        <a:rPr lang="cs-CZ" sz="2400" b="1" dirty="0" err="1"/>
                        <a:t>shield</a:t>
                      </a:r>
                      <a:endParaRPr lang="cs-CZ" sz="2400" b="1" dirty="0"/>
                    </a:p>
                    <a:p>
                      <a:pPr marL="457200" indent="-457200">
                        <a:buFont typeface="Arial" panose="020B0604020202020204" pitchFamily="34" charset="0"/>
                        <a:buChar char="•"/>
                      </a:pPr>
                      <a:r>
                        <a:rPr lang="cs-CZ" sz="2400" dirty="0" err="1"/>
                        <a:t>Schremes</a:t>
                      </a:r>
                      <a:r>
                        <a:rPr lang="cs-CZ" sz="2400" dirty="0"/>
                        <a:t> II C-311/18</a:t>
                      </a:r>
                    </a:p>
                    <a:p>
                      <a:pPr marL="457200" indent="-457200">
                        <a:buFont typeface="Arial" panose="020B0604020202020204" pitchFamily="34" charset="0"/>
                        <a:buChar char="•"/>
                      </a:pPr>
                      <a:r>
                        <a:rPr lang="cs-CZ" sz="2400" dirty="0"/>
                        <a:t>Standard </a:t>
                      </a:r>
                      <a:r>
                        <a:rPr lang="cs-CZ" sz="2400" dirty="0" err="1"/>
                        <a:t>Contractual</a:t>
                      </a:r>
                      <a:r>
                        <a:rPr lang="cs-CZ" sz="2400" dirty="0"/>
                        <a:t> </a:t>
                      </a:r>
                      <a:r>
                        <a:rPr lang="cs-CZ" sz="2400" dirty="0" err="1"/>
                        <a:t>Clauses</a:t>
                      </a:r>
                      <a:endParaRPr lang="cs-CZ" sz="2400" dirty="0"/>
                    </a:p>
                    <a:p>
                      <a:pPr marL="457200" indent="-457200">
                        <a:buFont typeface="Arial" panose="020B0604020202020204" pitchFamily="34" charset="0"/>
                        <a:buChar char="•"/>
                      </a:pPr>
                      <a:endParaRPr lang="cs-CZ" sz="2400" dirty="0"/>
                    </a:p>
                    <a:p>
                      <a:pPr marL="457200" indent="-457200">
                        <a:buFont typeface="Arial" panose="020B0604020202020204" pitchFamily="34" charset="0"/>
                        <a:buChar char="•"/>
                      </a:pPr>
                      <a:endParaRPr lang="cs-CZ" sz="2400" dirty="0"/>
                    </a:p>
                  </a:txBody>
                  <a:tcPr marL="464234" marR="348175" marT="232117" marB="232117">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3614452658"/>
                  </a:ext>
                </a:extLst>
              </a:tr>
              <a:tr h="1375090">
                <a:tc>
                  <a:txBody>
                    <a:bodyPr/>
                    <a:lstStyle/>
                    <a:p>
                      <a:pPr marL="0" indent="0">
                        <a:buFont typeface="+mj-lt"/>
                        <a:buNone/>
                      </a:pPr>
                      <a:endParaRPr lang="cs-CZ" sz="2400" b="0" i="0" u="none" strike="noStrike" kern="1200" baseline="0" dirty="0">
                        <a:solidFill>
                          <a:schemeClr val="tx1"/>
                        </a:solidFill>
                        <a:latin typeface="+mn-lt"/>
                        <a:ea typeface="+mn-ea"/>
                        <a:cs typeface="+mn-cs"/>
                      </a:endParaRPr>
                    </a:p>
                  </a:txBody>
                  <a:tcPr marL="464234" marR="348175" marT="232117" marB="232117">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3463689258"/>
                  </a:ext>
                </a:extLst>
              </a:tr>
            </a:tbl>
          </a:graphicData>
        </a:graphic>
      </p:graphicFrame>
    </p:spTree>
    <p:extLst>
      <p:ext uri="{BB962C8B-B14F-4D97-AF65-F5344CB8AC3E}">
        <p14:creationId xmlns:p14="http://schemas.microsoft.com/office/powerpoint/2010/main" val="1957663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3" name="Rectangle 9">
            <a:extLst>
              <a:ext uri="{FF2B5EF4-FFF2-40B4-BE49-F238E27FC236}">
                <a16:creationId xmlns:a16="http://schemas.microsoft.com/office/drawing/2014/main" id="{5B32A67F-3598-4A13-8552-DA884FFCC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34A71A94-00ED-49AC-A045-06AFA3A41E30}"/>
              </a:ext>
            </a:extLst>
          </p:cNvPr>
          <p:cNvSpPr>
            <a:spLocks noGrp="1"/>
          </p:cNvSpPr>
          <p:nvPr>
            <p:ph type="title"/>
          </p:nvPr>
        </p:nvSpPr>
        <p:spPr>
          <a:xfrm>
            <a:off x="804673" y="3320859"/>
            <a:ext cx="7057282" cy="2076333"/>
          </a:xfrm>
        </p:spPr>
        <p:txBody>
          <a:bodyPr vert="horz" lIns="91440" tIns="45720" rIns="91440" bIns="45720" rtlCol="0" anchor="t">
            <a:normAutofit fontScale="90000"/>
          </a:bodyPr>
          <a:lstStyle/>
          <a:p>
            <a:r>
              <a:rPr lang="en-US" sz="4800" kern="1200" dirty="0">
                <a:solidFill>
                  <a:schemeClr val="bg1"/>
                </a:solidFill>
                <a:latin typeface="+mj-lt"/>
                <a:ea typeface="+mj-ea"/>
                <a:cs typeface="+mj-cs"/>
              </a:rPr>
              <a:t>Questions?</a:t>
            </a:r>
            <a:br>
              <a:rPr lang="cs-CZ" sz="4800" kern="1200" dirty="0">
                <a:solidFill>
                  <a:schemeClr val="bg1"/>
                </a:solidFill>
                <a:latin typeface="+mj-lt"/>
                <a:ea typeface="+mj-ea"/>
                <a:cs typeface="+mj-cs"/>
              </a:rPr>
            </a:br>
            <a:br>
              <a:rPr lang="cs-CZ" sz="4800" kern="1200" dirty="0">
                <a:solidFill>
                  <a:schemeClr val="bg1"/>
                </a:solidFill>
                <a:latin typeface="+mj-lt"/>
                <a:ea typeface="+mj-ea"/>
                <a:cs typeface="+mj-cs"/>
              </a:rPr>
            </a:br>
            <a:r>
              <a:rPr lang="cs-CZ" sz="3600" kern="1200" dirty="0">
                <a:solidFill>
                  <a:schemeClr val="bg1"/>
                </a:solidFill>
                <a:latin typeface="+mj-lt"/>
                <a:ea typeface="+mj-ea"/>
                <a:cs typeface="+mj-cs"/>
              </a:rPr>
              <a:t>MS </a:t>
            </a:r>
            <a:r>
              <a:rPr lang="cs-CZ" sz="3600" kern="1200" dirty="0" err="1">
                <a:solidFill>
                  <a:schemeClr val="bg1"/>
                </a:solidFill>
                <a:latin typeface="+mj-lt"/>
                <a:ea typeface="+mj-ea"/>
                <a:cs typeface="+mj-cs"/>
              </a:rPr>
              <a:t>Teams</a:t>
            </a:r>
            <a:r>
              <a:rPr lang="cs-CZ" sz="3600" kern="1200" dirty="0">
                <a:solidFill>
                  <a:schemeClr val="bg1"/>
                </a:solidFill>
                <a:latin typeface="+mj-lt"/>
                <a:ea typeface="+mj-ea"/>
                <a:cs typeface="+mj-cs"/>
              </a:rPr>
              <a:t> /</a:t>
            </a:r>
            <a:br>
              <a:rPr lang="cs-CZ" sz="3600" kern="1200" dirty="0">
                <a:solidFill>
                  <a:schemeClr val="bg1"/>
                </a:solidFill>
                <a:latin typeface="+mj-lt"/>
                <a:ea typeface="+mj-ea"/>
                <a:cs typeface="+mj-cs"/>
              </a:rPr>
            </a:br>
            <a:r>
              <a:rPr lang="cs-CZ" sz="3600" kern="1200" dirty="0">
                <a:solidFill>
                  <a:schemeClr val="bg1"/>
                </a:solidFill>
                <a:latin typeface="+mj-lt"/>
                <a:ea typeface="+mj-ea"/>
                <a:cs typeface="+mj-cs"/>
                <a:hlinkClick r:id="rId2"/>
              </a:rPr>
              <a:t>434044@mail.muni.cz</a:t>
            </a:r>
            <a:r>
              <a:rPr lang="cs-CZ" sz="3600" kern="1200" dirty="0">
                <a:solidFill>
                  <a:schemeClr val="bg1"/>
                </a:solidFill>
                <a:latin typeface="+mj-lt"/>
                <a:ea typeface="+mj-ea"/>
                <a:cs typeface="+mj-cs"/>
              </a:rPr>
              <a:t> </a:t>
            </a:r>
            <a:br>
              <a:rPr lang="cs-CZ" sz="3600" kern="1200" dirty="0">
                <a:solidFill>
                  <a:schemeClr val="bg1"/>
                </a:solidFill>
                <a:latin typeface="+mj-lt"/>
                <a:ea typeface="+mj-ea"/>
                <a:cs typeface="+mj-cs"/>
              </a:rPr>
            </a:br>
            <a:endParaRPr lang="en-US" sz="3600" kern="1200" dirty="0">
              <a:solidFill>
                <a:schemeClr val="bg1"/>
              </a:solidFill>
              <a:latin typeface="+mj-lt"/>
              <a:ea typeface="+mj-ea"/>
              <a:cs typeface="+mj-cs"/>
            </a:endParaRPr>
          </a:p>
        </p:txBody>
      </p:sp>
      <p:sp>
        <p:nvSpPr>
          <p:cNvPr id="12" name="Freeform: Shape 11">
            <a:extLst>
              <a:ext uri="{FF2B5EF4-FFF2-40B4-BE49-F238E27FC236}">
                <a16:creationId xmlns:a16="http://schemas.microsoft.com/office/drawing/2014/main" id="{BCC55ACC-A2F6-403C-A3A4-D59B3734D4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57312" y="381000"/>
            <a:ext cx="6334689" cy="6477000"/>
          </a:xfrm>
          <a:custGeom>
            <a:avLst/>
            <a:gdLst>
              <a:gd name="connsiteX0" fmla="*/ 3561588 w 6334689"/>
              <a:gd name="connsiteY0" fmla="*/ 0 h 6477000"/>
              <a:gd name="connsiteX1" fmla="*/ 6309883 w 6334689"/>
              <a:gd name="connsiteY1" fmla="*/ 1296087 h 6477000"/>
              <a:gd name="connsiteX2" fmla="*/ 6334689 w 6334689"/>
              <a:gd name="connsiteY2" fmla="*/ 1329261 h 6477000"/>
              <a:gd name="connsiteX3" fmla="*/ 6334689 w 6334689"/>
              <a:gd name="connsiteY3" fmla="*/ 5793916 h 6477000"/>
              <a:gd name="connsiteX4" fmla="*/ 6309883 w 6334689"/>
              <a:gd name="connsiteY4" fmla="*/ 5827089 h 6477000"/>
              <a:gd name="connsiteX5" fmla="*/ 5760467 w 6334689"/>
              <a:gd name="connsiteY5" fmla="*/ 6363539 h 6477000"/>
              <a:gd name="connsiteX6" fmla="*/ 5607796 w 6334689"/>
              <a:gd name="connsiteY6" fmla="*/ 6477000 h 6477000"/>
              <a:gd name="connsiteX7" fmla="*/ 1519571 w 6334689"/>
              <a:gd name="connsiteY7" fmla="*/ 6477000 h 6477000"/>
              <a:gd name="connsiteX8" fmla="*/ 1296088 w 6334689"/>
              <a:gd name="connsiteY8" fmla="*/ 6309883 h 6477000"/>
              <a:gd name="connsiteX9" fmla="*/ 0 w 6334689"/>
              <a:gd name="connsiteY9" fmla="*/ 3561588 h 6477000"/>
              <a:gd name="connsiteX10" fmla="*/ 3561588 w 6334689"/>
              <a:gd name="connsiteY10" fmla="*/ 0 h 647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334689" h="6477000">
                <a:moveTo>
                  <a:pt x="3561588" y="0"/>
                </a:moveTo>
                <a:cubicBezTo>
                  <a:pt x="4668032" y="0"/>
                  <a:pt x="5656635" y="504534"/>
                  <a:pt x="6309883" y="1296087"/>
                </a:cubicBezTo>
                <a:lnTo>
                  <a:pt x="6334689" y="1329261"/>
                </a:lnTo>
                <a:lnTo>
                  <a:pt x="6334689" y="5793916"/>
                </a:lnTo>
                <a:lnTo>
                  <a:pt x="6309883" y="5827089"/>
                </a:lnTo>
                <a:cubicBezTo>
                  <a:pt x="6146571" y="6024977"/>
                  <a:pt x="5962299" y="6204927"/>
                  <a:pt x="5760467" y="6363539"/>
                </a:cubicBezTo>
                <a:lnTo>
                  <a:pt x="5607796" y="6477000"/>
                </a:lnTo>
                <a:lnTo>
                  <a:pt x="1519571" y="6477000"/>
                </a:lnTo>
                <a:lnTo>
                  <a:pt x="1296088" y="6309883"/>
                </a:lnTo>
                <a:cubicBezTo>
                  <a:pt x="504535" y="5656635"/>
                  <a:pt x="0" y="4668032"/>
                  <a:pt x="0" y="3561588"/>
                </a:cubicBezTo>
                <a:cubicBezTo>
                  <a:pt x="0" y="1594577"/>
                  <a:pt x="1594577" y="0"/>
                  <a:pt x="3561588" y="0"/>
                </a:cubicBez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Freeform: Shape 13">
            <a:extLst>
              <a:ext uri="{FF2B5EF4-FFF2-40B4-BE49-F238E27FC236}">
                <a16:creationId xmlns:a16="http://schemas.microsoft.com/office/drawing/2014/main" id="{598EBA13-C937-430B-9523-439FE21096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21086" y="544777"/>
            <a:ext cx="6170914" cy="6313225"/>
          </a:xfrm>
          <a:custGeom>
            <a:avLst/>
            <a:gdLst>
              <a:gd name="connsiteX0" fmla="*/ 3397813 w 6170914"/>
              <a:gd name="connsiteY0" fmla="*/ 0 h 6313225"/>
              <a:gd name="connsiteX1" fmla="*/ 6019731 w 6170914"/>
              <a:gd name="connsiteY1" fmla="*/ 1236489 h 6313225"/>
              <a:gd name="connsiteX2" fmla="*/ 6170914 w 6170914"/>
              <a:gd name="connsiteY2" fmla="*/ 1438663 h 6313225"/>
              <a:gd name="connsiteX3" fmla="*/ 6170914 w 6170914"/>
              <a:gd name="connsiteY3" fmla="*/ 5356963 h 6313225"/>
              <a:gd name="connsiteX4" fmla="*/ 6019731 w 6170914"/>
              <a:gd name="connsiteY4" fmla="*/ 5559138 h 6313225"/>
              <a:gd name="connsiteX5" fmla="*/ 5194591 w 6170914"/>
              <a:gd name="connsiteY5" fmla="*/ 6282226 h 6313225"/>
              <a:gd name="connsiteX6" fmla="*/ 5141791 w 6170914"/>
              <a:gd name="connsiteY6" fmla="*/ 6313225 h 6313225"/>
              <a:gd name="connsiteX7" fmla="*/ 1659199 w 6170914"/>
              <a:gd name="connsiteY7" fmla="*/ 6313225 h 6313225"/>
              <a:gd name="connsiteX8" fmla="*/ 1498064 w 6170914"/>
              <a:gd name="connsiteY8" fmla="*/ 6215333 h 6313225"/>
              <a:gd name="connsiteX9" fmla="*/ 0 w 6170914"/>
              <a:gd name="connsiteY9" fmla="*/ 3397813 h 6313225"/>
              <a:gd name="connsiteX10" fmla="*/ 3397813 w 6170914"/>
              <a:gd name="connsiteY10" fmla="*/ 0 h 6313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0914" h="6313225">
                <a:moveTo>
                  <a:pt x="3397813" y="0"/>
                </a:moveTo>
                <a:cubicBezTo>
                  <a:pt x="4453378" y="0"/>
                  <a:pt x="5396522" y="481334"/>
                  <a:pt x="6019731" y="1236489"/>
                </a:cubicBezTo>
                <a:lnTo>
                  <a:pt x="6170914" y="1438663"/>
                </a:lnTo>
                <a:lnTo>
                  <a:pt x="6170914" y="5356963"/>
                </a:lnTo>
                <a:lnTo>
                  <a:pt x="6019731" y="5559138"/>
                </a:lnTo>
                <a:cubicBezTo>
                  <a:pt x="5786028" y="5842321"/>
                  <a:pt x="5507333" y="6086998"/>
                  <a:pt x="5194591" y="6282226"/>
                </a:cubicBezTo>
                <a:lnTo>
                  <a:pt x="5141791" y="6313225"/>
                </a:lnTo>
                <a:lnTo>
                  <a:pt x="1659199" y="6313225"/>
                </a:lnTo>
                <a:lnTo>
                  <a:pt x="1498064" y="6215333"/>
                </a:lnTo>
                <a:cubicBezTo>
                  <a:pt x="594240" y="5604721"/>
                  <a:pt x="0" y="4570663"/>
                  <a:pt x="0" y="3397813"/>
                </a:cubicBezTo>
                <a:cubicBezTo>
                  <a:pt x="0" y="1521253"/>
                  <a:pt x="1521253" y="0"/>
                  <a:pt x="339781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Graphic 6">
            <a:extLst>
              <a:ext uri="{FF2B5EF4-FFF2-40B4-BE49-F238E27FC236}">
                <a16:creationId xmlns:a16="http://schemas.microsoft.com/office/drawing/2014/main" id="{F0ED7BAA-5A82-48A3-A840-FF15DF71A16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10424" y="1845770"/>
            <a:ext cx="4333875" cy="4333875"/>
          </a:xfrm>
          <a:prstGeom prst="rect">
            <a:avLst/>
          </a:prstGeom>
        </p:spPr>
      </p:pic>
    </p:spTree>
    <p:extLst>
      <p:ext uri="{BB962C8B-B14F-4D97-AF65-F5344CB8AC3E}">
        <p14:creationId xmlns:p14="http://schemas.microsoft.com/office/powerpoint/2010/main" val="2915242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Nadpis 1">
            <a:extLst>
              <a:ext uri="{FF2B5EF4-FFF2-40B4-BE49-F238E27FC236}">
                <a16:creationId xmlns:a16="http://schemas.microsoft.com/office/drawing/2014/main" id="{1E261BB8-32A1-47F1-AE45-6A9B990BD75D}"/>
              </a:ext>
            </a:extLst>
          </p:cNvPr>
          <p:cNvSpPr txBox="1">
            <a:spLocks/>
          </p:cNvSpPr>
          <p:nvPr/>
        </p:nvSpPr>
        <p:spPr>
          <a:xfrm>
            <a:off x="2407118" y="1610380"/>
            <a:ext cx="7080738" cy="39741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5400" dirty="0">
              <a:solidFill>
                <a:schemeClr val="bg1">
                  <a:lumMod val="95000"/>
                  <a:lumOff val="5000"/>
                </a:schemeClr>
              </a:solidFill>
            </a:endParaRPr>
          </a:p>
        </p:txBody>
      </p:sp>
      <p:sp>
        <p:nvSpPr>
          <p:cNvPr id="4" name="Obdélník 3">
            <a:extLst>
              <a:ext uri="{FF2B5EF4-FFF2-40B4-BE49-F238E27FC236}">
                <a16:creationId xmlns:a16="http://schemas.microsoft.com/office/drawing/2014/main" id="{E1E710BD-FCA2-47AE-B285-F5CE0F8FD802}"/>
              </a:ext>
            </a:extLst>
          </p:cNvPr>
          <p:cNvSpPr/>
          <p:nvPr/>
        </p:nvSpPr>
        <p:spPr>
          <a:xfrm>
            <a:off x="3048000" y="2613392"/>
            <a:ext cx="6096000" cy="2185214"/>
          </a:xfrm>
          <a:prstGeom prst="rect">
            <a:avLst/>
          </a:prstGeom>
        </p:spPr>
        <p:txBody>
          <a:bodyPr>
            <a:spAutoFit/>
          </a:bodyPr>
          <a:lstStyle/>
          <a:p>
            <a:endParaRPr lang="cs-CZ" sz="1000" b="0" i="0" u="none" strike="noStrike" baseline="0" dirty="0">
              <a:solidFill>
                <a:srgbClr val="000000"/>
              </a:solidFill>
              <a:latin typeface="Calibri" panose="020F0502020204030204" pitchFamily="34" charset="0"/>
            </a:endParaRPr>
          </a:p>
          <a:p>
            <a:r>
              <a:rPr lang="en-US" i="1" dirty="0">
                <a:solidFill>
                  <a:srgbClr val="000000"/>
                </a:solidFill>
                <a:latin typeface="Calibri" panose="020F0502020204030204" pitchFamily="34" charset="0"/>
              </a:rPr>
              <a:t>“It is common ground, first, that the injunction requiring installation of the contested filtering system would involve a systematic analysis of all content and the collection and identification of users’ IP addresses from which unlawful content on the network is sent. Those addresses are protected personal data because they allow those users to be precisely identified.</a:t>
            </a:r>
            <a:r>
              <a:rPr lang="cs-CZ" i="1" dirty="0">
                <a:solidFill>
                  <a:srgbClr val="000000"/>
                </a:solidFill>
                <a:latin typeface="Calibri" panose="020F0502020204030204" pitchFamily="34" charset="0"/>
              </a:rPr>
              <a:t>“</a:t>
            </a:r>
            <a:endParaRPr lang="en-US" i="1" dirty="0">
              <a:solidFill>
                <a:srgbClr val="000000"/>
              </a:solidFill>
              <a:latin typeface="Calibri" panose="020F0502020204030204" pitchFamily="34" charset="0"/>
            </a:endParaRPr>
          </a:p>
        </p:txBody>
      </p:sp>
      <p:sp>
        <p:nvSpPr>
          <p:cNvPr id="5" name="Obdélník 4">
            <a:extLst>
              <a:ext uri="{FF2B5EF4-FFF2-40B4-BE49-F238E27FC236}">
                <a16:creationId xmlns:a16="http://schemas.microsoft.com/office/drawing/2014/main" id="{FDA37DE4-D4CC-4D93-A5EF-BB18D0CC008B}"/>
              </a:ext>
            </a:extLst>
          </p:cNvPr>
          <p:cNvSpPr/>
          <p:nvPr/>
        </p:nvSpPr>
        <p:spPr>
          <a:xfrm>
            <a:off x="2700010" y="1945620"/>
            <a:ext cx="6096000" cy="623248"/>
          </a:xfrm>
          <a:prstGeom prst="rect">
            <a:avLst/>
          </a:prstGeom>
        </p:spPr>
        <p:txBody>
          <a:bodyPr>
            <a:spAutoFit/>
          </a:bodyPr>
          <a:lstStyle/>
          <a:p>
            <a:endParaRPr lang="cs-CZ" sz="1050" b="0" i="0" u="none" strike="noStrike" baseline="0" dirty="0">
              <a:solidFill>
                <a:srgbClr val="000000"/>
              </a:solidFill>
              <a:latin typeface="Calibri" panose="020F0502020204030204" pitchFamily="34" charset="0"/>
            </a:endParaRPr>
          </a:p>
          <a:p>
            <a:r>
              <a:rPr lang="cs-CZ" sz="2400" b="1" dirty="0">
                <a:solidFill>
                  <a:srgbClr val="000000"/>
                </a:solidFill>
                <a:latin typeface="Calibri" panose="020F0502020204030204" pitchFamily="34" charset="0"/>
              </a:rPr>
              <a:t>Scarlet </a:t>
            </a:r>
            <a:r>
              <a:rPr lang="cs-CZ" sz="2400" b="1" dirty="0" err="1">
                <a:solidFill>
                  <a:srgbClr val="000000"/>
                </a:solidFill>
                <a:latin typeface="Calibri" panose="020F0502020204030204" pitchFamily="34" charset="0"/>
              </a:rPr>
              <a:t>Extended</a:t>
            </a:r>
            <a:r>
              <a:rPr lang="cs-CZ" sz="2400" b="1" dirty="0">
                <a:solidFill>
                  <a:srgbClr val="000000"/>
                </a:solidFill>
                <a:latin typeface="Calibri" panose="020F0502020204030204" pitchFamily="34" charset="0"/>
              </a:rPr>
              <a:t> SA case (CJEU) C-70/10</a:t>
            </a:r>
            <a:endParaRPr lang="en-US" sz="2400" b="1"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388082889"/>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Nadpis 1">
            <a:extLst>
              <a:ext uri="{FF2B5EF4-FFF2-40B4-BE49-F238E27FC236}">
                <a16:creationId xmlns:a16="http://schemas.microsoft.com/office/drawing/2014/main" id="{1E261BB8-32A1-47F1-AE45-6A9B990BD75D}"/>
              </a:ext>
            </a:extLst>
          </p:cNvPr>
          <p:cNvSpPr txBox="1">
            <a:spLocks/>
          </p:cNvSpPr>
          <p:nvPr/>
        </p:nvSpPr>
        <p:spPr>
          <a:xfrm>
            <a:off x="2407118" y="1610380"/>
            <a:ext cx="7080738" cy="39741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5400" dirty="0">
              <a:solidFill>
                <a:schemeClr val="bg1">
                  <a:lumMod val="95000"/>
                  <a:lumOff val="5000"/>
                </a:schemeClr>
              </a:solidFill>
            </a:endParaRPr>
          </a:p>
        </p:txBody>
      </p:sp>
      <p:sp>
        <p:nvSpPr>
          <p:cNvPr id="4" name="Obdélník 3">
            <a:extLst>
              <a:ext uri="{FF2B5EF4-FFF2-40B4-BE49-F238E27FC236}">
                <a16:creationId xmlns:a16="http://schemas.microsoft.com/office/drawing/2014/main" id="{E1E710BD-FCA2-47AE-B285-F5CE0F8FD802}"/>
              </a:ext>
            </a:extLst>
          </p:cNvPr>
          <p:cNvSpPr/>
          <p:nvPr/>
        </p:nvSpPr>
        <p:spPr>
          <a:xfrm>
            <a:off x="3048000" y="2613392"/>
            <a:ext cx="6096000" cy="1631216"/>
          </a:xfrm>
          <a:prstGeom prst="rect">
            <a:avLst/>
          </a:prstGeom>
        </p:spPr>
        <p:txBody>
          <a:bodyPr>
            <a:spAutoFit/>
          </a:bodyPr>
          <a:lstStyle/>
          <a:p>
            <a:endParaRPr lang="cs-CZ" sz="1000" b="0" i="0" u="none" strike="noStrike" baseline="0" dirty="0">
              <a:solidFill>
                <a:srgbClr val="000000"/>
              </a:solidFill>
              <a:latin typeface="Calibri" panose="020F0502020204030204" pitchFamily="34" charset="0"/>
            </a:endParaRPr>
          </a:p>
          <a:p>
            <a:r>
              <a:rPr lang="en-US" dirty="0">
                <a:solidFill>
                  <a:srgbClr val="000000"/>
                </a:solidFill>
                <a:latin typeface="Calibri" panose="020F0502020204030204" pitchFamily="34" charset="0"/>
              </a:rPr>
              <a:t>It</a:t>
            </a:r>
            <a:r>
              <a:rPr lang="cs-CZ" dirty="0">
                <a:solidFill>
                  <a:srgbClr val="000000"/>
                </a:solidFill>
                <a:latin typeface="Calibri" panose="020F0502020204030204" pitchFamily="34" charset="0"/>
              </a:rPr>
              <a:t> </a:t>
            </a:r>
            <a:r>
              <a:rPr lang="en-US" dirty="0">
                <a:solidFill>
                  <a:srgbClr val="000000"/>
                </a:solidFill>
                <a:latin typeface="Calibri" panose="020F0502020204030204" pitchFamily="34" charset="0"/>
              </a:rPr>
              <a:t>is</a:t>
            </a:r>
            <a:r>
              <a:rPr lang="cs-CZ" dirty="0">
                <a:solidFill>
                  <a:srgbClr val="000000"/>
                </a:solidFill>
                <a:latin typeface="Calibri" panose="020F0502020204030204" pitchFamily="34" charset="0"/>
              </a:rPr>
              <a:t> </a:t>
            </a:r>
            <a:r>
              <a:rPr lang="en-US" b="1" dirty="0">
                <a:solidFill>
                  <a:srgbClr val="000000"/>
                </a:solidFill>
                <a:latin typeface="Calibri" panose="020F0502020204030204" pitchFamily="34" charset="0"/>
              </a:rPr>
              <a:t>not</a:t>
            </a:r>
            <a:r>
              <a:rPr lang="cs-CZ" b="1" dirty="0">
                <a:solidFill>
                  <a:srgbClr val="000000"/>
                </a:solidFill>
                <a:latin typeface="Calibri" panose="020F0502020204030204" pitchFamily="34" charset="0"/>
              </a:rPr>
              <a:t> </a:t>
            </a:r>
            <a:r>
              <a:rPr lang="en-US" b="1" dirty="0">
                <a:solidFill>
                  <a:srgbClr val="000000"/>
                </a:solidFill>
                <a:latin typeface="Calibri" panose="020F0502020204030204" pitchFamily="34" charset="0"/>
              </a:rPr>
              <a:t>personal</a:t>
            </a:r>
            <a:r>
              <a:rPr lang="cs-CZ" b="1" dirty="0">
                <a:solidFill>
                  <a:srgbClr val="000000"/>
                </a:solidFill>
                <a:latin typeface="Calibri" panose="020F0502020204030204" pitchFamily="34" charset="0"/>
              </a:rPr>
              <a:t> </a:t>
            </a:r>
            <a:r>
              <a:rPr lang="en-US" b="1" dirty="0">
                <a:solidFill>
                  <a:srgbClr val="000000"/>
                </a:solidFill>
                <a:latin typeface="Calibri" panose="020F0502020204030204" pitchFamily="34" charset="0"/>
              </a:rPr>
              <a:t>data</a:t>
            </a:r>
            <a:r>
              <a:rPr lang="cs-CZ" b="1" dirty="0">
                <a:solidFill>
                  <a:srgbClr val="000000"/>
                </a:solidFill>
                <a:latin typeface="Calibri" panose="020F0502020204030204" pitchFamily="34" charset="0"/>
              </a:rPr>
              <a:t> </a:t>
            </a:r>
            <a:r>
              <a:rPr lang="en-US" i="1" dirty="0">
                <a:solidFill>
                  <a:srgbClr val="000000"/>
                </a:solidFill>
                <a:latin typeface="Calibri" panose="020F0502020204030204" pitchFamily="34" charset="0"/>
              </a:rPr>
              <a:t>“if the identification of the data subject was prohibited by law or practically impossible on account of the fact that it requires a disproportionate effort in terms of time, cost and man-power, so that the risk of identification appears in reality to be insignificant.”</a:t>
            </a:r>
          </a:p>
        </p:txBody>
      </p:sp>
      <p:sp>
        <p:nvSpPr>
          <p:cNvPr id="5" name="Obdélník 4">
            <a:extLst>
              <a:ext uri="{FF2B5EF4-FFF2-40B4-BE49-F238E27FC236}">
                <a16:creationId xmlns:a16="http://schemas.microsoft.com/office/drawing/2014/main" id="{FDA37DE4-D4CC-4D93-A5EF-BB18D0CC008B}"/>
              </a:ext>
            </a:extLst>
          </p:cNvPr>
          <p:cNvSpPr/>
          <p:nvPr/>
        </p:nvSpPr>
        <p:spPr>
          <a:xfrm>
            <a:off x="2700010" y="1945620"/>
            <a:ext cx="6096000" cy="623248"/>
          </a:xfrm>
          <a:prstGeom prst="rect">
            <a:avLst/>
          </a:prstGeom>
        </p:spPr>
        <p:txBody>
          <a:bodyPr>
            <a:spAutoFit/>
          </a:bodyPr>
          <a:lstStyle/>
          <a:p>
            <a:endParaRPr lang="cs-CZ" sz="1050" b="0" i="0" u="none" strike="noStrike" baseline="0" dirty="0">
              <a:solidFill>
                <a:srgbClr val="000000"/>
              </a:solidFill>
              <a:latin typeface="Calibri" panose="020F0502020204030204" pitchFamily="34" charset="0"/>
            </a:endParaRPr>
          </a:p>
          <a:p>
            <a:r>
              <a:rPr lang="cs-CZ" sz="2400" b="1" dirty="0" err="1">
                <a:solidFill>
                  <a:srgbClr val="000000"/>
                </a:solidFill>
                <a:latin typeface="Calibri" panose="020F0502020204030204" pitchFamily="34" charset="0"/>
              </a:rPr>
              <a:t>Breyer</a:t>
            </a:r>
            <a:r>
              <a:rPr lang="cs-CZ" sz="2400" b="1" dirty="0">
                <a:solidFill>
                  <a:srgbClr val="000000"/>
                </a:solidFill>
                <a:latin typeface="Calibri" panose="020F0502020204030204" pitchFamily="34" charset="0"/>
              </a:rPr>
              <a:t> case (CJEU) C-582/14</a:t>
            </a:r>
            <a:endParaRPr lang="en-US" sz="2400" b="1"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918860549"/>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35A04CF-97D4-4FF7-B359-C546B1F62E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1DE7243B-5109-444B-8FAF-7437C66BC0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421332" cy="6858000"/>
          </a:xfrm>
          <a:custGeom>
            <a:avLst/>
            <a:gdLst>
              <a:gd name="connsiteX0" fmla="*/ 4421332 w 4421332"/>
              <a:gd name="connsiteY0" fmla="*/ 0 h 6858000"/>
              <a:gd name="connsiteX1" fmla="*/ 69075 w 4421332"/>
              <a:gd name="connsiteY1" fmla="*/ 0 h 6858000"/>
              <a:gd name="connsiteX2" fmla="*/ 35131 w 4421332"/>
              <a:gd name="connsiteY2" fmla="*/ 267128 h 6858000"/>
              <a:gd name="connsiteX3" fmla="*/ 0 w 4421332"/>
              <a:gd name="connsiteY3" fmla="*/ 962845 h 6858000"/>
              <a:gd name="connsiteX4" fmla="*/ 3276103 w 4421332"/>
              <a:gd name="connsiteY4" fmla="*/ 6782205 h 6858000"/>
              <a:gd name="connsiteX5" fmla="*/ 3407923 w 4421332"/>
              <a:gd name="connsiteY5" fmla="*/ 6858000 h 6858000"/>
              <a:gd name="connsiteX6" fmla="*/ 4421332 w 442133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21332" h="6858000">
                <a:moveTo>
                  <a:pt x="4421332" y="0"/>
                </a:moveTo>
                <a:lnTo>
                  <a:pt x="69075" y="0"/>
                </a:lnTo>
                <a:lnTo>
                  <a:pt x="35131" y="267128"/>
                </a:lnTo>
                <a:cubicBezTo>
                  <a:pt x="11901" y="495874"/>
                  <a:pt x="0" y="727970"/>
                  <a:pt x="0" y="962845"/>
                </a:cubicBezTo>
                <a:cubicBezTo>
                  <a:pt x="0" y="3429034"/>
                  <a:pt x="1312002" y="5588789"/>
                  <a:pt x="3276103" y="6782205"/>
                </a:cubicBezTo>
                <a:lnTo>
                  <a:pt x="3407923" y="6858000"/>
                </a:lnTo>
                <a:lnTo>
                  <a:pt x="442133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4C5D6221-DA7B-4611-AA26-7D8E349FDE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232227" cy="6858000"/>
          </a:xfrm>
          <a:custGeom>
            <a:avLst/>
            <a:gdLst>
              <a:gd name="connsiteX0" fmla="*/ 0 w 4232227"/>
              <a:gd name="connsiteY0" fmla="*/ 0 h 6858000"/>
              <a:gd name="connsiteX1" fmla="*/ 4161853 w 4232227"/>
              <a:gd name="connsiteY1" fmla="*/ 0 h 6858000"/>
              <a:gd name="connsiteX2" fmla="*/ 4197953 w 4232227"/>
              <a:gd name="connsiteY2" fmla="*/ 284091 h 6858000"/>
              <a:gd name="connsiteX3" fmla="*/ 4232227 w 4232227"/>
              <a:gd name="connsiteY3" fmla="*/ 962844 h 6858000"/>
              <a:gd name="connsiteX4" fmla="*/ 758007 w 4232227"/>
              <a:gd name="connsiteY4" fmla="*/ 6800152 h 6858000"/>
              <a:gd name="connsiteX5" fmla="*/ 645060 w 4232227"/>
              <a:gd name="connsiteY5" fmla="*/ 6858000 h 6858000"/>
              <a:gd name="connsiteX6" fmla="*/ 0 w 423222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2227" h="6858000">
                <a:moveTo>
                  <a:pt x="0" y="0"/>
                </a:moveTo>
                <a:lnTo>
                  <a:pt x="4161853" y="0"/>
                </a:lnTo>
                <a:lnTo>
                  <a:pt x="4197953" y="284091"/>
                </a:lnTo>
                <a:cubicBezTo>
                  <a:pt x="4220617" y="507260"/>
                  <a:pt x="4232227" y="733696"/>
                  <a:pt x="4232227" y="962844"/>
                </a:cubicBezTo>
                <a:cubicBezTo>
                  <a:pt x="4232227" y="3483472"/>
                  <a:pt x="2827409" y="5675986"/>
                  <a:pt x="758007" y="6800152"/>
                </a:cubicBezTo>
                <a:lnTo>
                  <a:pt x="645060" y="6858000"/>
                </a:lnTo>
                <a:lnTo>
                  <a:pt x="0" y="6858000"/>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Nadpis 1">
            <a:extLst>
              <a:ext uri="{FF2B5EF4-FFF2-40B4-BE49-F238E27FC236}">
                <a16:creationId xmlns:a16="http://schemas.microsoft.com/office/drawing/2014/main" id="{5B102407-9CC3-443F-B3CA-9F332D3EEE00}"/>
              </a:ext>
            </a:extLst>
          </p:cNvPr>
          <p:cNvSpPr>
            <a:spLocks noGrp="1"/>
          </p:cNvSpPr>
          <p:nvPr>
            <p:ph type="title"/>
          </p:nvPr>
        </p:nvSpPr>
        <p:spPr>
          <a:xfrm>
            <a:off x="750346" y="601702"/>
            <a:ext cx="2871095" cy="2156621"/>
          </a:xfrm>
        </p:spPr>
        <p:txBody>
          <a:bodyPr vert="horz" lIns="91440" tIns="45720" rIns="91440" bIns="45720" rtlCol="0" anchor="t">
            <a:normAutofit/>
          </a:bodyPr>
          <a:lstStyle/>
          <a:p>
            <a:r>
              <a:rPr lang="cs-CZ" sz="2800" b="1" kern="1200" dirty="0" err="1">
                <a:solidFill>
                  <a:srgbClr val="FFFFFF"/>
                </a:solidFill>
                <a:latin typeface="+mj-lt"/>
                <a:ea typeface="+mj-ea"/>
                <a:cs typeface="+mj-cs"/>
              </a:rPr>
              <a:t>Anonymisation</a:t>
            </a:r>
            <a:endParaRPr lang="en-US" sz="2800" b="1" kern="1200" dirty="0">
              <a:solidFill>
                <a:srgbClr val="FFFFFF"/>
              </a:solidFill>
              <a:latin typeface="+mj-lt"/>
              <a:ea typeface="+mj-ea"/>
              <a:cs typeface="+mj-cs"/>
            </a:endParaRPr>
          </a:p>
        </p:txBody>
      </p:sp>
      <p:sp>
        <p:nvSpPr>
          <p:cNvPr id="3" name="Zástupný obsah 2">
            <a:extLst>
              <a:ext uri="{FF2B5EF4-FFF2-40B4-BE49-F238E27FC236}">
                <a16:creationId xmlns:a16="http://schemas.microsoft.com/office/drawing/2014/main" id="{BBC002EF-6F97-427F-94F2-A274B513A9C6}"/>
              </a:ext>
            </a:extLst>
          </p:cNvPr>
          <p:cNvSpPr>
            <a:spLocks noGrp="1"/>
          </p:cNvSpPr>
          <p:nvPr>
            <p:ph idx="1"/>
          </p:nvPr>
        </p:nvSpPr>
        <p:spPr>
          <a:xfrm>
            <a:off x="5283644" y="619808"/>
            <a:ext cx="2926080" cy="4363844"/>
          </a:xfrm>
        </p:spPr>
        <p:txBody>
          <a:bodyPr vert="horz" lIns="91440" tIns="45720" rIns="91440" bIns="45720" rtlCol="0">
            <a:normAutofit/>
          </a:bodyPr>
          <a:lstStyle/>
          <a:p>
            <a:pPr marL="0" indent="0">
              <a:buNone/>
            </a:pPr>
            <a:r>
              <a:rPr lang="cs-CZ" dirty="0" err="1">
                <a:latin typeface="+mj-lt"/>
                <a:ea typeface="+mj-ea"/>
                <a:cs typeface="+mj-cs"/>
              </a:rPr>
              <a:t>Pseudonymisation</a:t>
            </a:r>
            <a:endParaRPr lang="en-US" dirty="0">
              <a:latin typeface="+mj-lt"/>
              <a:ea typeface="+mj-ea"/>
              <a:cs typeface="+mj-cs"/>
            </a:endParaRPr>
          </a:p>
        </p:txBody>
      </p:sp>
      <p:sp>
        <p:nvSpPr>
          <p:cNvPr id="4" name="Nadpis 1">
            <a:extLst>
              <a:ext uri="{FF2B5EF4-FFF2-40B4-BE49-F238E27FC236}">
                <a16:creationId xmlns:a16="http://schemas.microsoft.com/office/drawing/2014/main" id="{BC6BE017-2E50-44DA-85CE-AF1A8F6E63C3}"/>
              </a:ext>
            </a:extLst>
          </p:cNvPr>
          <p:cNvSpPr txBox="1">
            <a:spLocks/>
          </p:cNvSpPr>
          <p:nvPr/>
        </p:nvSpPr>
        <p:spPr>
          <a:xfrm>
            <a:off x="9265920" y="619808"/>
            <a:ext cx="2926080" cy="4363844"/>
          </a:xfrm>
          <a:prstGeom prst="rect">
            <a:avLst/>
          </a:prstGeom>
        </p:spPr>
        <p:txBody>
          <a:bodyPr vert="horz" lIns="91440" tIns="45720" rIns="91440" bIns="45720" rtlCol="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600"/>
              </a:spcAft>
            </a:pPr>
            <a:r>
              <a:rPr lang="cs-CZ" sz="2800" b="1" dirty="0" err="1"/>
              <a:t>Personal</a:t>
            </a:r>
            <a:r>
              <a:rPr lang="cs-CZ" sz="2800" b="1" dirty="0"/>
              <a:t> data</a:t>
            </a:r>
            <a:endParaRPr lang="en-US" sz="2800" b="1" dirty="0"/>
          </a:p>
        </p:txBody>
      </p:sp>
      <p:sp>
        <p:nvSpPr>
          <p:cNvPr id="5" name="Obdélník 4">
            <a:extLst>
              <a:ext uri="{FF2B5EF4-FFF2-40B4-BE49-F238E27FC236}">
                <a16:creationId xmlns:a16="http://schemas.microsoft.com/office/drawing/2014/main" id="{D241AF44-59AB-41D5-BF60-AE531000E865}"/>
              </a:ext>
            </a:extLst>
          </p:cNvPr>
          <p:cNvSpPr/>
          <p:nvPr/>
        </p:nvSpPr>
        <p:spPr>
          <a:xfrm>
            <a:off x="-63463" y="928072"/>
            <a:ext cx="4283243" cy="4562788"/>
          </a:xfrm>
          <a:prstGeom prst="rect">
            <a:avLst/>
          </a:prstGeom>
        </p:spPr>
        <p:txBody>
          <a:bodyPr wrap="square">
            <a:spAutoFit/>
          </a:bodyPr>
          <a:lstStyle/>
          <a:p>
            <a:endParaRPr lang="cs-CZ" sz="1050" b="0" i="0" u="none" strike="noStrike" baseline="0" dirty="0">
              <a:solidFill>
                <a:srgbClr val="000000"/>
              </a:solidFill>
              <a:latin typeface="Calibri" panose="020F0502020204030204" pitchFamily="34" charset="0"/>
            </a:endParaRPr>
          </a:p>
          <a:p>
            <a:r>
              <a:rPr lang="en-US" sz="2000" i="1" dirty="0">
                <a:solidFill>
                  <a:schemeClr val="bg1"/>
                </a:solidFill>
                <a:latin typeface="Calibri" panose="020F0502020204030204" pitchFamily="34" charset="0"/>
              </a:rPr>
              <a:t>The principles of data protection should therefore not apply to anonymous information, namely information which does not relate to an identified or identifiable natural person or to personal data rendered anonymous in such a manner that </a:t>
            </a:r>
            <a:endParaRPr lang="cs-CZ" sz="2000" i="1" dirty="0">
              <a:solidFill>
                <a:schemeClr val="bg1"/>
              </a:solidFill>
              <a:latin typeface="Calibri" panose="020F0502020204030204" pitchFamily="34" charset="0"/>
            </a:endParaRPr>
          </a:p>
          <a:p>
            <a:r>
              <a:rPr lang="en-US" sz="2000" i="1" dirty="0">
                <a:solidFill>
                  <a:schemeClr val="bg1"/>
                </a:solidFill>
                <a:latin typeface="Calibri" panose="020F0502020204030204" pitchFamily="34" charset="0"/>
              </a:rPr>
              <a:t>the data subject is not or no </a:t>
            </a:r>
            <a:endParaRPr lang="cs-CZ" sz="2000" i="1" dirty="0">
              <a:solidFill>
                <a:schemeClr val="bg1"/>
              </a:solidFill>
              <a:latin typeface="Calibri" panose="020F0502020204030204" pitchFamily="34" charset="0"/>
            </a:endParaRPr>
          </a:p>
          <a:p>
            <a:r>
              <a:rPr lang="en-US" sz="2000" i="1" dirty="0">
                <a:solidFill>
                  <a:schemeClr val="bg1"/>
                </a:solidFill>
                <a:latin typeface="Calibri" panose="020F0502020204030204" pitchFamily="34" charset="0"/>
              </a:rPr>
              <a:t>longer identifiable. This Regulation does not therefore concern the processing of such anonymous information, including for </a:t>
            </a:r>
            <a:endParaRPr lang="cs-CZ" sz="2000" i="1" dirty="0">
              <a:solidFill>
                <a:schemeClr val="bg1"/>
              </a:solidFill>
              <a:latin typeface="Calibri" panose="020F0502020204030204" pitchFamily="34" charset="0"/>
            </a:endParaRPr>
          </a:p>
          <a:p>
            <a:r>
              <a:rPr lang="en-US" sz="2000" i="1" dirty="0">
                <a:solidFill>
                  <a:schemeClr val="bg1"/>
                </a:solidFill>
                <a:latin typeface="Calibri" panose="020F0502020204030204" pitchFamily="34" charset="0"/>
              </a:rPr>
              <a:t>statistical or research </a:t>
            </a:r>
            <a:endParaRPr lang="cs-CZ" sz="2000" i="1" dirty="0">
              <a:solidFill>
                <a:schemeClr val="bg1"/>
              </a:solidFill>
              <a:latin typeface="Calibri" panose="020F0502020204030204" pitchFamily="34" charset="0"/>
            </a:endParaRPr>
          </a:p>
          <a:p>
            <a:r>
              <a:rPr lang="en-US" sz="2000" i="1" dirty="0">
                <a:solidFill>
                  <a:schemeClr val="bg1"/>
                </a:solidFill>
                <a:latin typeface="Calibri" panose="020F0502020204030204" pitchFamily="34" charset="0"/>
              </a:rPr>
              <a:t>purposes.</a:t>
            </a:r>
            <a:endParaRPr lang="en-US" sz="2000" dirty="0">
              <a:solidFill>
                <a:schemeClr val="bg1"/>
              </a:solidFill>
              <a:latin typeface="Calibri" panose="020F0502020204030204" pitchFamily="34" charset="0"/>
            </a:endParaRPr>
          </a:p>
        </p:txBody>
      </p:sp>
      <p:sp>
        <p:nvSpPr>
          <p:cNvPr id="12" name="Obdélník 11">
            <a:extLst>
              <a:ext uri="{FF2B5EF4-FFF2-40B4-BE49-F238E27FC236}">
                <a16:creationId xmlns:a16="http://schemas.microsoft.com/office/drawing/2014/main" id="{880D50DC-4093-4D65-B6CA-560E1231FEA1}"/>
              </a:ext>
            </a:extLst>
          </p:cNvPr>
          <p:cNvSpPr/>
          <p:nvPr/>
        </p:nvSpPr>
        <p:spPr>
          <a:xfrm>
            <a:off x="4536018" y="1148745"/>
            <a:ext cx="4421332" cy="1938992"/>
          </a:xfrm>
          <a:prstGeom prst="rect">
            <a:avLst/>
          </a:prstGeom>
        </p:spPr>
        <p:txBody>
          <a:bodyPr wrap="square">
            <a:spAutoFit/>
          </a:bodyPr>
          <a:lstStyle/>
          <a:p>
            <a:endParaRPr lang="cs-CZ" sz="2000" b="0" i="0" u="none" strike="noStrike" baseline="0" dirty="0">
              <a:solidFill>
                <a:srgbClr val="000000"/>
              </a:solidFill>
              <a:latin typeface="Calibri" panose="020F0502020204030204" pitchFamily="34" charset="0"/>
            </a:endParaRPr>
          </a:p>
          <a:p>
            <a:r>
              <a:rPr lang="en-US" sz="2000" dirty="0">
                <a:solidFill>
                  <a:srgbClr val="000000"/>
                </a:solidFill>
                <a:latin typeface="Calibri" panose="020F0502020204030204" pitchFamily="34" charset="0"/>
              </a:rPr>
              <a:t>The application of </a:t>
            </a:r>
            <a:r>
              <a:rPr lang="en-US" sz="2000" dirty="0" err="1">
                <a:solidFill>
                  <a:srgbClr val="000000"/>
                </a:solidFill>
                <a:latin typeface="Calibri" panose="020F0502020204030204" pitchFamily="34" charset="0"/>
              </a:rPr>
              <a:t>pseudonymisation</a:t>
            </a:r>
            <a:r>
              <a:rPr lang="cs-CZ" sz="2000" dirty="0">
                <a:solidFill>
                  <a:srgbClr val="000000"/>
                </a:solidFill>
                <a:latin typeface="Calibri" panose="020F0502020204030204" pitchFamily="34" charset="0"/>
              </a:rPr>
              <a:t> </a:t>
            </a:r>
            <a:r>
              <a:rPr lang="en-US" sz="2000" dirty="0">
                <a:solidFill>
                  <a:srgbClr val="000000"/>
                </a:solidFill>
                <a:latin typeface="Calibri" panose="020F0502020204030204" pitchFamily="34" charset="0"/>
              </a:rPr>
              <a:t>to personal data can </a:t>
            </a:r>
            <a:r>
              <a:rPr lang="en-US" sz="2000" b="1" dirty="0">
                <a:solidFill>
                  <a:srgbClr val="000000"/>
                </a:solidFill>
                <a:latin typeface="Calibri" panose="020F0502020204030204" pitchFamily="34" charset="0"/>
              </a:rPr>
              <a:t>reduce the risks </a:t>
            </a:r>
            <a:r>
              <a:rPr lang="en-US" sz="2000" dirty="0">
                <a:solidFill>
                  <a:srgbClr val="000000"/>
                </a:solidFill>
                <a:latin typeface="Calibri" panose="020F0502020204030204" pitchFamily="34" charset="0"/>
              </a:rPr>
              <a:t>to the data subjects concerned and help controllers and processors to meet their data-protection obligations. […]</a:t>
            </a:r>
          </a:p>
        </p:txBody>
      </p:sp>
      <p:sp>
        <p:nvSpPr>
          <p:cNvPr id="14" name="Obdélník 13">
            <a:extLst>
              <a:ext uri="{FF2B5EF4-FFF2-40B4-BE49-F238E27FC236}">
                <a16:creationId xmlns:a16="http://schemas.microsoft.com/office/drawing/2014/main" id="{3FC74017-738A-42C4-A44A-FFB0650A0CF7}"/>
              </a:ext>
            </a:extLst>
          </p:cNvPr>
          <p:cNvSpPr/>
          <p:nvPr/>
        </p:nvSpPr>
        <p:spPr>
          <a:xfrm>
            <a:off x="4536018" y="3128336"/>
            <a:ext cx="4722668" cy="3477875"/>
          </a:xfrm>
          <a:prstGeom prst="rect">
            <a:avLst/>
          </a:prstGeom>
        </p:spPr>
        <p:txBody>
          <a:bodyPr wrap="square">
            <a:spAutoFit/>
          </a:bodyPr>
          <a:lstStyle/>
          <a:p>
            <a:endParaRPr lang="cs-CZ" sz="2000" b="0" i="0" u="none" strike="noStrike" baseline="0" dirty="0">
              <a:solidFill>
                <a:srgbClr val="000000"/>
              </a:solidFill>
              <a:latin typeface="Calibri" panose="020F0502020204030204" pitchFamily="34" charset="0"/>
            </a:endParaRPr>
          </a:p>
          <a:p>
            <a:r>
              <a:rPr lang="en-US" sz="2000" dirty="0">
                <a:solidFill>
                  <a:srgbClr val="000000"/>
                </a:solidFill>
                <a:latin typeface="Calibri" panose="020F0502020204030204" pitchFamily="34" charset="0"/>
              </a:rPr>
              <a:t>‘</a:t>
            </a:r>
            <a:r>
              <a:rPr lang="en-US" sz="2000" dirty="0" err="1">
                <a:solidFill>
                  <a:srgbClr val="000000"/>
                </a:solidFill>
                <a:latin typeface="Calibri" panose="020F0502020204030204" pitchFamily="34" charset="0"/>
              </a:rPr>
              <a:t>pseudonymisation</a:t>
            </a:r>
            <a:r>
              <a:rPr lang="en-US" sz="2000" dirty="0">
                <a:solidFill>
                  <a:srgbClr val="000000"/>
                </a:solidFill>
                <a:latin typeface="Calibri" panose="020F0502020204030204" pitchFamily="34" charset="0"/>
              </a:rPr>
              <a:t>’ means the processing of personal data in such a manner that the personal data can </a:t>
            </a:r>
            <a:r>
              <a:rPr lang="en-US" sz="2000" b="1" dirty="0">
                <a:solidFill>
                  <a:srgbClr val="000000"/>
                </a:solidFill>
                <a:latin typeface="Calibri" panose="020F0502020204030204" pitchFamily="34" charset="0"/>
              </a:rPr>
              <a:t>no longer be attributed to a specific data subject without the use of additional information</a:t>
            </a:r>
            <a:r>
              <a:rPr lang="en-US" sz="2000" dirty="0">
                <a:solidFill>
                  <a:srgbClr val="000000"/>
                </a:solidFill>
                <a:latin typeface="Calibri" panose="020F0502020204030204" pitchFamily="34" charset="0"/>
              </a:rPr>
              <a:t>, provided that such additional information is kept separately and is subject to technical and </a:t>
            </a:r>
            <a:r>
              <a:rPr lang="en-US" sz="2000" dirty="0" err="1">
                <a:solidFill>
                  <a:srgbClr val="000000"/>
                </a:solidFill>
                <a:latin typeface="Calibri" panose="020F0502020204030204" pitchFamily="34" charset="0"/>
              </a:rPr>
              <a:t>organisational</a:t>
            </a:r>
            <a:r>
              <a:rPr lang="cs-CZ" sz="2000" dirty="0">
                <a:solidFill>
                  <a:srgbClr val="000000"/>
                </a:solidFill>
                <a:latin typeface="Calibri" panose="020F0502020204030204" pitchFamily="34" charset="0"/>
              </a:rPr>
              <a:t> </a:t>
            </a:r>
            <a:r>
              <a:rPr lang="en-US" sz="2000" dirty="0">
                <a:solidFill>
                  <a:srgbClr val="000000"/>
                </a:solidFill>
                <a:latin typeface="Calibri" panose="020F0502020204030204" pitchFamily="34" charset="0"/>
              </a:rPr>
              <a:t>measures to ensure that the personal data are not attributed to an identified or identifiable natural person</a:t>
            </a:r>
          </a:p>
        </p:txBody>
      </p:sp>
      <p:sp>
        <p:nvSpPr>
          <p:cNvPr id="15" name="Obdélník 14">
            <a:extLst>
              <a:ext uri="{FF2B5EF4-FFF2-40B4-BE49-F238E27FC236}">
                <a16:creationId xmlns:a16="http://schemas.microsoft.com/office/drawing/2014/main" id="{E7112F27-EA17-426B-BEDB-E62B57F09825}"/>
              </a:ext>
            </a:extLst>
          </p:cNvPr>
          <p:cNvSpPr/>
          <p:nvPr/>
        </p:nvSpPr>
        <p:spPr>
          <a:xfrm>
            <a:off x="9258686" y="1479957"/>
            <a:ext cx="2771977" cy="400110"/>
          </a:xfrm>
          <a:prstGeom prst="rect">
            <a:avLst/>
          </a:prstGeom>
        </p:spPr>
        <p:txBody>
          <a:bodyPr wrap="none">
            <a:spAutoFit/>
          </a:bodyPr>
          <a:lstStyle/>
          <a:p>
            <a:r>
              <a:rPr lang="cs-CZ" sz="2000" dirty="0">
                <a:solidFill>
                  <a:srgbClr val="000000"/>
                </a:solidFill>
                <a:latin typeface="Calibri" panose="020F0502020204030204" pitchFamily="34" charset="0"/>
              </a:rPr>
              <a:t>I</a:t>
            </a:r>
            <a:r>
              <a:rPr lang="en-US" sz="2000" dirty="0" err="1">
                <a:solidFill>
                  <a:srgbClr val="000000"/>
                </a:solidFill>
                <a:latin typeface="Calibri" panose="020F0502020204030204" pitchFamily="34" charset="0"/>
              </a:rPr>
              <a:t>dentified</a:t>
            </a:r>
            <a:r>
              <a:rPr lang="en-US" sz="2000" dirty="0">
                <a:solidFill>
                  <a:srgbClr val="000000"/>
                </a:solidFill>
                <a:latin typeface="Calibri" panose="020F0502020204030204" pitchFamily="34" charset="0"/>
              </a:rPr>
              <a:t> or identifiable </a:t>
            </a:r>
            <a:endParaRPr lang="cs-CZ" sz="20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198683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A8AA5BC-4F7A-4226-8F99-6D824B226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3E5445C6-DD42-4979-86FF-03730E8C6D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4" y="321733"/>
            <a:ext cx="11573488" cy="6214534"/>
          </a:xfrm>
          <a:prstGeom prst="rect">
            <a:avLst/>
          </a:prstGeom>
          <a:solidFill>
            <a:schemeClr val="bg1">
              <a:lumMod val="75000"/>
              <a:lumOff val="25000"/>
            </a:schemeClr>
          </a:solidFill>
          <a:ln w="127000" cap="sq" cmpd="thinThick">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530EFC22-CE24-4190-8B69-479B999EF5AC}"/>
              </a:ext>
            </a:extLst>
          </p:cNvPr>
          <p:cNvSpPr>
            <a:spLocks noGrp="1"/>
          </p:cNvSpPr>
          <p:nvPr>
            <p:ph type="title"/>
          </p:nvPr>
        </p:nvSpPr>
        <p:spPr>
          <a:xfrm>
            <a:off x="1524000" y="1122362"/>
            <a:ext cx="9144000" cy="2840037"/>
          </a:xfrm>
          <a:prstGeom prst="ellipse">
            <a:avLst/>
          </a:prstGeom>
        </p:spPr>
        <p:txBody>
          <a:bodyPr vert="horz" lIns="91440" tIns="45720" rIns="91440" bIns="45720" rtlCol="0" anchor="b">
            <a:normAutofit/>
          </a:bodyPr>
          <a:lstStyle/>
          <a:p>
            <a:pPr algn="ctr"/>
            <a:r>
              <a:rPr lang="en-US" sz="5800" b="1" kern="1200">
                <a:solidFill>
                  <a:schemeClr val="tx1"/>
                </a:solidFill>
                <a:latin typeface="+mj-lt"/>
                <a:ea typeface="+mj-ea"/>
                <a:cs typeface="+mj-cs"/>
              </a:rPr>
              <a:t>Why?</a:t>
            </a:r>
          </a:p>
        </p:txBody>
      </p:sp>
      <p:cxnSp>
        <p:nvCxnSpPr>
          <p:cNvPr id="30" name="Straight Connector 29">
            <a:extLst>
              <a:ext uri="{FF2B5EF4-FFF2-40B4-BE49-F238E27FC236}">
                <a16:creationId xmlns:a16="http://schemas.microsoft.com/office/drawing/2014/main" id="{45000665-DFC7-417E-8FD7-516A0F15C9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4400" y="4109417"/>
            <a:ext cx="2743200" cy="0"/>
          </a:xfrm>
          <a:prstGeom prst="line">
            <a:avLst/>
          </a:prstGeom>
          <a:ln w="12700">
            <a:solidFill>
              <a:schemeClr val="tx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2008487"/>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649643-FB41-414C-A1F8-AF3A3CC1DD74}"/>
              </a:ext>
            </a:extLst>
          </p:cNvPr>
          <p:cNvSpPr>
            <a:spLocks noGrp="1"/>
          </p:cNvSpPr>
          <p:nvPr>
            <p:ph type="title"/>
          </p:nvPr>
        </p:nvSpPr>
        <p:spPr/>
        <p:txBody>
          <a:bodyPr>
            <a:normAutofit/>
          </a:bodyPr>
          <a:lstStyle/>
          <a:p>
            <a:r>
              <a:rPr lang="cs-CZ" i="0" dirty="0" err="1">
                <a:effectLst/>
              </a:rPr>
              <a:t>Purpose</a:t>
            </a:r>
            <a:r>
              <a:rPr lang="cs-CZ" i="0" dirty="0">
                <a:effectLst/>
              </a:rPr>
              <a:t> </a:t>
            </a:r>
            <a:r>
              <a:rPr lang="cs-CZ" i="0" dirty="0" err="1">
                <a:effectLst/>
              </a:rPr>
              <a:t>of</a:t>
            </a:r>
            <a:r>
              <a:rPr lang="cs-CZ" i="0" dirty="0">
                <a:effectLst/>
              </a:rPr>
              <a:t> </a:t>
            </a:r>
            <a:r>
              <a:rPr lang="cs-CZ" i="0" dirty="0" err="1">
                <a:effectLst/>
              </a:rPr>
              <a:t>Personal</a:t>
            </a:r>
            <a:r>
              <a:rPr lang="cs-CZ" i="0" dirty="0">
                <a:effectLst/>
              </a:rPr>
              <a:t> data </a:t>
            </a:r>
            <a:r>
              <a:rPr lang="cs-CZ" i="0" dirty="0" err="1">
                <a:effectLst/>
              </a:rPr>
              <a:t>protection</a:t>
            </a:r>
            <a:r>
              <a:rPr lang="cs-CZ" i="0" dirty="0">
                <a:effectLst/>
              </a:rPr>
              <a:t> </a:t>
            </a:r>
            <a:r>
              <a:rPr lang="cs-CZ" i="0" dirty="0" err="1">
                <a:effectLst/>
              </a:rPr>
              <a:t>law</a:t>
            </a:r>
            <a:endParaRPr lang="en-GB" dirty="0"/>
          </a:p>
        </p:txBody>
      </p:sp>
      <p:sp>
        <p:nvSpPr>
          <p:cNvPr id="3" name="Zástupný obsah 2">
            <a:extLst>
              <a:ext uri="{FF2B5EF4-FFF2-40B4-BE49-F238E27FC236}">
                <a16:creationId xmlns:a16="http://schemas.microsoft.com/office/drawing/2014/main" id="{5ED7019E-1575-4EC1-9647-CBA60FEFC3EC}"/>
              </a:ext>
            </a:extLst>
          </p:cNvPr>
          <p:cNvSpPr>
            <a:spLocks noGrp="1"/>
          </p:cNvSpPr>
          <p:nvPr>
            <p:ph idx="1"/>
          </p:nvPr>
        </p:nvSpPr>
        <p:spPr/>
        <p:txBody>
          <a:bodyPr/>
          <a:lstStyle/>
          <a:p>
            <a:pPr marL="0" indent="0">
              <a:buNone/>
            </a:pPr>
            <a:r>
              <a:rPr lang="cs-CZ" dirty="0">
                <a:latin typeface="+mj-lt"/>
              </a:rPr>
              <a:t>„</a:t>
            </a:r>
            <a:r>
              <a:rPr lang="en-US" i="1" dirty="0">
                <a:effectLst/>
                <a:latin typeface="+mj-lt"/>
              </a:rPr>
              <a:t>the protection of natural persons with regard to the processing of personal data and on the free movement of such data</a:t>
            </a:r>
            <a:r>
              <a:rPr lang="cs-CZ" i="0" dirty="0">
                <a:effectLst/>
                <a:latin typeface="+mj-lt"/>
              </a:rPr>
              <a:t>“</a:t>
            </a:r>
          </a:p>
          <a:p>
            <a:pPr marL="0" indent="0">
              <a:buNone/>
            </a:pPr>
            <a:endParaRPr lang="cs-CZ" i="0" dirty="0">
              <a:effectLst/>
              <a:latin typeface="+mj-lt"/>
            </a:endParaRPr>
          </a:p>
          <a:p>
            <a:r>
              <a:rPr lang="cs-CZ" dirty="0">
                <a:latin typeface="+mj-lt"/>
              </a:rPr>
              <a:t>To </a:t>
            </a:r>
            <a:r>
              <a:rPr lang="cs-CZ" dirty="0" err="1">
                <a:latin typeface="+mj-lt"/>
              </a:rPr>
              <a:t>protect</a:t>
            </a:r>
            <a:r>
              <a:rPr lang="cs-CZ" dirty="0">
                <a:latin typeface="+mj-lt"/>
              </a:rPr>
              <a:t> natural </a:t>
            </a:r>
            <a:r>
              <a:rPr lang="cs-CZ" dirty="0" err="1">
                <a:latin typeface="+mj-lt"/>
              </a:rPr>
              <a:t>persons</a:t>
            </a:r>
            <a:r>
              <a:rPr lang="cs-CZ" dirty="0">
                <a:latin typeface="+mj-lt"/>
              </a:rPr>
              <a:t> data</a:t>
            </a:r>
          </a:p>
          <a:p>
            <a:r>
              <a:rPr lang="cs-CZ" dirty="0">
                <a:latin typeface="+mj-lt"/>
              </a:rPr>
              <a:t>To </a:t>
            </a:r>
            <a:r>
              <a:rPr lang="cs-CZ" dirty="0" err="1">
                <a:latin typeface="+mj-lt"/>
              </a:rPr>
              <a:t>enable</a:t>
            </a:r>
            <a:r>
              <a:rPr lang="cs-CZ" dirty="0">
                <a:latin typeface="+mj-lt"/>
              </a:rPr>
              <a:t> free </a:t>
            </a:r>
            <a:r>
              <a:rPr lang="cs-CZ" dirty="0" err="1">
                <a:latin typeface="+mj-lt"/>
              </a:rPr>
              <a:t>movement</a:t>
            </a:r>
            <a:r>
              <a:rPr lang="cs-CZ" dirty="0">
                <a:latin typeface="+mj-lt"/>
              </a:rPr>
              <a:t> </a:t>
            </a:r>
            <a:r>
              <a:rPr lang="cs-CZ" dirty="0" err="1">
                <a:latin typeface="+mj-lt"/>
              </a:rPr>
              <a:t>of</a:t>
            </a:r>
            <a:r>
              <a:rPr lang="cs-CZ" dirty="0">
                <a:latin typeface="+mj-lt"/>
              </a:rPr>
              <a:t> </a:t>
            </a:r>
            <a:r>
              <a:rPr lang="cs-CZ" dirty="0" err="1">
                <a:latin typeface="+mj-lt"/>
              </a:rPr>
              <a:t>personal</a:t>
            </a:r>
            <a:r>
              <a:rPr lang="cs-CZ" dirty="0">
                <a:latin typeface="+mj-lt"/>
              </a:rPr>
              <a:t> data</a:t>
            </a:r>
            <a:endParaRPr lang="en-GB" dirty="0">
              <a:latin typeface="+mj-lt"/>
            </a:endParaRPr>
          </a:p>
        </p:txBody>
      </p:sp>
    </p:spTree>
    <p:extLst>
      <p:ext uri="{BB962C8B-B14F-4D97-AF65-F5344CB8AC3E}">
        <p14:creationId xmlns:p14="http://schemas.microsoft.com/office/powerpoint/2010/main" val="37092445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F7F7CD-9E0E-4FD4-A8E7-BB23A926C44A}"/>
              </a:ext>
            </a:extLst>
          </p:cNvPr>
          <p:cNvSpPr>
            <a:spLocks noGrp="1"/>
          </p:cNvSpPr>
          <p:nvPr>
            <p:ph type="title"/>
          </p:nvPr>
        </p:nvSpPr>
        <p:spPr>
          <a:xfrm>
            <a:off x="6096000" y="695326"/>
            <a:ext cx="5457825" cy="2105194"/>
          </a:xfrm>
        </p:spPr>
        <p:txBody>
          <a:bodyPr vert="horz" lIns="91440" tIns="45720" rIns="91440" bIns="45720" rtlCol="0" anchor="t">
            <a:noAutofit/>
          </a:bodyPr>
          <a:lstStyle/>
          <a:p>
            <a:r>
              <a:rPr lang="en-US" sz="3200" dirty="0"/>
              <a:t>“</a:t>
            </a:r>
            <a:r>
              <a:rPr lang="en-US" sz="3200" i="1" dirty="0"/>
              <a:t>Recent inventions and business methods call attention to the next step which must be taken for the protection of the person, and for securing to the individual … the right ‘to be let alone’ … Numerous mechanical devices threaten to make good the prediction that ‘what is whispered in the closet shall be proclaimed from the house-tops.”</a:t>
            </a:r>
            <a:endParaRPr lang="en-US" sz="3600" i="1" dirty="0"/>
          </a:p>
        </p:txBody>
      </p:sp>
      <p:sp>
        <p:nvSpPr>
          <p:cNvPr id="10" name="Freeform: Shape 9">
            <a:extLst>
              <a:ext uri="{FF2B5EF4-FFF2-40B4-BE49-F238E27FC236}">
                <a16:creationId xmlns:a16="http://schemas.microsoft.com/office/drawing/2014/main" id="{2C6334C2-F73F-4B3B-A626-DD5F69DF6E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389868" cy="6374535"/>
          </a:xfrm>
          <a:custGeom>
            <a:avLst/>
            <a:gdLst>
              <a:gd name="connsiteX0" fmla="*/ 620377 w 5389868"/>
              <a:gd name="connsiteY0" fmla="*/ 6374535 h 6374535"/>
              <a:gd name="connsiteX1" fmla="*/ 3459520 w 5389868"/>
              <a:gd name="connsiteY1" fmla="*/ 6374535 h 6374535"/>
              <a:gd name="connsiteX2" fmla="*/ 3638761 w 5389868"/>
              <a:gd name="connsiteY2" fmla="*/ 6288190 h 6374535"/>
              <a:gd name="connsiteX3" fmla="*/ 5389868 w 5389868"/>
              <a:gd name="connsiteY3" fmla="*/ 3346018 h 6374535"/>
              <a:gd name="connsiteX4" fmla="*/ 2043850 w 5389868"/>
              <a:gd name="connsiteY4" fmla="*/ 0 h 6374535"/>
              <a:gd name="connsiteX5" fmla="*/ 139826 w 5389868"/>
              <a:gd name="connsiteY5" fmla="*/ 594192 h 6374535"/>
              <a:gd name="connsiteX6" fmla="*/ 0 w 5389868"/>
              <a:gd name="connsiteY6" fmla="*/ 700065 h 6374535"/>
              <a:gd name="connsiteX7" fmla="*/ 0 w 5389868"/>
              <a:gd name="connsiteY7" fmla="*/ 5991971 h 6374535"/>
              <a:gd name="connsiteX8" fmla="*/ 139827 w 5389868"/>
              <a:gd name="connsiteY8" fmla="*/ 6097845 h 6374535"/>
              <a:gd name="connsiteX9" fmla="*/ 378347 w 5389868"/>
              <a:gd name="connsiteY9" fmla="*/ 6248727 h 637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89868" h="6374535">
                <a:moveTo>
                  <a:pt x="620377" y="6374535"/>
                </a:moveTo>
                <a:lnTo>
                  <a:pt x="3459520" y="6374535"/>
                </a:lnTo>
                <a:lnTo>
                  <a:pt x="3638761" y="6288190"/>
                </a:lnTo>
                <a:cubicBezTo>
                  <a:pt x="4681799" y="5721578"/>
                  <a:pt x="5389868" y="4616487"/>
                  <a:pt x="5389868" y="3346018"/>
                </a:cubicBezTo>
                <a:cubicBezTo>
                  <a:pt x="5389868" y="1498063"/>
                  <a:pt x="3891805" y="0"/>
                  <a:pt x="2043850" y="0"/>
                </a:cubicBezTo>
                <a:cubicBezTo>
                  <a:pt x="1336430" y="0"/>
                  <a:pt x="680285" y="219535"/>
                  <a:pt x="139826" y="594192"/>
                </a:cubicBezTo>
                <a:lnTo>
                  <a:pt x="0" y="700065"/>
                </a:lnTo>
                <a:lnTo>
                  <a:pt x="0" y="5991971"/>
                </a:lnTo>
                <a:lnTo>
                  <a:pt x="139827" y="6097845"/>
                </a:lnTo>
                <a:cubicBezTo>
                  <a:pt x="217035" y="6151367"/>
                  <a:pt x="296605" y="6201724"/>
                  <a:pt x="378347" y="6248727"/>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Zástupný obsah 4" descr="Obsah obrázku text, snímek obrazovky&#10;&#10;Popis byl vytvořen automaticky">
            <a:extLst>
              <a:ext uri="{FF2B5EF4-FFF2-40B4-BE49-F238E27FC236}">
                <a16:creationId xmlns:a16="http://schemas.microsoft.com/office/drawing/2014/main" id="{57C399DB-768F-4176-87D1-F59DF0F3A049}"/>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5971" r="2" b="2"/>
          <a:stretch/>
        </p:blipFill>
        <p:spPr>
          <a:xfrm>
            <a:off x="20" y="10"/>
            <a:ext cx="5234499" cy="6210619"/>
          </a:xfrm>
          <a:custGeom>
            <a:avLst/>
            <a:gdLst/>
            <a:ahLst/>
            <a:cxnLst/>
            <a:rect l="l" t="t" r="r" b="b"/>
            <a:pathLst>
              <a:path w="5234519" h="6210629">
                <a:moveTo>
                  <a:pt x="1082595" y="0"/>
                </a:moveTo>
                <a:lnTo>
                  <a:pt x="3027450" y="0"/>
                </a:lnTo>
                <a:lnTo>
                  <a:pt x="3291029" y="96471"/>
                </a:lnTo>
                <a:cubicBezTo>
                  <a:pt x="4433137" y="579542"/>
                  <a:pt x="5234519" y="1710443"/>
                  <a:pt x="5234519" y="3028517"/>
                </a:cubicBezTo>
                <a:cubicBezTo>
                  <a:pt x="5234519" y="4785949"/>
                  <a:pt x="3809839" y="6210629"/>
                  <a:pt x="2052407" y="6210629"/>
                </a:cubicBezTo>
                <a:cubicBezTo>
                  <a:pt x="1283531" y="6210629"/>
                  <a:pt x="578345" y="5937936"/>
                  <a:pt x="28288" y="5483989"/>
                </a:cubicBezTo>
                <a:lnTo>
                  <a:pt x="0" y="5458279"/>
                </a:lnTo>
                <a:lnTo>
                  <a:pt x="0" y="598754"/>
                </a:lnTo>
                <a:lnTo>
                  <a:pt x="28288" y="573044"/>
                </a:lnTo>
                <a:cubicBezTo>
                  <a:pt x="303317" y="346070"/>
                  <a:pt x="617127" y="164410"/>
                  <a:pt x="958290" y="39494"/>
                </a:cubicBezTo>
                <a:close/>
              </a:path>
            </a:pathLst>
          </a:custGeom>
        </p:spPr>
      </p:pic>
    </p:spTree>
    <p:extLst>
      <p:ext uri="{BB962C8B-B14F-4D97-AF65-F5344CB8AC3E}">
        <p14:creationId xmlns:p14="http://schemas.microsoft.com/office/powerpoint/2010/main" val="1489605136"/>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285</TotalTime>
  <Words>2592</Words>
  <Application>Microsoft Office PowerPoint</Application>
  <PresentationFormat>Širokoúhlá obrazovka</PresentationFormat>
  <Paragraphs>255</Paragraphs>
  <Slides>32</Slides>
  <Notes>6</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32</vt:i4>
      </vt:variant>
    </vt:vector>
  </HeadingPairs>
  <TitlesOfParts>
    <vt:vector size="36" baseType="lpstr">
      <vt:lpstr>Arial</vt:lpstr>
      <vt:lpstr>Calibri</vt:lpstr>
      <vt:lpstr>Calibri Light</vt:lpstr>
      <vt:lpstr>Motiv Office</vt:lpstr>
      <vt:lpstr>Personal data</vt:lpstr>
      <vt:lpstr>Personal data </vt:lpstr>
      <vt:lpstr>Personal data</vt:lpstr>
      <vt:lpstr>Prezentace aplikace PowerPoint</vt:lpstr>
      <vt:lpstr>Prezentace aplikace PowerPoint</vt:lpstr>
      <vt:lpstr>Anonymisation</vt:lpstr>
      <vt:lpstr>Why?</vt:lpstr>
      <vt:lpstr>Purpose of Personal data protection law</vt:lpstr>
      <vt:lpstr>“Recent inventions and business methods call attention to the next step which must be taken for the protection of the person, and for securing to the individual … the right ‘to be let alone’ … Numerous mechanical devices threaten to make good the prediction that ‘what is whispered in the closet shall be proclaimed from the house-tops.”</vt:lpstr>
      <vt:lpstr>Privacy protection</vt:lpstr>
      <vt:lpstr>Personal data protection</vt:lpstr>
      <vt:lpstr>History of personal data protection</vt:lpstr>
      <vt:lpstr>Effective legislation</vt:lpstr>
      <vt:lpstr>Charter of Fundamental Rights of the European Union</vt:lpstr>
      <vt:lpstr>Territorial scope</vt:lpstr>
      <vt:lpstr>Personal data  CONTROLLER</vt:lpstr>
      <vt:lpstr>Personal data processing</vt:lpstr>
      <vt:lpstr>Principles of processing Personal data</vt:lpstr>
      <vt:lpstr>Legal grounds for processing</vt:lpstr>
      <vt:lpstr>Legitimate interest</vt:lpstr>
      <vt:lpstr>Consent</vt:lpstr>
      <vt:lpstr>Rights of the data subjects</vt:lpstr>
      <vt:lpstr>Right to information about processing </vt:lpstr>
      <vt:lpstr>Right to access </vt:lpstr>
      <vt:lpstr>Right to erasure (Right to be Forgotten)</vt:lpstr>
      <vt:lpstr>Right to erasure (Right to be Forgotten)</vt:lpstr>
      <vt:lpstr>Right to restriction of processing</vt:lpstr>
      <vt:lpstr>Duties of controller</vt:lpstr>
      <vt:lpstr>International data transfer</vt:lpstr>
      <vt:lpstr>Data transfers under GDPR</vt:lpstr>
      <vt:lpstr>Data transfers to USA</vt:lpstr>
      <vt:lpstr>Questions?  MS Teams / 434044@mail.muni.cz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data</dc:title>
  <dc:creator>Jakub Klodwig</dc:creator>
  <cp:lastModifiedBy>Jakub Klodwig</cp:lastModifiedBy>
  <cp:revision>13</cp:revision>
  <dcterms:created xsi:type="dcterms:W3CDTF">2020-03-31T22:20:29Z</dcterms:created>
  <dcterms:modified xsi:type="dcterms:W3CDTF">2020-11-05T14:43:38Z</dcterms:modified>
</cp:coreProperties>
</file>