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Horecký" initials="JH" lastIdx="1" clrIdx="0">
    <p:extLst>
      <p:ext uri="{19B8F6BF-5375-455C-9EA6-DF929625EA0E}">
        <p15:presenceInfo xmlns:p15="http://schemas.microsoft.com/office/powerpoint/2012/main" userId="Jan Horeck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46" d="100"/>
          <a:sy n="46" d="100"/>
        </p:scale>
        <p:origin x="60" y="15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13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45E944-8588-43B6-8D5F-E4D43CF3089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1F60463-6A2F-43B8-A081-4F5090D0F571}">
      <dgm:prSet/>
      <dgm:spPr/>
      <dgm:t>
        <a:bodyPr/>
        <a:lstStyle/>
        <a:p>
          <a:r>
            <a:rPr lang="en-US" b="0" dirty="0"/>
            <a:t>Forms of social dialogue:</a:t>
          </a:r>
          <a:endParaRPr lang="cs-CZ" dirty="0"/>
        </a:p>
      </dgm:t>
    </dgm:pt>
    <dgm:pt modelId="{E799C6E2-DC25-405C-80D7-9B28693E7FE8}" type="parTrans" cxnId="{5E91A4E8-7699-488D-8115-A111C40EA409}">
      <dgm:prSet/>
      <dgm:spPr/>
      <dgm:t>
        <a:bodyPr/>
        <a:lstStyle/>
        <a:p>
          <a:endParaRPr lang="cs-CZ"/>
        </a:p>
      </dgm:t>
    </dgm:pt>
    <dgm:pt modelId="{35B87CC6-4DF0-4E17-8C4E-1F8D53B504A2}" type="sibTrans" cxnId="{5E91A4E8-7699-488D-8115-A111C40EA409}">
      <dgm:prSet/>
      <dgm:spPr/>
      <dgm:t>
        <a:bodyPr/>
        <a:lstStyle/>
        <a:p>
          <a:endParaRPr lang="cs-CZ"/>
        </a:p>
      </dgm:t>
    </dgm:pt>
    <dgm:pt modelId="{F35C3EC4-796A-4A67-A607-82393B410E67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b="0" dirty="0" err="1"/>
            <a:t>Bil</a:t>
          </a:r>
          <a:r>
            <a:rPr lang="cs-CZ" b="0" dirty="0"/>
            <a:t>a</a:t>
          </a:r>
          <a:r>
            <a:rPr lang="en-US" b="0" dirty="0"/>
            <a:t>t</a:t>
          </a:r>
          <a:r>
            <a:rPr lang="cs-CZ" b="0" dirty="0"/>
            <a:t>e</a:t>
          </a:r>
          <a:r>
            <a:rPr lang="en-US" b="0" dirty="0" err="1"/>
            <a:t>ral</a:t>
          </a:r>
          <a:endParaRPr lang="cs-CZ" dirty="0"/>
        </a:p>
      </dgm:t>
    </dgm:pt>
    <dgm:pt modelId="{D520BFA0-BF2B-4672-9564-AC9D7EB27B91}" type="parTrans" cxnId="{EAB64941-A7B0-4F05-8BE8-5E3AB5B55F0D}">
      <dgm:prSet/>
      <dgm:spPr/>
      <dgm:t>
        <a:bodyPr/>
        <a:lstStyle/>
        <a:p>
          <a:endParaRPr lang="cs-CZ"/>
        </a:p>
      </dgm:t>
    </dgm:pt>
    <dgm:pt modelId="{B69503CE-CFA9-41FD-94C1-12D85322AF33}" type="sibTrans" cxnId="{EAB64941-A7B0-4F05-8BE8-5E3AB5B55F0D}">
      <dgm:prSet/>
      <dgm:spPr/>
      <dgm:t>
        <a:bodyPr/>
        <a:lstStyle/>
        <a:p>
          <a:endParaRPr lang="cs-CZ"/>
        </a:p>
      </dgm:t>
    </dgm:pt>
    <dgm:pt modelId="{FFBEEE7D-702B-4603-8082-8F02561DD4C0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b="0" dirty="0"/>
            <a:t>Trilateral</a:t>
          </a:r>
          <a:endParaRPr lang="cs-CZ" dirty="0"/>
        </a:p>
      </dgm:t>
    </dgm:pt>
    <dgm:pt modelId="{51C8F897-9CBA-48F4-98C3-48EB83018249}" type="parTrans" cxnId="{7FB922BD-65C6-4D44-A54B-04F8BEA6783D}">
      <dgm:prSet/>
      <dgm:spPr/>
      <dgm:t>
        <a:bodyPr/>
        <a:lstStyle/>
        <a:p>
          <a:endParaRPr lang="cs-CZ"/>
        </a:p>
      </dgm:t>
    </dgm:pt>
    <dgm:pt modelId="{4293DEB5-26AF-480B-9068-A34DCD852C4D}" type="sibTrans" cxnId="{7FB922BD-65C6-4D44-A54B-04F8BEA6783D}">
      <dgm:prSet/>
      <dgm:spPr/>
      <dgm:t>
        <a:bodyPr/>
        <a:lstStyle/>
        <a:p>
          <a:endParaRPr lang="cs-CZ"/>
        </a:p>
      </dgm:t>
    </dgm:pt>
    <dgm:pt modelId="{FCD2F709-A552-4162-930D-D8827B58B1F4}" type="pres">
      <dgm:prSet presAssocID="{9F45E944-8588-43B6-8D5F-E4D43CF308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F71A95-1129-4D21-ACAB-677D40D61F4C}" type="pres">
      <dgm:prSet presAssocID="{11F60463-6A2F-43B8-A081-4F5090D0F571}" presName="hierRoot1" presStyleCnt="0">
        <dgm:presLayoutVars>
          <dgm:hierBranch val="init"/>
        </dgm:presLayoutVars>
      </dgm:prSet>
      <dgm:spPr/>
    </dgm:pt>
    <dgm:pt modelId="{B3F7917F-67DE-4FED-A3F8-B766698E61CE}" type="pres">
      <dgm:prSet presAssocID="{11F60463-6A2F-43B8-A081-4F5090D0F571}" presName="rootComposite1" presStyleCnt="0"/>
      <dgm:spPr/>
    </dgm:pt>
    <dgm:pt modelId="{BBCCB3B2-A5A2-4F3D-A8E5-2963F3ADF52E}" type="pres">
      <dgm:prSet presAssocID="{11F60463-6A2F-43B8-A081-4F5090D0F571}" presName="rootText1" presStyleLbl="node0" presStyleIdx="0" presStyleCnt="1">
        <dgm:presLayoutVars>
          <dgm:chPref val="3"/>
        </dgm:presLayoutVars>
      </dgm:prSet>
      <dgm:spPr/>
    </dgm:pt>
    <dgm:pt modelId="{46B74E1B-2E60-4B87-B444-8756E4A0A112}" type="pres">
      <dgm:prSet presAssocID="{11F60463-6A2F-43B8-A081-4F5090D0F571}" presName="rootConnector1" presStyleLbl="node1" presStyleIdx="0" presStyleCnt="0"/>
      <dgm:spPr/>
    </dgm:pt>
    <dgm:pt modelId="{5D90C41F-1A7D-461B-A609-A784C33DEE2F}" type="pres">
      <dgm:prSet presAssocID="{11F60463-6A2F-43B8-A081-4F5090D0F571}" presName="hierChild2" presStyleCnt="0"/>
      <dgm:spPr/>
    </dgm:pt>
    <dgm:pt modelId="{A5E3AACF-0910-49A6-BECC-EEEE0237AE38}" type="pres">
      <dgm:prSet presAssocID="{D520BFA0-BF2B-4672-9564-AC9D7EB27B91}" presName="Name37" presStyleLbl="parChTrans1D2" presStyleIdx="0" presStyleCnt="2"/>
      <dgm:spPr/>
    </dgm:pt>
    <dgm:pt modelId="{7920A33E-B36E-4DE1-A123-558542B857B0}" type="pres">
      <dgm:prSet presAssocID="{F35C3EC4-796A-4A67-A607-82393B410E67}" presName="hierRoot2" presStyleCnt="0">
        <dgm:presLayoutVars>
          <dgm:hierBranch val="init"/>
        </dgm:presLayoutVars>
      </dgm:prSet>
      <dgm:spPr/>
    </dgm:pt>
    <dgm:pt modelId="{33F23EA3-C5A3-41CE-9437-0562075269A1}" type="pres">
      <dgm:prSet presAssocID="{F35C3EC4-796A-4A67-A607-82393B410E67}" presName="rootComposite" presStyleCnt="0"/>
      <dgm:spPr/>
    </dgm:pt>
    <dgm:pt modelId="{BD8F156B-477E-4453-8C30-DEE649E82412}" type="pres">
      <dgm:prSet presAssocID="{F35C3EC4-796A-4A67-A607-82393B410E67}" presName="rootText" presStyleLbl="node2" presStyleIdx="0" presStyleCnt="2">
        <dgm:presLayoutVars>
          <dgm:chPref val="3"/>
        </dgm:presLayoutVars>
      </dgm:prSet>
      <dgm:spPr/>
    </dgm:pt>
    <dgm:pt modelId="{3F639A0B-517A-49BF-8575-DFDB5066F6ED}" type="pres">
      <dgm:prSet presAssocID="{F35C3EC4-796A-4A67-A607-82393B410E67}" presName="rootConnector" presStyleLbl="node2" presStyleIdx="0" presStyleCnt="2"/>
      <dgm:spPr/>
    </dgm:pt>
    <dgm:pt modelId="{80586EDC-2FDB-494B-B4C0-2C563BA99DF2}" type="pres">
      <dgm:prSet presAssocID="{F35C3EC4-796A-4A67-A607-82393B410E67}" presName="hierChild4" presStyleCnt="0"/>
      <dgm:spPr/>
    </dgm:pt>
    <dgm:pt modelId="{6180275B-5C67-4793-83E0-7F0B1471D90C}" type="pres">
      <dgm:prSet presAssocID="{F35C3EC4-796A-4A67-A607-82393B410E67}" presName="hierChild5" presStyleCnt="0"/>
      <dgm:spPr/>
    </dgm:pt>
    <dgm:pt modelId="{4C16BDFE-334F-466F-BCDE-425E84D49267}" type="pres">
      <dgm:prSet presAssocID="{51C8F897-9CBA-48F4-98C3-48EB83018249}" presName="Name37" presStyleLbl="parChTrans1D2" presStyleIdx="1" presStyleCnt="2"/>
      <dgm:spPr/>
    </dgm:pt>
    <dgm:pt modelId="{F974A584-294C-4109-B76E-063DDCB36881}" type="pres">
      <dgm:prSet presAssocID="{FFBEEE7D-702B-4603-8082-8F02561DD4C0}" presName="hierRoot2" presStyleCnt="0">
        <dgm:presLayoutVars>
          <dgm:hierBranch val="init"/>
        </dgm:presLayoutVars>
      </dgm:prSet>
      <dgm:spPr/>
    </dgm:pt>
    <dgm:pt modelId="{A39339FF-8296-45BA-B8DE-6BAB8F202905}" type="pres">
      <dgm:prSet presAssocID="{FFBEEE7D-702B-4603-8082-8F02561DD4C0}" presName="rootComposite" presStyleCnt="0"/>
      <dgm:spPr/>
    </dgm:pt>
    <dgm:pt modelId="{F5BCB006-BF2A-4A8A-AE68-F64D8145F6BF}" type="pres">
      <dgm:prSet presAssocID="{FFBEEE7D-702B-4603-8082-8F02561DD4C0}" presName="rootText" presStyleLbl="node2" presStyleIdx="1" presStyleCnt="2">
        <dgm:presLayoutVars>
          <dgm:chPref val="3"/>
        </dgm:presLayoutVars>
      </dgm:prSet>
      <dgm:spPr/>
    </dgm:pt>
    <dgm:pt modelId="{6D930CBD-1918-4F0F-A898-672DFDD2C4E0}" type="pres">
      <dgm:prSet presAssocID="{FFBEEE7D-702B-4603-8082-8F02561DD4C0}" presName="rootConnector" presStyleLbl="node2" presStyleIdx="1" presStyleCnt="2"/>
      <dgm:spPr/>
    </dgm:pt>
    <dgm:pt modelId="{F5629BA4-882E-4562-BBC2-F60DF6A5E0DA}" type="pres">
      <dgm:prSet presAssocID="{FFBEEE7D-702B-4603-8082-8F02561DD4C0}" presName="hierChild4" presStyleCnt="0"/>
      <dgm:spPr/>
    </dgm:pt>
    <dgm:pt modelId="{9BA74B98-C863-46BD-A564-8304039D69D5}" type="pres">
      <dgm:prSet presAssocID="{FFBEEE7D-702B-4603-8082-8F02561DD4C0}" presName="hierChild5" presStyleCnt="0"/>
      <dgm:spPr/>
    </dgm:pt>
    <dgm:pt modelId="{CA01CCD8-FAA5-45CB-A565-76B31F3D635D}" type="pres">
      <dgm:prSet presAssocID="{11F60463-6A2F-43B8-A081-4F5090D0F571}" presName="hierChild3" presStyleCnt="0"/>
      <dgm:spPr/>
    </dgm:pt>
  </dgm:ptLst>
  <dgm:cxnLst>
    <dgm:cxn modelId="{9FA42335-2EE3-44F4-A3A6-767D4BA17E4C}" type="presOf" srcId="{11F60463-6A2F-43B8-A081-4F5090D0F571}" destId="{BBCCB3B2-A5A2-4F3D-A8E5-2963F3ADF52E}" srcOrd="0" destOrd="0" presId="urn:microsoft.com/office/officeart/2005/8/layout/orgChart1"/>
    <dgm:cxn modelId="{1E872461-ECFC-4198-8768-6767315C5BEC}" type="presOf" srcId="{FFBEEE7D-702B-4603-8082-8F02561DD4C0}" destId="{6D930CBD-1918-4F0F-A898-672DFDD2C4E0}" srcOrd="1" destOrd="0" presId="urn:microsoft.com/office/officeart/2005/8/layout/orgChart1"/>
    <dgm:cxn modelId="{EAB64941-A7B0-4F05-8BE8-5E3AB5B55F0D}" srcId="{11F60463-6A2F-43B8-A081-4F5090D0F571}" destId="{F35C3EC4-796A-4A67-A607-82393B410E67}" srcOrd="0" destOrd="0" parTransId="{D520BFA0-BF2B-4672-9564-AC9D7EB27B91}" sibTransId="{B69503CE-CFA9-41FD-94C1-12D85322AF33}"/>
    <dgm:cxn modelId="{A5854673-EF97-4B8C-AA4B-E963694FC074}" type="presOf" srcId="{11F60463-6A2F-43B8-A081-4F5090D0F571}" destId="{46B74E1B-2E60-4B87-B444-8756E4A0A112}" srcOrd="1" destOrd="0" presId="urn:microsoft.com/office/officeart/2005/8/layout/orgChart1"/>
    <dgm:cxn modelId="{8FF3F254-5E08-4061-994A-578F2348E106}" type="presOf" srcId="{9F45E944-8588-43B6-8D5F-E4D43CF3089F}" destId="{FCD2F709-A552-4162-930D-D8827B58B1F4}" srcOrd="0" destOrd="0" presId="urn:microsoft.com/office/officeart/2005/8/layout/orgChart1"/>
    <dgm:cxn modelId="{6B7ED757-C3F3-4587-87F3-5B57A36AABB6}" type="presOf" srcId="{FFBEEE7D-702B-4603-8082-8F02561DD4C0}" destId="{F5BCB006-BF2A-4A8A-AE68-F64D8145F6BF}" srcOrd="0" destOrd="0" presId="urn:microsoft.com/office/officeart/2005/8/layout/orgChart1"/>
    <dgm:cxn modelId="{52834659-9965-45F9-9E60-89E6DE1C20F2}" type="presOf" srcId="{F35C3EC4-796A-4A67-A607-82393B410E67}" destId="{BD8F156B-477E-4453-8C30-DEE649E82412}" srcOrd="0" destOrd="0" presId="urn:microsoft.com/office/officeart/2005/8/layout/orgChart1"/>
    <dgm:cxn modelId="{19F812B8-A200-4A7B-85EB-BC49775A3DF2}" type="presOf" srcId="{D520BFA0-BF2B-4672-9564-AC9D7EB27B91}" destId="{A5E3AACF-0910-49A6-BECC-EEEE0237AE38}" srcOrd="0" destOrd="0" presId="urn:microsoft.com/office/officeart/2005/8/layout/orgChart1"/>
    <dgm:cxn modelId="{7FB922BD-65C6-4D44-A54B-04F8BEA6783D}" srcId="{11F60463-6A2F-43B8-A081-4F5090D0F571}" destId="{FFBEEE7D-702B-4603-8082-8F02561DD4C0}" srcOrd="1" destOrd="0" parTransId="{51C8F897-9CBA-48F4-98C3-48EB83018249}" sibTransId="{4293DEB5-26AF-480B-9068-A34DCD852C4D}"/>
    <dgm:cxn modelId="{650A03CC-479B-43FA-9559-7D9644120634}" type="presOf" srcId="{F35C3EC4-796A-4A67-A607-82393B410E67}" destId="{3F639A0B-517A-49BF-8575-DFDB5066F6ED}" srcOrd="1" destOrd="0" presId="urn:microsoft.com/office/officeart/2005/8/layout/orgChart1"/>
    <dgm:cxn modelId="{D94B65E2-6F6B-4F29-B410-85BE2EC8E496}" type="presOf" srcId="{51C8F897-9CBA-48F4-98C3-48EB83018249}" destId="{4C16BDFE-334F-466F-BCDE-425E84D49267}" srcOrd="0" destOrd="0" presId="urn:microsoft.com/office/officeart/2005/8/layout/orgChart1"/>
    <dgm:cxn modelId="{5E91A4E8-7699-488D-8115-A111C40EA409}" srcId="{9F45E944-8588-43B6-8D5F-E4D43CF3089F}" destId="{11F60463-6A2F-43B8-A081-4F5090D0F571}" srcOrd="0" destOrd="0" parTransId="{E799C6E2-DC25-405C-80D7-9B28693E7FE8}" sibTransId="{35B87CC6-4DF0-4E17-8C4E-1F8D53B504A2}"/>
    <dgm:cxn modelId="{C83F982F-5E66-4075-B8BA-EE5B76C06B24}" type="presParOf" srcId="{FCD2F709-A552-4162-930D-D8827B58B1F4}" destId="{F2F71A95-1129-4D21-ACAB-677D40D61F4C}" srcOrd="0" destOrd="0" presId="urn:microsoft.com/office/officeart/2005/8/layout/orgChart1"/>
    <dgm:cxn modelId="{76C262B5-2465-4E41-93B6-1FD3AF1D8993}" type="presParOf" srcId="{F2F71A95-1129-4D21-ACAB-677D40D61F4C}" destId="{B3F7917F-67DE-4FED-A3F8-B766698E61CE}" srcOrd="0" destOrd="0" presId="urn:microsoft.com/office/officeart/2005/8/layout/orgChart1"/>
    <dgm:cxn modelId="{0436BB18-64F7-478B-B919-54528D59AFD5}" type="presParOf" srcId="{B3F7917F-67DE-4FED-A3F8-B766698E61CE}" destId="{BBCCB3B2-A5A2-4F3D-A8E5-2963F3ADF52E}" srcOrd="0" destOrd="0" presId="urn:microsoft.com/office/officeart/2005/8/layout/orgChart1"/>
    <dgm:cxn modelId="{2BD92BB9-774F-4878-9B52-0A1F5476EECC}" type="presParOf" srcId="{B3F7917F-67DE-4FED-A3F8-B766698E61CE}" destId="{46B74E1B-2E60-4B87-B444-8756E4A0A112}" srcOrd="1" destOrd="0" presId="urn:microsoft.com/office/officeart/2005/8/layout/orgChart1"/>
    <dgm:cxn modelId="{B07F0B52-F7CB-4BCD-BABE-77018336C029}" type="presParOf" srcId="{F2F71A95-1129-4D21-ACAB-677D40D61F4C}" destId="{5D90C41F-1A7D-461B-A609-A784C33DEE2F}" srcOrd="1" destOrd="0" presId="urn:microsoft.com/office/officeart/2005/8/layout/orgChart1"/>
    <dgm:cxn modelId="{994EA38E-98B0-4B5F-B172-A709C8E9ABFB}" type="presParOf" srcId="{5D90C41F-1A7D-461B-A609-A784C33DEE2F}" destId="{A5E3AACF-0910-49A6-BECC-EEEE0237AE38}" srcOrd="0" destOrd="0" presId="urn:microsoft.com/office/officeart/2005/8/layout/orgChart1"/>
    <dgm:cxn modelId="{175F2139-F3ED-4621-A660-3E8AB8364211}" type="presParOf" srcId="{5D90C41F-1A7D-461B-A609-A784C33DEE2F}" destId="{7920A33E-B36E-4DE1-A123-558542B857B0}" srcOrd="1" destOrd="0" presId="urn:microsoft.com/office/officeart/2005/8/layout/orgChart1"/>
    <dgm:cxn modelId="{9202258D-D9E5-497B-AC17-4422DE250BA6}" type="presParOf" srcId="{7920A33E-B36E-4DE1-A123-558542B857B0}" destId="{33F23EA3-C5A3-41CE-9437-0562075269A1}" srcOrd="0" destOrd="0" presId="urn:microsoft.com/office/officeart/2005/8/layout/orgChart1"/>
    <dgm:cxn modelId="{A4E4C751-A6D4-4747-B4F6-0F055B1C0A23}" type="presParOf" srcId="{33F23EA3-C5A3-41CE-9437-0562075269A1}" destId="{BD8F156B-477E-4453-8C30-DEE649E82412}" srcOrd="0" destOrd="0" presId="urn:microsoft.com/office/officeart/2005/8/layout/orgChart1"/>
    <dgm:cxn modelId="{2BFCE795-2825-4323-92DD-2A92E168882D}" type="presParOf" srcId="{33F23EA3-C5A3-41CE-9437-0562075269A1}" destId="{3F639A0B-517A-49BF-8575-DFDB5066F6ED}" srcOrd="1" destOrd="0" presId="urn:microsoft.com/office/officeart/2005/8/layout/orgChart1"/>
    <dgm:cxn modelId="{87DAA8FB-B07C-4C9B-BB1C-89236582CE6B}" type="presParOf" srcId="{7920A33E-B36E-4DE1-A123-558542B857B0}" destId="{80586EDC-2FDB-494B-B4C0-2C563BA99DF2}" srcOrd="1" destOrd="0" presId="urn:microsoft.com/office/officeart/2005/8/layout/orgChart1"/>
    <dgm:cxn modelId="{28479F19-C757-4468-AF54-F4B148AA886B}" type="presParOf" srcId="{7920A33E-B36E-4DE1-A123-558542B857B0}" destId="{6180275B-5C67-4793-83E0-7F0B1471D90C}" srcOrd="2" destOrd="0" presId="urn:microsoft.com/office/officeart/2005/8/layout/orgChart1"/>
    <dgm:cxn modelId="{30B082AD-5EDC-4B36-938E-CB5AB7BD1001}" type="presParOf" srcId="{5D90C41F-1A7D-461B-A609-A784C33DEE2F}" destId="{4C16BDFE-334F-466F-BCDE-425E84D49267}" srcOrd="2" destOrd="0" presId="urn:microsoft.com/office/officeart/2005/8/layout/orgChart1"/>
    <dgm:cxn modelId="{DEA53CFE-3565-4C86-BC74-5DA7D5D6BD05}" type="presParOf" srcId="{5D90C41F-1A7D-461B-A609-A784C33DEE2F}" destId="{F974A584-294C-4109-B76E-063DDCB36881}" srcOrd="3" destOrd="0" presId="urn:microsoft.com/office/officeart/2005/8/layout/orgChart1"/>
    <dgm:cxn modelId="{D286E6C4-4B21-43CA-B84B-3031B17E7303}" type="presParOf" srcId="{F974A584-294C-4109-B76E-063DDCB36881}" destId="{A39339FF-8296-45BA-B8DE-6BAB8F202905}" srcOrd="0" destOrd="0" presId="urn:microsoft.com/office/officeart/2005/8/layout/orgChart1"/>
    <dgm:cxn modelId="{35777F7F-5308-4DA7-A473-463CBF81FF21}" type="presParOf" srcId="{A39339FF-8296-45BA-B8DE-6BAB8F202905}" destId="{F5BCB006-BF2A-4A8A-AE68-F64D8145F6BF}" srcOrd="0" destOrd="0" presId="urn:microsoft.com/office/officeart/2005/8/layout/orgChart1"/>
    <dgm:cxn modelId="{29899904-FB04-4DB9-A4F0-E0E7A24266AC}" type="presParOf" srcId="{A39339FF-8296-45BA-B8DE-6BAB8F202905}" destId="{6D930CBD-1918-4F0F-A898-672DFDD2C4E0}" srcOrd="1" destOrd="0" presId="urn:microsoft.com/office/officeart/2005/8/layout/orgChart1"/>
    <dgm:cxn modelId="{7CEBA49E-8869-4FD7-AB89-351B6CBF77F1}" type="presParOf" srcId="{F974A584-294C-4109-B76E-063DDCB36881}" destId="{F5629BA4-882E-4562-BBC2-F60DF6A5E0DA}" srcOrd="1" destOrd="0" presId="urn:microsoft.com/office/officeart/2005/8/layout/orgChart1"/>
    <dgm:cxn modelId="{DE77F2D6-75E4-4979-A46B-1BF98EB4E307}" type="presParOf" srcId="{F974A584-294C-4109-B76E-063DDCB36881}" destId="{9BA74B98-C863-46BD-A564-8304039D69D5}" srcOrd="2" destOrd="0" presId="urn:microsoft.com/office/officeart/2005/8/layout/orgChart1"/>
    <dgm:cxn modelId="{5BE0EFCD-7D81-4CBD-80A6-E2C2E781593D}" type="presParOf" srcId="{F2F71A95-1129-4D21-ACAB-677D40D61F4C}" destId="{CA01CCD8-FAA5-45CB-A565-76B31F3D63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077BA0-0305-49E7-B01A-842B93B424F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335A51-B5C8-490A-968B-47EB4EEB3795}">
      <dgm:prSet custT="1"/>
      <dgm:spPr/>
      <dgm:t>
        <a:bodyPr/>
        <a:lstStyle/>
        <a:p>
          <a:r>
            <a:rPr lang="en-US" sz="1600" b="0" dirty="0"/>
            <a:t>Levels of social dialogue:</a:t>
          </a:r>
          <a:endParaRPr lang="cs-CZ" sz="1600" dirty="0"/>
        </a:p>
      </dgm:t>
    </dgm:pt>
    <dgm:pt modelId="{685168E0-4941-4253-843F-FB4B35934667}" type="parTrans" cxnId="{A9831B9E-1D94-45E4-BF89-747C5F92ECFE}">
      <dgm:prSet/>
      <dgm:spPr/>
      <dgm:t>
        <a:bodyPr/>
        <a:lstStyle/>
        <a:p>
          <a:endParaRPr lang="cs-CZ" sz="1600"/>
        </a:p>
      </dgm:t>
    </dgm:pt>
    <dgm:pt modelId="{6469B364-6504-469D-9ADA-D76F4990AB40}" type="sibTrans" cxnId="{A9831B9E-1D94-45E4-BF89-747C5F92ECFE}">
      <dgm:prSet/>
      <dgm:spPr/>
      <dgm:t>
        <a:bodyPr/>
        <a:lstStyle/>
        <a:p>
          <a:endParaRPr lang="cs-CZ" sz="1600"/>
        </a:p>
      </dgm:t>
    </dgm:pt>
    <dgm:pt modelId="{5B50C1AC-5A54-46A3-BFF7-3CBB40A6265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0" dirty="0"/>
            <a:t>Company</a:t>
          </a:r>
          <a:endParaRPr lang="cs-CZ" sz="1600" dirty="0"/>
        </a:p>
      </dgm:t>
    </dgm:pt>
    <dgm:pt modelId="{641B55F6-7B9F-45CF-AAE7-6AEB04C3C718}" type="parTrans" cxnId="{85E8F9CE-50A0-46A0-80D8-4870AB8682BB}">
      <dgm:prSet custT="1"/>
      <dgm:spPr/>
      <dgm:t>
        <a:bodyPr/>
        <a:lstStyle/>
        <a:p>
          <a:endParaRPr lang="cs-CZ" sz="1600"/>
        </a:p>
      </dgm:t>
    </dgm:pt>
    <dgm:pt modelId="{D9ACEC37-3124-4759-964E-0BFC2E391573}" type="sibTrans" cxnId="{85E8F9CE-50A0-46A0-80D8-4870AB8682BB}">
      <dgm:prSet/>
      <dgm:spPr/>
      <dgm:t>
        <a:bodyPr/>
        <a:lstStyle/>
        <a:p>
          <a:endParaRPr lang="cs-CZ" sz="1600"/>
        </a:p>
      </dgm:t>
    </dgm:pt>
    <dgm:pt modelId="{F5CC767C-D56A-42C5-98A4-6C309E1799A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0" dirty="0"/>
            <a:t>Branch/Sectoral</a:t>
          </a:r>
          <a:endParaRPr lang="cs-CZ" sz="1600" dirty="0"/>
        </a:p>
      </dgm:t>
    </dgm:pt>
    <dgm:pt modelId="{0F48E7A6-DCF4-426A-A861-D35D08EA8DE9}" type="parTrans" cxnId="{F454E86C-737C-47F4-949F-DA3BFEEB447D}">
      <dgm:prSet custT="1"/>
      <dgm:spPr/>
      <dgm:t>
        <a:bodyPr/>
        <a:lstStyle/>
        <a:p>
          <a:endParaRPr lang="cs-CZ" sz="1600"/>
        </a:p>
      </dgm:t>
    </dgm:pt>
    <dgm:pt modelId="{27BD6FD1-C499-432B-A48E-CB269815F829}" type="sibTrans" cxnId="{F454E86C-737C-47F4-949F-DA3BFEEB447D}">
      <dgm:prSet/>
      <dgm:spPr/>
      <dgm:t>
        <a:bodyPr/>
        <a:lstStyle/>
        <a:p>
          <a:endParaRPr lang="cs-CZ" sz="1600"/>
        </a:p>
      </dgm:t>
    </dgm:pt>
    <dgm:pt modelId="{A0B6B0F9-2D29-4B9B-84A5-3036C989A0B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0" dirty="0"/>
            <a:t>Regional</a:t>
          </a:r>
          <a:endParaRPr lang="cs-CZ" sz="1600" dirty="0"/>
        </a:p>
      </dgm:t>
    </dgm:pt>
    <dgm:pt modelId="{D9C3EBD5-3A4B-4168-AEC6-076BD4AD1EEC}" type="parTrans" cxnId="{1291BE0B-40A3-44E1-8698-057BBB056C3E}">
      <dgm:prSet custT="1"/>
      <dgm:spPr/>
      <dgm:t>
        <a:bodyPr/>
        <a:lstStyle/>
        <a:p>
          <a:endParaRPr lang="cs-CZ" sz="1600"/>
        </a:p>
      </dgm:t>
    </dgm:pt>
    <dgm:pt modelId="{AF404E1A-6352-4E73-A0F5-EABE972FAE88}" type="sibTrans" cxnId="{1291BE0B-40A3-44E1-8698-057BBB056C3E}">
      <dgm:prSet/>
      <dgm:spPr/>
      <dgm:t>
        <a:bodyPr/>
        <a:lstStyle/>
        <a:p>
          <a:endParaRPr lang="cs-CZ" sz="1600"/>
        </a:p>
      </dgm:t>
    </dgm:pt>
    <dgm:pt modelId="{9EAD3B2A-0176-4AD7-80D5-9C87A08FE22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600" b="0" dirty="0"/>
            <a:t>National</a:t>
          </a:r>
          <a:endParaRPr lang="cs-CZ" sz="1600" dirty="0"/>
        </a:p>
      </dgm:t>
    </dgm:pt>
    <dgm:pt modelId="{467DFF9D-7D35-49CB-AA1D-7DF994EBE980}" type="parTrans" cxnId="{9B0F6FF3-6012-4264-81E9-7B2C426E3314}">
      <dgm:prSet custT="1"/>
      <dgm:spPr/>
      <dgm:t>
        <a:bodyPr/>
        <a:lstStyle/>
        <a:p>
          <a:endParaRPr lang="cs-CZ" sz="1600"/>
        </a:p>
      </dgm:t>
    </dgm:pt>
    <dgm:pt modelId="{663D5EAA-79FB-4995-A5C1-93DF3768EDE1}" type="sibTrans" cxnId="{9B0F6FF3-6012-4264-81E9-7B2C426E3314}">
      <dgm:prSet/>
      <dgm:spPr/>
      <dgm:t>
        <a:bodyPr/>
        <a:lstStyle/>
        <a:p>
          <a:endParaRPr lang="cs-CZ" sz="1600"/>
        </a:p>
      </dgm:t>
    </dgm:pt>
    <dgm:pt modelId="{4E47C9E1-60F3-49A1-AED0-BBAEAE819A65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sz="1600" b="0" dirty="0"/>
            <a:t>European/International</a:t>
          </a:r>
          <a:endParaRPr lang="cs-CZ" sz="1600" dirty="0"/>
        </a:p>
      </dgm:t>
    </dgm:pt>
    <dgm:pt modelId="{D152676C-6C4A-4A88-AEA6-8B0403C60C89}" type="parTrans" cxnId="{705818A5-1E47-46CA-B12B-8B55CF4D46A0}">
      <dgm:prSet custT="1"/>
      <dgm:spPr/>
      <dgm:t>
        <a:bodyPr/>
        <a:lstStyle/>
        <a:p>
          <a:endParaRPr lang="cs-CZ" sz="1600"/>
        </a:p>
      </dgm:t>
    </dgm:pt>
    <dgm:pt modelId="{EE7E634C-55CA-43CB-B139-B800BF5801F7}" type="sibTrans" cxnId="{705818A5-1E47-46CA-B12B-8B55CF4D46A0}">
      <dgm:prSet/>
      <dgm:spPr/>
      <dgm:t>
        <a:bodyPr/>
        <a:lstStyle/>
        <a:p>
          <a:endParaRPr lang="cs-CZ" sz="1600"/>
        </a:p>
      </dgm:t>
    </dgm:pt>
    <dgm:pt modelId="{EE711241-FF1D-4B2C-8AC5-D797C02E792A}" type="pres">
      <dgm:prSet presAssocID="{8D077BA0-0305-49E7-B01A-842B93B424F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BB82F49-CD3F-49F4-BB43-261C3EC41758}" type="pres">
      <dgm:prSet presAssocID="{A7335A51-B5C8-490A-968B-47EB4EEB3795}" presName="centerShape" presStyleLbl="node0" presStyleIdx="0" presStyleCnt="1" custScaleX="112469" custScaleY="129046"/>
      <dgm:spPr/>
    </dgm:pt>
    <dgm:pt modelId="{CD6239E6-CD2A-43DA-9346-BCD35B20BB75}" type="pres">
      <dgm:prSet presAssocID="{641B55F6-7B9F-45CF-AAE7-6AEB04C3C718}" presName="parTrans" presStyleLbl="sibTrans2D1" presStyleIdx="0" presStyleCnt="5"/>
      <dgm:spPr/>
    </dgm:pt>
    <dgm:pt modelId="{200A6EB3-3B0C-437A-B73D-B5E8AEF1A327}" type="pres">
      <dgm:prSet presAssocID="{641B55F6-7B9F-45CF-AAE7-6AEB04C3C718}" presName="connectorText" presStyleLbl="sibTrans2D1" presStyleIdx="0" presStyleCnt="5"/>
      <dgm:spPr/>
    </dgm:pt>
    <dgm:pt modelId="{A5FACF1D-33CB-4F45-B8E9-387AED98FB33}" type="pres">
      <dgm:prSet presAssocID="{5B50C1AC-5A54-46A3-BFF7-3CBB40A6265D}" presName="node" presStyleLbl="node1" presStyleIdx="0" presStyleCnt="5" custScaleX="117330" custScaleY="117604">
        <dgm:presLayoutVars>
          <dgm:bulletEnabled val="1"/>
        </dgm:presLayoutVars>
      </dgm:prSet>
      <dgm:spPr/>
    </dgm:pt>
    <dgm:pt modelId="{540849DC-653D-4F6D-B5FD-7B292F3341AD}" type="pres">
      <dgm:prSet presAssocID="{0F48E7A6-DCF4-426A-A861-D35D08EA8DE9}" presName="parTrans" presStyleLbl="sibTrans2D1" presStyleIdx="1" presStyleCnt="5"/>
      <dgm:spPr/>
    </dgm:pt>
    <dgm:pt modelId="{633B212C-924D-4F74-9E39-CB7DAF5F4B01}" type="pres">
      <dgm:prSet presAssocID="{0F48E7A6-DCF4-426A-A861-D35D08EA8DE9}" presName="connectorText" presStyleLbl="sibTrans2D1" presStyleIdx="1" presStyleCnt="5"/>
      <dgm:spPr/>
    </dgm:pt>
    <dgm:pt modelId="{17DB1E70-A3D8-4F40-B64B-57AA3E3925E2}" type="pres">
      <dgm:prSet presAssocID="{F5CC767C-D56A-42C5-98A4-6C309E1799AA}" presName="node" presStyleLbl="node1" presStyleIdx="1" presStyleCnt="5" custScaleX="116821" custScaleY="108298" custRadScaleRad="101957" custRadScaleInc="-4068">
        <dgm:presLayoutVars>
          <dgm:bulletEnabled val="1"/>
        </dgm:presLayoutVars>
      </dgm:prSet>
      <dgm:spPr/>
    </dgm:pt>
    <dgm:pt modelId="{0B4C2A2C-9166-420F-8427-3D53B9064F21}" type="pres">
      <dgm:prSet presAssocID="{D9C3EBD5-3A4B-4168-AEC6-076BD4AD1EEC}" presName="parTrans" presStyleLbl="sibTrans2D1" presStyleIdx="2" presStyleCnt="5"/>
      <dgm:spPr/>
    </dgm:pt>
    <dgm:pt modelId="{AD8063DA-2679-46F8-A110-147C13FC2941}" type="pres">
      <dgm:prSet presAssocID="{D9C3EBD5-3A4B-4168-AEC6-076BD4AD1EEC}" presName="connectorText" presStyleLbl="sibTrans2D1" presStyleIdx="2" presStyleCnt="5"/>
      <dgm:spPr/>
    </dgm:pt>
    <dgm:pt modelId="{B4A17376-B10D-45C2-808D-4BD7B18698D7}" type="pres">
      <dgm:prSet presAssocID="{A0B6B0F9-2D29-4B9B-84A5-3036C989A0BE}" presName="node" presStyleLbl="node1" presStyleIdx="2" presStyleCnt="5" custScaleX="122562" custScaleY="109960">
        <dgm:presLayoutVars>
          <dgm:bulletEnabled val="1"/>
        </dgm:presLayoutVars>
      </dgm:prSet>
      <dgm:spPr/>
    </dgm:pt>
    <dgm:pt modelId="{3241033D-9AF4-4C8C-90AA-E7EC394E710E}" type="pres">
      <dgm:prSet presAssocID="{467DFF9D-7D35-49CB-AA1D-7DF994EBE980}" presName="parTrans" presStyleLbl="sibTrans2D1" presStyleIdx="3" presStyleCnt="5"/>
      <dgm:spPr/>
    </dgm:pt>
    <dgm:pt modelId="{D536C5A7-6F26-449C-8001-94AEE2BE2AE7}" type="pres">
      <dgm:prSet presAssocID="{467DFF9D-7D35-49CB-AA1D-7DF994EBE980}" presName="connectorText" presStyleLbl="sibTrans2D1" presStyleIdx="3" presStyleCnt="5"/>
      <dgm:spPr/>
    </dgm:pt>
    <dgm:pt modelId="{98F11381-EE86-42B0-8E92-A5B150CF2D03}" type="pres">
      <dgm:prSet presAssocID="{9EAD3B2A-0176-4AD7-80D5-9C87A08FE22D}" presName="node" presStyleLbl="node1" presStyleIdx="3" presStyleCnt="5" custScaleX="121196" custScaleY="117680">
        <dgm:presLayoutVars>
          <dgm:bulletEnabled val="1"/>
        </dgm:presLayoutVars>
      </dgm:prSet>
      <dgm:spPr/>
    </dgm:pt>
    <dgm:pt modelId="{3FFAF788-5A29-4986-AFB2-1151674E212C}" type="pres">
      <dgm:prSet presAssocID="{D152676C-6C4A-4A88-AEA6-8B0403C60C89}" presName="parTrans" presStyleLbl="sibTrans2D1" presStyleIdx="4" presStyleCnt="5"/>
      <dgm:spPr/>
    </dgm:pt>
    <dgm:pt modelId="{D1CAC0AA-9180-4624-A69E-5402519340F2}" type="pres">
      <dgm:prSet presAssocID="{D152676C-6C4A-4A88-AEA6-8B0403C60C89}" presName="connectorText" presStyleLbl="sibTrans2D1" presStyleIdx="4" presStyleCnt="5"/>
      <dgm:spPr/>
    </dgm:pt>
    <dgm:pt modelId="{65DA5E1D-0981-41C7-A17A-8BCE88569EA7}" type="pres">
      <dgm:prSet presAssocID="{4E47C9E1-60F3-49A1-AED0-BBAEAE819A65}" presName="node" presStyleLbl="node1" presStyleIdx="4" presStyleCnt="5" custScaleX="112130" custScaleY="115899">
        <dgm:presLayoutVars>
          <dgm:bulletEnabled val="1"/>
        </dgm:presLayoutVars>
      </dgm:prSet>
      <dgm:spPr/>
    </dgm:pt>
  </dgm:ptLst>
  <dgm:cxnLst>
    <dgm:cxn modelId="{4DDB5F09-6420-4951-B14C-E33BEBAF21C3}" type="presOf" srcId="{9EAD3B2A-0176-4AD7-80D5-9C87A08FE22D}" destId="{98F11381-EE86-42B0-8E92-A5B150CF2D03}" srcOrd="0" destOrd="0" presId="urn:microsoft.com/office/officeart/2005/8/layout/radial5"/>
    <dgm:cxn modelId="{1291BE0B-40A3-44E1-8698-057BBB056C3E}" srcId="{A7335A51-B5C8-490A-968B-47EB4EEB3795}" destId="{A0B6B0F9-2D29-4B9B-84A5-3036C989A0BE}" srcOrd="2" destOrd="0" parTransId="{D9C3EBD5-3A4B-4168-AEC6-076BD4AD1EEC}" sibTransId="{AF404E1A-6352-4E73-A0F5-EABE972FAE88}"/>
    <dgm:cxn modelId="{CE816D33-8207-4BB6-984D-9F8CE4B98229}" type="presOf" srcId="{641B55F6-7B9F-45CF-AAE7-6AEB04C3C718}" destId="{200A6EB3-3B0C-437A-B73D-B5E8AEF1A327}" srcOrd="1" destOrd="0" presId="urn:microsoft.com/office/officeart/2005/8/layout/radial5"/>
    <dgm:cxn modelId="{6EDBEB35-E424-41C8-B7F7-9B21A572744A}" type="presOf" srcId="{D152676C-6C4A-4A88-AEA6-8B0403C60C89}" destId="{D1CAC0AA-9180-4624-A69E-5402519340F2}" srcOrd="1" destOrd="0" presId="urn:microsoft.com/office/officeart/2005/8/layout/radial5"/>
    <dgm:cxn modelId="{FF583838-CF0E-40B2-BE29-CC655372C6AC}" type="presOf" srcId="{8D077BA0-0305-49E7-B01A-842B93B424FB}" destId="{EE711241-FF1D-4B2C-8AC5-D797C02E792A}" srcOrd="0" destOrd="0" presId="urn:microsoft.com/office/officeart/2005/8/layout/radial5"/>
    <dgm:cxn modelId="{455CFE39-A79C-44CE-9D9A-62CDB940EC2D}" type="presOf" srcId="{D9C3EBD5-3A4B-4168-AEC6-076BD4AD1EEC}" destId="{0B4C2A2C-9166-420F-8427-3D53B9064F21}" srcOrd="0" destOrd="0" presId="urn:microsoft.com/office/officeart/2005/8/layout/radial5"/>
    <dgm:cxn modelId="{2BDEE53D-1E5D-4C7B-9C5D-5EC26F1B4623}" type="presOf" srcId="{641B55F6-7B9F-45CF-AAE7-6AEB04C3C718}" destId="{CD6239E6-CD2A-43DA-9346-BCD35B20BB75}" srcOrd="0" destOrd="0" presId="urn:microsoft.com/office/officeart/2005/8/layout/radial5"/>
    <dgm:cxn modelId="{80A78040-62D8-4F33-8DDA-EAF6171B32F3}" type="presOf" srcId="{467DFF9D-7D35-49CB-AA1D-7DF994EBE980}" destId="{D536C5A7-6F26-449C-8001-94AEE2BE2AE7}" srcOrd="1" destOrd="0" presId="urn:microsoft.com/office/officeart/2005/8/layout/radial5"/>
    <dgm:cxn modelId="{C0D57760-7945-4E07-A909-305F94169D7A}" type="presOf" srcId="{0F48E7A6-DCF4-426A-A861-D35D08EA8DE9}" destId="{633B212C-924D-4F74-9E39-CB7DAF5F4B01}" srcOrd="1" destOrd="0" presId="urn:microsoft.com/office/officeart/2005/8/layout/radial5"/>
    <dgm:cxn modelId="{F454E86C-737C-47F4-949F-DA3BFEEB447D}" srcId="{A7335A51-B5C8-490A-968B-47EB4EEB3795}" destId="{F5CC767C-D56A-42C5-98A4-6C309E1799AA}" srcOrd="1" destOrd="0" parTransId="{0F48E7A6-DCF4-426A-A861-D35D08EA8DE9}" sibTransId="{27BD6FD1-C499-432B-A48E-CB269815F829}"/>
    <dgm:cxn modelId="{63825373-D0DE-460E-957A-76D2A7FFDBD5}" type="presOf" srcId="{467DFF9D-7D35-49CB-AA1D-7DF994EBE980}" destId="{3241033D-9AF4-4C8C-90AA-E7EC394E710E}" srcOrd="0" destOrd="0" presId="urn:microsoft.com/office/officeart/2005/8/layout/radial5"/>
    <dgm:cxn modelId="{E5DBED80-1C48-425F-845F-A190170BA6AA}" type="presOf" srcId="{5B50C1AC-5A54-46A3-BFF7-3CBB40A6265D}" destId="{A5FACF1D-33CB-4F45-B8E9-387AED98FB33}" srcOrd="0" destOrd="0" presId="urn:microsoft.com/office/officeart/2005/8/layout/radial5"/>
    <dgm:cxn modelId="{72CAF98D-0C79-4FC3-83F6-F0B1970DBAA6}" type="presOf" srcId="{A7335A51-B5C8-490A-968B-47EB4EEB3795}" destId="{2BB82F49-CD3F-49F4-BB43-261C3EC41758}" srcOrd="0" destOrd="0" presId="urn:microsoft.com/office/officeart/2005/8/layout/radial5"/>
    <dgm:cxn modelId="{813D2294-4D4E-44AE-998A-D317056EAC44}" type="presOf" srcId="{D152676C-6C4A-4A88-AEA6-8B0403C60C89}" destId="{3FFAF788-5A29-4986-AFB2-1151674E212C}" srcOrd="0" destOrd="0" presId="urn:microsoft.com/office/officeart/2005/8/layout/radial5"/>
    <dgm:cxn modelId="{A9831B9E-1D94-45E4-BF89-747C5F92ECFE}" srcId="{8D077BA0-0305-49E7-B01A-842B93B424FB}" destId="{A7335A51-B5C8-490A-968B-47EB4EEB3795}" srcOrd="0" destOrd="0" parTransId="{685168E0-4941-4253-843F-FB4B35934667}" sibTransId="{6469B364-6504-469D-9ADA-D76F4990AB40}"/>
    <dgm:cxn modelId="{705818A5-1E47-46CA-B12B-8B55CF4D46A0}" srcId="{A7335A51-B5C8-490A-968B-47EB4EEB3795}" destId="{4E47C9E1-60F3-49A1-AED0-BBAEAE819A65}" srcOrd="4" destOrd="0" parTransId="{D152676C-6C4A-4A88-AEA6-8B0403C60C89}" sibTransId="{EE7E634C-55CA-43CB-B139-B800BF5801F7}"/>
    <dgm:cxn modelId="{CCA3ECC3-D995-4B0A-AA4D-AF25D6007827}" type="presOf" srcId="{F5CC767C-D56A-42C5-98A4-6C309E1799AA}" destId="{17DB1E70-A3D8-4F40-B64B-57AA3E3925E2}" srcOrd="0" destOrd="0" presId="urn:microsoft.com/office/officeart/2005/8/layout/radial5"/>
    <dgm:cxn modelId="{85E8F9CE-50A0-46A0-80D8-4870AB8682BB}" srcId="{A7335A51-B5C8-490A-968B-47EB4EEB3795}" destId="{5B50C1AC-5A54-46A3-BFF7-3CBB40A6265D}" srcOrd="0" destOrd="0" parTransId="{641B55F6-7B9F-45CF-AAE7-6AEB04C3C718}" sibTransId="{D9ACEC37-3124-4759-964E-0BFC2E391573}"/>
    <dgm:cxn modelId="{86700CD0-B1DC-4760-A8B4-040BDAA07A12}" type="presOf" srcId="{4E47C9E1-60F3-49A1-AED0-BBAEAE819A65}" destId="{65DA5E1D-0981-41C7-A17A-8BCE88569EA7}" srcOrd="0" destOrd="0" presId="urn:microsoft.com/office/officeart/2005/8/layout/radial5"/>
    <dgm:cxn modelId="{2A83DED9-0E13-4473-BC84-69445CAA8C0A}" type="presOf" srcId="{A0B6B0F9-2D29-4B9B-84A5-3036C989A0BE}" destId="{B4A17376-B10D-45C2-808D-4BD7B18698D7}" srcOrd="0" destOrd="0" presId="urn:microsoft.com/office/officeart/2005/8/layout/radial5"/>
    <dgm:cxn modelId="{00D66AF2-F617-44D4-B7DE-5EC8AFDF5123}" type="presOf" srcId="{0F48E7A6-DCF4-426A-A861-D35D08EA8DE9}" destId="{540849DC-653D-4F6D-B5FD-7B292F3341AD}" srcOrd="0" destOrd="0" presId="urn:microsoft.com/office/officeart/2005/8/layout/radial5"/>
    <dgm:cxn modelId="{9B0F6FF3-6012-4264-81E9-7B2C426E3314}" srcId="{A7335A51-B5C8-490A-968B-47EB4EEB3795}" destId="{9EAD3B2A-0176-4AD7-80D5-9C87A08FE22D}" srcOrd="3" destOrd="0" parTransId="{467DFF9D-7D35-49CB-AA1D-7DF994EBE980}" sibTransId="{663D5EAA-79FB-4995-A5C1-93DF3768EDE1}"/>
    <dgm:cxn modelId="{C0155AFD-9BB9-49E2-A007-A0CC95099657}" type="presOf" srcId="{D9C3EBD5-3A4B-4168-AEC6-076BD4AD1EEC}" destId="{AD8063DA-2679-46F8-A110-147C13FC2941}" srcOrd="1" destOrd="0" presId="urn:microsoft.com/office/officeart/2005/8/layout/radial5"/>
    <dgm:cxn modelId="{D06A055C-B26B-46C4-9B81-78BADFEA8761}" type="presParOf" srcId="{EE711241-FF1D-4B2C-8AC5-D797C02E792A}" destId="{2BB82F49-CD3F-49F4-BB43-261C3EC41758}" srcOrd="0" destOrd="0" presId="urn:microsoft.com/office/officeart/2005/8/layout/radial5"/>
    <dgm:cxn modelId="{5F092ED6-6EED-4C45-82AC-C03C1C60C4F0}" type="presParOf" srcId="{EE711241-FF1D-4B2C-8AC5-D797C02E792A}" destId="{CD6239E6-CD2A-43DA-9346-BCD35B20BB75}" srcOrd="1" destOrd="0" presId="urn:microsoft.com/office/officeart/2005/8/layout/radial5"/>
    <dgm:cxn modelId="{62248262-EDAB-412F-8B98-E17D24933F90}" type="presParOf" srcId="{CD6239E6-CD2A-43DA-9346-BCD35B20BB75}" destId="{200A6EB3-3B0C-437A-B73D-B5E8AEF1A327}" srcOrd="0" destOrd="0" presId="urn:microsoft.com/office/officeart/2005/8/layout/radial5"/>
    <dgm:cxn modelId="{B49EE1DF-4872-4085-9662-35A5972BEEFB}" type="presParOf" srcId="{EE711241-FF1D-4B2C-8AC5-D797C02E792A}" destId="{A5FACF1D-33CB-4F45-B8E9-387AED98FB33}" srcOrd="2" destOrd="0" presId="urn:microsoft.com/office/officeart/2005/8/layout/radial5"/>
    <dgm:cxn modelId="{00B83B83-D160-4C71-842A-6886CC69AC63}" type="presParOf" srcId="{EE711241-FF1D-4B2C-8AC5-D797C02E792A}" destId="{540849DC-653D-4F6D-B5FD-7B292F3341AD}" srcOrd="3" destOrd="0" presId="urn:microsoft.com/office/officeart/2005/8/layout/radial5"/>
    <dgm:cxn modelId="{B710B333-8E5E-4B0E-B3AC-3CE2504BD4AC}" type="presParOf" srcId="{540849DC-653D-4F6D-B5FD-7B292F3341AD}" destId="{633B212C-924D-4F74-9E39-CB7DAF5F4B01}" srcOrd="0" destOrd="0" presId="urn:microsoft.com/office/officeart/2005/8/layout/radial5"/>
    <dgm:cxn modelId="{1319F8A5-E99F-4ADB-8441-17DC2960045F}" type="presParOf" srcId="{EE711241-FF1D-4B2C-8AC5-D797C02E792A}" destId="{17DB1E70-A3D8-4F40-B64B-57AA3E3925E2}" srcOrd="4" destOrd="0" presId="urn:microsoft.com/office/officeart/2005/8/layout/radial5"/>
    <dgm:cxn modelId="{D1EA65C7-B838-4F74-8DB1-818CF9B02128}" type="presParOf" srcId="{EE711241-FF1D-4B2C-8AC5-D797C02E792A}" destId="{0B4C2A2C-9166-420F-8427-3D53B9064F21}" srcOrd="5" destOrd="0" presId="urn:microsoft.com/office/officeart/2005/8/layout/radial5"/>
    <dgm:cxn modelId="{575E787D-5E94-421C-863E-F7FE69EFF070}" type="presParOf" srcId="{0B4C2A2C-9166-420F-8427-3D53B9064F21}" destId="{AD8063DA-2679-46F8-A110-147C13FC2941}" srcOrd="0" destOrd="0" presId="urn:microsoft.com/office/officeart/2005/8/layout/radial5"/>
    <dgm:cxn modelId="{C0EE5EDA-4D8B-43B6-8B0F-CE7ABEBFD74F}" type="presParOf" srcId="{EE711241-FF1D-4B2C-8AC5-D797C02E792A}" destId="{B4A17376-B10D-45C2-808D-4BD7B18698D7}" srcOrd="6" destOrd="0" presId="urn:microsoft.com/office/officeart/2005/8/layout/radial5"/>
    <dgm:cxn modelId="{54CC05D2-1058-47CD-83A1-BE8641761D11}" type="presParOf" srcId="{EE711241-FF1D-4B2C-8AC5-D797C02E792A}" destId="{3241033D-9AF4-4C8C-90AA-E7EC394E710E}" srcOrd="7" destOrd="0" presId="urn:microsoft.com/office/officeart/2005/8/layout/radial5"/>
    <dgm:cxn modelId="{47979BE0-88CA-48B1-9FF3-5F8070D30E4E}" type="presParOf" srcId="{3241033D-9AF4-4C8C-90AA-E7EC394E710E}" destId="{D536C5A7-6F26-449C-8001-94AEE2BE2AE7}" srcOrd="0" destOrd="0" presId="urn:microsoft.com/office/officeart/2005/8/layout/radial5"/>
    <dgm:cxn modelId="{92E71C9F-4ED8-4BEB-B37D-7EE06ED41EF7}" type="presParOf" srcId="{EE711241-FF1D-4B2C-8AC5-D797C02E792A}" destId="{98F11381-EE86-42B0-8E92-A5B150CF2D03}" srcOrd="8" destOrd="0" presId="urn:microsoft.com/office/officeart/2005/8/layout/radial5"/>
    <dgm:cxn modelId="{A0B0624D-AED5-4D8F-916E-897C7CA5ABCE}" type="presParOf" srcId="{EE711241-FF1D-4B2C-8AC5-D797C02E792A}" destId="{3FFAF788-5A29-4986-AFB2-1151674E212C}" srcOrd="9" destOrd="0" presId="urn:microsoft.com/office/officeart/2005/8/layout/radial5"/>
    <dgm:cxn modelId="{57C072F0-4439-4CF5-A77B-F45E5D0670CD}" type="presParOf" srcId="{3FFAF788-5A29-4986-AFB2-1151674E212C}" destId="{D1CAC0AA-9180-4624-A69E-5402519340F2}" srcOrd="0" destOrd="0" presId="urn:microsoft.com/office/officeart/2005/8/layout/radial5"/>
    <dgm:cxn modelId="{355C5D84-5E8A-4A16-85AE-82A7CC8206BC}" type="presParOf" srcId="{EE711241-FF1D-4B2C-8AC5-D797C02E792A}" destId="{65DA5E1D-0981-41C7-A17A-8BCE88569EA7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6BDFE-334F-466F-BCDE-425E84D49267}">
      <dsp:nvSpPr>
        <dsp:cNvPr id="0" name=""/>
        <dsp:cNvSpPr/>
      </dsp:nvSpPr>
      <dsp:spPr>
        <a:xfrm>
          <a:off x="5376599" y="1505265"/>
          <a:ext cx="1820591" cy="631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970"/>
              </a:lnTo>
              <a:lnTo>
                <a:pt x="1820591" y="315970"/>
              </a:lnTo>
              <a:lnTo>
                <a:pt x="1820591" y="631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E3AACF-0910-49A6-BECC-EEEE0237AE38}">
      <dsp:nvSpPr>
        <dsp:cNvPr id="0" name=""/>
        <dsp:cNvSpPr/>
      </dsp:nvSpPr>
      <dsp:spPr>
        <a:xfrm>
          <a:off x="3556008" y="1505265"/>
          <a:ext cx="1820591" cy="631940"/>
        </a:xfrm>
        <a:custGeom>
          <a:avLst/>
          <a:gdLst/>
          <a:ahLst/>
          <a:cxnLst/>
          <a:rect l="0" t="0" r="0" b="0"/>
          <a:pathLst>
            <a:path>
              <a:moveTo>
                <a:pt x="1820591" y="0"/>
              </a:moveTo>
              <a:lnTo>
                <a:pt x="1820591" y="315970"/>
              </a:lnTo>
              <a:lnTo>
                <a:pt x="0" y="315970"/>
              </a:lnTo>
              <a:lnTo>
                <a:pt x="0" y="631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CB3B2-A5A2-4F3D-A8E5-2963F3ADF52E}">
      <dsp:nvSpPr>
        <dsp:cNvPr id="0" name=""/>
        <dsp:cNvSpPr/>
      </dsp:nvSpPr>
      <dsp:spPr>
        <a:xfrm>
          <a:off x="3871978" y="644"/>
          <a:ext cx="3009241" cy="15046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Forms of social dialogue:</a:t>
          </a:r>
          <a:endParaRPr lang="cs-CZ" sz="3600" kern="1200" dirty="0"/>
        </a:p>
      </dsp:txBody>
      <dsp:txXfrm>
        <a:off x="3871978" y="644"/>
        <a:ext cx="3009241" cy="1504620"/>
      </dsp:txXfrm>
    </dsp:sp>
    <dsp:sp modelId="{BD8F156B-477E-4453-8C30-DEE649E82412}">
      <dsp:nvSpPr>
        <dsp:cNvPr id="0" name=""/>
        <dsp:cNvSpPr/>
      </dsp:nvSpPr>
      <dsp:spPr>
        <a:xfrm>
          <a:off x="2051387" y="2137206"/>
          <a:ext cx="3009241" cy="150462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 err="1"/>
            <a:t>Bil</a:t>
          </a:r>
          <a:r>
            <a:rPr lang="cs-CZ" sz="3600" b="0" kern="1200" dirty="0"/>
            <a:t>a</a:t>
          </a:r>
          <a:r>
            <a:rPr lang="en-US" sz="3600" b="0" kern="1200" dirty="0"/>
            <a:t>t</a:t>
          </a:r>
          <a:r>
            <a:rPr lang="cs-CZ" sz="3600" b="0" kern="1200" dirty="0"/>
            <a:t>e</a:t>
          </a:r>
          <a:r>
            <a:rPr lang="en-US" sz="3600" b="0" kern="1200" dirty="0" err="1"/>
            <a:t>ral</a:t>
          </a:r>
          <a:endParaRPr lang="cs-CZ" sz="3600" kern="1200" dirty="0"/>
        </a:p>
      </dsp:txBody>
      <dsp:txXfrm>
        <a:off x="2051387" y="2137206"/>
        <a:ext cx="3009241" cy="1504620"/>
      </dsp:txXfrm>
    </dsp:sp>
    <dsp:sp modelId="{F5BCB006-BF2A-4A8A-AE68-F64D8145F6BF}">
      <dsp:nvSpPr>
        <dsp:cNvPr id="0" name=""/>
        <dsp:cNvSpPr/>
      </dsp:nvSpPr>
      <dsp:spPr>
        <a:xfrm>
          <a:off x="5692569" y="2137206"/>
          <a:ext cx="3009241" cy="1504620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/>
            <a:t>Trilateral</a:t>
          </a:r>
          <a:endParaRPr lang="cs-CZ" sz="3600" kern="1200" dirty="0"/>
        </a:p>
      </dsp:txBody>
      <dsp:txXfrm>
        <a:off x="5692569" y="2137206"/>
        <a:ext cx="3009241" cy="1504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82F49-CD3F-49F4-BB43-261C3EC41758}">
      <dsp:nvSpPr>
        <dsp:cNvPr id="0" name=""/>
        <dsp:cNvSpPr/>
      </dsp:nvSpPr>
      <dsp:spPr>
        <a:xfrm>
          <a:off x="4772222" y="1548501"/>
          <a:ext cx="1181292" cy="13554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Levels of social dialogue:</a:t>
          </a:r>
          <a:endParaRPr lang="cs-CZ" sz="1600" kern="1200" dirty="0"/>
        </a:p>
      </dsp:txBody>
      <dsp:txXfrm>
        <a:off x="4945218" y="1746995"/>
        <a:ext cx="835300" cy="958416"/>
      </dsp:txXfrm>
    </dsp:sp>
    <dsp:sp modelId="{CD6239E6-CD2A-43DA-9346-BCD35B20BB75}">
      <dsp:nvSpPr>
        <dsp:cNvPr id="0" name=""/>
        <dsp:cNvSpPr/>
      </dsp:nvSpPr>
      <dsp:spPr>
        <a:xfrm rot="16200000">
          <a:off x="5290807" y="1217566"/>
          <a:ext cx="144122" cy="398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5312426" y="1318805"/>
        <a:ext cx="100885" cy="238859"/>
      </dsp:txXfrm>
    </dsp:sp>
    <dsp:sp modelId="{A5FACF1D-33CB-4F45-B8E9-387AED98FB33}">
      <dsp:nvSpPr>
        <dsp:cNvPr id="0" name=""/>
        <dsp:cNvSpPr/>
      </dsp:nvSpPr>
      <dsp:spPr>
        <a:xfrm>
          <a:off x="4675971" y="-100429"/>
          <a:ext cx="1373794" cy="137700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Company</a:t>
          </a:r>
          <a:endParaRPr lang="cs-CZ" sz="1600" kern="1200" dirty="0"/>
        </a:p>
      </dsp:txBody>
      <dsp:txXfrm>
        <a:off x="4877158" y="101228"/>
        <a:ext cx="971420" cy="973688"/>
      </dsp:txXfrm>
    </dsp:sp>
    <dsp:sp modelId="{540849DC-653D-4F6D-B5FD-7B292F3341AD}">
      <dsp:nvSpPr>
        <dsp:cNvPr id="0" name=""/>
        <dsp:cNvSpPr/>
      </dsp:nvSpPr>
      <dsp:spPr>
        <a:xfrm rot="20432131">
          <a:off x="6003046" y="1764028"/>
          <a:ext cx="208666" cy="398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6004835" y="1854078"/>
        <a:ext cx="146066" cy="238859"/>
      </dsp:txXfrm>
    </dsp:sp>
    <dsp:sp modelId="{17DB1E70-A3D8-4F40-B64B-57AA3E3925E2}">
      <dsp:nvSpPr>
        <dsp:cNvPr id="0" name=""/>
        <dsp:cNvSpPr/>
      </dsp:nvSpPr>
      <dsp:spPr>
        <a:xfrm>
          <a:off x="6253687" y="1035639"/>
          <a:ext cx="1367834" cy="1268040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Branch/Sectoral</a:t>
          </a:r>
          <a:endParaRPr lang="cs-CZ" sz="1600" kern="1200" dirty="0"/>
        </a:p>
      </dsp:txBody>
      <dsp:txXfrm>
        <a:off x="6454002" y="1221339"/>
        <a:ext cx="967204" cy="896640"/>
      </dsp:txXfrm>
    </dsp:sp>
    <dsp:sp modelId="{0B4C2A2C-9166-420F-8427-3D53B9064F21}">
      <dsp:nvSpPr>
        <dsp:cNvPr id="0" name=""/>
        <dsp:cNvSpPr/>
      </dsp:nvSpPr>
      <dsp:spPr>
        <a:xfrm rot="3240000">
          <a:off x="5747656" y="2676438"/>
          <a:ext cx="173888" cy="398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5758408" y="2734956"/>
        <a:ext cx="121722" cy="238859"/>
      </dsp:txXfrm>
    </dsp:sp>
    <dsp:sp modelId="{B4A17376-B10D-45C2-808D-4BD7B18698D7}">
      <dsp:nvSpPr>
        <dsp:cNvPr id="0" name=""/>
        <dsp:cNvSpPr/>
      </dsp:nvSpPr>
      <dsp:spPr>
        <a:xfrm>
          <a:off x="5608211" y="2907730"/>
          <a:ext cx="1435054" cy="1287500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Regional</a:t>
          </a:r>
          <a:endParaRPr lang="cs-CZ" sz="1600" kern="1200" dirty="0"/>
        </a:p>
      </dsp:txBody>
      <dsp:txXfrm>
        <a:off x="5818370" y="3096280"/>
        <a:ext cx="1014736" cy="910400"/>
      </dsp:txXfrm>
    </dsp:sp>
    <dsp:sp modelId="{3241033D-9AF4-4C8C-90AA-E7EC394E710E}">
      <dsp:nvSpPr>
        <dsp:cNvPr id="0" name=""/>
        <dsp:cNvSpPr/>
      </dsp:nvSpPr>
      <dsp:spPr>
        <a:xfrm rot="7560000">
          <a:off x="4820280" y="2664962"/>
          <a:ext cx="158387" cy="398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 rot="10800000">
        <a:off x="4858003" y="2725361"/>
        <a:ext cx="110871" cy="238859"/>
      </dsp:txXfrm>
    </dsp:sp>
    <dsp:sp modelId="{98F11381-EE86-42B0-8E92-A5B150CF2D03}">
      <dsp:nvSpPr>
        <dsp:cNvPr id="0" name=""/>
        <dsp:cNvSpPr/>
      </dsp:nvSpPr>
      <dsp:spPr>
        <a:xfrm>
          <a:off x="3690468" y="2862534"/>
          <a:ext cx="1419060" cy="137789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National</a:t>
          </a:r>
          <a:endParaRPr lang="cs-CZ" sz="1600" kern="1200" dirty="0"/>
        </a:p>
      </dsp:txBody>
      <dsp:txXfrm>
        <a:off x="3898285" y="3064322"/>
        <a:ext cx="1003426" cy="974316"/>
      </dsp:txXfrm>
    </dsp:sp>
    <dsp:sp modelId="{3FFAF788-5A29-4986-AFB2-1151674E212C}">
      <dsp:nvSpPr>
        <dsp:cNvPr id="0" name=""/>
        <dsp:cNvSpPr/>
      </dsp:nvSpPr>
      <dsp:spPr>
        <a:xfrm rot="11880000">
          <a:off x="4517051" y="1785233"/>
          <a:ext cx="202522" cy="398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 rot="10800000">
        <a:off x="4576321" y="1874240"/>
        <a:ext cx="141765" cy="238859"/>
      </dsp:txXfrm>
    </dsp:sp>
    <dsp:sp modelId="{65DA5E1D-0981-41C7-A17A-8BCE88569EA7}">
      <dsp:nvSpPr>
        <dsp:cNvPr id="0" name=""/>
        <dsp:cNvSpPr/>
      </dsp:nvSpPr>
      <dsp:spPr>
        <a:xfrm>
          <a:off x="3148458" y="1041474"/>
          <a:ext cx="1312908" cy="1357038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European/International</a:t>
          </a:r>
          <a:endParaRPr lang="cs-CZ" sz="1600" kern="1200" dirty="0"/>
        </a:p>
      </dsp:txBody>
      <dsp:txXfrm>
        <a:off x="3340729" y="1240208"/>
        <a:ext cx="928366" cy="959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fr-FR" dirty="0"/>
              <a:t>SOC037 </a:t>
            </a:r>
            <a:r>
              <a:rPr lang="fr-FR" dirty="0" err="1"/>
              <a:t>European</a:t>
            </a:r>
            <a:r>
              <a:rPr lang="fr-FR" dirty="0"/>
              <a:t> Labour Law – Social </a:t>
            </a:r>
            <a:r>
              <a:rPr lang="fr-FR" dirty="0" err="1"/>
              <a:t>Dialogu</a:t>
            </a:r>
            <a:r>
              <a:rPr lang="cs-CZ" dirty="0"/>
              <a:t>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uc.org/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A2C088-2B99-4E95-B99A-D9A19FA1AE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SOC037 European Labour Law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718120-BA6D-4676-B6FF-A007800705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6B4C34-C36C-477E-AEE6-0732DD76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CB1A253-5A23-4AC6-A79E-94F65F9E0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2024" y="3764073"/>
            <a:ext cx="8736984" cy="13858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accent1"/>
                </a:solidFill>
              </a:rPr>
              <a:t>European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Social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Partners</a:t>
            </a:r>
            <a:endParaRPr lang="cs-CZ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accent1"/>
                </a:solidFill>
              </a:rPr>
              <a:t>European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Social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Dialogue</a:t>
            </a:r>
            <a:endParaRPr lang="cs-CZ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Framework </a:t>
            </a:r>
            <a:r>
              <a:rPr lang="cs-CZ" dirty="0" err="1">
                <a:solidFill>
                  <a:schemeClr val="accent1"/>
                </a:solidFill>
              </a:rPr>
              <a:t>Agreements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416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8D6873-C69A-4DD9-8403-2A5F92A848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A44E8-53D8-4F87-A3EA-B3AB8B758F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1CCD15-F8D9-4F85-A0BD-771CF9E94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 sz="4000" b="1" dirty="0" err="1">
                <a:latin typeface="Calibri" panose="020F0502020204030204" pitchFamily="34" charset="0"/>
              </a:rPr>
              <a:t>Consultation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procedure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endParaRPr lang="en-US" altLang="cs-CZ" sz="4000" b="1" dirty="0">
              <a:latin typeface="Calibri" panose="020F050202020403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041297-72F1-404D-8061-D66513597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European Commission must consult management and </a:t>
            </a:r>
            <a:r>
              <a:rPr lang="en-US" dirty="0" err="1"/>
              <a:t>labour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every proposal in social policy field</a:t>
            </a:r>
          </a:p>
          <a:p>
            <a:pPr lvl="1"/>
            <a:r>
              <a:rPr lang="en-US" dirty="0"/>
              <a:t>content of the proposal</a:t>
            </a:r>
            <a:endParaRPr lang="cs-CZ" dirty="0"/>
          </a:p>
          <a:p>
            <a:pPr marL="324000" lvl="1" indent="0">
              <a:buNone/>
            </a:pPr>
            <a:endParaRPr lang="en-US" dirty="0"/>
          </a:p>
          <a:p>
            <a:r>
              <a:rPr lang="en-US" dirty="0"/>
              <a:t>Consultation may lead to the adoption of opinions or recommendations.</a:t>
            </a:r>
            <a:endParaRPr lang="cs-CZ" dirty="0"/>
          </a:p>
          <a:p>
            <a:pPr marL="72000" indent="0">
              <a:buNone/>
            </a:pPr>
            <a:endParaRPr lang="en-US" dirty="0"/>
          </a:p>
          <a:p>
            <a:r>
              <a:rPr lang="en-US" dirty="0"/>
              <a:t>European Social Partners must be asked if they want to regulate the issue by agreement.</a:t>
            </a:r>
          </a:p>
        </p:txBody>
      </p:sp>
    </p:spTree>
    <p:extLst>
      <p:ext uri="{BB962C8B-B14F-4D97-AF65-F5344CB8AC3E}">
        <p14:creationId xmlns:p14="http://schemas.microsoft.com/office/powerpoint/2010/main" val="2177646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088CAF-CB29-42C5-99F2-FC219EE33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7684E3-3878-4724-B343-75F9C478C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642F6-28F8-4FAE-BCBB-DE8847CE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err="1">
                <a:latin typeface="Calibri" panose="020F0502020204030204" pitchFamily="34" charset="0"/>
              </a:rPr>
              <a:t>Autonomous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agreement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br>
              <a:rPr lang="en-US" altLang="cs-CZ" sz="4000" b="1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0EA8E6-D24F-44CE-9A52-9FE2AD851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Social partners wishes so, the negotiation procedure is launched.</a:t>
            </a:r>
          </a:p>
          <a:p>
            <a:r>
              <a:rPr lang="en-US" dirty="0"/>
              <a:t>They are given 9 months.</a:t>
            </a:r>
          </a:p>
          <a:p>
            <a:r>
              <a:rPr lang="en-US" dirty="0"/>
              <a:t>If they fail to reach an agreement, the procedure falls back to the Commission.</a:t>
            </a:r>
          </a:p>
          <a:p>
            <a:r>
              <a:rPr lang="en-US" dirty="0"/>
              <a:t>If they success, their agreement is legally binding.</a:t>
            </a:r>
          </a:p>
        </p:txBody>
      </p:sp>
    </p:spTree>
    <p:extLst>
      <p:ext uri="{BB962C8B-B14F-4D97-AF65-F5344CB8AC3E}">
        <p14:creationId xmlns:p14="http://schemas.microsoft.com/office/powerpoint/2010/main" val="3472237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1682A5-92BC-41C2-936B-123FDCAA19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EAB1D3-BCE8-4A17-A162-ED14AD6D79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4A8247-E245-4C8F-8716-E22B0A6AA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 sz="4000" b="1" dirty="0" err="1">
                <a:latin typeface="Calibri" panose="020F0502020204030204" pitchFamily="34" charset="0"/>
              </a:rPr>
              <a:t>Implementing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of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Agreements</a:t>
            </a:r>
            <a:r>
              <a:rPr lang="cs-CZ" altLang="cs-CZ" sz="4000" b="1" dirty="0">
                <a:latin typeface="Calibri" panose="020F0502020204030204" pitchFamily="34" charset="0"/>
              </a:rPr>
              <a:t>  …</a:t>
            </a:r>
            <a:endParaRPr lang="en-US" altLang="cs-CZ" sz="4000" b="1" dirty="0">
              <a:latin typeface="Calibri" panose="020F050202020403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1C0BE5-4EFE-4997-A54E-9E6067ED2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possible ways of implementation:</a:t>
            </a:r>
          </a:p>
          <a:p>
            <a:pPr lvl="1"/>
            <a:r>
              <a:rPr lang="en-US" dirty="0"/>
              <a:t>Transformation into a directive</a:t>
            </a:r>
          </a:p>
          <a:p>
            <a:pPr lvl="1"/>
            <a:r>
              <a:rPr lang="en-US" dirty="0"/>
              <a:t>Autonomous way</a:t>
            </a:r>
          </a:p>
          <a:p>
            <a:r>
              <a:rPr lang="en-US" dirty="0"/>
              <a:t>If the fist way was chosen, Council is asked to issue a Directive by Commission and Social partners. Council must decide and approve.</a:t>
            </a:r>
          </a:p>
          <a:p>
            <a:r>
              <a:rPr lang="en-US" dirty="0"/>
              <a:t>Agreements concluded within 1995 and 2004 were usually implemented via Council decision as directives.</a:t>
            </a:r>
          </a:p>
        </p:txBody>
      </p:sp>
    </p:spTree>
    <p:extLst>
      <p:ext uri="{BB962C8B-B14F-4D97-AF65-F5344CB8AC3E}">
        <p14:creationId xmlns:p14="http://schemas.microsoft.com/office/powerpoint/2010/main" val="87584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59AEB2-83E1-4630-A756-EEC9018C63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495783-5757-4F8A-8884-057D6EF04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AF3313-1288-4750-AA00-383158E1E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err="1">
                <a:latin typeface="Calibri" panose="020F0502020204030204" pitchFamily="34" charset="0"/>
              </a:rPr>
              <a:t>Agreements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which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have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become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directives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br>
              <a:rPr lang="en-US" altLang="cs-CZ" sz="4000" b="1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DF4101-7DAD-4EDB-91E9-32DAB90A8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1995 – Framework Agreement on Parental Leave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1997 – Framework Agreement on Part-time Work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1999 – Framework Agreement on Fixed-</a:t>
            </a:r>
            <a:r>
              <a:rPr lang="cs-CZ" altLang="cs-CZ" sz="2800" dirty="0">
                <a:latin typeface="Calibri" panose="020F0502020204030204" pitchFamily="34" charset="0"/>
              </a:rPr>
              <a:t>t</a:t>
            </a:r>
            <a:r>
              <a:rPr lang="en-US" altLang="cs-CZ" sz="2800" dirty="0">
                <a:latin typeface="Calibri" panose="020F0502020204030204" pitchFamily="34" charset="0"/>
              </a:rPr>
              <a:t>erm Work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1998 - European Agreement on the </a:t>
            </a:r>
            <a:r>
              <a:rPr lang="en-US" altLang="cs-CZ" sz="2800" dirty="0" err="1">
                <a:latin typeface="Calibri" panose="020F0502020204030204" pitchFamily="34" charset="0"/>
              </a:rPr>
              <a:t>Organisation</a:t>
            </a:r>
            <a:r>
              <a:rPr lang="en-US" altLang="cs-CZ" sz="2800" dirty="0">
                <a:latin typeface="Calibri" panose="020F0502020204030204" pitchFamily="34" charset="0"/>
              </a:rPr>
              <a:t> of Working Time of Seafarers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2000 - European Agreement on the </a:t>
            </a:r>
            <a:r>
              <a:rPr lang="en-US" altLang="cs-CZ" sz="2800" dirty="0" err="1">
                <a:latin typeface="Calibri" panose="020F0502020204030204" pitchFamily="34" charset="0"/>
              </a:rPr>
              <a:t>Organisation</a:t>
            </a:r>
            <a:r>
              <a:rPr lang="en-US" altLang="cs-CZ" sz="2800" dirty="0">
                <a:latin typeface="Calibri" panose="020F0502020204030204" pitchFamily="34" charset="0"/>
              </a:rPr>
              <a:t> of Working Time of Mobile Workers in Civil Aviation</a:t>
            </a:r>
          </a:p>
          <a:p>
            <a:pPr>
              <a:buFontTx/>
              <a:buChar char="•"/>
            </a:pPr>
            <a:r>
              <a:rPr lang="en-US" altLang="cs-CZ" sz="2800" dirty="0">
                <a:latin typeface="Calibri" panose="020F0502020204030204" pitchFamily="34" charset="0"/>
              </a:rPr>
              <a:t>2004 - European Agreement on the Certain Aspects of the Working Conditions of Mobile Workers Assigned to Interoperable Cross-Border Services</a:t>
            </a:r>
          </a:p>
        </p:txBody>
      </p:sp>
    </p:spTree>
    <p:extLst>
      <p:ext uri="{BB962C8B-B14F-4D97-AF65-F5344CB8AC3E}">
        <p14:creationId xmlns:p14="http://schemas.microsoft.com/office/powerpoint/2010/main" val="754948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DDC2BB-25A6-4F28-AB04-E8D08ABE79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F6A95-786B-40C9-A825-7BC85FFCBC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1F9406-9C1D-4CA8-BA46-1E17ADC8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err="1">
                <a:latin typeface="Calibri" panose="020F0502020204030204" pitchFamily="34" charset="0"/>
              </a:rPr>
              <a:t>Autonomous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implementation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br>
              <a:rPr lang="en-US" altLang="cs-CZ" sz="4000" b="1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6B6BE7-B305-4436-9CEC-86086DA40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practices specific for social partners (especially collective bargaining).</a:t>
            </a:r>
          </a:p>
          <a:p>
            <a:r>
              <a:rPr lang="en-US" dirty="0"/>
              <a:t>Social partners themselves are obliged to perform the content of the agreements without any necessary action made by Council or Commission.</a:t>
            </a:r>
          </a:p>
          <a:p>
            <a:r>
              <a:rPr lang="en-US" dirty="0"/>
              <a:t>Agreements are called as Autonomous Agreements.</a:t>
            </a:r>
          </a:p>
        </p:txBody>
      </p:sp>
    </p:spTree>
    <p:extLst>
      <p:ext uri="{BB962C8B-B14F-4D97-AF65-F5344CB8AC3E}">
        <p14:creationId xmlns:p14="http://schemas.microsoft.com/office/powerpoint/2010/main" val="449926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193560-656F-4A12-9773-3F77FCDBAE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E0D31A-0FBA-489C-B2B1-66F706031D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AEBA97-560C-4EB5-8419-07EC0F020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 sz="4000" b="1" dirty="0" err="1">
                <a:latin typeface="Calibri" panose="020F0502020204030204" pitchFamily="34" charset="0"/>
              </a:rPr>
              <a:t>Autonomous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agreements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endParaRPr lang="en-US" altLang="cs-CZ" sz="4000" b="1" dirty="0">
              <a:latin typeface="Calibri" panose="020F050202020403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96C776-71AE-4A72-95CC-70D602A3B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2002 - Framework Agreement on Telework: </a:t>
            </a:r>
            <a:r>
              <a:rPr lang="en-US" dirty="0" err="1"/>
              <a:t>Guven</a:t>
            </a:r>
            <a:endParaRPr lang="en-US" dirty="0"/>
          </a:p>
          <a:p>
            <a:r>
              <a:rPr lang="en-US" dirty="0"/>
              <a:t>2004 - Framework Agreement on Work-Related Stress: Laura-Kate</a:t>
            </a:r>
          </a:p>
          <a:p>
            <a:r>
              <a:rPr lang="en-US" dirty="0"/>
              <a:t>2007 - Framework Agreement on Harassment and Violence at Work</a:t>
            </a:r>
          </a:p>
          <a:p>
            <a:r>
              <a:rPr lang="en-US" dirty="0"/>
              <a:t>2010 - Framework Agreement on Inclusive </a:t>
            </a:r>
            <a:r>
              <a:rPr lang="en-US" dirty="0" err="1"/>
              <a:t>Labour</a:t>
            </a:r>
            <a:r>
              <a:rPr lang="en-US" dirty="0"/>
              <a:t> Markets of 2010.</a:t>
            </a:r>
          </a:p>
        </p:txBody>
      </p:sp>
    </p:spTree>
    <p:extLst>
      <p:ext uri="{BB962C8B-B14F-4D97-AF65-F5344CB8AC3E}">
        <p14:creationId xmlns:p14="http://schemas.microsoft.com/office/powerpoint/2010/main" val="319067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58AC6F-9E21-4AF1-AD38-328590744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89714D-E771-4B97-BBBE-B4D1EA3E6C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54DC2E-EF9B-407A-A6F2-89C2C46B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– </a:t>
            </a:r>
            <a:r>
              <a:rPr lang="cs-CZ" dirty="0" err="1"/>
              <a:t>interesting</a:t>
            </a:r>
            <a:r>
              <a:rPr lang="cs-CZ" dirty="0"/>
              <a:t> </a:t>
            </a:r>
            <a:r>
              <a:rPr lang="cs-CZ" dirty="0" err="1"/>
              <a:t>websites</a:t>
            </a:r>
            <a:r>
              <a:rPr lang="cs-CZ" dirty="0"/>
              <a:t> 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3A52C5-DF07-48D3-BDF5-4779E8D8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partners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https://www.etuc.org/en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https://www.businesseurope.eu/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26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C07AFE-3AF1-4028-875B-1E3575188E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E02B09-7D19-4693-A211-52DC60CAA5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E26435-2EA8-4CFC-BB0C-2D8BD1A3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r>
              <a:rPr lang="cs-CZ" dirty="0"/>
              <a:t> …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87EC7A8-BEC3-40D0-9E01-1D15F9E7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D000FDC-F2A7-4944-B5D7-7063D62DE659}"/>
              </a:ext>
            </a:extLst>
          </p:cNvPr>
          <p:cNvSpPr/>
          <p:nvPr/>
        </p:nvSpPr>
        <p:spPr bwMode="auto">
          <a:xfrm>
            <a:off x="666000" y="1665289"/>
            <a:ext cx="10807200" cy="1619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r>
              <a:rPr lang="en-US" altLang="cs-CZ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Any communication activity involving social partners intended to influence the arrangement and development of work related issues.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59F5D2E-95D2-4078-9AA0-259B0AF3150D}"/>
              </a:ext>
            </a:extLst>
          </p:cNvPr>
          <p:cNvSpPr txBox="1"/>
          <p:nvPr/>
        </p:nvSpPr>
        <p:spPr>
          <a:xfrm>
            <a:off x="671118" y="3707934"/>
            <a:ext cx="10748081" cy="1678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marR="0" lvl="0" indent="-1800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important role to contribute to EU policy-making on social policy, and make </a:t>
            </a:r>
            <a:r>
              <a:rPr lang="en-US" b="0" i="0" dirty="0" err="1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labour</a:t>
            </a: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 markets more efficient and adapted to new and changing economic and social realities.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63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994732-06FD-48B4-A3B0-8E81342BA5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C03AAF-8AFF-46BB-9942-3C6FE8DBA5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321A1-8046-48B0-B396-241F462DB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…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FDAE2D5-A58A-48C7-9132-CA766465ED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240932"/>
              </p:ext>
            </p:extLst>
          </p:nvPr>
        </p:nvGraphicFramePr>
        <p:xfrm>
          <a:off x="683344" y="1607764"/>
          <a:ext cx="10753199" cy="3642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3AC86810-10A0-4C81-9339-4E3295A208E9}"/>
              </a:ext>
            </a:extLst>
          </p:cNvPr>
          <p:cNvSpPr/>
          <p:nvPr/>
        </p:nvSpPr>
        <p:spPr bwMode="auto">
          <a:xfrm>
            <a:off x="6280484" y="4972841"/>
            <a:ext cx="3288044" cy="71358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Workers</a:t>
            </a:r>
            <a:r>
              <a:rPr lang="cs-CZ" dirty="0">
                <a:solidFill>
                  <a:schemeClr val="bg1"/>
                </a:solidFill>
              </a:rPr>
              <a:t> + </a:t>
            </a:r>
            <a:r>
              <a:rPr lang="cs-CZ" dirty="0" err="1">
                <a:solidFill>
                  <a:schemeClr val="bg1"/>
                </a:solidFill>
              </a:rPr>
              <a:t>Employers</a:t>
            </a:r>
            <a:r>
              <a:rPr lang="cs-CZ" dirty="0">
                <a:solidFill>
                  <a:schemeClr val="bg1"/>
                </a:solidFill>
              </a:rPr>
              <a:t> + Public </a:t>
            </a:r>
            <a:r>
              <a:rPr lang="cs-CZ" dirty="0" err="1">
                <a:solidFill>
                  <a:schemeClr val="bg1"/>
                </a:solidFill>
              </a:rPr>
              <a:t>Authority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9608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610F99-493B-4D9E-8DE4-0BDAD5A36E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FEF2FC-BA3A-4517-B1C8-4A19760A3A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CFAD5-60EC-406B-90E3-6F77858A7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…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A64-12BE-4F61-91AF-62C6E9F5C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effective tool for successful </a:t>
            </a:r>
            <a:r>
              <a:rPr lang="en-US" b="0" i="0" dirty="0" err="1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labour</a:t>
            </a: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 market adaptation to change. For that, social partners should </a:t>
            </a:r>
            <a:r>
              <a:rPr lang="en-US" b="0" i="0" dirty="0" err="1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prioritise</a:t>
            </a: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 actions aiming to foster Europe’s global competitiveness, and inclusive growth and employment in Europe.</a:t>
            </a:r>
            <a:endParaRPr lang="cs-CZ" b="0" i="0" dirty="0">
              <a:solidFill>
                <a:srgbClr val="262626"/>
              </a:solidFill>
              <a:effectLst/>
              <a:latin typeface="Tahoma" panose="020B0604030504040204" pitchFamily="34" charset="0"/>
            </a:endParaRPr>
          </a:p>
          <a:p>
            <a:pPr algn="l"/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 to work together with other social partners and stakeholders towards a partnership for reforms, including ways to </a:t>
            </a:r>
            <a:r>
              <a:rPr lang="en-US" b="0" i="0" dirty="0" err="1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organise</a:t>
            </a: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 mutual learning on social partner engagement to address specific </a:t>
            </a:r>
            <a:r>
              <a:rPr lang="en-US" b="0" i="0" dirty="0" err="1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labour</a:t>
            </a:r>
            <a:r>
              <a:rPr lang="en-US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 market challenges based on national experiences.</a:t>
            </a:r>
          </a:p>
        </p:txBody>
      </p:sp>
    </p:spTree>
    <p:extLst>
      <p:ext uri="{BB962C8B-B14F-4D97-AF65-F5344CB8AC3E}">
        <p14:creationId xmlns:p14="http://schemas.microsoft.com/office/powerpoint/2010/main" val="361392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04E6F-0647-473C-A0FD-30C81286BF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BA2B7E-B21E-4C5E-9C82-26C539B33D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3C9B20-67C2-476D-8768-70AE643F4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dialogue</a:t>
            </a:r>
            <a:r>
              <a:rPr lang="cs-CZ" dirty="0"/>
              <a:t> - </a:t>
            </a:r>
            <a:r>
              <a:rPr lang="cs-CZ" dirty="0" err="1"/>
              <a:t>levels</a:t>
            </a: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18FA994-8641-44CA-ADCA-1509A004E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47374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26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26F93B-78A7-4AB2-B339-9FF01E7A83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7B76F7-D135-45F9-AA15-82DA2044E9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6DB887-24DD-4402-AF7C-5DAE74A5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err="1">
                <a:latin typeface="Calibri" panose="020F0502020204030204" pitchFamily="34" charset="0"/>
              </a:rPr>
              <a:t>Parties</a:t>
            </a:r>
            <a:r>
              <a:rPr lang="cs-CZ" altLang="cs-CZ" sz="4000" b="1" dirty="0">
                <a:latin typeface="Calibri" panose="020F0502020204030204" pitchFamily="34" charset="0"/>
              </a:rPr>
              <a:t> to </a:t>
            </a:r>
            <a:r>
              <a:rPr lang="cs-CZ" altLang="cs-CZ" sz="4000" b="1" dirty="0" err="1">
                <a:latin typeface="Calibri" panose="020F0502020204030204" pitchFamily="34" charset="0"/>
              </a:rPr>
              <a:t>the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European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Social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Dialogue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br>
              <a:rPr lang="en-US" altLang="cs-CZ" sz="4000" b="1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080573-612F-400C-B5CD-B953F674D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Representatives of workers and employers, who operate one the European level.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636E62E-9EEE-4A5B-B4AC-368389DF38F1}"/>
              </a:ext>
            </a:extLst>
          </p:cNvPr>
          <p:cNvSpPr/>
          <p:nvPr/>
        </p:nvSpPr>
        <p:spPr bwMode="auto">
          <a:xfrm>
            <a:off x="6907453" y="3344778"/>
            <a:ext cx="3208421" cy="130342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Workers‘ side: ETUC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42B3BF8-0474-484A-80D7-EEAD06ACAC27}"/>
              </a:ext>
            </a:extLst>
          </p:cNvPr>
          <p:cNvSpPr/>
          <p:nvPr/>
        </p:nvSpPr>
        <p:spPr bwMode="auto">
          <a:xfrm>
            <a:off x="1896947" y="3344778"/>
            <a:ext cx="3208421" cy="130342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Employers‘ side:</a:t>
            </a: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499AEFC1-4319-4459-A9ED-ADEEE12AC564}"/>
              </a:ext>
            </a:extLst>
          </p:cNvPr>
          <p:cNvSpPr/>
          <p:nvPr/>
        </p:nvSpPr>
        <p:spPr bwMode="auto">
          <a:xfrm>
            <a:off x="798063" y="4547935"/>
            <a:ext cx="2197769" cy="1372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CEEP</a:t>
            </a:r>
          </a:p>
          <a:p>
            <a:pPr lvl="1" algn="just"/>
            <a:r>
              <a:rPr lang="en-US" dirty="0">
                <a:solidFill>
                  <a:schemeClr val="bg1"/>
                </a:solidFill>
              </a:rPr>
              <a:t>BUSINESSEUROPE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UEAPME 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6EEFFADB-EBA4-4778-8AE2-DFE44C033B76}"/>
              </a:ext>
            </a:extLst>
          </p:cNvPr>
          <p:cNvSpPr/>
          <p:nvPr/>
        </p:nvSpPr>
        <p:spPr bwMode="auto">
          <a:xfrm>
            <a:off x="8392252" y="4547935"/>
            <a:ext cx="2197769" cy="13722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1" algn="ctr"/>
            <a:r>
              <a:rPr lang="cs-CZ" dirty="0">
                <a:solidFill>
                  <a:schemeClr val="bg1"/>
                </a:solidFill>
              </a:rPr>
              <a:t>ETUC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F2D379A3-642C-4CA2-9253-403A4FCC9129}"/>
              </a:ext>
            </a:extLst>
          </p:cNvPr>
          <p:cNvSpPr/>
          <p:nvPr/>
        </p:nvSpPr>
        <p:spPr bwMode="auto">
          <a:xfrm rot="2023144">
            <a:off x="4732256" y="2573518"/>
            <a:ext cx="886119" cy="7712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C1FE7B55-DA04-4A50-9F6C-4EAA81CD923B}"/>
              </a:ext>
            </a:extLst>
          </p:cNvPr>
          <p:cNvSpPr/>
          <p:nvPr/>
        </p:nvSpPr>
        <p:spPr bwMode="auto">
          <a:xfrm rot="19655832">
            <a:off x="6464393" y="2577217"/>
            <a:ext cx="886119" cy="77126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9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74859D-7C6C-48F7-8C35-86C469D655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73F4AA-8A7C-4FA4-841A-74676E3792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1FC9B7-EC35-4197-822B-45D86B5C0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cs-CZ" altLang="cs-CZ" sz="4000" b="1" dirty="0" err="1">
                <a:latin typeface="Calibri" panose="020F0502020204030204" pitchFamily="34" charset="0"/>
              </a:rPr>
              <a:t>History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of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the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European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Social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Dialogue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endParaRPr lang="en-US" altLang="cs-CZ" sz="4000" b="1" dirty="0">
              <a:latin typeface="Calibri" panose="020F050202020403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E8DAB4-2761-423D-BE2D-1D15170E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1986 – The Single European Act:</a:t>
            </a:r>
          </a:p>
          <a:p>
            <a:pPr lvl="1"/>
            <a:r>
              <a:rPr lang="en-US" dirty="0"/>
              <a:t>Social dialogue </a:t>
            </a:r>
            <a:r>
              <a:rPr lang="en-US" dirty="0" err="1"/>
              <a:t>recognised</a:t>
            </a:r>
            <a:r>
              <a:rPr lang="en-US" dirty="0"/>
              <a:t> in the EC Treaty</a:t>
            </a:r>
          </a:p>
          <a:p>
            <a:pPr lvl="1"/>
            <a:r>
              <a:rPr lang="en-US" dirty="0"/>
              <a:t>Bipartite documents with no legally binding force</a:t>
            </a:r>
            <a:endParaRPr lang="cs-CZ" dirty="0"/>
          </a:p>
          <a:p>
            <a:pPr lvl="1"/>
            <a:endParaRPr lang="en-US" dirty="0"/>
          </a:p>
          <a:p>
            <a:r>
              <a:rPr lang="en-US" dirty="0"/>
              <a:t>1991 – Protocol on Social Policy</a:t>
            </a:r>
          </a:p>
          <a:p>
            <a:pPr lvl="1"/>
            <a:r>
              <a:rPr lang="en-US" dirty="0"/>
              <a:t>Annexed to Maastricht Treaty</a:t>
            </a:r>
          </a:p>
          <a:p>
            <a:pPr lvl="1"/>
            <a:r>
              <a:rPr lang="en-US" dirty="0"/>
              <a:t>Formal recognition of the right of the European social partners to negotiate binding framework agreements</a:t>
            </a:r>
            <a:endParaRPr lang="cs-CZ" dirty="0"/>
          </a:p>
          <a:p>
            <a:pPr lvl="1"/>
            <a:endParaRPr lang="en-US" dirty="0"/>
          </a:p>
          <a:p>
            <a:r>
              <a:rPr lang="en-US" dirty="0"/>
              <a:t>2001 – Autonomous Social Dialogue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8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8D03DA-7A6B-41C3-98A5-481CDC6E81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B01826-3601-49EA-901F-3EE7F6F78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718CBF-30DD-4272-BDC0-069C371C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>
                <a:latin typeface="Calibri" panose="020F0502020204030204" pitchFamily="34" charset="0"/>
              </a:rPr>
              <a:t>Instruments </a:t>
            </a:r>
            <a:r>
              <a:rPr lang="cs-CZ" altLang="cs-CZ" sz="4000" b="1" dirty="0" err="1">
                <a:latin typeface="Calibri" panose="020F0502020204030204" pitchFamily="34" charset="0"/>
              </a:rPr>
              <a:t>of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the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European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Social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Dialogue</a:t>
            </a:r>
            <a:r>
              <a:rPr lang="cs-CZ" altLang="cs-CZ" dirty="0">
                <a:latin typeface="Calibri" panose="020F0502020204030204" pitchFamily="34" charset="0"/>
              </a:rPr>
              <a:t> …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958B34-2B56-47D4-B809-AC1F3549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Framework of Actions</a:t>
            </a:r>
            <a:endParaRPr lang="cs-CZ" dirty="0"/>
          </a:p>
          <a:p>
            <a:endParaRPr lang="en-US" dirty="0"/>
          </a:p>
          <a:p>
            <a:r>
              <a:rPr lang="en-US" dirty="0"/>
              <a:t>Joint texts</a:t>
            </a:r>
            <a:endParaRPr lang="cs-CZ" dirty="0"/>
          </a:p>
          <a:p>
            <a:endParaRPr lang="en-US" dirty="0"/>
          </a:p>
          <a:p>
            <a:r>
              <a:rPr lang="en-US" dirty="0"/>
              <a:t>Resolutions</a:t>
            </a:r>
            <a:endParaRPr lang="cs-CZ" dirty="0"/>
          </a:p>
          <a:p>
            <a:endParaRPr lang="en-US" dirty="0"/>
          </a:p>
          <a:p>
            <a:r>
              <a:rPr lang="en-US" dirty="0"/>
              <a:t>Agreements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815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6F2CC8-5178-4252-8C64-78386FB2FD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SOC037 European Labour Law – Social Dialogu</a:t>
            </a:r>
            <a:r>
              <a:rPr lang="cs-CZ"/>
              <a:t>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505D5A-7CEF-45F9-9F10-C880ACA693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24B057-D08A-4A69-BE17-8508EC71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err="1">
                <a:latin typeface="Calibri" panose="020F0502020204030204" pitchFamily="34" charset="0"/>
              </a:rPr>
              <a:t>Legal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Basis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of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the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European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Social</a:t>
            </a:r>
            <a:r>
              <a:rPr lang="cs-CZ" altLang="cs-CZ" sz="4000" b="1" dirty="0">
                <a:latin typeface="Calibri" panose="020F0502020204030204" pitchFamily="34" charset="0"/>
              </a:rPr>
              <a:t> </a:t>
            </a:r>
            <a:r>
              <a:rPr lang="cs-CZ" altLang="cs-CZ" sz="4000" b="1" dirty="0" err="1">
                <a:latin typeface="Calibri" panose="020F0502020204030204" pitchFamily="34" charset="0"/>
              </a:rPr>
              <a:t>Dialogue</a:t>
            </a:r>
            <a:r>
              <a:rPr lang="cs-CZ" altLang="cs-CZ" sz="4000" b="1" dirty="0">
                <a:latin typeface="Calibri" panose="020F0502020204030204" pitchFamily="34" charset="0"/>
              </a:rPr>
              <a:t> …</a:t>
            </a:r>
            <a:br>
              <a:rPr lang="en-US" altLang="cs-CZ" sz="4000" b="1" dirty="0"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07D84F-05F0-46B8-A5EE-32AA86AAB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3633536"/>
            <a:ext cx="10753200" cy="21984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Procedures of involvement of the European Social Partners to the legislation process:</a:t>
            </a:r>
          </a:p>
          <a:p>
            <a:pPr lvl="1"/>
            <a:r>
              <a:rPr lang="en-US" dirty="0"/>
              <a:t>Consultation</a:t>
            </a:r>
          </a:p>
          <a:p>
            <a:pPr lvl="1"/>
            <a:r>
              <a:rPr lang="en-US" dirty="0"/>
              <a:t>Direct regulation via Agreement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DC34D6-F413-4B71-8000-0C1053B77618}"/>
              </a:ext>
            </a:extLst>
          </p:cNvPr>
          <p:cNvSpPr/>
          <p:nvPr/>
        </p:nvSpPr>
        <p:spPr bwMode="auto">
          <a:xfrm>
            <a:off x="720000" y="2389772"/>
            <a:ext cx="10926568" cy="1648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just"/>
            <a:r>
              <a:rPr lang="en-US" dirty="0">
                <a:solidFill>
                  <a:schemeClr val="bg1"/>
                </a:solidFill>
              </a:rPr>
              <a:t>The Commission shall have the task of promoting the consultation of management and </a:t>
            </a:r>
            <a:r>
              <a:rPr lang="en-US" dirty="0" err="1">
                <a:solidFill>
                  <a:schemeClr val="bg1"/>
                </a:solidFill>
              </a:rPr>
              <a:t>labour</a:t>
            </a:r>
            <a:r>
              <a:rPr lang="en-US" dirty="0">
                <a:solidFill>
                  <a:schemeClr val="bg1"/>
                </a:solidFill>
              </a:rPr>
              <a:t> at Union level and shall take any relevant measure to facilitate their dialogue by ensuring balanced support for the parties.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880EFE6-3F8E-4728-B7FD-4727B58F454C}"/>
              </a:ext>
            </a:extLst>
          </p:cNvPr>
          <p:cNvSpPr/>
          <p:nvPr/>
        </p:nvSpPr>
        <p:spPr bwMode="auto">
          <a:xfrm>
            <a:off x="720000" y="1684421"/>
            <a:ext cx="10753200" cy="451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Articles 154 and 155 TFEU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82838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prezentace_ENG</Template>
  <TotalTime>88</TotalTime>
  <Words>826</Words>
  <Application>Microsoft Office PowerPoint</Application>
  <PresentationFormat>Širokoúhlá obrazovka</PresentationFormat>
  <Paragraphs>130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Presentation_MU_EN</vt:lpstr>
      <vt:lpstr>Social dialogue</vt:lpstr>
      <vt:lpstr>Definition …</vt:lpstr>
      <vt:lpstr>Social dialogue …</vt:lpstr>
      <vt:lpstr>EU social dialogue … </vt:lpstr>
      <vt:lpstr>Social dialogue - levels</vt:lpstr>
      <vt:lpstr>Parties to the European Social Dialogue … </vt:lpstr>
      <vt:lpstr>History of the European Social Dialogue …</vt:lpstr>
      <vt:lpstr>Instruments of the European Social Dialogue …</vt:lpstr>
      <vt:lpstr>Legal Basis of the European Social Dialogue … </vt:lpstr>
      <vt:lpstr>Consultation procedure …</vt:lpstr>
      <vt:lpstr>Autonomous agreement … </vt:lpstr>
      <vt:lpstr>Implementing of Agreements  …</vt:lpstr>
      <vt:lpstr>Agreements which have become directives … </vt:lpstr>
      <vt:lpstr>Autonomous implementation … </vt:lpstr>
      <vt:lpstr>Autonomous agreements …</vt:lpstr>
      <vt:lpstr>Social dialogue – interesting websites …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Horecký</dc:creator>
  <cp:lastModifiedBy>Horecký Jan</cp:lastModifiedBy>
  <cp:revision>10</cp:revision>
  <cp:lastPrinted>1601-01-01T00:00:00Z</cp:lastPrinted>
  <dcterms:created xsi:type="dcterms:W3CDTF">2020-12-08T12:40:36Z</dcterms:created>
  <dcterms:modified xsi:type="dcterms:W3CDTF">2020-12-08T14:35:20Z</dcterms:modified>
</cp:coreProperties>
</file>