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13" r:id="rId2"/>
    <p:sldId id="346" r:id="rId3"/>
    <p:sldId id="362" r:id="rId4"/>
    <p:sldId id="363" r:id="rId5"/>
    <p:sldId id="367" r:id="rId6"/>
    <p:sldId id="369" r:id="rId7"/>
    <p:sldId id="364" r:id="rId8"/>
    <p:sldId id="349" r:id="rId9"/>
    <p:sldId id="351" r:id="rId10"/>
    <p:sldId id="352" r:id="rId11"/>
    <p:sldId id="353" r:id="rId12"/>
    <p:sldId id="366" r:id="rId13"/>
    <p:sldId id="302" r:id="rId14"/>
    <p:sldId id="303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71" r:id="rId23"/>
    <p:sldId id="372" r:id="rId24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8F006"/>
    <a:srgbClr val="0D01AF"/>
    <a:srgbClr val="1B30F5"/>
    <a:srgbClr val="990000"/>
    <a:srgbClr val="FFFF99"/>
    <a:srgbClr val="000099"/>
    <a:srgbClr val="0000CC"/>
    <a:srgbClr val="CC0000"/>
    <a:srgbClr val="CCFF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753451B-5A2E-48AB-9C69-70FE4B28B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54953F9-4689-45B1-81B7-25F28AA73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8A09C61-7E19-4194-9B28-44F26C90E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6C87FE9-B6B6-4670-AF61-5531FB5080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62AB1F64-0595-4BE2-9453-B47F4F8BC8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697ED65-2C63-4D7E-898D-DE6AF0EC74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706E0E-C6E0-4ABB-BB90-055AF1884C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DCBBCE1A-DE64-4191-8A09-3C8B2D82D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954088"/>
            <a:ext cx="4360863" cy="34337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C8CA57D-4F32-41AE-98A5-ED8AD601750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2DB22518-5F79-4268-B5B3-EEECBCCB4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954088"/>
            <a:ext cx="4360863" cy="34337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5F60BF7-85D2-485A-BD86-94716D44705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F0609-EA5A-49BE-9E3D-AA8A323D62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E624E-C68F-44FF-9E75-202CA0BFE7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BA85-4513-4BB7-8B25-6189BBC6F3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1CA4-B9BD-47B6-A415-C15D34E5D7D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89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6F4C-2AC6-4643-AD0D-B4076B7F1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FE9A3-9F4B-47C0-95A7-173B2CEC7F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CF2A-06BF-4426-9C0A-CB3DF6AE9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F7DE-6DBA-41B7-B3A9-809304B58A3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96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1B57-42BE-401A-9EAC-0701426548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76A7E-ECC8-484C-BF2F-7AD097CF3F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97258B-5578-4F3E-BCC9-90894B6A2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26E-8376-4904-8030-B4FC4B23B2C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9369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8D3D9D-1F6A-465C-A03A-BD0F409D6F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32F65A-CBFE-4E2A-808A-99574099C4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DFF178-BCC9-48FD-AEC3-A9930954E8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B236-DA98-4DF3-AF61-2132E06367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6937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DB7D9C-94EA-4597-99FF-C9299F6BEB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94D90-D7DB-4F03-81C9-828C3A5C88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D0C410-CFFC-4D3D-92E8-F6F513657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6DE-5E48-4090-8F30-67DA8A971B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484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A777E-8CDA-4A66-A236-9106D975F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56A2A-FCC1-42E8-8F17-2D0CAB2BAF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7A90B-B1F2-4CCE-B072-7329FC99D7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3868E-6F49-4777-89BD-F3D2CDF4134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360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A58B8B-6FD3-48BD-AEC9-28080C611D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ABDAC-941F-455F-96D6-5498E8E5F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E2D54-F0E3-42C4-BE5D-EBD42D4EDF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6CB-9456-4091-9FCF-1CC3F8371E8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2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E6C47B-D403-4C38-A5CE-3C6A3BB73D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6DE80E-0BAA-4EB0-B5BE-69363A33C9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EACD02-CC28-4F68-90A6-2B9E140CD8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085-0F97-4ACD-A692-6232DCB1689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68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F99AF82-73DA-4FBA-9B75-9AA837B192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6E4B1DE-5D89-49B4-96A3-99770CFA58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3242A61-417E-44AC-9BBE-25B0563B1C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AFEB-8701-40BC-B68F-609936902D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99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ECC3E-4A6C-4B23-9EF7-D6D80FC50C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CE68F-FFD8-4FA3-844C-B2489D8ED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3B50F-AF92-4E37-88B0-5C2C1DF37C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608-3818-403E-9F5F-A5AEBF23A2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417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D2A45CE-550E-405E-BC61-A85CF7218C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F923CD-764D-42E9-B121-8319119CDB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C989CC-F84E-4D46-B43B-04C1CAE71C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B890-646D-444C-AABE-5890640DF3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5705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0AC91-9E20-449A-A43F-67D0B8C887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D13F9A-81BE-4AB4-ABB5-7C7ED13D03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FBDD83-84DB-4F26-9DA1-97646807D9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48D2-FB43-4EDD-BE1E-9BF09DBD4D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408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34F5D-D9BB-4530-B2E7-E12F40F81E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A08324-9AE3-439D-81F8-82285BD8BA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B78081-4DC4-49F9-B45E-B114BB86B12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9E5D5-6BF2-4578-A540-0C69923D36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42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6A86516-A3A4-4268-B307-77B70BC89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D66845E-65DB-4DB3-B3B3-F6B0D67E9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784A4AD-AC44-44D4-86E4-1F4A15BB4D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F631-87B5-4E39-81BB-338166CA9E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A19DE4-B67B-4767-A3EB-278678023E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A3CA17ED-94FF-41F2-A4FD-F1595115010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244DDC-CE68-4B7A-8E20-FF4A6A91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CHARAKTERISTIKA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 EVROPSKÉ UNIE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sz="3000" b="1" dirty="0"/>
            </a:br>
            <a:br>
              <a:rPr lang="cs-CZ" altLang="cs-CZ" sz="3000" b="1" dirty="0"/>
            </a:br>
            <a:r>
              <a:rPr lang="cs-CZ" altLang="cs-CZ" sz="3200" b="1" dirty="0">
                <a:solidFill>
                  <a:srgbClr val="006600"/>
                </a:solidFill>
              </a:rPr>
              <a:t>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EDCBB45-3986-4F3B-A437-A4B2BC6B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852140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3200" dirty="0"/>
              <a:t>Charakteristika nadstátnosti - 2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513C4C1-4CBD-4768-8529-6E9D16E7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5"/>
            <a:ext cx="8228013" cy="5328444"/>
          </a:xfrm>
          <a:solidFill>
            <a:srgbClr val="FFFF99"/>
          </a:solidFill>
        </p:spPr>
        <p:txBody>
          <a:bodyPr/>
          <a:lstStyle/>
          <a:p>
            <a:r>
              <a:rPr lang="cs-CZ" sz="2400" dirty="0"/>
              <a:t>2. Založením Společenství </a:t>
            </a:r>
          </a:p>
          <a:p>
            <a:pPr lvl="1"/>
            <a:r>
              <a:rPr lang="cs-CZ" sz="2400" dirty="0"/>
              <a:t>na neomezenou dobu, </a:t>
            </a:r>
          </a:p>
          <a:p>
            <a:pPr lvl="1"/>
            <a:r>
              <a:rPr lang="cs-CZ" sz="2400" dirty="0"/>
              <a:t>s vlastními orgány (jednají vlastním jménem), </a:t>
            </a:r>
          </a:p>
          <a:p>
            <a:pPr lvl="1"/>
            <a:r>
              <a:rPr lang="cs-CZ" sz="2400" dirty="0"/>
              <a:t>s právní subjektivitou, </a:t>
            </a:r>
          </a:p>
          <a:p>
            <a:pPr lvl="1"/>
            <a:r>
              <a:rPr lang="cs-CZ" sz="2400" dirty="0"/>
              <a:t>způsobilostí k právním úkonům a k mezinárodně právnímu jednání </a:t>
            </a:r>
          </a:p>
          <a:p>
            <a:pPr lvl="1"/>
            <a:r>
              <a:rPr lang="cs-CZ" sz="2400" dirty="0"/>
              <a:t>kdy Společenství (Unie) získala </a:t>
            </a:r>
            <a:r>
              <a:rPr lang="cs-CZ" sz="2400" b="1" dirty="0"/>
              <a:t>skutečné pravomoci vyplývající z omezení svrchovaných pravomocí nebo jejich přenosu ze států na Společenství, </a:t>
            </a:r>
          </a:p>
          <a:p>
            <a:r>
              <a:rPr lang="cs-CZ" sz="2400" dirty="0"/>
              <a:t>tyto státy </a:t>
            </a:r>
            <a:r>
              <a:rPr lang="cs-CZ" sz="2400" b="1" dirty="0">
                <a:solidFill>
                  <a:srgbClr val="C00000"/>
                </a:solidFill>
              </a:rPr>
              <a:t>omezily, byť jen v omezených oblastech, svá suverénní práva, </a:t>
            </a:r>
            <a:r>
              <a:rPr lang="cs-CZ" sz="2400" dirty="0"/>
              <a:t>a </a:t>
            </a:r>
          </a:p>
          <a:p>
            <a:r>
              <a:rPr lang="cs-CZ" sz="2400" dirty="0"/>
              <a:t>vytvořily tak </a:t>
            </a:r>
            <a:r>
              <a:rPr lang="cs-CZ" sz="2400" b="1" dirty="0">
                <a:solidFill>
                  <a:srgbClr val="C00000"/>
                </a:solidFill>
              </a:rPr>
              <a:t>soubor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práva použitelného na své státní příslušníky (jednotlivce) i na sebe samotné.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A95AA4BD-FA6F-492C-A2AF-CB969F06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Charakteristika nadstátnosti - 3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BBCE6D3C-CC73-4446-AC24-6DC62E1D7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424362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3. </a:t>
            </a:r>
            <a:r>
              <a:rPr lang="cs-CZ" sz="2800" dirty="0"/>
              <a:t>Důsledkem </a:t>
            </a:r>
            <a:r>
              <a:rPr lang="cs-CZ" sz="2800" b="1" dirty="0"/>
              <a:t>začlenění</a:t>
            </a:r>
            <a:r>
              <a:rPr lang="cs-CZ" sz="2800" dirty="0"/>
              <a:t> ustanovení pocházejících ze zdroje Společenství (Unie), a obecněji začlenění znění a ducha Smlouvy, </a:t>
            </a:r>
            <a:r>
              <a:rPr lang="cs-CZ" sz="2800" b="1" dirty="0"/>
              <a:t>do práva každého členského státu,</a:t>
            </a:r>
            <a:r>
              <a:rPr lang="cs-CZ" sz="2800" dirty="0"/>
              <a:t> je skutečnost, že </a:t>
            </a:r>
          </a:p>
          <a:p>
            <a:r>
              <a:rPr lang="cs-CZ" sz="2800" b="1" dirty="0"/>
              <a:t>členské státy nemohou </a:t>
            </a:r>
            <a:r>
              <a:rPr lang="cs-CZ" sz="2800" dirty="0"/>
              <a:t>proti právnímu řádu jimi přijatému na základě vzájemnosti s úspěchem uplatnit </a:t>
            </a:r>
            <a:r>
              <a:rPr lang="cs-CZ" sz="2800" b="1" dirty="0"/>
              <a:t>pozdější jednostranné opatření, </a:t>
            </a:r>
            <a:r>
              <a:rPr lang="cs-CZ" sz="2800" dirty="0"/>
              <a:t>jehož se tak nelze proti němu dovolávat.   </a:t>
            </a:r>
            <a:r>
              <a:rPr lang="cs-CZ" sz="2800" dirty="0">
                <a:solidFill>
                  <a:srgbClr val="1B30F5"/>
                </a:solidFill>
              </a:rPr>
              <a:t>(= přednost práva EU)</a:t>
            </a:r>
          </a:p>
          <a:p>
            <a:endParaRPr lang="cs-CZ" altLang="cs-CZ" sz="2800" dirty="0">
              <a:solidFill>
                <a:schemeClr val="tx1"/>
              </a:solidFill>
            </a:endParaRP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69FA3-D07A-4C48-82E5-D34D9C68A9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Charakter právního modelu integrace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66C78-D3FE-436A-8B64-9C86DEF0B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68153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1. Suverénní stát je tvůrcem integračního procesu – jeho účast v této činnosti není omezením, ale výkonem kompetencí (pravomocí) vyplývajících ze suverenity</a:t>
            </a:r>
          </a:p>
          <a:p>
            <a:pPr>
              <a:defRPr/>
            </a:pPr>
            <a:r>
              <a:rPr lang="cs-CZ" dirty="0"/>
              <a:t>2. Modelem procesu integrace zůstává mezinárodní organizace, i když velmi zvláštní</a:t>
            </a:r>
          </a:p>
          <a:p>
            <a:pPr>
              <a:defRPr/>
            </a:pPr>
            <a:r>
              <a:rPr lang="cs-CZ" dirty="0"/>
              <a:t>3. Průnik dvou sfér – státní a integrační (unijní)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C1320E9-F43E-4D43-A68B-D3D414E75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88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/>
              <a:t>Intergovernmental Organization </a:t>
            </a:r>
            <a:br>
              <a:rPr lang="cs-CZ" altLang="cs-CZ" sz="3600"/>
            </a:br>
            <a:r>
              <a:rPr lang="cs-CZ" altLang="cs-CZ" sz="3600"/>
              <a:t> one level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200EAB9-3D51-4AA2-8953-8081D1869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321175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</a:t>
            </a:r>
          </a:p>
        </p:txBody>
      </p:sp>
      <p:sp>
        <p:nvSpPr>
          <p:cNvPr id="20484" name="Oval 4">
            <a:extLst>
              <a:ext uri="{FF2B5EF4-FFF2-40B4-BE49-F238E27FC236}">
                <a16:creationId xmlns:a16="http://schemas.microsoft.com/office/drawing/2014/main" id="{2D3E4266-6A80-4A87-8430-B1956A340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D</a:t>
            </a:r>
          </a:p>
        </p:txBody>
      </p:sp>
      <p:sp>
        <p:nvSpPr>
          <p:cNvPr id="20485" name="Oval 5">
            <a:extLst>
              <a:ext uri="{FF2B5EF4-FFF2-40B4-BE49-F238E27FC236}">
                <a16:creationId xmlns:a16="http://schemas.microsoft.com/office/drawing/2014/main" id="{22BEF4C4-1C14-440C-8A6B-9ACB1AFF7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C</a:t>
            </a:r>
          </a:p>
        </p:txBody>
      </p:sp>
      <p:sp>
        <p:nvSpPr>
          <p:cNvPr id="20486" name="Oval 6">
            <a:extLst>
              <a:ext uri="{FF2B5EF4-FFF2-40B4-BE49-F238E27FC236}">
                <a16:creationId xmlns:a16="http://schemas.microsoft.com/office/drawing/2014/main" id="{A528D487-A408-4182-99BC-2779F1948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E</a:t>
            </a:r>
          </a:p>
        </p:txBody>
      </p:sp>
      <p:sp>
        <p:nvSpPr>
          <p:cNvPr id="20487" name="Oval 7">
            <a:extLst>
              <a:ext uri="{FF2B5EF4-FFF2-40B4-BE49-F238E27FC236}">
                <a16:creationId xmlns:a16="http://schemas.microsoft.com/office/drawing/2014/main" id="{193ACFD8-6314-4937-9685-FB27FE171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F</a:t>
            </a:r>
          </a:p>
        </p:txBody>
      </p:sp>
      <p:sp>
        <p:nvSpPr>
          <p:cNvPr id="20488" name="Oval 8">
            <a:extLst>
              <a:ext uri="{FF2B5EF4-FFF2-40B4-BE49-F238E27FC236}">
                <a16:creationId xmlns:a16="http://schemas.microsoft.com/office/drawing/2014/main" id="{DA32DC67-E364-45AA-9805-AF86E1A96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A</a:t>
            </a:r>
          </a:p>
        </p:txBody>
      </p:sp>
      <p:sp>
        <p:nvSpPr>
          <p:cNvPr id="20489" name="Oval 9">
            <a:extLst>
              <a:ext uri="{FF2B5EF4-FFF2-40B4-BE49-F238E27FC236}">
                <a16:creationId xmlns:a16="http://schemas.microsoft.com/office/drawing/2014/main" id="{6339ADC3-BE3F-4869-B7E6-75BE6D20E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State G</a:t>
            </a:r>
          </a:p>
        </p:txBody>
      </p:sp>
      <p:sp>
        <p:nvSpPr>
          <p:cNvPr id="20490" name="Oval 10">
            <a:extLst>
              <a:ext uri="{FF2B5EF4-FFF2-40B4-BE49-F238E27FC236}">
                <a16:creationId xmlns:a16="http://schemas.microsoft.com/office/drawing/2014/main" id="{87B4FC0A-61C4-4038-84B4-6E6C8823C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B</a:t>
            </a:r>
          </a:p>
        </p:txBody>
      </p:sp>
      <p:sp>
        <p:nvSpPr>
          <p:cNvPr id="20491" name="Oval 11">
            <a:extLst>
              <a:ext uri="{FF2B5EF4-FFF2-40B4-BE49-F238E27FC236}">
                <a16:creationId xmlns:a16="http://schemas.microsoft.com/office/drawing/2014/main" id="{484922AD-98C9-4905-BAA4-9DD4D9E87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Intergovernmental</a:t>
            </a:r>
          </a:p>
          <a:p>
            <a:pPr algn="ctr" eaLnBrk="1">
              <a:lnSpc>
                <a:spcPct val="97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Organization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id="{7B5FC41F-242E-49BB-881D-A9D850FFAB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3" name="Line 13">
            <a:extLst>
              <a:ext uri="{FF2B5EF4-FFF2-40B4-BE49-F238E27FC236}">
                <a16:creationId xmlns:a16="http://schemas.microsoft.com/office/drawing/2014/main" id="{B32632DE-0E9B-4B11-9426-DC611E5506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4075"/>
            <a:ext cx="455613" cy="2079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4" name="Line 14">
            <a:extLst>
              <a:ext uri="{FF2B5EF4-FFF2-40B4-BE49-F238E27FC236}">
                <a16:creationId xmlns:a16="http://schemas.microsoft.com/office/drawing/2014/main" id="{95378B35-A22F-4695-9EE8-9D258A082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B1408A41-70D2-41EE-A4A8-1EDD3D1443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6" name="Line 16">
            <a:extLst>
              <a:ext uri="{FF2B5EF4-FFF2-40B4-BE49-F238E27FC236}">
                <a16:creationId xmlns:a16="http://schemas.microsoft.com/office/drawing/2014/main" id="{7AF9536E-EABB-4ED3-9F57-24085C5A16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11813" y="3494088"/>
            <a:ext cx="33655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7" name="Line 17">
            <a:extLst>
              <a:ext uri="{FF2B5EF4-FFF2-40B4-BE49-F238E27FC236}">
                <a16:creationId xmlns:a16="http://schemas.microsoft.com/office/drawing/2014/main" id="{1C634273-0C05-4025-8C77-2D8419AD6D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92863" y="4083050"/>
            <a:ext cx="40481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8" name="Line 18">
            <a:extLst>
              <a:ext uri="{FF2B5EF4-FFF2-40B4-BE49-F238E27FC236}">
                <a16:creationId xmlns:a16="http://schemas.microsoft.com/office/drawing/2014/main" id="{27D31CE9-038A-4E4D-BB63-08A9467BF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3A972DF-A062-4153-8A79-016D3CC74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56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200"/>
              <a:t>Supranational Organization – 2-level system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BA3BA38-A5B0-4962-AF26-8A2D22FE6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679950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</a:t>
            </a:r>
          </a:p>
        </p:txBody>
      </p:sp>
      <p:sp>
        <p:nvSpPr>
          <p:cNvPr id="22532" name="Oval 4">
            <a:extLst>
              <a:ext uri="{FF2B5EF4-FFF2-40B4-BE49-F238E27FC236}">
                <a16:creationId xmlns:a16="http://schemas.microsoft.com/office/drawing/2014/main" id="{D08688F9-DCA5-43E5-9392-06EA86038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D</a:t>
            </a:r>
          </a:p>
        </p:txBody>
      </p:sp>
      <p:sp>
        <p:nvSpPr>
          <p:cNvPr id="22533" name="Oval 5">
            <a:extLst>
              <a:ext uri="{FF2B5EF4-FFF2-40B4-BE49-F238E27FC236}">
                <a16:creationId xmlns:a16="http://schemas.microsoft.com/office/drawing/2014/main" id="{22BFF346-5BAD-45BE-BD5E-C2FA22EE0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C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EAC6A7EB-7717-4F64-9409-E6A4B40B8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E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14A31709-5A1E-4503-A189-F5117B4A8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F</a:t>
            </a:r>
          </a:p>
        </p:txBody>
      </p:sp>
      <p:sp>
        <p:nvSpPr>
          <p:cNvPr id="22536" name="Oval 8">
            <a:extLst>
              <a:ext uri="{FF2B5EF4-FFF2-40B4-BE49-F238E27FC236}">
                <a16:creationId xmlns:a16="http://schemas.microsoft.com/office/drawing/2014/main" id="{347AB755-948B-4CCC-9AFF-A5770821C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A</a:t>
            </a:r>
          </a:p>
        </p:txBody>
      </p:sp>
      <p:sp>
        <p:nvSpPr>
          <p:cNvPr id="22537" name="Oval 9">
            <a:extLst>
              <a:ext uri="{FF2B5EF4-FFF2-40B4-BE49-F238E27FC236}">
                <a16:creationId xmlns:a16="http://schemas.microsoft.com/office/drawing/2014/main" id="{45992875-1B7A-4793-ABA3-2C4877FE8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State G</a:t>
            </a:r>
          </a:p>
        </p:txBody>
      </p:sp>
      <p:sp>
        <p:nvSpPr>
          <p:cNvPr id="22538" name="Oval 10">
            <a:extLst>
              <a:ext uri="{FF2B5EF4-FFF2-40B4-BE49-F238E27FC236}">
                <a16:creationId xmlns:a16="http://schemas.microsoft.com/office/drawing/2014/main" id="{81C04FCC-07A9-40C3-B8C6-59886095E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B</a:t>
            </a:r>
          </a:p>
        </p:txBody>
      </p:sp>
      <p:sp>
        <p:nvSpPr>
          <p:cNvPr id="22539" name="Oval 11">
            <a:extLst>
              <a:ext uri="{FF2B5EF4-FFF2-40B4-BE49-F238E27FC236}">
                <a16:creationId xmlns:a16="http://schemas.microsoft.com/office/drawing/2014/main" id="{BA112C80-D829-41A7-8B07-AEC9DEFA8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Supranational</a:t>
            </a:r>
          </a:p>
          <a:p>
            <a:pPr algn="ctr" eaLnBrk="1">
              <a:lnSpc>
                <a:spcPct val="97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Organization</a:t>
            </a:r>
            <a:r>
              <a:rPr lang="cs-CZ" altLang="cs-CZ" sz="2300"/>
              <a:t> </a:t>
            </a:r>
          </a:p>
        </p:txBody>
      </p:sp>
      <p:sp>
        <p:nvSpPr>
          <p:cNvPr id="22540" name="Line 12">
            <a:extLst>
              <a:ext uri="{FF2B5EF4-FFF2-40B4-BE49-F238E27FC236}">
                <a16:creationId xmlns:a16="http://schemas.microsoft.com/office/drawing/2014/main" id="{4A52E1FD-5A1D-4844-938E-75B2415CD9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1" name="Line 13">
            <a:extLst>
              <a:ext uri="{FF2B5EF4-FFF2-40B4-BE49-F238E27FC236}">
                <a16:creationId xmlns:a16="http://schemas.microsoft.com/office/drawing/2014/main" id="{E3A022DB-0B6E-4882-8126-250E7D24B5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8800"/>
            <a:ext cx="914400" cy="5286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823B3D95-8475-4F06-8FE5-B6818B82F6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30563"/>
            <a:ext cx="1111250" cy="16414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23975822-F316-42A0-99AD-7860B63D4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32150"/>
            <a:ext cx="128587" cy="18367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ED2728A4-1F7D-401F-9B2C-5DD539655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0314965-DEA0-4A17-8BC7-B5AFC9E7C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285875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Zdroje autonomie práva EU – </a:t>
            </a:r>
            <a:br>
              <a:rPr lang="cs-CZ" altLang="cs-CZ" dirty="0"/>
            </a:br>
            <a:r>
              <a:rPr lang="cs-CZ" altLang="cs-CZ" dirty="0"/>
              <a:t>2 teorie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988EE4F-9AAA-4667-97FD-90465FEC0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608513"/>
          </a:xfrm>
          <a:solidFill>
            <a:srgbClr val="E3FDA9"/>
          </a:solidFill>
        </p:spPr>
        <p:txBody>
          <a:bodyPr/>
          <a:lstStyle/>
          <a:p>
            <a:endParaRPr lang="cs-CZ" altLang="cs-CZ" sz="2800" b="1" dirty="0"/>
          </a:p>
          <a:p>
            <a:r>
              <a:rPr lang="cs-CZ" altLang="cs-CZ" sz="2800" b="1" dirty="0"/>
              <a:t>Federalistická</a:t>
            </a:r>
            <a:r>
              <a:rPr lang="cs-CZ" altLang="cs-CZ" sz="2800" dirty="0"/>
              <a:t> – členský stát plně podléhá Unii v určitých oblastech, protože se vzdal svrchovaných pravomocí (resp. jejich výkonu) – zdrojem práva je Unie sama</a:t>
            </a:r>
          </a:p>
          <a:p>
            <a:r>
              <a:rPr lang="cs-CZ" altLang="cs-CZ" sz="2800" b="1" dirty="0"/>
              <a:t>Konstitucionalistická</a:t>
            </a:r>
            <a:r>
              <a:rPr lang="cs-CZ" altLang="cs-CZ" sz="2800" dirty="0"/>
              <a:t> – zvláštní (autonomní) charakter práva EU má svůj původ v ústavách členských států, které přenesení pravomocí umožnily a dovolily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39E3A-52B6-4731-B793-C118CE761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79500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3200" b="1" dirty="0"/>
              <a:t>Delegování (přenášení) výkonu svrchovaných pravomocí na EU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72C2482-22DC-4969-9F13-BF0C417B4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prvotní je členský stát</a:t>
            </a:r>
          </a:p>
          <a:p>
            <a:r>
              <a:rPr lang="cs-CZ" altLang="cs-CZ" sz="2800" dirty="0"/>
              <a:t>pravomoci členských států jsou prvotní</a:t>
            </a:r>
          </a:p>
          <a:p>
            <a:r>
              <a:rPr lang="cs-CZ" altLang="cs-CZ" sz="2800" dirty="0"/>
              <a:t>členský stát rozhoduje o tom, výkon kterých pravomocí bude delegovat (předávat)</a:t>
            </a:r>
          </a:p>
          <a:p>
            <a:r>
              <a:rPr lang="cs-CZ" altLang="cs-CZ" sz="2800" dirty="0"/>
              <a:t>nejednoznačnosti nebo nejasnosti: kdo rozhoduje o rozsahu předaného výkonu pravomocí?  (Soudní dvůr EU...!)</a:t>
            </a:r>
          </a:p>
          <a:p>
            <a:r>
              <a:rPr lang="cs-CZ" altLang="cs-CZ" sz="2800" dirty="0"/>
              <a:t>samotné právo EU určuje způsob své aplikace (přímý účinek) i podmínky platnosti                    (u sekundárního práva)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B560DC-4DC5-40D5-956B-524ED6E8C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b="1" dirty="0"/>
              <a:t>Omezení svrchovanosti: </a:t>
            </a:r>
            <a:r>
              <a:rPr lang="cs-CZ" altLang="cs-CZ" sz="4000" dirty="0"/>
              <a:t>dvojí pojetí svrchovanosti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3385303-4E07-4FBE-BBBC-31EC8DCBB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464050"/>
          </a:xfrm>
          <a:solidFill>
            <a:srgbClr val="E3FDA9"/>
          </a:solidFill>
        </p:spPr>
        <p:txBody>
          <a:bodyPr/>
          <a:lstStyle/>
          <a:p>
            <a:endParaRPr lang="cs-CZ" altLang="cs-CZ" sz="2400"/>
          </a:p>
          <a:p>
            <a:r>
              <a:rPr lang="cs-CZ" altLang="cs-CZ" sz="2400"/>
              <a:t>Co </a:t>
            </a:r>
            <a:r>
              <a:rPr lang="cs-CZ" altLang="cs-CZ" sz="2400" dirty="0"/>
              <a:t>je svrchovanost (suverenita): </a:t>
            </a:r>
            <a:r>
              <a:rPr lang="cs-CZ" altLang="cs-CZ" sz="2400" dirty="0">
                <a:solidFill>
                  <a:srgbClr val="FF0000"/>
                </a:solidFill>
              </a:rPr>
              <a:t>nezávislost státní moci na jakékoli jiné moci uvnitř nebo vně</a:t>
            </a:r>
          </a:p>
          <a:p>
            <a:r>
              <a:rPr lang="cs-CZ" altLang="cs-CZ" sz="2400" dirty="0"/>
              <a:t>1. V tomto smyslu je svrchovanost členského státu omezená – stát je povinen akceptovat rozhodování i právní předpisy práva EU i když nesouhlasí nebo proti své vůli bez ohledu na svou svrchovanost.  </a:t>
            </a:r>
          </a:p>
          <a:p>
            <a:r>
              <a:rPr lang="cs-CZ" altLang="cs-CZ" sz="2400" dirty="0"/>
              <a:t>2. ALE: k tomu došlo </a:t>
            </a:r>
            <a:r>
              <a:rPr lang="cs-CZ" altLang="cs-CZ" sz="2400" b="1" dirty="0">
                <a:solidFill>
                  <a:srgbClr val="C00000"/>
                </a:solidFill>
              </a:rPr>
              <a:t>vědomě a dobrovolně </a:t>
            </a:r>
            <a:r>
              <a:rPr lang="cs-CZ" altLang="cs-CZ" sz="2400" dirty="0"/>
              <a:t>vstupem do EU. Je možné vystoupit. Proto má členský stát plnou svrchovanost.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5C7CB4A-77D7-498D-B37E-C5323E21B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dirty="0"/>
              <a:t>Argumentace ve prospěch druhého pojetí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2218D3E-1A29-4F1C-AFE5-B36FD6E8C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solidFill>
            <a:srgbClr val="E3FDA9"/>
          </a:solidFill>
        </p:spPr>
        <p:txBody>
          <a:bodyPr/>
          <a:lstStyle/>
          <a:p>
            <a:endParaRPr lang="cs-CZ" altLang="cs-CZ" sz="2800" dirty="0"/>
          </a:p>
          <a:p>
            <a:r>
              <a:rPr lang="cs-CZ" altLang="cs-CZ" sz="2800" dirty="0"/>
              <a:t>a) Suverenita státu by byla omezená uzavřením jakékoli mezinárodní smlouvy, neboť každá smlouva stanoví pro své strany nejen práva, ale i povinnosti.</a:t>
            </a:r>
          </a:p>
          <a:p>
            <a:r>
              <a:rPr lang="cs-CZ" altLang="cs-CZ" sz="2800" dirty="0"/>
              <a:t>b) Vysoký stupeň integrace nelze uskutečnit konvenčním způsobem jen prostřednictvím běžných mezinárodních smluv.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CBFFA5B5-8ED1-4267-8CE4-A49F9C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38137"/>
          </a:xfrm>
          <a:solidFill>
            <a:srgbClr val="A8F006"/>
          </a:solidFill>
        </p:spPr>
        <p:txBody>
          <a:bodyPr/>
          <a:lstStyle/>
          <a:p>
            <a:r>
              <a:rPr lang="cs-CZ" altLang="cs-CZ" dirty="0">
                <a:solidFill>
                  <a:srgbClr val="0D01AF"/>
                </a:solidFill>
              </a:rPr>
              <a:t>Členské státy – „vládci Smluv“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357CBB2-AA49-4ACC-9F61-4B38594E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3000" dirty="0"/>
              <a:t>Transfer výkonu pravomocí: jen na základě (prostřednictvím) zřizovacích smluv. EU </a:t>
            </a:r>
            <a:r>
              <a:rPr lang="cs-CZ" altLang="cs-CZ" sz="3000" b="1" dirty="0"/>
              <a:t>nemá</a:t>
            </a:r>
            <a:r>
              <a:rPr lang="cs-CZ" altLang="cs-CZ" sz="3000" dirty="0"/>
              <a:t> žádné vlastní (původní) pravomoci.</a:t>
            </a:r>
          </a:p>
          <a:p>
            <a:r>
              <a:rPr lang="cs-CZ" altLang="cs-CZ" sz="3000" dirty="0"/>
              <a:t>Jedině členské státy tak určují rozsah přenosu výkonu svých pravomocí na Unii cestou zřizovacích smluv, které jen ony samy schvalují. Proto jsou „vládci Smluv“ (</a:t>
            </a:r>
            <a:r>
              <a:rPr lang="cs-CZ" altLang="cs-CZ" sz="3000" dirty="0" err="1"/>
              <a:t>Herren</a:t>
            </a:r>
            <a:r>
              <a:rPr lang="cs-CZ" altLang="cs-CZ" sz="3000" dirty="0"/>
              <a:t> des </a:t>
            </a:r>
            <a:r>
              <a:rPr lang="cs-CZ" altLang="cs-CZ" sz="3000" dirty="0" err="1"/>
              <a:t>Verträge</a:t>
            </a:r>
            <a:r>
              <a:rPr lang="cs-CZ" altLang="cs-CZ" sz="3000" dirty="0"/>
              <a:t>).</a:t>
            </a:r>
          </a:p>
          <a:p>
            <a:r>
              <a:rPr lang="cs-CZ" altLang="cs-CZ" sz="3000" dirty="0"/>
              <a:t>Žádná změna Smluv není možná bez souhlasu všech členských států.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8D87850-D9DA-415D-9BAD-F5DA61AA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br>
              <a:rPr lang="cs-CZ" altLang="cs-CZ" dirty="0"/>
            </a:br>
            <a:r>
              <a:rPr lang="cs-CZ" altLang="cs-CZ" dirty="0"/>
              <a:t>Představení EU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91CBCDA3-E7C0-4F6B-BFE6-958740B5D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5184775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po válce – úsilí o vytvoření jednotného trhu v Evropě a o celkovou ekonomickou integraci Evropy (bez její východní části) </a:t>
            </a:r>
          </a:p>
          <a:p>
            <a:r>
              <a:rPr lang="cs-CZ" altLang="cs-CZ" sz="2800" dirty="0">
                <a:solidFill>
                  <a:srgbClr val="000099"/>
                </a:solidFill>
              </a:rPr>
              <a:t>metody integrace - alternativy:</a:t>
            </a:r>
          </a:p>
          <a:p>
            <a:r>
              <a:rPr lang="cs-CZ" altLang="cs-CZ" sz="2800" dirty="0"/>
              <a:t>1. </a:t>
            </a:r>
            <a:r>
              <a:rPr lang="cs-CZ" altLang="cs-CZ" sz="2800" b="1" i="1" dirty="0"/>
              <a:t>klasická mezinárodní organizace </a:t>
            </a:r>
            <a:r>
              <a:rPr lang="cs-CZ" altLang="cs-CZ" sz="2800" dirty="0"/>
              <a:t>(RVHP) na základě mezinárodního práva</a:t>
            </a:r>
          </a:p>
          <a:p>
            <a:r>
              <a:rPr lang="cs-CZ" altLang="cs-CZ" sz="2800" dirty="0">
                <a:solidFill>
                  <a:srgbClr val="CC0000"/>
                </a:solidFill>
              </a:rPr>
              <a:t>2. </a:t>
            </a:r>
            <a:r>
              <a:rPr lang="cs-CZ" altLang="cs-CZ" sz="2800" b="1" i="1" dirty="0">
                <a:solidFill>
                  <a:srgbClr val="CC0000"/>
                </a:solidFill>
              </a:rPr>
              <a:t>nadstátní </a:t>
            </a:r>
            <a:r>
              <a:rPr lang="cs-CZ" altLang="cs-CZ" sz="2800" b="1" i="1" dirty="0" err="1">
                <a:solidFill>
                  <a:srgbClr val="CC0000"/>
                </a:solidFill>
              </a:rPr>
              <a:t>organizce</a:t>
            </a:r>
            <a:r>
              <a:rPr lang="cs-CZ" altLang="cs-CZ" sz="2800" b="1" i="1" dirty="0">
                <a:solidFill>
                  <a:srgbClr val="CC0000"/>
                </a:solidFill>
              </a:rPr>
              <a:t> </a:t>
            </a:r>
            <a:r>
              <a:rPr lang="cs-CZ" altLang="cs-CZ" sz="2800" dirty="0">
                <a:solidFill>
                  <a:srgbClr val="CC0000"/>
                </a:solidFill>
              </a:rPr>
              <a:t>na základě částečného přenosu suverénních pravomocí státu na tuto organizaci</a:t>
            </a:r>
          </a:p>
          <a:p>
            <a:r>
              <a:rPr lang="cs-CZ" altLang="cs-CZ" sz="2800" dirty="0"/>
              <a:t>druhá možnost přijata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Příklad: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dirty="0"/>
              <a:t>„Francouzská republika je členem Evropské unie, kterou tvoří státy, jež se </a:t>
            </a:r>
            <a:r>
              <a:rPr lang="cs-CZ" b="1" dirty="0">
                <a:solidFill>
                  <a:srgbClr val="C00000"/>
                </a:solidFill>
              </a:rPr>
              <a:t>svobodně rozhodly společné vykonávat určité pravomoci, </a:t>
            </a:r>
            <a:r>
              <a:rPr lang="cs-CZ" dirty="0"/>
              <a:t>za podmínek stanovených ve Smlouvě o Evropské unii a Smlouvě o fungování Evropské unie, ...“</a:t>
            </a:r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912C44B-4C3E-4519-B3F7-45F875C80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>
                <a:solidFill>
                  <a:srgbClr val="0D01AF"/>
                </a:solidFill>
              </a:rPr>
              <a:t>Charakter EU – státní moc</a:t>
            </a:r>
            <a:br>
              <a:rPr lang="cs-CZ" altLang="cs-CZ" dirty="0">
                <a:solidFill>
                  <a:srgbClr val="0D01AF"/>
                </a:solidFill>
              </a:rPr>
            </a:br>
            <a:endParaRPr lang="cs-CZ" altLang="cs-CZ" dirty="0">
              <a:solidFill>
                <a:srgbClr val="0D01AF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F42CD69-CA2C-4396-85E3-A56CC594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E3FDA9"/>
          </a:solidFill>
        </p:spPr>
        <p:txBody>
          <a:bodyPr/>
          <a:lstStyle/>
          <a:p>
            <a:pPr>
              <a:defRPr/>
            </a:pPr>
            <a:r>
              <a:rPr lang="cs-CZ" altLang="cs-CZ" dirty="0"/>
              <a:t>státní moc si zachovávají členské státy</a:t>
            </a:r>
          </a:p>
          <a:p>
            <a:pPr>
              <a:defRPr/>
            </a:pPr>
            <a:r>
              <a:rPr lang="cs-CZ" altLang="cs-CZ" dirty="0"/>
              <a:t>státní moc nepřechází na EU, přechází pouze výkon některých pravomocí, a to pod kontrolou členských států</a:t>
            </a:r>
          </a:p>
          <a:p>
            <a:pPr>
              <a:defRPr/>
            </a:pPr>
            <a:r>
              <a:rPr lang="cs-CZ" altLang="cs-CZ" dirty="0"/>
              <a:t>EU nemá žádnou státní moc, není státem. Nemá proto ani vlastní svrchovanost. Omezení svrchovanosti členských států (jejich podřízení EU) neznamená, že se jejich svrchovanost „přelévá“ na Unii</a:t>
            </a:r>
            <a:r>
              <a:rPr lang="cs-CZ" altLang="cs-CZ"/>
              <a:t>. </a:t>
            </a: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650DA-9CF2-4FAF-AD33-6F5F2DFF7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420092"/>
          </a:xfrm>
        </p:spPr>
        <p:txBody>
          <a:bodyPr/>
          <a:lstStyle/>
          <a:p>
            <a:r>
              <a:rPr lang="pl-PL"/>
              <a:t>Costa  -  6/64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6ED9E7-08DE-4A3A-9372-BF7A36BC2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6237312"/>
          </a:xfrm>
        </p:spPr>
        <p:txBody>
          <a:bodyPr/>
          <a:lstStyle/>
          <a:p>
            <a:pPr marL="0" indent="0">
              <a:buNone/>
            </a:pPr>
            <a:r>
              <a:rPr lang="cs-CZ" sz="1400" dirty="0"/>
              <a:t>Na rozdíl od běžných mezinárodních smluv Smlouva o EHS zavedla vlastní právní řád, který se stal součástí právních systémů členských států od vstupu Smlouvy v platnost a který je pro jejich soudy závazný.</a:t>
            </a:r>
          </a:p>
          <a:p>
            <a:pPr marL="0" indent="0">
              <a:buNone/>
            </a:pPr>
            <a:r>
              <a:rPr lang="cs-CZ" sz="1400" dirty="0"/>
              <a:t>Založením Společenství na neomezenou dobu, které má vlastní orgány, právní subjektivitu, způsobilost k právním úkonům, způsobilost k mezinárodně právnímu zastoupení a zvláště skutečné pravomoci vyplývající z omezení svrchovaných pravomocí nebo jejich přenosu ze států na Společenství, tyto státy omezily, byť jen v omezených oblastech, svá suverénní práva, a vytvořily tak soubor práva použitelného na své státní příslušníky i na sebe samotné.</a:t>
            </a:r>
          </a:p>
          <a:p>
            <a:pPr marL="0" indent="0">
              <a:buNone/>
            </a:pPr>
            <a:r>
              <a:rPr lang="cs-CZ" sz="1400" dirty="0"/>
              <a:t>Důsledkem začlenění ustanovení pocházejících ze zdroje Společenství, a obecněji začlenění znění a ducha Smlouvy, do práva každého členského státu, je skutečnost, že členské státy nemohou proti právnímu řádu jimi přijatému na základě vzájemnosti s úspěchem uplatnit pozdější jednostranné opatření, jehož se tak nelze proti němu dovolávat.</a:t>
            </a:r>
          </a:p>
          <a:p>
            <a:pPr marL="0" indent="0">
              <a:buNone/>
            </a:pPr>
            <a:r>
              <a:rPr lang="cs-CZ" sz="1400" dirty="0"/>
              <a:t>Vykonatelnost práva Společenství se totiž nemůže stát od státu lišit v závislosti na pozdějších vnitrostátních právních předpisech, aniž by bylo ohroženo dosažení cílů Smlouvy uvedených v čl. 5 odst. 2 nebo vyvolána diskriminace zakázaná článkem 7.</a:t>
            </a:r>
          </a:p>
          <a:p>
            <a:pPr marL="0" indent="0">
              <a:buNone/>
            </a:pPr>
            <a:r>
              <a:rPr lang="cs-CZ" sz="1400" dirty="0"/>
              <a:t>Závazky dohodnuté ve Smlouvě o založení Společenství by nebyly bezpodmínečné, ale pouze eventuální, pokud by mohly být zpochybněny pozdějšími legislativními akty signatářů. Přednost práva Společenství je potvrzena článkem 189, podle kterého jsou nařízení „závazná“ a jsou „přímo použitelná ve všech členských státech“.</a:t>
            </a:r>
          </a:p>
          <a:p>
            <a:pPr marL="0" indent="0">
              <a:buNone/>
            </a:pPr>
            <a:r>
              <a:rPr lang="cs-CZ" sz="1400" dirty="0"/>
              <a:t>Toto ustanovení, které není doprovázeno žádnou výhradou, by nemělo žádný dosah, pokud by některý stát mohl jednostranně zrušit jeho účinky legislativním aktem odporujícím právu Společenství.</a:t>
            </a:r>
          </a:p>
          <a:p>
            <a:pPr marL="0" indent="0">
              <a:buNone/>
            </a:pPr>
            <a:r>
              <a:rPr lang="cs-CZ" sz="1400" dirty="0"/>
              <a:t>Ze všech těchto skutečností vyplývá, že  proti právu založenému na Smlouvě vycházejícímu z autonomního zdroje se nelze s ohledem na jeho zvláštní originální povahu před soudy dovolávat jakéhokoli vnitrostátního právního předpisu, aniž by přišlo o svou povahu práva Společenství a aniž by byl zpochybněn právní základ samotného Společenství.</a:t>
            </a:r>
          </a:p>
          <a:p>
            <a:pPr marL="0" indent="0">
              <a:buNone/>
            </a:pPr>
            <a:r>
              <a:rPr lang="cs-CZ" sz="1400" dirty="0"/>
              <a:t>Přenos práv a povinností odpovídajících ustanovením Smlouvy, učiněný státy z jejich vnitrostátního právního řádu do právního řádu Společenství, způsobuje konečné omezení jejich suverénních práv, nad nímž nemůže převážit pozdější jednostranný akt neslučitelný s pojmem Společenství.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7436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BC53B-9EDA-4B3C-A3A7-2CBD68532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pl-PL" dirty="0"/>
              <a:t>Van </a:t>
            </a:r>
            <a:r>
              <a:rPr lang="pl-PL" dirty="0" err="1"/>
              <a:t>Gend</a:t>
            </a:r>
            <a:r>
              <a:rPr lang="pl-PL" dirty="0"/>
              <a:t>  26/62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E678B0-03BC-4F96-B373-2AF71D67E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8013" cy="4999831"/>
          </a:xfrm>
        </p:spPr>
        <p:txBody>
          <a:bodyPr/>
          <a:lstStyle/>
          <a:p>
            <a:r>
              <a:rPr lang="cs-CZ" sz="2000" dirty="0"/>
              <a:t>Krom toho úloha Soudního dvora v rámci článku 177, jehož cílem je zajistit jednotný výklad Smlouvy vnitrostátními soudy, potvrzuje, že členské státy přiznaly právu Společenství závaznou povahu, které se jejich příslušníci mohou dovolávat před těmito soudy.</a:t>
            </a:r>
          </a:p>
          <a:p>
            <a:r>
              <a:rPr lang="cs-CZ" sz="2000" dirty="0"/>
              <a:t>Z tohoto stavu věcí je třeba vyvodit, že Společenství představuje nový právní řád mezinárodního práva, v jehož prospěch státy omezily, byť ve vymezených oblastech, svá suverénní práva a jehož subjekty nejsou jen členské státy, ale rovněž jejich příslušníci.</a:t>
            </a:r>
          </a:p>
          <a:p>
            <a:r>
              <a:rPr lang="cs-CZ" sz="2000" dirty="0"/>
              <a:t>Právo Společenství, nezávislé na zákonodárství členských států, tudíž nejen ukládá jednotlivcům povinnosti, ale je rovněž určeno k vytváření práv, která se jako taková stávají součástí jejich jmění.</a:t>
            </a:r>
          </a:p>
          <a:p>
            <a:r>
              <a:rPr lang="cs-CZ" sz="2000" dirty="0"/>
              <a:t>Tato práva vznikají nejenom tehdy, když to Smlouva výslovně stanoví, ale také v důsledku povinností, které Smlouva jasně stanoveným způsobem ukládá jak jednotlivcům, tak členským státům a orgánům Společenství.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972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DCDAD7A-0249-415C-B76B-B61A4D044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Výkon pravomocí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7065AFB1-D61D-4A06-90A9-AEA06CCA629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EU je organizace vytvořená státy, které se  dobrovolně rozhodly </a:t>
            </a:r>
            <a:r>
              <a:rPr lang="cs-CZ" altLang="cs-CZ" b="1" dirty="0"/>
              <a:t>společně vykonávat některé svoje pravomoci </a:t>
            </a:r>
            <a:r>
              <a:rPr lang="cs-CZ" altLang="cs-CZ" dirty="0"/>
              <a:t>(legislativní) podle Smlouvy o EU a Smlouvy o fungování EU.</a:t>
            </a:r>
          </a:p>
          <a:p>
            <a:r>
              <a:rPr lang="cs-CZ" altLang="cs-CZ" dirty="0"/>
              <a:t>Společný výkon: prostřednictvím orgánů (institucí) Unie.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CD7832D2-DF66-42C0-99B1-CD29C04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Předpoklady nadstátnosti: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CA73A2-D010-4706-AD42-2E4754DF94F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sz="2800" b="1" dirty="0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990000"/>
                </a:solidFill>
              </a:rPr>
              <a:t>Členské státy </a:t>
            </a:r>
            <a:r>
              <a:rPr lang="cs-CZ" sz="2800" b="1" i="1" dirty="0">
                <a:solidFill>
                  <a:srgbClr val="990000"/>
                </a:solidFill>
              </a:rPr>
              <a:t>se vzdávají ve prospěch této organizace (Společenství, dnes Unie) části svých svrchovaných práv.</a:t>
            </a:r>
          </a:p>
          <a:p>
            <a:pPr>
              <a:defRPr/>
            </a:pPr>
            <a:r>
              <a:rPr lang="cs-CZ" sz="2800" i="1" dirty="0"/>
              <a:t>Evropské hospodářské společenství (EHS) a později </a:t>
            </a:r>
            <a:r>
              <a:rPr lang="cs-CZ" sz="2800" b="1" i="1" dirty="0"/>
              <a:t>Evropská unie </a:t>
            </a:r>
            <a:r>
              <a:rPr lang="cs-CZ" sz="2800" i="1" dirty="0"/>
              <a:t>vytvořily nový mezinárodní řád, v jehož prospěch </a:t>
            </a:r>
            <a:r>
              <a:rPr lang="cs-CZ" sz="2800" b="1" i="1" dirty="0"/>
              <a:t>členské státy převedly svá svrchovaná práva.</a:t>
            </a:r>
            <a:endParaRPr lang="cs-CZ" sz="2800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cs-CZ" b="1" dirty="0"/>
            </a:b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E8CB505-797C-4614-853C-F671D2B4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39825"/>
          </a:xfrm>
        </p:spPr>
        <p:txBody>
          <a:bodyPr/>
          <a:lstStyle/>
          <a:p>
            <a:r>
              <a:rPr lang="cs-CZ" altLang="cs-CZ" dirty="0"/>
              <a:t>Nadstátnost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941F00D-24B9-4FE8-8310-F7EED33E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8013" cy="4567237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Costa</a:t>
            </a:r>
            <a:r>
              <a:rPr lang="cs-CZ" dirty="0"/>
              <a:t> v. ENEL (6/64)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rozdíl od běžných mezinárodních smluv </a:t>
            </a:r>
            <a:r>
              <a:rPr lang="cs-CZ" b="1" dirty="0">
                <a:solidFill>
                  <a:srgbClr val="1B30F5"/>
                </a:solidFill>
              </a:rPr>
              <a:t>Smlouva o EHS zavedla vlastní právní řád,</a:t>
            </a:r>
            <a:r>
              <a:rPr lang="cs-CZ" dirty="0"/>
              <a:t> který se stal </a:t>
            </a:r>
            <a:r>
              <a:rPr lang="cs-CZ" b="1" dirty="0"/>
              <a:t>součástí právních systémů členských států </a:t>
            </a:r>
            <a:r>
              <a:rPr lang="cs-CZ" dirty="0"/>
              <a:t>od vstupu Smlouvy v platnost a který je pro jejich soudy závazný.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7FC22B2D-14F0-4813-B633-8C202E099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</p:spPr>
        <p:txBody>
          <a:bodyPr/>
          <a:lstStyle/>
          <a:p>
            <a:r>
              <a:rPr lang="cs-CZ" altLang="cs-CZ" sz="3600" dirty="0"/>
              <a:t>Nadstátnost – </a:t>
            </a:r>
            <a:r>
              <a:rPr lang="cs-CZ" altLang="cs-CZ" sz="3600" dirty="0" err="1"/>
              <a:t>pokrač</a:t>
            </a:r>
            <a:r>
              <a:rPr lang="cs-CZ" altLang="cs-CZ" sz="3600" dirty="0"/>
              <a:t>. </a:t>
            </a:r>
            <a:r>
              <a:rPr lang="cs-CZ" altLang="cs-CZ" sz="3600" dirty="0" err="1"/>
              <a:t>Costa</a:t>
            </a:r>
            <a:r>
              <a:rPr lang="cs-CZ" altLang="cs-CZ" sz="3600" dirty="0"/>
              <a:t> v ENEL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923FDC-41C6-4D3C-8AC0-7F2BDCE4B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400600"/>
          </a:xfrm>
        </p:spPr>
        <p:txBody>
          <a:bodyPr/>
          <a:lstStyle/>
          <a:p>
            <a:pPr>
              <a:defRPr/>
            </a:pPr>
            <a:r>
              <a:rPr lang="cs-CZ" dirty="0"/>
              <a:t>Založením na neomezenou dobu </a:t>
            </a:r>
            <a:r>
              <a:rPr lang="cs-CZ" b="1" dirty="0"/>
              <a:t>Společenství,</a:t>
            </a:r>
            <a:r>
              <a:rPr lang="cs-CZ" dirty="0"/>
              <a:t> které má vlastní orgány, právní subjektivitu, způsobilost k právním úkonům, ... a zvláště </a:t>
            </a:r>
            <a:r>
              <a:rPr lang="cs-CZ" b="1" dirty="0">
                <a:solidFill>
                  <a:srgbClr val="C00000"/>
                </a:solidFill>
              </a:rPr>
              <a:t>skutečné pravomoci vyplývající z omezení svrchovaných pravomocí nebo jejich přenosu ze států </a:t>
            </a:r>
            <a:r>
              <a:rPr lang="cs-CZ" dirty="0"/>
              <a:t>na Společenství, </a:t>
            </a:r>
          </a:p>
          <a:p>
            <a:pPr>
              <a:defRPr/>
            </a:pPr>
            <a:r>
              <a:rPr lang="cs-CZ" dirty="0"/>
              <a:t>tyto státy omezily, byť jen v omezených oblastech, svá suverénní práva, a </a:t>
            </a:r>
            <a:r>
              <a:rPr lang="cs-CZ" b="1" i="1" dirty="0">
                <a:solidFill>
                  <a:srgbClr val="FF0000"/>
                </a:solidFill>
              </a:rPr>
              <a:t>vytvořily tak </a:t>
            </a:r>
            <a:r>
              <a:rPr lang="cs-CZ" b="1" i="1" u="sng" dirty="0">
                <a:solidFill>
                  <a:srgbClr val="FF0000"/>
                </a:solidFill>
              </a:rPr>
              <a:t>soubor práva použitelného na své státní příslušníky i na sebe samotné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60E7955-A73D-412F-8C1A-0FB78CBF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 i="1" dirty="0"/>
              <a:t>Znaky nadstátnosti:</a:t>
            </a:r>
            <a:endParaRPr lang="cs-CZ" alt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66EEF2-FC75-4ED7-B76D-67D238C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08525"/>
          </a:xfrm>
          <a:solidFill>
            <a:srgbClr val="FFFF99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instituce, které </a:t>
            </a:r>
            <a:r>
              <a:rPr lang="cs-CZ" sz="2000" b="1" dirty="0"/>
              <a:t>nereprezentují </a:t>
            </a:r>
            <a:r>
              <a:rPr lang="cs-CZ" sz="2000" dirty="0"/>
              <a:t>členské státy;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přijímání rozhodnutí </a:t>
            </a:r>
            <a:r>
              <a:rPr lang="cs-CZ" sz="2000" b="1" dirty="0"/>
              <a:t>většinou hlasů, </a:t>
            </a:r>
            <a:r>
              <a:rPr lang="cs-CZ" sz="2000" dirty="0"/>
              <a:t>přičemž tato rozhodnutí zavazují všechny členské státy (i ty, které hlasovali proti),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zmocnění orgánů organizace k </a:t>
            </a:r>
            <a:r>
              <a:rPr lang="cs-CZ" sz="2000" b="1" dirty="0"/>
              <a:t>přijímání aktů závazných pro členské státy i jednotlivce;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přímá závaznost některých aktů i pro </a:t>
            </a:r>
            <a:r>
              <a:rPr lang="cs-CZ" sz="2000" b="1" dirty="0"/>
              <a:t>fyzické a právnické osoby,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nový právní řád (dnes právo EU): nejen Smlouva (původně EHS), ale i </a:t>
            </a:r>
            <a:r>
              <a:rPr lang="cs-CZ" sz="2000" b="1" dirty="0"/>
              <a:t>sekundární právo, které tvoří instituce EHS (dnes EU);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platnost aktů organizace (sekundární právo) posuzuje výhradně orgán (soud) organizace,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porušení povinností členského státu podle práva EU posuzují taktéž výhradně orgány organizace.</a:t>
            </a:r>
            <a:endParaRPr lang="cs-CZ" sz="2000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42203DB-7973-446F-A8AE-DC1E0237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Nadstátnost (</a:t>
            </a:r>
            <a:r>
              <a:rPr lang="cs-CZ" altLang="cs-CZ" dirty="0" err="1"/>
              <a:t>supranacionalita</a:t>
            </a:r>
            <a:r>
              <a:rPr lang="cs-CZ" altLang="cs-CZ" dirty="0"/>
              <a:t>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732F001A-63D0-4EFE-8B94-EEA9FAABA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8013" cy="5256584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nadstátnost – nová metoda pro těsnou integraci (nejen obvyklá spolupráce)</a:t>
            </a:r>
          </a:p>
          <a:p>
            <a:r>
              <a:rPr lang="cs-CZ" altLang="cs-CZ" sz="2800" dirty="0"/>
              <a:t>dosud bezprecedentní v mezinárodních vztazích</a:t>
            </a:r>
          </a:p>
          <a:p>
            <a:r>
              <a:rPr lang="cs-CZ" altLang="cs-CZ" sz="2800" dirty="0"/>
              <a:t>členské státy </a:t>
            </a:r>
            <a:r>
              <a:rPr lang="cs-CZ" altLang="cs-CZ" sz="2800" b="1" dirty="0"/>
              <a:t>delegují pravomoci na instituce </a:t>
            </a:r>
            <a:r>
              <a:rPr lang="cs-CZ" altLang="cs-CZ" sz="2800" b="1" dirty="0" err="1"/>
              <a:t>mezin</a:t>
            </a:r>
            <a:r>
              <a:rPr lang="cs-CZ" altLang="cs-CZ" sz="2800" b="1" dirty="0"/>
              <a:t>. organizace - </a:t>
            </a:r>
            <a:r>
              <a:rPr lang="cs-CZ" altLang="cs-CZ" sz="2800" dirty="0"/>
              <a:t>Společenství (Unie) - cestou zřizovacích mezinárodních smluv</a:t>
            </a:r>
          </a:p>
          <a:p>
            <a:r>
              <a:rPr lang="cs-CZ" altLang="cs-CZ" sz="2800" dirty="0"/>
              <a:t>dva aspekty nadstátnosti </a:t>
            </a:r>
            <a:r>
              <a:rPr lang="cs-CZ" altLang="cs-CZ" sz="2800" dirty="0" err="1"/>
              <a:t>mezin</a:t>
            </a:r>
            <a:r>
              <a:rPr lang="cs-CZ" altLang="cs-CZ" sz="2800" dirty="0"/>
              <a:t>. organizace:</a:t>
            </a:r>
          </a:p>
          <a:p>
            <a:pPr lvl="1"/>
            <a:r>
              <a:rPr lang="cs-CZ" altLang="cs-CZ" dirty="0"/>
              <a:t>musí získat od členských států pravomoci </a:t>
            </a:r>
            <a:r>
              <a:rPr lang="cs-CZ" altLang="cs-CZ" b="1" i="1" dirty="0"/>
              <a:t>ve vymezených oblastech</a:t>
            </a:r>
          </a:p>
          <a:p>
            <a:pPr lvl="1"/>
            <a:r>
              <a:rPr lang="cs-CZ" altLang="cs-CZ" dirty="0"/>
              <a:t>musí mít prostředky k </a:t>
            </a:r>
            <a:r>
              <a:rPr lang="cs-CZ" altLang="cs-CZ" b="1" i="1" dirty="0"/>
              <a:t>realizaci nadstátních pravomocí (právní akty = PRÁVO) 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13DE3385-0694-44C4-BD89-64EF90C2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Charakteristika nadstátnosti - 1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17A9283D-8F2A-44DC-B3A0-B93730E4A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8013" cy="4567237"/>
          </a:xfrm>
          <a:solidFill>
            <a:srgbClr val="FFFF99"/>
          </a:solidFill>
        </p:spPr>
        <p:txBody>
          <a:bodyPr/>
          <a:lstStyle/>
          <a:p>
            <a:endParaRPr lang="cs-CZ" altLang="cs-CZ" sz="2400" dirty="0"/>
          </a:p>
          <a:p>
            <a:r>
              <a:rPr lang="cs-CZ" altLang="cs-CZ" sz="2400" b="1" dirty="0">
                <a:solidFill>
                  <a:srgbClr val="C00000"/>
                </a:solidFill>
              </a:rPr>
              <a:t>Soudní dvůr - </a:t>
            </a:r>
            <a:r>
              <a:rPr lang="cs-CZ" altLang="cs-CZ" sz="2400" b="1" i="1" dirty="0" err="1">
                <a:solidFill>
                  <a:srgbClr val="C00000"/>
                </a:solidFill>
              </a:rPr>
              <a:t>Costa</a:t>
            </a:r>
            <a:r>
              <a:rPr lang="cs-CZ" altLang="cs-CZ" sz="2400" b="1" i="1" dirty="0">
                <a:solidFill>
                  <a:srgbClr val="C00000"/>
                </a:solidFill>
              </a:rPr>
              <a:t> v. ENEL (6/64)</a:t>
            </a:r>
            <a:r>
              <a:rPr lang="cs-CZ" altLang="cs-CZ" sz="2400" b="1" dirty="0">
                <a:solidFill>
                  <a:srgbClr val="C00000"/>
                </a:solidFill>
              </a:rPr>
              <a:t> :</a:t>
            </a:r>
          </a:p>
          <a:p>
            <a:endParaRPr lang="cs-CZ" altLang="cs-CZ" sz="2400" dirty="0"/>
          </a:p>
          <a:p>
            <a:r>
              <a:rPr lang="cs-CZ" altLang="cs-CZ" sz="2400" dirty="0"/>
              <a:t>1. </a:t>
            </a:r>
            <a:r>
              <a:rPr lang="cs-CZ" sz="2400" dirty="0"/>
              <a:t>Na rozdíl od běžných mezinárodních smluv Smlouva o EHS zavedla </a:t>
            </a:r>
          </a:p>
          <a:p>
            <a:r>
              <a:rPr lang="cs-CZ" sz="2400" b="1" dirty="0"/>
              <a:t>vlastní právní řád, který se stal </a:t>
            </a:r>
          </a:p>
          <a:p>
            <a:r>
              <a:rPr lang="cs-CZ" sz="2400" b="1" dirty="0"/>
              <a:t>součástí právních systémů členských států</a:t>
            </a:r>
            <a:r>
              <a:rPr lang="cs-CZ" sz="2400" dirty="0"/>
              <a:t> a který je</a:t>
            </a:r>
          </a:p>
          <a:p>
            <a:r>
              <a:rPr lang="cs-CZ" sz="2400" b="1" dirty="0"/>
              <a:t>pro jejich soudy závazný </a:t>
            </a:r>
            <a:r>
              <a:rPr lang="cs-CZ" sz="2400" b="1" dirty="0">
                <a:solidFill>
                  <a:srgbClr val="FF0000"/>
                </a:solidFill>
              </a:rPr>
              <a:t>(nejen pro soudy)</a:t>
            </a:r>
            <a:r>
              <a:rPr lang="cs-CZ" sz="2400" dirty="0">
                <a:solidFill>
                  <a:srgbClr val="FF0000"/>
                </a:solidFill>
              </a:rPr>
              <a:t>.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4104</TotalTime>
  <Words>1788</Words>
  <Application>Microsoft Office PowerPoint</Application>
  <PresentationFormat>Předvádění na obrazovce (4:3)</PresentationFormat>
  <Paragraphs>129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Arial Unicode MS</vt:lpstr>
      <vt:lpstr>Times New Roman</vt:lpstr>
      <vt:lpstr>Výchozí návrh</vt:lpstr>
      <vt:lpstr>Prof. JUDr. Vladimír Týč, CSc.   CHARAKTERISTIKA  EVROPSKÉ UNIE   2021</vt:lpstr>
      <vt:lpstr> Představení EU </vt:lpstr>
      <vt:lpstr>Výkon pravomocí</vt:lpstr>
      <vt:lpstr>Předpoklady nadstátnosti:</vt:lpstr>
      <vt:lpstr>Nadstátnost</vt:lpstr>
      <vt:lpstr>Nadstátnost – pokrač. Costa v ENEL</vt:lpstr>
      <vt:lpstr>Znaky nadstátnosti:</vt:lpstr>
      <vt:lpstr>Nadstátnost (supranacionalita)</vt:lpstr>
      <vt:lpstr>Charakteristika nadstátnosti - 1</vt:lpstr>
      <vt:lpstr>Charakteristika nadstátnosti - 2</vt:lpstr>
      <vt:lpstr>Charakteristika nadstátnosti - 3</vt:lpstr>
      <vt:lpstr>Charakter právního modelu integrace</vt:lpstr>
      <vt:lpstr>Intergovernmental Organization   one level</vt:lpstr>
      <vt:lpstr>Supranational Organization – 2-level system</vt:lpstr>
      <vt:lpstr> Zdroje autonomie práva EU –  2 teorie </vt:lpstr>
      <vt:lpstr> Delegování (přenášení) výkonu svrchovaných pravomocí na EU </vt:lpstr>
      <vt:lpstr> Omezení svrchovanosti: dvojí pojetí svrchovanosti </vt:lpstr>
      <vt:lpstr> Argumentace ve prospěch druhého pojetí </vt:lpstr>
      <vt:lpstr>Členské státy – „vládci Smluv“</vt:lpstr>
      <vt:lpstr> Příklad: Ústava Francie </vt:lpstr>
      <vt:lpstr> Charakter EU – státní moc </vt:lpstr>
      <vt:lpstr>Costa  -  6/64</vt:lpstr>
      <vt:lpstr>Van Gend  26/62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Tyc Vladimir</cp:lastModifiedBy>
  <cp:revision>166</cp:revision>
  <cp:lastPrinted>2016-10-17T14:07:27Z</cp:lastPrinted>
  <dcterms:modified xsi:type="dcterms:W3CDTF">2021-09-22T19:13:07Z</dcterms:modified>
</cp:coreProperties>
</file>