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 id="2147483659" r:id="rId5"/>
    <p:sldMasterId id="2147483660" r:id="rId6"/>
  </p:sldMasterIdLst>
  <p:notesMasterIdLst>
    <p:notesMasterId r:id="rId24"/>
  </p:notesMasterIdLst>
  <p:handoutMasterIdLst>
    <p:handoutMasterId r:id="rId25"/>
  </p:handoutMasterIdLst>
  <p:sldIdLst>
    <p:sldId id="293" r:id="rId7"/>
    <p:sldId id="272" r:id="rId8"/>
    <p:sldId id="273" r:id="rId9"/>
    <p:sldId id="274" r:id="rId10"/>
    <p:sldId id="297" r:id="rId11"/>
    <p:sldId id="298" r:id="rId12"/>
    <p:sldId id="275" r:id="rId13"/>
    <p:sldId id="287" r:id="rId14"/>
    <p:sldId id="295" r:id="rId15"/>
    <p:sldId id="288" r:id="rId16"/>
    <p:sldId id="289" r:id="rId17"/>
    <p:sldId id="296" r:id="rId18"/>
    <p:sldId id="279" r:id="rId19"/>
    <p:sldId id="290" r:id="rId20"/>
    <p:sldId id="291" r:id="rId21"/>
    <p:sldId id="292" r:id="rId22"/>
    <p:sldId id="283" r:id="rId23"/>
  </p:sldIdLst>
  <p:sldSz cx="9144000" cy="6858000" type="screen4x3"/>
  <p:notesSz cx="6858000" cy="9945688"/>
  <p:defaultTextStyle>
    <a:defPPr>
      <a:defRPr lang="en-US"/>
    </a:defPPr>
    <a:lvl1pPr algn="l" rtl="0" fontAlgn="base">
      <a:spcBef>
        <a:spcPct val="0"/>
      </a:spcBef>
      <a:spcAft>
        <a:spcPct val="0"/>
      </a:spcAft>
      <a:defRPr sz="2400" kern="1200">
        <a:solidFill>
          <a:schemeClr val="tx1"/>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8D26F3-208A-4AC8-968D-B35D80D31E61}" v="27" dt="2020-11-08T20:49:00.2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7" autoAdjust="0"/>
    <p:restoredTop sz="94611" autoAdjust="0"/>
  </p:normalViewPr>
  <p:slideViewPr>
    <p:cSldViewPr snapToGrid="0">
      <p:cViewPr varScale="1">
        <p:scale>
          <a:sx n="63" d="100"/>
          <a:sy n="63" d="100"/>
        </p:scale>
        <p:origin x="1464" y="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9" d="100"/>
          <a:sy n="59" d="100"/>
        </p:scale>
        <p:origin x="-2508" y="-7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CDB3785F-A049-4F3B-8057-DD4742A902AE}"/>
              </a:ext>
            </a:extLst>
          </p:cNvPr>
          <p:cNvSpPr>
            <a:spLocks noGrp="1" noChangeArrowheads="1"/>
          </p:cNvSpPr>
          <p:nvPr>
            <p:ph type="hdr" sz="quarter"/>
          </p:nvPr>
        </p:nvSpPr>
        <p:spPr bwMode="auto">
          <a:xfrm>
            <a:off x="0" y="0"/>
            <a:ext cx="29718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cs-CZ"/>
          </a:p>
        </p:txBody>
      </p:sp>
      <p:sp>
        <p:nvSpPr>
          <p:cNvPr id="100355" name="Rectangle 3">
            <a:extLst>
              <a:ext uri="{FF2B5EF4-FFF2-40B4-BE49-F238E27FC236}">
                <a16:creationId xmlns:a16="http://schemas.microsoft.com/office/drawing/2014/main" id="{8B21B64B-D37C-4ACD-91BA-2115BCC76BA9}"/>
              </a:ext>
            </a:extLst>
          </p:cNvPr>
          <p:cNvSpPr>
            <a:spLocks noGrp="1" noChangeArrowheads="1"/>
          </p:cNvSpPr>
          <p:nvPr>
            <p:ph type="dt" sz="quarter" idx="1"/>
          </p:nvPr>
        </p:nvSpPr>
        <p:spPr bwMode="auto">
          <a:xfrm>
            <a:off x="3886200" y="0"/>
            <a:ext cx="29718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cs-CZ"/>
          </a:p>
        </p:txBody>
      </p:sp>
      <p:sp>
        <p:nvSpPr>
          <p:cNvPr id="100356" name="Rectangle 4">
            <a:extLst>
              <a:ext uri="{FF2B5EF4-FFF2-40B4-BE49-F238E27FC236}">
                <a16:creationId xmlns:a16="http://schemas.microsoft.com/office/drawing/2014/main" id="{E4D1899B-EDFD-4B6C-9E60-847321C26FF7}"/>
              </a:ext>
            </a:extLst>
          </p:cNvPr>
          <p:cNvSpPr>
            <a:spLocks noGrp="1" noChangeArrowheads="1"/>
          </p:cNvSpPr>
          <p:nvPr>
            <p:ph type="ftr" sz="quarter" idx="2"/>
          </p:nvPr>
        </p:nvSpPr>
        <p:spPr bwMode="auto">
          <a:xfrm>
            <a:off x="0" y="9448800"/>
            <a:ext cx="29718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cs-CZ"/>
          </a:p>
        </p:txBody>
      </p:sp>
      <p:sp>
        <p:nvSpPr>
          <p:cNvPr id="100357" name="Rectangle 5">
            <a:extLst>
              <a:ext uri="{FF2B5EF4-FFF2-40B4-BE49-F238E27FC236}">
                <a16:creationId xmlns:a16="http://schemas.microsoft.com/office/drawing/2014/main" id="{A5382294-F225-45DE-A14D-67D16C372450}"/>
              </a:ext>
            </a:extLst>
          </p:cNvPr>
          <p:cNvSpPr>
            <a:spLocks noGrp="1" noChangeArrowheads="1"/>
          </p:cNvSpPr>
          <p:nvPr>
            <p:ph type="sldNum" sz="quarter" idx="3"/>
          </p:nvPr>
        </p:nvSpPr>
        <p:spPr bwMode="auto">
          <a:xfrm>
            <a:off x="3886200" y="9448800"/>
            <a:ext cx="29718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5FEA048-237B-45FB-8224-4531ABBAA3C1}" type="slidenum">
              <a:rPr lang="cs-CZ" altLang="cs-CZ"/>
              <a:pPr/>
              <a:t>‹#›</a:t>
            </a:fld>
            <a:endParaRPr lang="cs-CZ" alt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24C5A8F7-CA27-45F8-B364-B08AB945AB99}"/>
              </a:ext>
            </a:extLst>
          </p:cNvPr>
          <p:cNvSpPr>
            <a:spLocks noGrp="1" noChangeArrowheads="1"/>
          </p:cNvSpPr>
          <p:nvPr>
            <p:ph type="hdr" sz="quarter"/>
          </p:nvPr>
        </p:nvSpPr>
        <p:spPr bwMode="auto">
          <a:xfrm>
            <a:off x="0" y="0"/>
            <a:ext cx="29718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cs-CZ"/>
          </a:p>
        </p:txBody>
      </p:sp>
      <p:sp>
        <p:nvSpPr>
          <p:cNvPr id="102403" name="Rectangle 3">
            <a:extLst>
              <a:ext uri="{FF2B5EF4-FFF2-40B4-BE49-F238E27FC236}">
                <a16:creationId xmlns:a16="http://schemas.microsoft.com/office/drawing/2014/main" id="{5E7C092D-6E57-4272-9937-2366A0BDB8D3}"/>
              </a:ext>
            </a:extLst>
          </p:cNvPr>
          <p:cNvSpPr>
            <a:spLocks noGrp="1" noChangeArrowheads="1"/>
          </p:cNvSpPr>
          <p:nvPr>
            <p:ph type="dt" idx="1"/>
          </p:nvPr>
        </p:nvSpPr>
        <p:spPr bwMode="auto">
          <a:xfrm>
            <a:off x="3884613" y="0"/>
            <a:ext cx="29718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cs-CZ"/>
          </a:p>
        </p:txBody>
      </p:sp>
      <p:sp>
        <p:nvSpPr>
          <p:cNvPr id="25604" name="Rectangle 4">
            <a:extLst>
              <a:ext uri="{FF2B5EF4-FFF2-40B4-BE49-F238E27FC236}">
                <a16:creationId xmlns:a16="http://schemas.microsoft.com/office/drawing/2014/main" id="{EBB02679-08EB-41DB-99DA-DD6228718FB5}"/>
              </a:ext>
            </a:extLst>
          </p:cNvPr>
          <p:cNvSpPr>
            <a:spLocks noGrp="1" noRot="1" noChangeAspect="1" noChangeArrowheads="1" noTextEdit="1"/>
          </p:cNvSpPr>
          <p:nvPr>
            <p:ph type="sldImg" idx="2"/>
          </p:nvPr>
        </p:nvSpPr>
        <p:spPr bwMode="auto">
          <a:xfrm>
            <a:off x="942975" y="746125"/>
            <a:ext cx="4972050" cy="3729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5" name="Rectangle 5">
            <a:extLst>
              <a:ext uri="{FF2B5EF4-FFF2-40B4-BE49-F238E27FC236}">
                <a16:creationId xmlns:a16="http://schemas.microsoft.com/office/drawing/2014/main" id="{2ACC5225-6567-42C4-9DE6-1CF011067339}"/>
              </a:ext>
            </a:extLst>
          </p:cNvPr>
          <p:cNvSpPr>
            <a:spLocks noGrp="1" noChangeArrowheads="1"/>
          </p:cNvSpPr>
          <p:nvPr>
            <p:ph type="body" sz="quarter" idx="3"/>
          </p:nvPr>
        </p:nvSpPr>
        <p:spPr bwMode="auto">
          <a:xfrm>
            <a:off x="685800" y="4724400"/>
            <a:ext cx="5486400" cy="44751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02406" name="Rectangle 6">
            <a:extLst>
              <a:ext uri="{FF2B5EF4-FFF2-40B4-BE49-F238E27FC236}">
                <a16:creationId xmlns:a16="http://schemas.microsoft.com/office/drawing/2014/main" id="{A7D0BAD2-6CF1-49B8-9398-6EAE186A19DF}"/>
              </a:ext>
            </a:extLst>
          </p:cNvPr>
          <p:cNvSpPr>
            <a:spLocks noGrp="1" noChangeArrowheads="1"/>
          </p:cNvSpPr>
          <p:nvPr>
            <p:ph type="ftr" sz="quarter" idx="4"/>
          </p:nvPr>
        </p:nvSpPr>
        <p:spPr bwMode="auto">
          <a:xfrm>
            <a:off x="0" y="9447213"/>
            <a:ext cx="29718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cs-CZ"/>
          </a:p>
        </p:txBody>
      </p:sp>
      <p:sp>
        <p:nvSpPr>
          <p:cNvPr id="102407" name="Rectangle 7">
            <a:extLst>
              <a:ext uri="{FF2B5EF4-FFF2-40B4-BE49-F238E27FC236}">
                <a16:creationId xmlns:a16="http://schemas.microsoft.com/office/drawing/2014/main" id="{A48983CB-FA75-4953-A4BA-5A1A30F9E910}"/>
              </a:ext>
            </a:extLst>
          </p:cNvPr>
          <p:cNvSpPr>
            <a:spLocks noGrp="1" noChangeArrowheads="1"/>
          </p:cNvSpPr>
          <p:nvPr>
            <p:ph type="sldNum" sz="quarter" idx="5"/>
          </p:nvPr>
        </p:nvSpPr>
        <p:spPr bwMode="auto">
          <a:xfrm>
            <a:off x="3884613" y="9447213"/>
            <a:ext cx="29718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7EFC30F7-7BCB-4F5F-9EF8-E37CB1062213}"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3" name="Group 23">
            <a:extLst>
              <a:ext uri="{FF2B5EF4-FFF2-40B4-BE49-F238E27FC236}">
                <a16:creationId xmlns:a16="http://schemas.microsoft.com/office/drawing/2014/main" id="{B8FBDDC0-6FBF-48F0-B6D9-F5904337326C}"/>
              </a:ext>
            </a:extLst>
          </p:cNvPr>
          <p:cNvGrpSpPr>
            <a:grpSpLocks/>
          </p:cNvGrpSpPr>
          <p:nvPr/>
        </p:nvGrpSpPr>
        <p:grpSpPr bwMode="auto">
          <a:xfrm>
            <a:off x="0" y="0"/>
            <a:ext cx="9144000" cy="6858000"/>
            <a:chOff x="0" y="0"/>
            <a:chExt cx="5760" cy="4320"/>
          </a:xfrm>
        </p:grpSpPr>
        <p:sp>
          <p:nvSpPr>
            <p:cNvPr id="4" name="Rectangle 19">
              <a:extLst>
                <a:ext uri="{FF2B5EF4-FFF2-40B4-BE49-F238E27FC236}">
                  <a16:creationId xmlns:a16="http://schemas.microsoft.com/office/drawing/2014/main" id="{83C8837A-7B17-45A3-9C19-9421F0479836}"/>
                </a:ext>
              </a:extLst>
            </p:cNvPr>
            <p:cNvSpPr>
              <a:spLocks noChangeArrowheads="1"/>
            </p:cNvSpPr>
            <p:nvPr/>
          </p:nvSpPr>
          <p:spPr bwMode="auto">
            <a:xfrm>
              <a:off x="0" y="0"/>
              <a:ext cx="5760" cy="4320"/>
            </a:xfrm>
            <a:prstGeom prst="rect">
              <a:avLst/>
            </a:prstGeom>
            <a:gradFill rotWithShape="1">
              <a:gsLst>
                <a:gs pos="0">
                  <a:schemeClr val="bg1"/>
                </a:gs>
                <a:gs pos="100000">
                  <a:schemeClr val="bg1">
                    <a:gamma/>
                    <a:shade val="87843"/>
                    <a:invGamma/>
                  </a:schemeClr>
                </a:gs>
              </a:gsLst>
              <a:lin ang="2700000" scaled="1"/>
            </a:gradFill>
            <a:ln w="9525">
              <a:noFill/>
              <a:miter lim="800000"/>
              <a:headEnd/>
              <a:tailEnd/>
            </a:ln>
            <a:effectLst/>
          </p:spPr>
          <p:txBody>
            <a:bodyPr wrap="none" anchor="ctr"/>
            <a:lstStyle/>
            <a:p>
              <a:pPr>
                <a:defRPr/>
              </a:pPr>
              <a:endParaRPr lang="cs-CZ">
                <a:cs typeface="+mn-cs"/>
              </a:endParaRPr>
            </a:p>
          </p:txBody>
        </p:sp>
        <p:sp>
          <p:nvSpPr>
            <p:cNvPr id="5" name="Rectangle 21">
              <a:extLst>
                <a:ext uri="{FF2B5EF4-FFF2-40B4-BE49-F238E27FC236}">
                  <a16:creationId xmlns:a16="http://schemas.microsoft.com/office/drawing/2014/main" id="{79ACC23B-E70A-4957-ACC3-336B9FD46D44}"/>
                </a:ext>
              </a:extLst>
            </p:cNvPr>
            <p:cNvSpPr>
              <a:spLocks noChangeArrowheads="1"/>
            </p:cNvSpPr>
            <p:nvPr/>
          </p:nvSpPr>
          <p:spPr bwMode="auto">
            <a:xfrm>
              <a:off x="0" y="0"/>
              <a:ext cx="5760" cy="1477"/>
            </a:xfrm>
            <a:prstGeom prst="rect">
              <a:avLst/>
            </a:prstGeom>
            <a:gradFill rotWithShape="1">
              <a:gsLst>
                <a:gs pos="0">
                  <a:srgbClr val="00287D"/>
                </a:gs>
                <a:gs pos="100000">
                  <a:srgbClr val="001E5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algn="ctr" eaLnBrk="1" hangingPunct="1">
                <a:defRPr/>
              </a:pPr>
              <a:endParaRPr lang="cs-CZ" altLang="cs-CZ">
                <a:latin typeface="Arial" charset="0"/>
              </a:endParaRPr>
            </a:p>
          </p:txBody>
        </p:sp>
        <p:pic>
          <p:nvPicPr>
            <p:cNvPr id="6" name="Picture 22" descr="titl CZ">
              <a:extLst>
                <a:ext uri="{FF2B5EF4-FFF2-40B4-BE49-F238E27FC236}">
                  <a16:creationId xmlns:a16="http://schemas.microsoft.com/office/drawing/2014/main" id="{7C6FE024-DF5B-4837-9A32-06B51D0C7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58" cy="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48" name="Rectangle 12"/>
          <p:cNvSpPr>
            <a:spLocks noGrp="1" noChangeArrowheads="1"/>
          </p:cNvSpPr>
          <p:nvPr>
            <p:ph type="ctrTitle"/>
          </p:nvPr>
        </p:nvSpPr>
        <p:spPr>
          <a:xfrm>
            <a:off x="2506663" y="2565400"/>
            <a:ext cx="5688012" cy="2663825"/>
          </a:xfrm>
        </p:spPr>
        <p:txBody>
          <a:bodyPr tIns="0" bIns="0" anchor="ctr"/>
          <a:lstStyle>
            <a:lvl1pPr>
              <a:defRPr sz="3200"/>
            </a:lvl1pPr>
          </a:lstStyle>
          <a:p>
            <a:r>
              <a:rPr lang="cs-CZ"/>
              <a:t>Klepnutím lze upravit styl předlohy nadpisů.</a:t>
            </a:r>
          </a:p>
        </p:txBody>
      </p:sp>
      <p:sp>
        <p:nvSpPr>
          <p:cNvPr id="7" name="Rectangle 15">
            <a:extLst>
              <a:ext uri="{FF2B5EF4-FFF2-40B4-BE49-F238E27FC236}">
                <a16:creationId xmlns:a16="http://schemas.microsoft.com/office/drawing/2014/main" id="{5ABD1DBE-D668-4CFC-965C-0A88DFA767C1}"/>
              </a:ext>
            </a:extLst>
          </p:cNvPr>
          <p:cNvSpPr>
            <a:spLocks noGrp="1" noChangeArrowheads="1"/>
          </p:cNvSpPr>
          <p:nvPr>
            <p:ph type="ftr" sz="quarter" idx="10"/>
          </p:nvPr>
        </p:nvSpPr>
        <p:spPr/>
        <p:txBody>
          <a:bodyPr/>
          <a:lstStyle>
            <a:lvl1pPr>
              <a:defRPr/>
            </a:lvl1pPr>
          </a:lstStyle>
          <a:p>
            <a:pPr>
              <a:defRPr/>
            </a:pPr>
            <a:r>
              <a:rPr lang="cs-CZ"/>
              <a:t>MU, Právnická fakulta, Katedra správní vědy a správního práva</a:t>
            </a:r>
          </a:p>
        </p:txBody>
      </p:sp>
      <p:sp>
        <p:nvSpPr>
          <p:cNvPr id="8" name="Rectangle 16">
            <a:extLst>
              <a:ext uri="{FF2B5EF4-FFF2-40B4-BE49-F238E27FC236}">
                <a16:creationId xmlns:a16="http://schemas.microsoft.com/office/drawing/2014/main" id="{E9493286-FD3D-47D0-8C6B-394F27481460}"/>
              </a:ext>
            </a:extLst>
          </p:cNvPr>
          <p:cNvSpPr>
            <a:spLocks noGrp="1" noChangeArrowheads="1"/>
          </p:cNvSpPr>
          <p:nvPr>
            <p:ph type="sldNum" sz="quarter" idx="11"/>
          </p:nvPr>
        </p:nvSpPr>
        <p:spPr/>
        <p:txBody>
          <a:bodyPr/>
          <a:lstStyle>
            <a:lvl1pPr>
              <a:defRPr/>
            </a:lvl1pPr>
          </a:lstStyle>
          <a:p>
            <a:fld id="{1DB204AE-9C4E-4357-950B-8D801FBB7F09}" type="slidenum">
              <a:rPr lang="cs-CZ" altLang="cs-CZ"/>
              <a:pPr/>
              <a:t>‹#›</a:t>
            </a:fld>
            <a:endParaRPr lang="cs-CZ" altLang="cs-CZ"/>
          </a:p>
        </p:txBody>
      </p:sp>
    </p:spTree>
    <p:extLst>
      <p:ext uri="{BB962C8B-B14F-4D97-AF65-F5344CB8AC3E}">
        <p14:creationId xmlns:p14="http://schemas.microsoft.com/office/powerpoint/2010/main" val="3159264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7">
            <a:extLst>
              <a:ext uri="{FF2B5EF4-FFF2-40B4-BE49-F238E27FC236}">
                <a16:creationId xmlns:a16="http://schemas.microsoft.com/office/drawing/2014/main" id="{176ACCAE-B9DA-4CDC-8582-2F1B7C4E24D4}"/>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18">
            <a:extLst>
              <a:ext uri="{FF2B5EF4-FFF2-40B4-BE49-F238E27FC236}">
                <a16:creationId xmlns:a16="http://schemas.microsoft.com/office/drawing/2014/main" id="{25A93701-9376-4ECB-B8D1-206F685AD785}"/>
              </a:ext>
            </a:extLst>
          </p:cNvPr>
          <p:cNvSpPr>
            <a:spLocks noGrp="1" noChangeArrowheads="1"/>
          </p:cNvSpPr>
          <p:nvPr>
            <p:ph type="sldNum" sz="quarter" idx="11"/>
          </p:nvPr>
        </p:nvSpPr>
        <p:spPr>
          <a:ln/>
        </p:spPr>
        <p:txBody>
          <a:bodyPr/>
          <a:lstStyle>
            <a:lvl1pPr>
              <a:defRPr/>
            </a:lvl1pPr>
          </a:lstStyle>
          <a:p>
            <a:fld id="{3914ED60-0CBE-4D1D-9ED3-4B4EF63623D8}" type="slidenum">
              <a:rPr lang="cs-CZ" altLang="cs-CZ"/>
              <a:pPr/>
              <a:t>‹#›</a:t>
            </a:fld>
            <a:endParaRPr lang="cs-CZ" altLang="cs-CZ"/>
          </a:p>
        </p:txBody>
      </p:sp>
    </p:spTree>
    <p:extLst>
      <p:ext uri="{BB962C8B-B14F-4D97-AF65-F5344CB8AC3E}">
        <p14:creationId xmlns:p14="http://schemas.microsoft.com/office/powerpoint/2010/main" val="135797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97688" y="1125538"/>
            <a:ext cx="2057400" cy="500697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720725" y="1125538"/>
            <a:ext cx="6024563" cy="500697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7">
            <a:extLst>
              <a:ext uri="{FF2B5EF4-FFF2-40B4-BE49-F238E27FC236}">
                <a16:creationId xmlns:a16="http://schemas.microsoft.com/office/drawing/2014/main" id="{699FA5D7-75AD-4B11-933F-E64D1DA8680F}"/>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18">
            <a:extLst>
              <a:ext uri="{FF2B5EF4-FFF2-40B4-BE49-F238E27FC236}">
                <a16:creationId xmlns:a16="http://schemas.microsoft.com/office/drawing/2014/main" id="{C9BC902B-6DE1-45AB-A51A-C497F90364CE}"/>
              </a:ext>
            </a:extLst>
          </p:cNvPr>
          <p:cNvSpPr>
            <a:spLocks noGrp="1" noChangeArrowheads="1"/>
          </p:cNvSpPr>
          <p:nvPr>
            <p:ph type="sldNum" sz="quarter" idx="11"/>
          </p:nvPr>
        </p:nvSpPr>
        <p:spPr>
          <a:ln/>
        </p:spPr>
        <p:txBody>
          <a:bodyPr/>
          <a:lstStyle>
            <a:lvl1pPr>
              <a:defRPr/>
            </a:lvl1pPr>
          </a:lstStyle>
          <a:p>
            <a:fld id="{A8463945-DA8D-4265-AE42-C980C73C25CD}" type="slidenum">
              <a:rPr lang="cs-CZ" altLang="cs-CZ"/>
              <a:pPr/>
              <a:t>‹#›</a:t>
            </a:fld>
            <a:endParaRPr lang="cs-CZ" altLang="cs-CZ"/>
          </a:p>
        </p:txBody>
      </p:sp>
    </p:spTree>
    <p:extLst>
      <p:ext uri="{BB962C8B-B14F-4D97-AF65-F5344CB8AC3E}">
        <p14:creationId xmlns:p14="http://schemas.microsoft.com/office/powerpoint/2010/main" val="3761841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a:prstGeom prst="rect">
            <a:avLst/>
          </a:prstGeo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8">
            <a:extLst>
              <a:ext uri="{FF2B5EF4-FFF2-40B4-BE49-F238E27FC236}">
                <a16:creationId xmlns:a16="http://schemas.microsoft.com/office/drawing/2014/main" id="{245D365B-F19F-4E2A-B7DB-141DC87A19A4}"/>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9">
            <a:extLst>
              <a:ext uri="{FF2B5EF4-FFF2-40B4-BE49-F238E27FC236}">
                <a16:creationId xmlns:a16="http://schemas.microsoft.com/office/drawing/2014/main" id="{A5030A54-2377-4280-94C9-03D5B27919F4}"/>
              </a:ext>
            </a:extLst>
          </p:cNvPr>
          <p:cNvSpPr>
            <a:spLocks noGrp="1" noChangeArrowheads="1"/>
          </p:cNvSpPr>
          <p:nvPr>
            <p:ph type="sldNum" sz="quarter" idx="11"/>
          </p:nvPr>
        </p:nvSpPr>
        <p:spPr>
          <a:ln/>
        </p:spPr>
        <p:txBody>
          <a:bodyPr/>
          <a:lstStyle>
            <a:lvl1pPr>
              <a:defRPr/>
            </a:lvl1pPr>
          </a:lstStyle>
          <a:p>
            <a:fld id="{4759A5D4-46CB-4B52-A8AF-0D4A45C2E7F3}" type="slidenum">
              <a:rPr lang="cs-CZ" altLang="cs-CZ"/>
              <a:pPr/>
              <a:t>‹#›</a:t>
            </a:fld>
            <a:endParaRPr lang="cs-CZ" altLang="cs-CZ"/>
          </a:p>
        </p:txBody>
      </p:sp>
    </p:spTree>
    <p:extLst>
      <p:ext uri="{BB962C8B-B14F-4D97-AF65-F5344CB8AC3E}">
        <p14:creationId xmlns:p14="http://schemas.microsoft.com/office/powerpoint/2010/main" val="1247531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8">
            <a:extLst>
              <a:ext uri="{FF2B5EF4-FFF2-40B4-BE49-F238E27FC236}">
                <a16:creationId xmlns:a16="http://schemas.microsoft.com/office/drawing/2014/main" id="{E0FC5755-6358-4456-BC6C-08F24D8C7E22}"/>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9">
            <a:extLst>
              <a:ext uri="{FF2B5EF4-FFF2-40B4-BE49-F238E27FC236}">
                <a16:creationId xmlns:a16="http://schemas.microsoft.com/office/drawing/2014/main" id="{F10AA8AC-C31D-4B3A-A6D4-0405EBE7A2BB}"/>
              </a:ext>
            </a:extLst>
          </p:cNvPr>
          <p:cNvSpPr>
            <a:spLocks noGrp="1" noChangeArrowheads="1"/>
          </p:cNvSpPr>
          <p:nvPr>
            <p:ph type="sldNum" sz="quarter" idx="11"/>
          </p:nvPr>
        </p:nvSpPr>
        <p:spPr>
          <a:ln/>
        </p:spPr>
        <p:txBody>
          <a:bodyPr/>
          <a:lstStyle>
            <a:lvl1pPr>
              <a:defRPr/>
            </a:lvl1pPr>
          </a:lstStyle>
          <a:p>
            <a:fld id="{A041AA48-520F-4352-90F1-BDAC0951BF5B}" type="slidenum">
              <a:rPr lang="cs-CZ" altLang="cs-CZ"/>
              <a:pPr/>
              <a:t>‹#›</a:t>
            </a:fld>
            <a:endParaRPr lang="cs-CZ" altLang="cs-CZ"/>
          </a:p>
        </p:txBody>
      </p:sp>
    </p:spTree>
    <p:extLst>
      <p:ext uri="{BB962C8B-B14F-4D97-AF65-F5344CB8AC3E}">
        <p14:creationId xmlns:p14="http://schemas.microsoft.com/office/powerpoint/2010/main" val="978394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8">
            <a:extLst>
              <a:ext uri="{FF2B5EF4-FFF2-40B4-BE49-F238E27FC236}">
                <a16:creationId xmlns:a16="http://schemas.microsoft.com/office/drawing/2014/main" id="{1E40CA66-8F94-4967-94C2-0BC921F360E4}"/>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9">
            <a:extLst>
              <a:ext uri="{FF2B5EF4-FFF2-40B4-BE49-F238E27FC236}">
                <a16:creationId xmlns:a16="http://schemas.microsoft.com/office/drawing/2014/main" id="{798053C3-4216-4750-AA53-A84D971CA396}"/>
              </a:ext>
            </a:extLst>
          </p:cNvPr>
          <p:cNvSpPr>
            <a:spLocks noGrp="1" noChangeArrowheads="1"/>
          </p:cNvSpPr>
          <p:nvPr>
            <p:ph type="sldNum" sz="quarter" idx="11"/>
          </p:nvPr>
        </p:nvSpPr>
        <p:spPr>
          <a:ln/>
        </p:spPr>
        <p:txBody>
          <a:bodyPr/>
          <a:lstStyle>
            <a:lvl1pPr>
              <a:defRPr/>
            </a:lvl1pPr>
          </a:lstStyle>
          <a:p>
            <a:fld id="{3F721BBD-DECE-48DE-ABA3-D1C1E4F69A16}" type="slidenum">
              <a:rPr lang="cs-CZ" altLang="cs-CZ"/>
              <a:pPr/>
              <a:t>‹#›</a:t>
            </a:fld>
            <a:endParaRPr lang="cs-CZ" altLang="cs-CZ"/>
          </a:p>
        </p:txBody>
      </p:sp>
    </p:spTree>
    <p:extLst>
      <p:ext uri="{BB962C8B-B14F-4D97-AF65-F5344CB8AC3E}">
        <p14:creationId xmlns:p14="http://schemas.microsoft.com/office/powerpoint/2010/main" val="746961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720725" y="1125538"/>
            <a:ext cx="4040188" cy="5006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913313" y="1125538"/>
            <a:ext cx="4041775" cy="5006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8">
            <a:extLst>
              <a:ext uri="{FF2B5EF4-FFF2-40B4-BE49-F238E27FC236}">
                <a16:creationId xmlns:a16="http://schemas.microsoft.com/office/drawing/2014/main" id="{571424B6-B59E-40BD-AAC2-DAC38B2C862E}"/>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9">
            <a:extLst>
              <a:ext uri="{FF2B5EF4-FFF2-40B4-BE49-F238E27FC236}">
                <a16:creationId xmlns:a16="http://schemas.microsoft.com/office/drawing/2014/main" id="{EF55E00C-527E-445A-A742-0D58C7D8E0C1}"/>
              </a:ext>
            </a:extLst>
          </p:cNvPr>
          <p:cNvSpPr>
            <a:spLocks noGrp="1" noChangeArrowheads="1"/>
          </p:cNvSpPr>
          <p:nvPr>
            <p:ph type="sldNum" sz="quarter" idx="11"/>
          </p:nvPr>
        </p:nvSpPr>
        <p:spPr>
          <a:ln/>
        </p:spPr>
        <p:txBody>
          <a:bodyPr/>
          <a:lstStyle>
            <a:lvl1pPr>
              <a:defRPr/>
            </a:lvl1pPr>
          </a:lstStyle>
          <a:p>
            <a:fld id="{F69E6C77-DD64-4124-AA84-6C9E6E83D062}" type="slidenum">
              <a:rPr lang="cs-CZ" altLang="cs-CZ"/>
              <a:pPr/>
              <a:t>‹#›</a:t>
            </a:fld>
            <a:endParaRPr lang="cs-CZ" altLang="cs-CZ"/>
          </a:p>
        </p:txBody>
      </p:sp>
    </p:spTree>
    <p:extLst>
      <p:ext uri="{BB962C8B-B14F-4D97-AF65-F5344CB8AC3E}">
        <p14:creationId xmlns:p14="http://schemas.microsoft.com/office/powerpoint/2010/main" val="3700045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8">
            <a:extLst>
              <a:ext uri="{FF2B5EF4-FFF2-40B4-BE49-F238E27FC236}">
                <a16:creationId xmlns:a16="http://schemas.microsoft.com/office/drawing/2014/main" id="{D1A06EAF-D1D1-4D08-8E68-5E4FB607C4B0}"/>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8" name="Rectangle 9">
            <a:extLst>
              <a:ext uri="{FF2B5EF4-FFF2-40B4-BE49-F238E27FC236}">
                <a16:creationId xmlns:a16="http://schemas.microsoft.com/office/drawing/2014/main" id="{B7126D1D-D828-4F83-9BC3-B6C0BFC4531B}"/>
              </a:ext>
            </a:extLst>
          </p:cNvPr>
          <p:cNvSpPr>
            <a:spLocks noGrp="1" noChangeArrowheads="1"/>
          </p:cNvSpPr>
          <p:nvPr>
            <p:ph type="sldNum" sz="quarter" idx="11"/>
          </p:nvPr>
        </p:nvSpPr>
        <p:spPr>
          <a:ln/>
        </p:spPr>
        <p:txBody>
          <a:bodyPr/>
          <a:lstStyle>
            <a:lvl1pPr>
              <a:defRPr/>
            </a:lvl1pPr>
          </a:lstStyle>
          <a:p>
            <a:fld id="{4481893C-2829-4B9F-9B8C-003C035D7BBA}" type="slidenum">
              <a:rPr lang="cs-CZ" altLang="cs-CZ"/>
              <a:pPr/>
              <a:t>‹#›</a:t>
            </a:fld>
            <a:endParaRPr lang="cs-CZ" altLang="cs-CZ"/>
          </a:p>
        </p:txBody>
      </p:sp>
    </p:spTree>
    <p:extLst>
      <p:ext uri="{BB962C8B-B14F-4D97-AF65-F5344CB8AC3E}">
        <p14:creationId xmlns:p14="http://schemas.microsoft.com/office/powerpoint/2010/main" val="1874990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Rectangle 8">
            <a:extLst>
              <a:ext uri="{FF2B5EF4-FFF2-40B4-BE49-F238E27FC236}">
                <a16:creationId xmlns:a16="http://schemas.microsoft.com/office/drawing/2014/main" id="{9D01BFA0-F082-4723-9607-2E05CE7BFBE2}"/>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4" name="Rectangle 9">
            <a:extLst>
              <a:ext uri="{FF2B5EF4-FFF2-40B4-BE49-F238E27FC236}">
                <a16:creationId xmlns:a16="http://schemas.microsoft.com/office/drawing/2014/main" id="{7AB18486-79F3-4EB1-AE3C-8FAF44F05186}"/>
              </a:ext>
            </a:extLst>
          </p:cNvPr>
          <p:cNvSpPr>
            <a:spLocks noGrp="1" noChangeArrowheads="1"/>
          </p:cNvSpPr>
          <p:nvPr>
            <p:ph type="sldNum" sz="quarter" idx="11"/>
          </p:nvPr>
        </p:nvSpPr>
        <p:spPr>
          <a:ln/>
        </p:spPr>
        <p:txBody>
          <a:bodyPr/>
          <a:lstStyle>
            <a:lvl1pPr>
              <a:defRPr/>
            </a:lvl1pPr>
          </a:lstStyle>
          <a:p>
            <a:fld id="{EFB3D2C8-1C76-4068-86BE-FB1475269390}" type="slidenum">
              <a:rPr lang="cs-CZ" altLang="cs-CZ"/>
              <a:pPr/>
              <a:t>‹#›</a:t>
            </a:fld>
            <a:endParaRPr lang="cs-CZ" altLang="cs-CZ"/>
          </a:p>
        </p:txBody>
      </p:sp>
    </p:spTree>
    <p:extLst>
      <p:ext uri="{BB962C8B-B14F-4D97-AF65-F5344CB8AC3E}">
        <p14:creationId xmlns:p14="http://schemas.microsoft.com/office/powerpoint/2010/main" val="406920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F2396EFD-AD58-43E6-A7F4-6259668EC936}"/>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3" name="Rectangle 9">
            <a:extLst>
              <a:ext uri="{FF2B5EF4-FFF2-40B4-BE49-F238E27FC236}">
                <a16:creationId xmlns:a16="http://schemas.microsoft.com/office/drawing/2014/main" id="{84646071-5A63-47F6-A52C-A3B64F856528}"/>
              </a:ext>
            </a:extLst>
          </p:cNvPr>
          <p:cNvSpPr>
            <a:spLocks noGrp="1" noChangeArrowheads="1"/>
          </p:cNvSpPr>
          <p:nvPr>
            <p:ph type="sldNum" sz="quarter" idx="11"/>
          </p:nvPr>
        </p:nvSpPr>
        <p:spPr>
          <a:ln/>
        </p:spPr>
        <p:txBody>
          <a:bodyPr/>
          <a:lstStyle>
            <a:lvl1pPr>
              <a:defRPr/>
            </a:lvl1pPr>
          </a:lstStyle>
          <a:p>
            <a:fld id="{586EB153-4104-4D28-AB19-7F29CB94A7CA}" type="slidenum">
              <a:rPr lang="cs-CZ" altLang="cs-CZ"/>
              <a:pPr/>
              <a:t>‹#›</a:t>
            </a:fld>
            <a:endParaRPr lang="cs-CZ" altLang="cs-CZ"/>
          </a:p>
        </p:txBody>
      </p:sp>
    </p:spTree>
    <p:extLst>
      <p:ext uri="{BB962C8B-B14F-4D97-AF65-F5344CB8AC3E}">
        <p14:creationId xmlns:p14="http://schemas.microsoft.com/office/powerpoint/2010/main" val="2972610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a:prstGeom prst="rect">
            <a:avLst/>
          </a:prstGeo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8">
            <a:extLst>
              <a:ext uri="{FF2B5EF4-FFF2-40B4-BE49-F238E27FC236}">
                <a16:creationId xmlns:a16="http://schemas.microsoft.com/office/drawing/2014/main" id="{B6F6F54A-F5BE-4676-A162-E23400A5D54D}"/>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9">
            <a:extLst>
              <a:ext uri="{FF2B5EF4-FFF2-40B4-BE49-F238E27FC236}">
                <a16:creationId xmlns:a16="http://schemas.microsoft.com/office/drawing/2014/main" id="{C3798E02-10AC-4414-B0FE-BC6E643B0B0D}"/>
              </a:ext>
            </a:extLst>
          </p:cNvPr>
          <p:cNvSpPr>
            <a:spLocks noGrp="1" noChangeArrowheads="1"/>
          </p:cNvSpPr>
          <p:nvPr>
            <p:ph type="sldNum" sz="quarter" idx="11"/>
          </p:nvPr>
        </p:nvSpPr>
        <p:spPr>
          <a:ln/>
        </p:spPr>
        <p:txBody>
          <a:bodyPr/>
          <a:lstStyle>
            <a:lvl1pPr>
              <a:defRPr/>
            </a:lvl1pPr>
          </a:lstStyle>
          <a:p>
            <a:fld id="{66771DB7-7D72-42AC-9011-B0EE0F3196E7}" type="slidenum">
              <a:rPr lang="cs-CZ" altLang="cs-CZ"/>
              <a:pPr/>
              <a:t>‹#›</a:t>
            </a:fld>
            <a:endParaRPr lang="cs-CZ" altLang="cs-CZ"/>
          </a:p>
        </p:txBody>
      </p:sp>
    </p:spTree>
    <p:extLst>
      <p:ext uri="{BB962C8B-B14F-4D97-AF65-F5344CB8AC3E}">
        <p14:creationId xmlns:p14="http://schemas.microsoft.com/office/powerpoint/2010/main" val="2083301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17">
            <a:extLst>
              <a:ext uri="{FF2B5EF4-FFF2-40B4-BE49-F238E27FC236}">
                <a16:creationId xmlns:a16="http://schemas.microsoft.com/office/drawing/2014/main" id="{12909E78-C32E-4887-B210-C52C1785D2F0}"/>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18">
            <a:extLst>
              <a:ext uri="{FF2B5EF4-FFF2-40B4-BE49-F238E27FC236}">
                <a16:creationId xmlns:a16="http://schemas.microsoft.com/office/drawing/2014/main" id="{523516B2-C12F-4967-9452-AAB86C2D4E88}"/>
              </a:ext>
            </a:extLst>
          </p:cNvPr>
          <p:cNvSpPr>
            <a:spLocks noGrp="1" noChangeArrowheads="1"/>
          </p:cNvSpPr>
          <p:nvPr>
            <p:ph type="sldNum" sz="quarter" idx="11"/>
          </p:nvPr>
        </p:nvSpPr>
        <p:spPr>
          <a:ln/>
        </p:spPr>
        <p:txBody>
          <a:bodyPr/>
          <a:lstStyle>
            <a:lvl1pPr>
              <a:defRPr/>
            </a:lvl1pPr>
          </a:lstStyle>
          <a:p>
            <a:fld id="{87D96F0E-EB4C-4DEE-9269-26C42C3FAF6C}" type="slidenum">
              <a:rPr lang="cs-CZ" altLang="cs-CZ"/>
              <a:pPr/>
              <a:t>‹#›</a:t>
            </a:fld>
            <a:endParaRPr lang="cs-CZ" altLang="cs-CZ"/>
          </a:p>
        </p:txBody>
      </p:sp>
    </p:spTree>
    <p:extLst>
      <p:ext uri="{BB962C8B-B14F-4D97-AF65-F5344CB8AC3E}">
        <p14:creationId xmlns:p14="http://schemas.microsoft.com/office/powerpoint/2010/main" val="4170989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8">
            <a:extLst>
              <a:ext uri="{FF2B5EF4-FFF2-40B4-BE49-F238E27FC236}">
                <a16:creationId xmlns:a16="http://schemas.microsoft.com/office/drawing/2014/main" id="{BAC7D403-18B3-4747-8553-10C7410B642B}"/>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9">
            <a:extLst>
              <a:ext uri="{FF2B5EF4-FFF2-40B4-BE49-F238E27FC236}">
                <a16:creationId xmlns:a16="http://schemas.microsoft.com/office/drawing/2014/main" id="{2CAB2B72-3CF2-4690-B7BD-176C6734EF4E}"/>
              </a:ext>
            </a:extLst>
          </p:cNvPr>
          <p:cNvSpPr>
            <a:spLocks noGrp="1" noChangeArrowheads="1"/>
          </p:cNvSpPr>
          <p:nvPr>
            <p:ph type="sldNum" sz="quarter" idx="11"/>
          </p:nvPr>
        </p:nvSpPr>
        <p:spPr>
          <a:ln/>
        </p:spPr>
        <p:txBody>
          <a:bodyPr/>
          <a:lstStyle>
            <a:lvl1pPr>
              <a:defRPr/>
            </a:lvl1pPr>
          </a:lstStyle>
          <a:p>
            <a:fld id="{7F2CC302-B8DB-4B4A-A0D3-6EA398DF4E09}" type="slidenum">
              <a:rPr lang="cs-CZ" altLang="cs-CZ"/>
              <a:pPr/>
              <a:t>‹#›</a:t>
            </a:fld>
            <a:endParaRPr lang="cs-CZ" altLang="cs-CZ"/>
          </a:p>
        </p:txBody>
      </p:sp>
    </p:spTree>
    <p:extLst>
      <p:ext uri="{BB962C8B-B14F-4D97-AF65-F5344CB8AC3E}">
        <p14:creationId xmlns:p14="http://schemas.microsoft.com/office/powerpoint/2010/main" val="293023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8">
            <a:extLst>
              <a:ext uri="{FF2B5EF4-FFF2-40B4-BE49-F238E27FC236}">
                <a16:creationId xmlns:a16="http://schemas.microsoft.com/office/drawing/2014/main" id="{29CCF24A-C09F-4F95-9C1D-3C3FF07E09FC}"/>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9">
            <a:extLst>
              <a:ext uri="{FF2B5EF4-FFF2-40B4-BE49-F238E27FC236}">
                <a16:creationId xmlns:a16="http://schemas.microsoft.com/office/drawing/2014/main" id="{806B9193-8981-490A-AEA8-3F17EBE55ADB}"/>
              </a:ext>
            </a:extLst>
          </p:cNvPr>
          <p:cNvSpPr>
            <a:spLocks noGrp="1" noChangeArrowheads="1"/>
          </p:cNvSpPr>
          <p:nvPr>
            <p:ph type="sldNum" sz="quarter" idx="11"/>
          </p:nvPr>
        </p:nvSpPr>
        <p:spPr>
          <a:ln/>
        </p:spPr>
        <p:txBody>
          <a:bodyPr/>
          <a:lstStyle>
            <a:lvl1pPr>
              <a:defRPr/>
            </a:lvl1pPr>
          </a:lstStyle>
          <a:p>
            <a:fld id="{553A3B23-777D-426A-BF45-5B9EFB81734C}" type="slidenum">
              <a:rPr lang="cs-CZ" altLang="cs-CZ"/>
              <a:pPr/>
              <a:t>‹#›</a:t>
            </a:fld>
            <a:endParaRPr lang="cs-CZ" altLang="cs-CZ"/>
          </a:p>
        </p:txBody>
      </p:sp>
    </p:spTree>
    <p:extLst>
      <p:ext uri="{BB962C8B-B14F-4D97-AF65-F5344CB8AC3E}">
        <p14:creationId xmlns:p14="http://schemas.microsoft.com/office/powerpoint/2010/main" val="3422310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31013" y="274638"/>
            <a:ext cx="2124075" cy="5857875"/>
          </a:xfrm>
          <a:prstGeom prst="rect">
            <a:avLst/>
          </a:prstGeo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221413" cy="585787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8">
            <a:extLst>
              <a:ext uri="{FF2B5EF4-FFF2-40B4-BE49-F238E27FC236}">
                <a16:creationId xmlns:a16="http://schemas.microsoft.com/office/drawing/2014/main" id="{9ADF91ED-A6BB-4A88-A216-E788C7591A33}"/>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9">
            <a:extLst>
              <a:ext uri="{FF2B5EF4-FFF2-40B4-BE49-F238E27FC236}">
                <a16:creationId xmlns:a16="http://schemas.microsoft.com/office/drawing/2014/main" id="{40270C11-D79F-45DA-BFE1-27CF77C7C770}"/>
              </a:ext>
            </a:extLst>
          </p:cNvPr>
          <p:cNvSpPr>
            <a:spLocks noGrp="1" noChangeArrowheads="1"/>
          </p:cNvSpPr>
          <p:nvPr>
            <p:ph type="sldNum" sz="quarter" idx="11"/>
          </p:nvPr>
        </p:nvSpPr>
        <p:spPr>
          <a:ln/>
        </p:spPr>
        <p:txBody>
          <a:bodyPr/>
          <a:lstStyle>
            <a:lvl1pPr>
              <a:defRPr/>
            </a:lvl1pPr>
          </a:lstStyle>
          <a:p>
            <a:fld id="{7C3F7514-4C59-4913-A1DA-7E697F66AD6F}" type="slidenum">
              <a:rPr lang="cs-CZ" altLang="cs-CZ"/>
              <a:pPr/>
              <a:t>‹#›</a:t>
            </a:fld>
            <a:endParaRPr lang="cs-CZ" altLang="cs-CZ"/>
          </a:p>
        </p:txBody>
      </p:sp>
    </p:spTree>
    <p:extLst>
      <p:ext uri="{BB962C8B-B14F-4D97-AF65-F5344CB8AC3E}">
        <p14:creationId xmlns:p14="http://schemas.microsoft.com/office/powerpoint/2010/main" val="45373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a:prstGeom prst="rect">
            <a:avLst/>
          </a:prstGeo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7">
            <a:extLst>
              <a:ext uri="{FF2B5EF4-FFF2-40B4-BE49-F238E27FC236}">
                <a16:creationId xmlns:a16="http://schemas.microsoft.com/office/drawing/2014/main" id="{3F559768-B323-4FAB-A60D-9EF4476AC51D}"/>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8">
            <a:extLst>
              <a:ext uri="{FF2B5EF4-FFF2-40B4-BE49-F238E27FC236}">
                <a16:creationId xmlns:a16="http://schemas.microsoft.com/office/drawing/2014/main" id="{A9C63762-4A96-479D-9BDE-724400DAEE13}"/>
              </a:ext>
            </a:extLst>
          </p:cNvPr>
          <p:cNvSpPr>
            <a:spLocks noGrp="1" noChangeArrowheads="1"/>
          </p:cNvSpPr>
          <p:nvPr>
            <p:ph type="sldNum" sz="quarter" idx="11"/>
          </p:nvPr>
        </p:nvSpPr>
        <p:spPr>
          <a:ln/>
        </p:spPr>
        <p:txBody>
          <a:bodyPr/>
          <a:lstStyle>
            <a:lvl1pPr>
              <a:defRPr/>
            </a:lvl1pPr>
          </a:lstStyle>
          <a:p>
            <a:fld id="{E2E69684-ACEA-46BE-AE4E-1ABAC7675131}" type="slidenum">
              <a:rPr lang="cs-CZ" altLang="cs-CZ"/>
              <a:pPr/>
              <a:t>‹#›</a:t>
            </a:fld>
            <a:endParaRPr lang="cs-CZ" altLang="cs-CZ"/>
          </a:p>
        </p:txBody>
      </p:sp>
    </p:spTree>
    <p:extLst>
      <p:ext uri="{BB962C8B-B14F-4D97-AF65-F5344CB8AC3E}">
        <p14:creationId xmlns:p14="http://schemas.microsoft.com/office/powerpoint/2010/main" val="3846668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a:extLst>
              <a:ext uri="{FF2B5EF4-FFF2-40B4-BE49-F238E27FC236}">
                <a16:creationId xmlns:a16="http://schemas.microsoft.com/office/drawing/2014/main" id="{837962E4-D963-43E4-8437-7839EA33A576}"/>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8">
            <a:extLst>
              <a:ext uri="{FF2B5EF4-FFF2-40B4-BE49-F238E27FC236}">
                <a16:creationId xmlns:a16="http://schemas.microsoft.com/office/drawing/2014/main" id="{39807F8A-5261-4384-A2B8-AFCC539FC610}"/>
              </a:ext>
            </a:extLst>
          </p:cNvPr>
          <p:cNvSpPr>
            <a:spLocks noGrp="1" noChangeArrowheads="1"/>
          </p:cNvSpPr>
          <p:nvPr>
            <p:ph type="sldNum" sz="quarter" idx="11"/>
          </p:nvPr>
        </p:nvSpPr>
        <p:spPr>
          <a:ln/>
        </p:spPr>
        <p:txBody>
          <a:bodyPr/>
          <a:lstStyle>
            <a:lvl1pPr>
              <a:defRPr/>
            </a:lvl1pPr>
          </a:lstStyle>
          <a:p>
            <a:fld id="{1671EE55-5077-49A9-9249-4B48D0556E2E}" type="slidenum">
              <a:rPr lang="cs-CZ" altLang="cs-CZ"/>
              <a:pPr/>
              <a:t>‹#›</a:t>
            </a:fld>
            <a:endParaRPr lang="cs-CZ" altLang="cs-CZ"/>
          </a:p>
        </p:txBody>
      </p:sp>
    </p:spTree>
    <p:extLst>
      <p:ext uri="{BB962C8B-B14F-4D97-AF65-F5344CB8AC3E}">
        <p14:creationId xmlns:p14="http://schemas.microsoft.com/office/powerpoint/2010/main" val="72466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7">
            <a:extLst>
              <a:ext uri="{FF2B5EF4-FFF2-40B4-BE49-F238E27FC236}">
                <a16:creationId xmlns:a16="http://schemas.microsoft.com/office/drawing/2014/main" id="{F0D17EB1-877E-4C88-9FE6-62061B868A99}"/>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8">
            <a:extLst>
              <a:ext uri="{FF2B5EF4-FFF2-40B4-BE49-F238E27FC236}">
                <a16:creationId xmlns:a16="http://schemas.microsoft.com/office/drawing/2014/main" id="{F9CB4177-A108-4E82-BA28-632E110EB382}"/>
              </a:ext>
            </a:extLst>
          </p:cNvPr>
          <p:cNvSpPr>
            <a:spLocks noGrp="1" noChangeArrowheads="1"/>
          </p:cNvSpPr>
          <p:nvPr>
            <p:ph type="sldNum" sz="quarter" idx="11"/>
          </p:nvPr>
        </p:nvSpPr>
        <p:spPr>
          <a:ln/>
        </p:spPr>
        <p:txBody>
          <a:bodyPr/>
          <a:lstStyle>
            <a:lvl1pPr>
              <a:defRPr/>
            </a:lvl1pPr>
          </a:lstStyle>
          <a:p>
            <a:fld id="{70CAF500-DAE0-49A3-A25D-F83E894B8B81}" type="slidenum">
              <a:rPr lang="cs-CZ" altLang="cs-CZ"/>
              <a:pPr/>
              <a:t>‹#›</a:t>
            </a:fld>
            <a:endParaRPr lang="cs-CZ" altLang="cs-CZ"/>
          </a:p>
        </p:txBody>
      </p:sp>
    </p:spTree>
    <p:extLst>
      <p:ext uri="{BB962C8B-B14F-4D97-AF65-F5344CB8AC3E}">
        <p14:creationId xmlns:p14="http://schemas.microsoft.com/office/powerpoint/2010/main" val="3834987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2520950" y="1125538"/>
            <a:ext cx="3140075" cy="5006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813425" y="1125538"/>
            <a:ext cx="3141663" cy="5006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7">
            <a:extLst>
              <a:ext uri="{FF2B5EF4-FFF2-40B4-BE49-F238E27FC236}">
                <a16:creationId xmlns:a16="http://schemas.microsoft.com/office/drawing/2014/main" id="{98D2570A-ABFD-412F-B505-B69DE79FC484}"/>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8">
            <a:extLst>
              <a:ext uri="{FF2B5EF4-FFF2-40B4-BE49-F238E27FC236}">
                <a16:creationId xmlns:a16="http://schemas.microsoft.com/office/drawing/2014/main" id="{509A583D-0933-4A39-94E2-C762EC8DA58E}"/>
              </a:ext>
            </a:extLst>
          </p:cNvPr>
          <p:cNvSpPr>
            <a:spLocks noGrp="1" noChangeArrowheads="1"/>
          </p:cNvSpPr>
          <p:nvPr>
            <p:ph type="sldNum" sz="quarter" idx="11"/>
          </p:nvPr>
        </p:nvSpPr>
        <p:spPr>
          <a:ln/>
        </p:spPr>
        <p:txBody>
          <a:bodyPr/>
          <a:lstStyle>
            <a:lvl1pPr>
              <a:defRPr/>
            </a:lvl1pPr>
          </a:lstStyle>
          <a:p>
            <a:fld id="{B0AADB54-E391-4A1E-BF1A-28888EB41CAD}" type="slidenum">
              <a:rPr lang="cs-CZ" altLang="cs-CZ"/>
              <a:pPr/>
              <a:t>‹#›</a:t>
            </a:fld>
            <a:endParaRPr lang="cs-CZ" altLang="cs-CZ"/>
          </a:p>
        </p:txBody>
      </p:sp>
    </p:spTree>
    <p:extLst>
      <p:ext uri="{BB962C8B-B14F-4D97-AF65-F5344CB8AC3E}">
        <p14:creationId xmlns:p14="http://schemas.microsoft.com/office/powerpoint/2010/main" val="1625855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7">
            <a:extLst>
              <a:ext uri="{FF2B5EF4-FFF2-40B4-BE49-F238E27FC236}">
                <a16:creationId xmlns:a16="http://schemas.microsoft.com/office/drawing/2014/main" id="{9BA6CB7C-3F94-48F5-8080-69054F7D5A75}"/>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8" name="Rectangle 8">
            <a:extLst>
              <a:ext uri="{FF2B5EF4-FFF2-40B4-BE49-F238E27FC236}">
                <a16:creationId xmlns:a16="http://schemas.microsoft.com/office/drawing/2014/main" id="{2DFBFEEA-044B-40FF-884B-1AAE1049C585}"/>
              </a:ext>
            </a:extLst>
          </p:cNvPr>
          <p:cNvSpPr>
            <a:spLocks noGrp="1" noChangeArrowheads="1"/>
          </p:cNvSpPr>
          <p:nvPr>
            <p:ph type="sldNum" sz="quarter" idx="11"/>
          </p:nvPr>
        </p:nvSpPr>
        <p:spPr>
          <a:ln/>
        </p:spPr>
        <p:txBody>
          <a:bodyPr/>
          <a:lstStyle>
            <a:lvl1pPr>
              <a:defRPr/>
            </a:lvl1pPr>
          </a:lstStyle>
          <a:p>
            <a:fld id="{CF3E76C9-484C-4B02-8E57-31BF97EAEF70}" type="slidenum">
              <a:rPr lang="cs-CZ" altLang="cs-CZ"/>
              <a:pPr/>
              <a:t>‹#›</a:t>
            </a:fld>
            <a:endParaRPr lang="cs-CZ" altLang="cs-CZ"/>
          </a:p>
        </p:txBody>
      </p:sp>
    </p:spTree>
    <p:extLst>
      <p:ext uri="{BB962C8B-B14F-4D97-AF65-F5344CB8AC3E}">
        <p14:creationId xmlns:p14="http://schemas.microsoft.com/office/powerpoint/2010/main" val="34429215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Rectangle 7">
            <a:extLst>
              <a:ext uri="{FF2B5EF4-FFF2-40B4-BE49-F238E27FC236}">
                <a16:creationId xmlns:a16="http://schemas.microsoft.com/office/drawing/2014/main" id="{BC7A7E88-E229-4B68-9766-0D9773893CE2}"/>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4" name="Rectangle 8">
            <a:extLst>
              <a:ext uri="{FF2B5EF4-FFF2-40B4-BE49-F238E27FC236}">
                <a16:creationId xmlns:a16="http://schemas.microsoft.com/office/drawing/2014/main" id="{66ABA221-892E-4BDB-98B6-8751CFF437E6}"/>
              </a:ext>
            </a:extLst>
          </p:cNvPr>
          <p:cNvSpPr>
            <a:spLocks noGrp="1" noChangeArrowheads="1"/>
          </p:cNvSpPr>
          <p:nvPr>
            <p:ph type="sldNum" sz="quarter" idx="11"/>
          </p:nvPr>
        </p:nvSpPr>
        <p:spPr>
          <a:ln/>
        </p:spPr>
        <p:txBody>
          <a:bodyPr/>
          <a:lstStyle>
            <a:lvl1pPr>
              <a:defRPr/>
            </a:lvl1pPr>
          </a:lstStyle>
          <a:p>
            <a:fld id="{CC37FA58-CB1A-4D43-977A-AEF599C66A78}" type="slidenum">
              <a:rPr lang="cs-CZ" altLang="cs-CZ"/>
              <a:pPr/>
              <a:t>‹#›</a:t>
            </a:fld>
            <a:endParaRPr lang="cs-CZ" altLang="cs-CZ"/>
          </a:p>
        </p:txBody>
      </p:sp>
    </p:spTree>
    <p:extLst>
      <p:ext uri="{BB962C8B-B14F-4D97-AF65-F5344CB8AC3E}">
        <p14:creationId xmlns:p14="http://schemas.microsoft.com/office/powerpoint/2010/main" val="391395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261BD807-FC14-495C-AFD3-2A11BB9DBDEC}"/>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3" name="Rectangle 8">
            <a:extLst>
              <a:ext uri="{FF2B5EF4-FFF2-40B4-BE49-F238E27FC236}">
                <a16:creationId xmlns:a16="http://schemas.microsoft.com/office/drawing/2014/main" id="{A93C95B7-F479-4193-93A3-24743B462B64}"/>
              </a:ext>
            </a:extLst>
          </p:cNvPr>
          <p:cNvSpPr>
            <a:spLocks noGrp="1" noChangeArrowheads="1"/>
          </p:cNvSpPr>
          <p:nvPr>
            <p:ph type="sldNum" sz="quarter" idx="11"/>
          </p:nvPr>
        </p:nvSpPr>
        <p:spPr>
          <a:ln/>
        </p:spPr>
        <p:txBody>
          <a:bodyPr/>
          <a:lstStyle>
            <a:lvl1pPr>
              <a:defRPr/>
            </a:lvl1pPr>
          </a:lstStyle>
          <a:p>
            <a:fld id="{B3BBDCC1-CA8F-4AD7-AB7C-D0A77091F028}" type="slidenum">
              <a:rPr lang="cs-CZ" altLang="cs-CZ"/>
              <a:pPr/>
              <a:t>‹#›</a:t>
            </a:fld>
            <a:endParaRPr lang="cs-CZ" altLang="cs-CZ"/>
          </a:p>
        </p:txBody>
      </p:sp>
    </p:spTree>
    <p:extLst>
      <p:ext uri="{BB962C8B-B14F-4D97-AF65-F5344CB8AC3E}">
        <p14:creationId xmlns:p14="http://schemas.microsoft.com/office/powerpoint/2010/main" val="499446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17">
            <a:extLst>
              <a:ext uri="{FF2B5EF4-FFF2-40B4-BE49-F238E27FC236}">
                <a16:creationId xmlns:a16="http://schemas.microsoft.com/office/drawing/2014/main" id="{57ECCBE0-7167-4CA6-80D6-2984B9AFC416}"/>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18">
            <a:extLst>
              <a:ext uri="{FF2B5EF4-FFF2-40B4-BE49-F238E27FC236}">
                <a16:creationId xmlns:a16="http://schemas.microsoft.com/office/drawing/2014/main" id="{E1AFD3E3-1C32-43B5-8527-19D8F60E83AF}"/>
              </a:ext>
            </a:extLst>
          </p:cNvPr>
          <p:cNvSpPr>
            <a:spLocks noGrp="1" noChangeArrowheads="1"/>
          </p:cNvSpPr>
          <p:nvPr>
            <p:ph type="sldNum" sz="quarter" idx="11"/>
          </p:nvPr>
        </p:nvSpPr>
        <p:spPr>
          <a:ln/>
        </p:spPr>
        <p:txBody>
          <a:bodyPr/>
          <a:lstStyle>
            <a:lvl1pPr>
              <a:defRPr/>
            </a:lvl1pPr>
          </a:lstStyle>
          <a:p>
            <a:fld id="{7B8B41D3-9B22-40A6-9ECC-1F0F3FCBE288}" type="slidenum">
              <a:rPr lang="cs-CZ" altLang="cs-CZ"/>
              <a:pPr/>
              <a:t>‹#›</a:t>
            </a:fld>
            <a:endParaRPr lang="cs-CZ" altLang="cs-CZ"/>
          </a:p>
        </p:txBody>
      </p:sp>
    </p:spTree>
    <p:extLst>
      <p:ext uri="{BB962C8B-B14F-4D97-AF65-F5344CB8AC3E}">
        <p14:creationId xmlns:p14="http://schemas.microsoft.com/office/powerpoint/2010/main" val="1591926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a:prstGeom prst="rect">
            <a:avLst/>
          </a:prstGeo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7">
            <a:extLst>
              <a:ext uri="{FF2B5EF4-FFF2-40B4-BE49-F238E27FC236}">
                <a16:creationId xmlns:a16="http://schemas.microsoft.com/office/drawing/2014/main" id="{DE40C94B-0D2B-4F2C-BC23-4A4DCE9E38F9}"/>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8">
            <a:extLst>
              <a:ext uri="{FF2B5EF4-FFF2-40B4-BE49-F238E27FC236}">
                <a16:creationId xmlns:a16="http://schemas.microsoft.com/office/drawing/2014/main" id="{E9DB96EC-683B-4F84-AFEF-BEC06495151A}"/>
              </a:ext>
            </a:extLst>
          </p:cNvPr>
          <p:cNvSpPr>
            <a:spLocks noGrp="1" noChangeArrowheads="1"/>
          </p:cNvSpPr>
          <p:nvPr>
            <p:ph type="sldNum" sz="quarter" idx="11"/>
          </p:nvPr>
        </p:nvSpPr>
        <p:spPr>
          <a:ln/>
        </p:spPr>
        <p:txBody>
          <a:bodyPr/>
          <a:lstStyle>
            <a:lvl1pPr>
              <a:defRPr/>
            </a:lvl1pPr>
          </a:lstStyle>
          <a:p>
            <a:fld id="{3C782821-6358-4312-B85B-A7A2CFC2030C}" type="slidenum">
              <a:rPr lang="cs-CZ" altLang="cs-CZ"/>
              <a:pPr/>
              <a:t>‹#›</a:t>
            </a:fld>
            <a:endParaRPr lang="cs-CZ" altLang="cs-CZ"/>
          </a:p>
        </p:txBody>
      </p:sp>
    </p:spTree>
    <p:extLst>
      <p:ext uri="{BB962C8B-B14F-4D97-AF65-F5344CB8AC3E}">
        <p14:creationId xmlns:p14="http://schemas.microsoft.com/office/powerpoint/2010/main" val="2226663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7">
            <a:extLst>
              <a:ext uri="{FF2B5EF4-FFF2-40B4-BE49-F238E27FC236}">
                <a16:creationId xmlns:a16="http://schemas.microsoft.com/office/drawing/2014/main" id="{B95061F9-B3BD-4223-B7B3-1B261E9CFC67}"/>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8">
            <a:extLst>
              <a:ext uri="{FF2B5EF4-FFF2-40B4-BE49-F238E27FC236}">
                <a16:creationId xmlns:a16="http://schemas.microsoft.com/office/drawing/2014/main" id="{3101C52F-0EA5-41FE-ACC7-B2F793D207C4}"/>
              </a:ext>
            </a:extLst>
          </p:cNvPr>
          <p:cNvSpPr>
            <a:spLocks noGrp="1" noChangeArrowheads="1"/>
          </p:cNvSpPr>
          <p:nvPr>
            <p:ph type="sldNum" sz="quarter" idx="11"/>
          </p:nvPr>
        </p:nvSpPr>
        <p:spPr>
          <a:ln/>
        </p:spPr>
        <p:txBody>
          <a:bodyPr/>
          <a:lstStyle>
            <a:lvl1pPr>
              <a:defRPr/>
            </a:lvl1pPr>
          </a:lstStyle>
          <a:p>
            <a:fld id="{EDB5839A-CE7A-42D0-8524-44258B04F690}" type="slidenum">
              <a:rPr lang="cs-CZ" altLang="cs-CZ"/>
              <a:pPr/>
              <a:t>‹#›</a:t>
            </a:fld>
            <a:endParaRPr lang="cs-CZ" altLang="cs-CZ"/>
          </a:p>
        </p:txBody>
      </p:sp>
    </p:spTree>
    <p:extLst>
      <p:ext uri="{BB962C8B-B14F-4D97-AF65-F5344CB8AC3E}">
        <p14:creationId xmlns:p14="http://schemas.microsoft.com/office/powerpoint/2010/main" val="2341047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a:prstGeom prst="rect">
            <a:avLst/>
          </a:prstGeom>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a:extLst>
              <a:ext uri="{FF2B5EF4-FFF2-40B4-BE49-F238E27FC236}">
                <a16:creationId xmlns:a16="http://schemas.microsoft.com/office/drawing/2014/main" id="{432E111A-EB73-4FA0-8A38-94BB1873CA43}"/>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8">
            <a:extLst>
              <a:ext uri="{FF2B5EF4-FFF2-40B4-BE49-F238E27FC236}">
                <a16:creationId xmlns:a16="http://schemas.microsoft.com/office/drawing/2014/main" id="{96B4F62B-06F5-444B-BD96-CD0B10742113}"/>
              </a:ext>
            </a:extLst>
          </p:cNvPr>
          <p:cNvSpPr>
            <a:spLocks noGrp="1" noChangeArrowheads="1"/>
          </p:cNvSpPr>
          <p:nvPr>
            <p:ph type="sldNum" sz="quarter" idx="11"/>
          </p:nvPr>
        </p:nvSpPr>
        <p:spPr>
          <a:ln/>
        </p:spPr>
        <p:txBody>
          <a:bodyPr/>
          <a:lstStyle>
            <a:lvl1pPr>
              <a:defRPr/>
            </a:lvl1pPr>
          </a:lstStyle>
          <a:p>
            <a:fld id="{6BF089F5-205E-4CE0-ACB4-00B1AAC17720}" type="slidenum">
              <a:rPr lang="cs-CZ" altLang="cs-CZ"/>
              <a:pPr/>
              <a:t>‹#›</a:t>
            </a:fld>
            <a:endParaRPr lang="cs-CZ" altLang="cs-CZ"/>
          </a:p>
        </p:txBody>
      </p:sp>
    </p:spTree>
    <p:extLst>
      <p:ext uri="{BB962C8B-B14F-4D97-AF65-F5344CB8AC3E}">
        <p14:creationId xmlns:p14="http://schemas.microsoft.com/office/powerpoint/2010/main" val="3440420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31013" y="274638"/>
            <a:ext cx="2124075" cy="5857875"/>
          </a:xfrm>
          <a:prstGeom prst="rect">
            <a:avLst/>
          </a:prstGeo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221413" cy="585787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7">
            <a:extLst>
              <a:ext uri="{FF2B5EF4-FFF2-40B4-BE49-F238E27FC236}">
                <a16:creationId xmlns:a16="http://schemas.microsoft.com/office/drawing/2014/main" id="{89AB486C-F58D-4DD0-9C06-BF75469FB77E}"/>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5" name="Rectangle 8">
            <a:extLst>
              <a:ext uri="{FF2B5EF4-FFF2-40B4-BE49-F238E27FC236}">
                <a16:creationId xmlns:a16="http://schemas.microsoft.com/office/drawing/2014/main" id="{24FC1736-F693-4154-BCB6-56F212E36FB5}"/>
              </a:ext>
            </a:extLst>
          </p:cNvPr>
          <p:cNvSpPr>
            <a:spLocks noGrp="1" noChangeArrowheads="1"/>
          </p:cNvSpPr>
          <p:nvPr>
            <p:ph type="sldNum" sz="quarter" idx="11"/>
          </p:nvPr>
        </p:nvSpPr>
        <p:spPr>
          <a:ln/>
        </p:spPr>
        <p:txBody>
          <a:bodyPr/>
          <a:lstStyle>
            <a:lvl1pPr>
              <a:defRPr/>
            </a:lvl1pPr>
          </a:lstStyle>
          <a:p>
            <a:fld id="{89038374-F457-408C-9827-6C284F795032}" type="slidenum">
              <a:rPr lang="cs-CZ" altLang="cs-CZ"/>
              <a:pPr/>
              <a:t>‹#›</a:t>
            </a:fld>
            <a:endParaRPr lang="cs-CZ" altLang="cs-CZ"/>
          </a:p>
        </p:txBody>
      </p:sp>
    </p:spTree>
    <p:extLst>
      <p:ext uri="{BB962C8B-B14F-4D97-AF65-F5344CB8AC3E}">
        <p14:creationId xmlns:p14="http://schemas.microsoft.com/office/powerpoint/2010/main" val="4239930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720725" y="2017713"/>
            <a:ext cx="40401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913313" y="2017713"/>
            <a:ext cx="4041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17">
            <a:extLst>
              <a:ext uri="{FF2B5EF4-FFF2-40B4-BE49-F238E27FC236}">
                <a16:creationId xmlns:a16="http://schemas.microsoft.com/office/drawing/2014/main" id="{EE5E353B-CEA0-4FE8-8523-736CFD933B7A}"/>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18">
            <a:extLst>
              <a:ext uri="{FF2B5EF4-FFF2-40B4-BE49-F238E27FC236}">
                <a16:creationId xmlns:a16="http://schemas.microsoft.com/office/drawing/2014/main" id="{16070D48-35ED-4E88-95FA-DD311FB2D733}"/>
              </a:ext>
            </a:extLst>
          </p:cNvPr>
          <p:cNvSpPr>
            <a:spLocks noGrp="1" noChangeArrowheads="1"/>
          </p:cNvSpPr>
          <p:nvPr>
            <p:ph type="sldNum" sz="quarter" idx="11"/>
          </p:nvPr>
        </p:nvSpPr>
        <p:spPr>
          <a:ln/>
        </p:spPr>
        <p:txBody>
          <a:bodyPr/>
          <a:lstStyle>
            <a:lvl1pPr>
              <a:defRPr/>
            </a:lvl1pPr>
          </a:lstStyle>
          <a:p>
            <a:fld id="{34700F25-B38B-4663-8B8F-68DD17C94E86}" type="slidenum">
              <a:rPr lang="cs-CZ" altLang="cs-CZ"/>
              <a:pPr/>
              <a:t>‹#›</a:t>
            </a:fld>
            <a:endParaRPr lang="cs-CZ" altLang="cs-CZ"/>
          </a:p>
        </p:txBody>
      </p:sp>
    </p:spTree>
    <p:extLst>
      <p:ext uri="{BB962C8B-B14F-4D97-AF65-F5344CB8AC3E}">
        <p14:creationId xmlns:p14="http://schemas.microsoft.com/office/powerpoint/2010/main" val="1499914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17">
            <a:extLst>
              <a:ext uri="{FF2B5EF4-FFF2-40B4-BE49-F238E27FC236}">
                <a16:creationId xmlns:a16="http://schemas.microsoft.com/office/drawing/2014/main" id="{CD8E4ED0-E222-4195-B875-58EF3CAA6AD3}"/>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8" name="Rectangle 18">
            <a:extLst>
              <a:ext uri="{FF2B5EF4-FFF2-40B4-BE49-F238E27FC236}">
                <a16:creationId xmlns:a16="http://schemas.microsoft.com/office/drawing/2014/main" id="{99BA875C-8DFC-439E-9CB3-2448A838DB8B}"/>
              </a:ext>
            </a:extLst>
          </p:cNvPr>
          <p:cNvSpPr>
            <a:spLocks noGrp="1" noChangeArrowheads="1"/>
          </p:cNvSpPr>
          <p:nvPr>
            <p:ph type="sldNum" sz="quarter" idx="11"/>
          </p:nvPr>
        </p:nvSpPr>
        <p:spPr>
          <a:ln/>
        </p:spPr>
        <p:txBody>
          <a:bodyPr/>
          <a:lstStyle>
            <a:lvl1pPr>
              <a:defRPr/>
            </a:lvl1pPr>
          </a:lstStyle>
          <a:p>
            <a:fld id="{5FBE7DC8-EC54-47E0-94A2-0685D4B54850}" type="slidenum">
              <a:rPr lang="cs-CZ" altLang="cs-CZ"/>
              <a:pPr/>
              <a:t>‹#›</a:t>
            </a:fld>
            <a:endParaRPr lang="cs-CZ" altLang="cs-CZ"/>
          </a:p>
        </p:txBody>
      </p:sp>
    </p:spTree>
    <p:extLst>
      <p:ext uri="{BB962C8B-B14F-4D97-AF65-F5344CB8AC3E}">
        <p14:creationId xmlns:p14="http://schemas.microsoft.com/office/powerpoint/2010/main" val="2894564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17">
            <a:extLst>
              <a:ext uri="{FF2B5EF4-FFF2-40B4-BE49-F238E27FC236}">
                <a16:creationId xmlns:a16="http://schemas.microsoft.com/office/drawing/2014/main" id="{CFD23C0A-2870-45BD-8B5E-F47B7C82D81A}"/>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4" name="Rectangle 18">
            <a:extLst>
              <a:ext uri="{FF2B5EF4-FFF2-40B4-BE49-F238E27FC236}">
                <a16:creationId xmlns:a16="http://schemas.microsoft.com/office/drawing/2014/main" id="{65A068F5-6A0F-4942-B0D0-4E49B343EDC4}"/>
              </a:ext>
            </a:extLst>
          </p:cNvPr>
          <p:cNvSpPr>
            <a:spLocks noGrp="1" noChangeArrowheads="1"/>
          </p:cNvSpPr>
          <p:nvPr>
            <p:ph type="sldNum" sz="quarter" idx="11"/>
          </p:nvPr>
        </p:nvSpPr>
        <p:spPr>
          <a:ln/>
        </p:spPr>
        <p:txBody>
          <a:bodyPr/>
          <a:lstStyle>
            <a:lvl1pPr>
              <a:defRPr/>
            </a:lvl1pPr>
          </a:lstStyle>
          <a:p>
            <a:fld id="{286BB24C-DD48-4FF3-9CBB-69EF3A6DC891}" type="slidenum">
              <a:rPr lang="cs-CZ" altLang="cs-CZ"/>
              <a:pPr/>
              <a:t>‹#›</a:t>
            </a:fld>
            <a:endParaRPr lang="cs-CZ" altLang="cs-CZ"/>
          </a:p>
        </p:txBody>
      </p:sp>
    </p:spTree>
    <p:extLst>
      <p:ext uri="{BB962C8B-B14F-4D97-AF65-F5344CB8AC3E}">
        <p14:creationId xmlns:p14="http://schemas.microsoft.com/office/powerpoint/2010/main" val="3030273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EB267307-93F9-451C-BF21-6D3057BB6298}"/>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3" name="Rectangle 18">
            <a:extLst>
              <a:ext uri="{FF2B5EF4-FFF2-40B4-BE49-F238E27FC236}">
                <a16:creationId xmlns:a16="http://schemas.microsoft.com/office/drawing/2014/main" id="{55125B42-9875-4E33-9E05-E0039DE9FCE5}"/>
              </a:ext>
            </a:extLst>
          </p:cNvPr>
          <p:cNvSpPr>
            <a:spLocks noGrp="1" noChangeArrowheads="1"/>
          </p:cNvSpPr>
          <p:nvPr>
            <p:ph type="sldNum" sz="quarter" idx="11"/>
          </p:nvPr>
        </p:nvSpPr>
        <p:spPr>
          <a:ln/>
        </p:spPr>
        <p:txBody>
          <a:bodyPr/>
          <a:lstStyle>
            <a:lvl1pPr>
              <a:defRPr/>
            </a:lvl1pPr>
          </a:lstStyle>
          <a:p>
            <a:fld id="{B397391C-9ECB-479A-B03C-19B443DD1EAB}" type="slidenum">
              <a:rPr lang="cs-CZ" altLang="cs-CZ"/>
              <a:pPr/>
              <a:t>‹#›</a:t>
            </a:fld>
            <a:endParaRPr lang="cs-CZ" altLang="cs-CZ"/>
          </a:p>
        </p:txBody>
      </p:sp>
    </p:spTree>
    <p:extLst>
      <p:ext uri="{BB962C8B-B14F-4D97-AF65-F5344CB8AC3E}">
        <p14:creationId xmlns:p14="http://schemas.microsoft.com/office/powerpoint/2010/main" val="2862512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17">
            <a:extLst>
              <a:ext uri="{FF2B5EF4-FFF2-40B4-BE49-F238E27FC236}">
                <a16:creationId xmlns:a16="http://schemas.microsoft.com/office/drawing/2014/main" id="{52CCD28F-CE67-416F-A9A2-1CA05050F49F}"/>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18">
            <a:extLst>
              <a:ext uri="{FF2B5EF4-FFF2-40B4-BE49-F238E27FC236}">
                <a16:creationId xmlns:a16="http://schemas.microsoft.com/office/drawing/2014/main" id="{3AFA70F0-1476-4554-A97B-4B2F68CF015E}"/>
              </a:ext>
            </a:extLst>
          </p:cNvPr>
          <p:cNvSpPr>
            <a:spLocks noGrp="1" noChangeArrowheads="1"/>
          </p:cNvSpPr>
          <p:nvPr>
            <p:ph type="sldNum" sz="quarter" idx="11"/>
          </p:nvPr>
        </p:nvSpPr>
        <p:spPr>
          <a:ln/>
        </p:spPr>
        <p:txBody>
          <a:bodyPr/>
          <a:lstStyle>
            <a:lvl1pPr>
              <a:defRPr/>
            </a:lvl1pPr>
          </a:lstStyle>
          <a:p>
            <a:fld id="{03014A88-591B-465C-8EA4-86360076FB05}" type="slidenum">
              <a:rPr lang="cs-CZ" altLang="cs-CZ"/>
              <a:pPr/>
              <a:t>‹#›</a:t>
            </a:fld>
            <a:endParaRPr lang="cs-CZ" altLang="cs-CZ"/>
          </a:p>
        </p:txBody>
      </p:sp>
    </p:spTree>
    <p:extLst>
      <p:ext uri="{BB962C8B-B14F-4D97-AF65-F5344CB8AC3E}">
        <p14:creationId xmlns:p14="http://schemas.microsoft.com/office/powerpoint/2010/main" val="303680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Klepnutím na ikonu přidáte obrázek.</a:t>
            </a:r>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17">
            <a:extLst>
              <a:ext uri="{FF2B5EF4-FFF2-40B4-BE49-F238E27FC236}">
                <a16:creationId xmlns:a16="http://schemas.microsoft.com/office/drawing/2014/main" id="{E7AA7381-1CCB-42E9-B892-A68E05C0FFDC}"/>
              </a:ext>
            </a:extLst>
          </p:cNvPr>
          <p:cNvSpPr>
            <a:spLocks noGrp="1" noChangeArrowheads="1"/>
          </p:cNvSpPr>
          <p:nvPr>
            <p:ph type="ftr" sz="quarter" idx="10"/>
          </p:nvPr>
        </p:nvSpPr>
        <p:spPr>
          <a:ln/>
        </p:spPr>
        <p:txBody>
          <a:bodyPr/>
          <a:lstStyle>
            <a:lvl1pPr>
              <a:defRPr/>
            </a:lvl1pPr>
          </a:lstStyle>
          <a:p>
            <a:pPr>
              <a:defRPr/>
            </a:pPr>
            <a:r>
              <a:rPr lang="cs-CZ"/>
              <a:t>MU, Právnická fakulta, Katedra správní vědy a správního práva</a:t>
            </a:r>
          </a:p>
        </p:txBody>
      </p:sp>
      <p:sp>
        <p:nvSpPr>
          <p:cNvPr id="6" name="Rectangle 18">
            <a:extLst>
              <a:ext uri="{FF2B5EF4-FFF2-40B4-BE49-F238E27FC236}">
                <a16:creationId xmlns:a16="http://schemas.microsoft.com/office/drawing/2014/main" id="{20A091EA-2CCD-4D4E-BECC-6AD824471DE4}"/>
              </a:ext>
            </a:extLst>
          </p:cNvPr>
          <p:cNvSpPr>
            <a:spLocks noGrp="1" noChangeArrowheads="1"/>
          </p:cNvSpPr>
          <p:nvPr>
            <p:ph type="sldNum" sz="quarter" idx="11"/>
          </p:nvPr>
        </p:nvSpPr>
        <p:spPr>
          <a:ln/>
        </p:spPr>
        <p:txBody>
          <a:bodyPr/>
          <a:lstStyle>
            <a:lvl1pPr>
              <a:defRPr/>
            </a:lvl1pPr>
          </a:lstStyle>
          <a:p>
            <a:fld id="{76324C11-CB7D-4768-8FA9-6701CDD2A8C6}" type="slidenum">
              <a:rPr lang="cs-CZ" altLang="cs-CZ"/>
              <a:pPr/>
              <a:t>‹#›</a:t>
            </a:fld>
            <a:endParaRPr lang="cs-CZ" altLang="cs-CZ"/>
          </a:p>
        </p:txBody>
      </p:sp>
    </p:spTree>
    <p:extLst>
      <p:ext uri="{BB962C8B-B14F-4D97-AF65-F5344CB8AC3E}">
        <p14:creationId xmlns:p14="http://schemas.microsoft.com/office/powerpoint/2010/main" val="2549620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2">
            <a:extLst>
              <a:ext uri="{FF2B5EF4-FFF2-40B4-BE49-F238E27FC236}">
                <a16:creationId xmlns:a16="http://schemas.microsoft.com/office/drawing/2014/main" id="{BC0DAD51-4DF4-4E75-BD86-3F13C0A62934}"/>
              </a:ext>
            </a:extLst>
          </p:cNvPr>
          <p:cNvGrpSpPr>
            <a:grpSpLocks/>
          </p:cNvGrpSpPr>
          <p:nvPr/>
        </p:nvGrpSpPr>
        <p:grpSpPr bwMode="auto">
          <a:xfrm>
            <a:off x="0" y="0"/>
            <a:ext cx="9144000" cy="6858000"/>
            <a:chOff x="0" y="0"/>
            <a:chExt cx="5760" cy="4320"/>
          </a:xfrm>
        </p:grpSpPr>
        <p:sp>
          <p:nvSpPr>
            <p:cNvPr id="64532" name="Rectangle 20">
              <a:extLst>
                <a:ext uri="{FF2B5EF4-FFF2-40B4-BE49-F238E27FC236}">
                  <a16:creationId xmlns:a16="http://schemas.microsoft.com/office/drawing/2014/main" id="{D8B3936D-4DB8-4713-B901-9535309A4E7B}"/>
                </a:ext>
              </a:extLst>
            </p:cNvPr>
            <p:cNvSpPr>
              <a:spLocks noChangeArrowheads="1"/>
            </p:cNvSpPr>
            <p:nvPr/>
          </p:nvSpPr>
          <p:spPr bwMode="auto">
            <a:xfrm>
              <a:off x="0" y="0"/>
              <a:ext cx="5760" cy="4320"/>
            </a:xfrm>
            <a:prstGeom prst="rect">
              <a:avLst/>
            </a:prstGeom>
            <a:gradFill rotWithShape="1">
              <a:gsLst>
                <a:gs pos="0">
                  <a:schemeClr val="bg1"/>
                </a:gs>
                <a:gs pos="100000">
                  <a:schemeClr val="bg1">
                    <a:gamma/>
                    <a:shade val="87843"/>
                    <a:invGamma/>
                  </a:schemeClr>
                </a:gs>
              </a:gsLst>
              <a:lin ang="2700000" scaled="1"/>
            </a:gradFill>
            <a:ln w="9525">
              <a:noFill/>
              <a:miter lim="800000"/>
              <a:headEnd/>
              <a:tailEnd/>
            </a:ln>
            <a:effectLst/>
          </p:spPr>
          <p:txBody>
            <a:bodyPr wrap="none" anchor="ctr"/>
            <a:lstStyle/>
            <a:p>
              <a:pPr>
                <a:defRPr/>
              </a:pPr>
              <a:endParaRPr lang="cs-CZ">
                <a:cs typeface="+mn-cs"/>
              </a:endParaRPr>
            </a:p>
          </p:txBody>
        </p:sp>
        <p:sp>
          <p:nvSpPr>
            <p:cNvPr id="1032" name="Rectangle 19">
              <a:extLst>
                <a:ext uri="{FF2B5EF4-FFF2-40B4-BE49-F238E27FC236}">
                  <a16:creationId xmlns:a16="http://schemas.microsoft.com/office/drawing/2014/main" id="{023ED428-53AF-4824-941F-1CB4F38A357F}"/>
                </a:ext>
              </a:extLst>
            </p:cNvPr>
            <p:cNvSpPr>
              <a:spLocks noChangeArrowheads="1"/>
            </p:cNvSpPr>
            <p:nvPr/>
          </p:nvSpPr>
          <p:spPr bwMode="auto">
            <a:xfrm>
              <a:off x="0" y="0"/>
              <a:ext cx="5760" cy="510"/>
            </a:xfrm>
            <a:prstGeom prst="rect">
              <a:avLst/>
            </a:prstGeom>
            <a:gradFill rotWithShape="1">
              <a:gsLst>
                <a:gs pos="0">
                  <a:srgbClr val="00287D"/>
                </a:gs>
                <a:gs pos="100000">
                  <a:srgbClr val="001E5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defRPr/>
              </a:pPr>
              <a:endParaRPr lang="cs-CZ" altLang="cs-CZ"/>
            </a:p>
          </p:txBody>
        </p:sp>
        <p:pic>
          <p:nvPicPr>
            <p:cNvPr id="1033" name="Picture 21" descr="zahlavi CZ">
              <a:extLst>
                <a:ext uri="{FF2B5EF4-FFF2-40B4-BE49-F238E27FC236}">
                  <a16:creationId xmlns:a16="http://schemas.microsoft.com/office/drawing/2014/main" id="{FC61889E-2167-4BE1-ACE8-D56AD0C2FA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
              <a:ext cx="5758" cy="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9">
            <a:extLst>
              <a:ext uri="{FF2B5EF4-FFF2-40B4-BE49-F238E27FC236}">
                <a16:creationId xmlns:a16="http://schemas.microsoft.com/office/drawing/2014/main" id="{4CBCF824-43C4-4ABC-8397-C9366EC287E7}"/>
              </a:ext>
            </a:extLst>
          </p:cNvPr>
          <p:cNvSpPr>
            <a:spLocks noGrp="1" noChangeArrowheads="1"/>
          </p:cNvSpPr>
          <p:nvPr>
            <p:ph type="title"/>
          </p:nvPr>
        </p:nvSpPr>
        <p:spPr bwMode="auto">
          <a:xfrm>
            <a:off x="720725" y="1125538"/>
            <a:ext cx="78279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cs-CZ" altLang="cs-CZ"/>
              <a:t>Klepnutím lze upravit styl předlohy nadpisů.</a:t>
            </a:r>
          </a:p>
        </p:txBody>
      </p:sp>
      <p:sp>
        <p:nvSpPr>
          <p:cNvPr id="1028" name="Rectangle 10">
            <a:extLst>
              <a:ext uri="{FF2B5EF4-FFF2-40B4-BE49-F238E27FC236}">
                <a16:creationId xmlns:a16="http://schemas.microsoft.com/office/drawing/2014/main" id="{F29194E3-8C5E-4C2B-B320-E73611191C60}"/>
              </a:ext>
            </a:extLst>
          </p:cNvPr>
          <p:cNvSpPr>
            <a:spLocks noGrp="1" noChangeArrowheads="1"/>
          </p:cNvSpPr>
          <p:nvPr>
            <p:ph type="body" idx="1"/>
          </p:nvPr>
        </p:nvSpPr>
        <p:spPr bwMode="auto">
          <a:xfrm>
            <a:off x="720725" y="2017713"/>
            <a:ext cx="82343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64529" name="Rectangle 17">
            <a:extLst>
              <a:ext uri="{FF2B5EF4-FFF2-40B4-BE49-F238E27FC236}">
                <a16:creationId xmlns:a16="http://schemas.microsoft.com/office/drawing/2014/main" id="{4AB6FB1A-432C-4AD5-B83E-13166CA28AF6}"/>
              </a:ext>
            </a:extLst>
          </p:cNvPr>
          <p:cNvSpPr>
            <a:spLocks noGrp="1" noChangeArrowheads="1"/>
          </p:cNvSpPr>
          <p:nvPr>
            <p:ph type="ftr" sz="quarter" idx="3"/>
          </p:nvPr>
        </p:nvSpPr>
        <p:spPr bwMode="auto">
          <a:xfrm>
            <a:off x="2555875" y="6248400"/>
            <a:ext cx="40322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969696"/>
                </a:solidFill>
                <a:cs typeface="+mn-cs"/>
              </a:defRPr>
            </a:lvl1pPr>
          </a:lstStyle>
          <a:p>
            <a:pPr>
              <a:defRPr/>
            </a:pPr>
            <a:r>
              <a:rPr lang="cs-CZ"/>
              <a:t>MU, Právnická fakulta, Katedra správní vědy a správního práva</a:t>
            </a:r>
          </a:p>
        </p:txBody>
      </p:sp>
      <p:sp>
        <p:nvSpPr>
          <p:cNvPr id="64530" name="Rectangle 18">
            <a:extLst>
              <a:ext uri="{FF2B5EF4-FFF2-40B4-BE49-F238E27FC236}">
                <a16:creationId xmlns:a16="http://schemas.microsoft.com/office/drawing/2014/main" id="{A90F2D74-EA4C-4E2D-81CF-44B7960F1A94}"/>
              </a:ext>
            </a:extLst>
          </p:cNvPr>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969696"/>
                </a:solidFill>
              </a:defRPr>
            </a:lvl1pPr>
          </a:lstStyle>
          <a:p>
            <a:fld id="{075B1713-1195-4DA7-8FC9-E2246C342849}"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930"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p:txStyles>
    <p:titleStyle>
      <a:lvl1pPr algn="l" rtl="0" eaLnBrk="0" fontAlgn="base" hangingPunct="0">
        <a:spcBef>
          <a:spcPct val="0"/>
        </a:spcBef>
        <a:spcAft>
          <a:spcPct val="0"/>
        </a:spcAft>
        <a:defRPr sz="2400" b="1">
          <a:solidFill>
            <a:srgbClr val="00287D"/>
          </a:solidFill>
          <a:latin typeface="+mj-lt"/>
          <a:ea typeface="+mj-ea"/>
          <a:cs typeface="+mj-cs"/>
        </a:defRPr>
      </a:lvl1pPr>
      <a:lvl2pPr algn="l" rtl="0" eaLnBrk="0" fontAlgn="base" hangingPunct="0">
        <a:spcBef>
          <a:spcPct val="0"/>
        </a:spcBef>
        <a:spcAft>
          <a:spcPct val="0"/>
        </a:spcAft>
        <a:defRPr sz="2400" b="1">
          <a:solidFill>
            <a:srgbClr val="00287D"/>
          </a:solidFill>
          <a:latin typeface="Tahoma" pitchFamily="34" charset="0"/>
        </a:defRPr>
      </a:lvl2pPr>
      <a:lvl3pPr algn="l" rtl="0" eaLnBrk="0" fontAlgn="base" hangingPunct="0">
        <a:spcBef>
          <a:spcPct val="0"/>
        </a:spcBef>
        <a:spcAft>
          <a:spcPct val="0"/>
        </a:spcAft>
        <a:defRPr sz="2400" b="1">
          <a:solidFill>
            <a:srgbClr val="00287D"/>
          </a:solidFill>
          <a:latin typeface="Tahoma" pitchFamily="34" charset="0"/>
        </a:defRPr>
      </a:lvl3pPr>
      <a:lvl4pPr algn="l" rtl="0" eaLnBrk="0" fontAlgn="base" hangingPunct="0">
        <a:spcBef>
          <a:spcPct val="0"/>
        </a:spcBef>
        <a:spcAft>
          <a:spcPct val="0"/>
        </a:spcAft>
        <a:defRPr sz="2400" b="1">
          <a:solidFill>
            <a:srgbClr val="00287D"/>
          </a:solidFill>
          <a:latin typeface="Tahoma" pitchFamily="34" charset="0"/>
        </a:defRPr>
      </a:lvl4pPr>
      <a:lvl5pPr algn="l" rtl="0" eaLnBrk="0" fontAlgn="base" hangingPunct="0">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342900" indent="-342900" algn="l" rtl="0" eaLnBrk="0" fontAlgn="base" hangingPunct="0">
        <a:spcBef>
          <a:spcPct val="20000"/>
        </a:spcBef>
        <a:spcAft>
          <a:spcPct val="0"/>
        </a:spcAft>
        <a:buClr>
          <a:srgbClr val="969696"/>
        </a:buClr>
        <a:buSzPct val="80000"/>
        <a:buFont typeface="Wingdings" panose="05000000000000000000" pitchFamily="2" charset="2"/>
        <a:buBlip>
          <a:blip r:embed="rId14"/>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80000"/>
        <a:buFont typeface="Wingdings" panose="05000000000000000000" pitchFamily="2" charset="2"/>
        <a:buBlip>
          <a:blip r:embed="rId14"/>
        </a:buBlip>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80000"/>
        <a:buFont typeface="Wingdings" panose="05000000000000000000" pitchFamily="2" charset="2"/>
        <a:buBlip>
          <a:blip r:embed="rId14"/>
        </a:buBlip>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90000"/>
        <a:buFont typeface="Wingdings" panose="05000000000000000000" pitchFamily="2" charset="2"/>
        <a:buBlip>
          <a:blip r:embed="rId14"/>
        </a:buBlip>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Blip>
          <a:blip r:embed="rId14"/>
        </a:buBlip>
        <a:defRPr>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Blip>
          <a:blip r:embed="rId14"/>
        </a:buBlip>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B0C0D62D-7ECB-429E-BB82-4108957B0A22}"/>
              </a:ext>
            </a:extLst>
          </p:cNvPr>
          <p:cNvGrpSpPr>
            <a:grpSpLocks/>
          </p:cNvGrpSpPr>
          <p:nvPr/>
        </p:nvGrpSpPr>
        <p:grpSpPr bwMode="auto">
          <a:xfrm>
            <a:off x="0" y="0"/>
            <a:ext cx="9144000" cy="6858000"/>
            <a:chOff x="0" y="0"/>
            <a:chExt cx="5760" cy="4320"/>
          </a:xfrm>
        </p:grpSpPr>
        <p:sp>
          <p:nvSpPr>
            <p:cNvPr id="108547" name="Rectangle 3">
              <a:extLst>
                <a:ext uri="{FF2B5EF4-FFF2-40B4-BE49-F238E27FC236}">
                  <a16:creationId xmlns:a16="http://schemas.microsoft.com/office/drawing/2014/main" id="{942E6AC8-380B-456D-8D67-BEE55783C590}"/>
                </a:ext>
              </a:extLst>
            </p:cNvPr>
            <p:cNvSpPr>
              <a:spLocks noChangeArrowheads="1"/>
            </p:cNvSpPr>
            <p:nvPr/>
          </p:nvSpPr>
          <p:spPr bwMode="auto">
            <a:xfrm>
              <a:off x="0" y="0"/>
              <a:ext cx="5760" cy="4320"/>
            </a:xfrm>
            <a:prstGeom prst="rect">
              <a:avLst/>
            </a:prstGeom>
            <a:gradFill rotWithShape="1">
              <a:gsLst>
                <a:gs pos="0">
                  <a:schemeClr val="bg1"/>
                </a:gs>
                <a:gs pos="100000">
                  <a:schemeClr val="bg1">
                    <a:gamma/>
                    <a:shade val="87843"/>
                    <a:invGamma/>
                  </a:schemeClr>
                </a:gs>
              </a:gsLst>
              <a:lin ang="2700000" scaled="1"/>
            </a:gradFill>
            <a:ln w="9525">
              <a:noFill/>
              <a:miter lim="800000"/>
              <a:headEnd/>
              <a:tailEnd/>
            </a:ln>
            <a:effectLst/>
          </p:spPr>
          <p:txBody>
            <a:bodyPr wrap="none" anchor="ctr"/>
            <a:lstStyle/>
            <a:p>
              <a:pPr>
                <a:defRPr/>
              </a:pPr>
              <a:endParaRPr lang="cs-CZ">
                <a:cs typeface="+mn-cs"/>
              </a:endParaRPr>
            </a:p>
          </p:txBody>
        </p:sp>
        <p:sp>
          <p:nvSpPr>
            <p:cNvPr id="2055" name="Rectangle 4">
              <a:extLst>
                <a:ext uri="{FF2B5EF4-FFF2-40B4-BE49-F238E27FC236}">
                  <a16:creationId xmlns:a16="http://schemas.microsoft.com/office/drawing/2014/main" id="{96630BCA-9F94-4544-A103-ECAA932EA296}"/>
                </a:ext>
              </a:extLst>
            </p:cNvPr>
            <p:cNvSpPr>
              <a:spLocks noChangeArrowheads="1"/>
            </p:cNvSpPr>
            <p:nvPr/>
          </p:nvSpPr>
          <p:spPr bwMode="auto">
            <a:xfrm>
              <a:off x="0" y="0"/>
              <a:ext cx="5760" cy="510"/>
            </a:xfrm>
            <a:prstGeom prst="rect">
              <a:avLst/>
            </a:prstGeom>
            <a:gradFill rotWithShape="1">
              <a:gsLst>
                <a:gs pos="0">
                  <a:srgbClr val="00287D"/>
                </a:gs>
                <a:gs pos="100000">
                  <a:srgbClr val="001E5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defRPr/>
              </a:pPr>
              <a:endParaRPr lang="cs-CZ" altLang="cs-CZ"/>
            </a:p>
          </p:txBody>
        </p:sp>
        <p:pic>
          <p:nvPicPr>
            <p:cNvPr id="2056" name="Picture 5" descr="zahlavi CZ">
              <a:extLst>
                <a:ext uri="{FF2B5EF4-FFF2-40B4-BE49-F238E27FC236}">
                  <a16:creationId xmlns:a16="http://schemas.microsoft.com/office/drawing/2014/main" id="{92AE9801-4242-4A96-BF7F-58806FAE58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
              <a:ext cx="5758" cy="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1" name="Rectangle 7">
            <a:extLst>
              <a:ext uri="{FF2B5EF4-FFF2-40B4-BE49-F238E27FC236}">
                <a16:creationId xmlns:a16="http://schemas.microsoft.com/office/drawing/2014/main" id="{0A61F89F-E171-48F9-B2B5-F542F4951F9B}"/>
              </a:ext>
            </a:extLst>
          </p:cNvPr>
          <p:cNvSpPr>
            <a:spLocks noGrp="1" noChangeArrowheads="1"/>
          </p:cNvSpPr>
          <p:nvPr>
            <p:ph type="body" idx="1"/>
          </p:nvPr>
        </p:nvSpPr>
        <p:spPr bwMode="auto">
          <a:xfrm>
            <a:off x="720725" y="1125538"/>
            <a:ext cx="8234363"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8552" name="Rectangle 8">
            <a:extLst>
              <a:ext uri="{FF2B5EF4-FFF2-40B4-BE49-F238E27FC236}">
                <a16:creationId xmlns:a16="http://schemas.microsoft.com/office/drawing/2014/main" id="{41051207-B51A-455B-B848-F5ADACFE07A6}"/>
              </a:ext>
            </a:extLst>
          </p:cNvPr>
          <p:cNvSpPr>
            <a:spLocks noGrp="1" noChangeArrowheads="1"/>
          </p:cNvSpPr>
          <p:nvPr>
            <p:ph type="ftr" sz="quarter" idx="3"/>
          </p:nvPr>
        </p:nvSpPr>
        <p:spPr bwMode="auto">
          <a:xfrm>
            <a:off x="2555875" y="6248400"/>
            <a:ext cx="40322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969696"/>
                </a:solidFill>
                <a:cs typeface="+mn-cs"/>
              </a:defRPr>
            </a:lvl1pPr>
          </a:lstStyle>
          <a:p>
            <a:pPr>
              <a:defRPr/>
            </a:pPr>
            <a:r>
              <a:rPr lang="cs-CZ"/>
              <a:t>MU, Právnická fakulta, Katedra správní vědy a správního práva</a:t>
            </a:r>
          </a:p>
        </p:txBody>
      </p:sp>
      <p:sp>
        <p:nvSpPr>
          <p:cNvPr id="108553" name="Rectangle 9">
            <a:extLst>
              <a:ext uri="{FF2B5EF4-FFF2-40B4-BE49-F238E27FC236}">
                <a16:creationId xmlns:a16="http://schemas.microsoft.com/office/drawing/2014/main" id="{95347D0F-C5E2-47F7-954D-65462CD42DD1}"/>
              </a:ext>
            </a:extLst>
          </p:cNvPr>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969696"/>
                </a:solidFill>
              </a:defRPr>
            </a:lvl1pPr>
          </a:lstStyle>
          <a:p>
            <a:fld id="{73A60FB9-6312-4FCB-A975-A5F2034C8E83}"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hf hdr="0"/>
  <p:txStyles>
    <p:titleStyle>
      <a:lvl1pPr algn="l" rtl="0" eaLnBrk="0" fontAlgn="base" hangingPunct="0">
        <a:spcBef>
          <a:spcPct val="0"/>
        </a:spcBef>
        <a:spcAft>
          <a:spcPct val="0"/>
        </a:spcAft>
        <a:defRPr sz="2400" b="1">
          <a:solidFill>
            <a:srgbClr val="00287D"/>
          </a:solidFill>
          <a:latin typeface="+mj-lt"/>
          <a:ea typeface="+mj-ea"/>
          <a:cs typeface="+mj-cs"/>
        </a:defRPr>
      </a:lvl1pPr>
      <a:lvl2pPr algn="l" rtl="0" eaLnBrk="0" fontAlgn="base" hangingPunct="0">
        <a:spcBef>
          <a:spcPct val="0"/>
        </a:spcBef>
        <a:spcAft>
          <a:spcPct val="0"/>
        </a:spcAft>
        <a:defRPr sz="2400" b="1">
          <a:solidFill>
            <a:srgbClr val="00287D"/>
          </a:solidFill>
          <a:latin typeface="Tahoma" pitchFamily="34" charset="0"/>
        </a:defRPr>
      </a:lvl2pPr>
      <a:lvl3pPr algn="l" rtl="0" eaLnBrk="0" fontAlgn="base" hangingPunct="0">
        <a:spcBef>
          <a:spcPct val="0"/>
        </a:spcBef>
        <a:spcAft>
          <a:spcPct val="0"/>
        </a:spcAft>
        <a:defRPr sz="2400" b="1">
          <a:solidFill>
            <a:srgbClr val="00287D"/>
          </a:solidFill>
          <a:latin typeface="Tahoma" pitchFamily="34" charset="0"/>
        </a:defRPr>
      </a:lvl3pPr>
      <a:lvl4pPr algn="l" rtl="0" eaLnBrk="0" fontAlgn="base" hangingPunct="0">
        <a:spcBef>
          <a:spcPct val="0"/>
        </a:spcBef>
        <a:spcAft>
          <a:spcPct val="0"/>
        </a:spcAft>
        <a:defRPr sz="2400" b="1">
          <a:solidFill>
            <a:srgbClr val="00287D"/>
          </a:solidFill>
          <a:latin typeface="Tahoma" pitchFamily="34" charset="0"/>
        </a:defRPr>
      </a:lvl4pPr>
      <a:lvl5pPr algn="l" rtl="0" eaLnBrk="0" fontAlgn="base" hangingPunct="0">
        <a:spcBef>
          <a:spcPct val="0"/>
        </a:spcBef>
        <a:spcAft>
          <a:spcPct val="0"/>
        </a:spcAft>
        <a:defRPr sz="2400" b="1">
          <a:solidFill>
            <a:srgbClr val="00287D"/>
          </a:solidFill>
          <a:latin typeface="Tahoma" pitchFamily="34" charset="0"/>
        </a:defRPr>
      </a:lvl5pPr>
      <a:lvl6pPr marL="457200" algn="l" rtl="0" fontAlgn="base">
        <a:spcBef>
          <a:spcPct val="0"/>
        </a:spcBef>
        <a:spcAft>
          <a:spcPct val="0"/>
        </a:spcAft>
        <a:defRPr sz="2400" b="1">
          <a:solidFill>
            <a:srgbClr val="00287D"/>
          </a:solidFill>
          <a:latin typeface="Tahoma" pitchFamily="34" charset="0"/>
        </a:defRPr>
      </a:lvl6pPr>
      <a:lvl7pPr marL="914400" algn="l" rtl="0" fontAlgn="base">
        <a:spcBef>
          <a:spcPct val="0"/>
        </a:spcBef>
        <a:spcAft>
          <a:spcPct val="0"/>
        </a:spcAft>
        <a:defRPr sz="2400" b="1">
          <a:solidFill>
            <a:srgbClr val="00287D"/>
          </a:solidFill>
          <a:latin typeface="Tahoma" pitchFamily="34" charset="0"/>
        </a:defRPr>
      </a:lvl7pPr>
      <a:lvl8pPr marL="1371600" algn="l" rtl="0" fontAlgn="base">
        <a:spcBef>
          <a:spcPct val="0"/>
        </a:spcBef>
        <a:spcAft>
          <a:spcPct val="0"/>
        </a:spcAft>
        <a:defRPr sz="2400" b="1">
          <a:solidFill>
            <a:srgbClr val="00287D"/>
          </a:solidFill>
          <a:latin typeface="Tahoma" pitchFamily="34" charset="0"/>
        </a:defRPr>
      </a:lvl8pPr>
      <a:lvl9pPr marL="1828800" algn="l" rtl="0" fontAlgn="base">
        <a:spcBef>
          <a:spcPct val="0"/>
        </a:spcBef>
        <a:spcAft>
          <a:spcPct val="0"/>
        </a:spcAft>
        <a:defRPr sz="2400" b="1">
          <a:solidFill>
            <a:srgbClr val="00287D"/>
          </a:solidFill>
          <a:latin typeface="Tahoma" pitchFamily="34" charset="0"/>
        </a:defRPr>
      </a:lvl9pPr>
    </p:titleStyle>
    <p:bodyStyle>
      <a:lvl1pPr marL="342900" indent="-342900" algn="l" rtl="0" eaLnBrk="0" fontAlgn="base" hangingPunct="0">
        <a:spcBef>
          <a:spcPct val="20000"/>
        </a:spcBef>
        <a:spcAft>
          <a:spcPct val="0"/>
        </a:spcAft>
        <a:buClr>
          <a:srgbClr val="969696"/>
        </a:buClr>
        <a:buSzPct val="80000"/>
        <a:buFont typeface="Wingdings" panose="05000000000000000000" pitchFamily="2" charset="2"/>
        <a:buBlip>
          <a:blip r:embed="rId14"/>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80000"/>
        <a:buFont typeface="Wingdings" panose="05000000000000000000" pitchFamily="2" charset="2"/>
        <a:buBlip>
          <a:blip r:embed="rId14"/>
        </a:buBlip>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80000"/>
        <a:buFont typeface="Wingdings" panose="05000000000000000000" pitchFamily="2" charset="2"/>
        <a:buBlip>
          <a:blip r:embed="rId14"/>
        </a:buBlip>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90000"/>
        <a:buFont typeface="Wingdings" panose="05000000000000000000" pitchFamily="2" charset="2"/>
        <a:buBlip>
          <a:blip r:embed="rId14"/>
        </a:buBlip>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Blip>
          <a:blip r:embed="rId14"/>
        </a:buBlip>
        <a:defRPr>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Blip>
          <a:blip r:embed="rId14"/>
        </a:buBlip>
        <a:defRPr>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Blip>
          <a:blip r:embed="rId14"/>
        </a:buBlip>
        <a:defRPr>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Blip>
          <a:blip r:embed="rId14"/>
        </a:buBlip>
        <a:defRPr>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Blip>
          <a:blip r:embed="rId14"/>
        </a:buBlip>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54761330-B948-49D2-853E-C778E25F897D}"/>
              </a:ext>
            </a:extLst>
          </p:cNvPr>
          <p:cNvGrpSpPr>
            <a:grpSpLocks/>
          </p:cNvGrpSpPr>
          <p:nvPr/>
        </p:nvGrpSpPr>
        <p:grpSpPr bwMode="auto">
          <a:xfrm>
            <a:off x="0" y="0"/>
            <a:ext cx="9144000" cy="6858000"/>
            <a:chOff x="0" y="0"/>
            <a:chExt cx="5760" cy="4320"/>
          </a:xfrm>
        </p:grpSpPr>
        <p:sp>
          <p:nvSpPr>
            <p:cNvPr id="110595" name="Rectangle 3">
              <a:extLst>
                <a:ext uri="{FF2B5EF4-FFF2-40B4-BE49-F238E27FC236}">
                  <a16:creationId xmlns:a16="http://schemas.microsoft.com/office/drawing/2014/main" id="{425DEF17-5D05-4616-A415-D0D8386D0291}"/>
                </a:ext>
              </a:extLst>
            </p:cNvPr>
            <p:cNvSpPr>
              <a:spLocks noChangeArrowheads="1"/>
            </p:cNvSpPr>
            <p:nvPr/>
          </p:nvSpPr>
          <p:spPr bwMode="auto">
            <a:xfrm>
              <a:off x="0" y="0"/>
              <a:ext cx="5760" cy="4320"/>
            </a:xfrm>
            <a:prstGeom prst="rect">
              <a:avLst/>
            </a:prstGeom>
            <a:gradFill rotWithShape="1">
              <a:gsLst>
                <a:gs pos="0">
                  <a:schemeClr val="bg1"/>
                </a:gs>
                <a:gs pos="100000">
                  <a:schemeClr val="bg1">
                    <a:gamma/>
                    <a:shade val="87843"/>
                    <a:invGamma/>
                  </a:schemeClr>
                </a:gs>
              </a:gsLst>
              <a:lin ang="2700000" scaled="1"/>
            </a:gradFill>
            <a:ln w="9525">
              <a:noFill/>
              <a:miter lim="800000"/>
              <a:headEnd/>
              <a:tailEnd/>
            </a:ln>
            <a:effectLst/>
          </p:spPr>
          <p:txBody>
            <a:bodyPr wrap="none" anchor="ctr"/>
            <a:lstStyle/>
            <a:p>
              <a:pPr>
                <a:defRPr/>
              </a:pPr>
              <a:endParaRPr lang="cs-CZ">
                <a:cs typeface="+mn-cs"/>
              </a:endParaRPr>
            </a:p>
          </p:txBody>
        </p:sp>
        <p:sp>
          <p:nvSpPr>
            <p:cNvPr id="3079" name="Rectangle 4">
              <a:extLst>
                <a:ext uri="{FF2B5EF4-FFF2-40B4-BE49-F238E27FC236}">
                  <a16:creationId xmlns:a16="http://schemas.microsoft.com/office/drawing/2014/main" id="{9C929D42-F058-4608-BC65-CAA4A897F60F}"/>
                </a:ext>
              </a:extLst>
            </p:cNvPr>
            <p:cNvSpPr>
              <a:spLocks noChangeArrowheads="1"/>
            </p:cNvSpPr>
            <p:nvPr/>
          </p:nvSpPr>
          <p:spPr bwMode="auto">
            <a:xfrm>
              <a:off x="0" y="0"/>
              <a:ext cx="5760" cy="510"/>
            </a:xfrm>
            <a:prstGeom prst="rect">
              <a:avLst/>
            </a:prstGeom>
            <a:gradFill rotWithShape="1">
              <a:gsLst>
                <a:gs pos="0">
                  <a:srgbClr val="00287D"/>
                </a:gs>
                <a:gs pos="100000">
                  <a:srgbClr val="001E5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ahoma" pitchFamily="34" charset="0"/>
                  <a:cs typeface="Arial" charset="0"/>
                </a:defRPr>
              </a:lvl1pPr>
              <a:lvl2pPr marL="742950" indent="-285750" eaLnBrk="0" hangingPunct="0">
                <a:defRPr sz="2400">
                  <a:solidFill>
                    <a:schemeClr val="tx1"/>
                  </a:solidFill>
                  <a:latin typeface="Tahoma" pitchFamily="34" charset="0"/>
                  <a:cs typeface="Arial" charset="0"/>
                </a:defRPr>
              </a:lvl2pPr>
              <a:lvl3pPr marL="1143000" indent="-228600" eaLnBrk="0" hangingPunct="0">
                <a:defRPr sz="2400">
                  <a:solidFill>
                    <a:schemeClr val="tx1"/>
                  </a:solidFill>
                  <a:latin typeface="Tahoma" pitchFamily="34" charset="0"/>
                  <a:cs typeface="Arial" charset="0"/>
                </a:defRPr>
              </a:lvl3pPr>
              <a:lvl4pPr marL="1600200" indent="-228600" eaLnBrk="0" hangingPunct="0">
                <a:defRPr sz="2400">
                  <a:solidFill>
                    <a:schemeClr val="tx1"/>
                  </a:solidFill>
                  <a:latin typeface="Tahoma" pitchFamily="34" charset="0"/>
                  <a:cs typeface="Arial" charset="0"/>
                </a:defRPr>
              </a:lvl4pPr>
              <a:lvl5pPr marL="2057400" indent="-228600" eaLnBrk="0" hangingPunct="0">
                <a:defRPr sz="2400">
                  <a:solidFill>
                    <a:schemeClr val="tx1"/>
                  </a:solidFill>
                  <a:latin typeface="Tahoma" pitchFamily="34" charset="0"/>
                  <a:cs typeface="Arial" charset="0"/>
                </a:defRPr>
              </a:lvl5pPr>
              <a:lvl6pPr marL="2514600" indent="-228600" eaLnBrk="0" fontAlgn="base" hangingPunct="0">
                <a:spcBef>
                  <a:spcPct val="0"/>
                </a:spcBef>
                <a:spcAft>
                  <a:spcPct val="0"/>
                </a:spcAft>
                <a:defRPr sz="2400">
                  <a:solidFill>
                    <a:schemeClr val="tx1"/>
                  </a:solidFill>
                  <a:latin typeface="Tahoma" pitchFamily="34" charset="0"/>
                  <a:cs typeface="Arial" charset="0"/>
                </a:defRPr>
              </a:lvl6pPr>
              <a:lvl7pPr marL="2971800" indent="-228600" eaLnBrk="0" fontAlgn="base" hangingPunct="0">
                <a:spcBef>
                  <a:spcPct val="0"/>
                </a:spcBef>
                <a:spcAft>
                  <a:spcPct val="0"/>
                </a:spcAft>
                <a:defRPr sz="2400">
                  <a:solidFill>
                    <a:schemeClr val="tx1"/>
                  </a:solidFill>
                  <a:latin typeface="Tahoma" pitchFamily="34" charset="0"/>
                  <a:cs typeface="Arial" charset="0"/>
                </a:defRPr>
              </a:lvl7pPr>
              <a:lvl8pPr marL="3429000" indent="-228600" eaLnBrk="0" fontAlgn="base" hangingPunct="0">
                <a:spcBef>
                  <a:spcPct val="0"/>
                </a:spcBef>
                <a:spcAft>
                  <a:spcPct val="0"/>
                </a:spcAft>
                <a:defRPr sz="2400">
                  <a:solidFill>
                    <a:schemeClr val="tx1"/>
                  </a:solidFill>
                  <a:latin typeface="Tahoma" pitchFamily="34" charset="0"/>
                  <a:cs typeface="Arial" charset="0"/>
                </a:defRPr>
              </a:lvl8pPr>
              <a:lvl9pPr marL="3886200" indent="-228600" eaLnBrk="0" fontAlgn="base" hangingPunct="0">
                <a:spcBef>
                  <a:spcPct val="0"/>
                </a:spcBef>
                <a:spcAft>
                  <a:spcPct val="0"/>
                </a:spcAft>
                <a:defRPr sz="2400">
                  <a:solidFill>
                    <a:schemeClr val="tx1"/>
                  </a:solidFill>
                  <a:latin typeface="Tahoma" pitchFamily="34" charset="0"/>
                  <a:cs typeface="Arial" charset="0"/>
                </a:defRPr>
              </a:lvl9pPr>
            </a:lstStyle>
            <a:p>
              <a:pPr eaLnBrk="1" hangingPunct="1">
                <a:defRPr/>
              </a:pPr>
              <a:endParaRPr lang="cs-CZ" altLang="cs-CZ"/>
            </a:p>
          </p:txBody>
        </p:sp>
        <p:pic>
          <p:nvPicPr>
            <p:cNvPr id="3080" name="Picture 5" descr="zahlavi CZ">
              <a:extLst>
                <a:ext uri="{FF2B5EF4-FFF2-40B4-BE49-F238E27FC236}">
                  <a16:creationId xmlns:a16="http://schemas.microsoft.com/office/drawing/2014/main" id="{6544CFA7-0BAA-44D8-BBBB-601BDEDC7B4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
              <a:ext cx="5758" cy="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5" name="Rectangle 6">
            <a:extLst>
              <a:ext uri="{FF2B5EF4-FFF2-40B4-BE49-F238E27FC236}">
                <a16:creationId xmlns:a16="http://schemas.microsoft.com/office/drawing/2014/main" id="{7E7D9BB0-460A-45C0-A407-6DD7706F1BBD}"/>
              </a:ext>
            </a:extLst>
          </p:cNvPr>
          <p:cNvSpPr>
            <a:spLocks noGrp="1" noChangeArrowheads="1"/>
          </p:cNvSpPr>
          <p:nvPr>
            <p:ph type="body" idx="1"/>
          </p:nvPr>
        </p:nvSpPr>
        <p:spPr bwMode="auto">
          <a:xfrm>
            <a:off x="2520950" y="1125538"/>
            <a:ext cx="6434138"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10599" name="Rectangle 7">
            <a:extLst>
              <a:ext uri="{FF2B5EF4-FFF2-40B4-BE49-F238E27FC236}">
                <a16:creationId xmlns:a16="http://schemas.microsoft.com/office/drawing/2014/main" id="{767B73E6-203C-4048-893F-5D82879BB39F}"/>
              </a:ext>
            </a:extLst>
          </p:cNvPr>
          <p:cNvSpPr>
            <a:spLocks noGrp="1" noChangeArrowheads="1"/>
          </p:cNvSpPr>
          <p:nvPr>
            <p:ph type="ftr" sz="quarter" idx="3"/>
          </p:nvPr>
        </p:nvSpPr>
        <p:spPr bwMode="auto">
          <a:xfrm>
            <a:off x="2555875" y="6248400"/>
            <a:ext cx="40322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969696"/>
                </a:solidFill>
                <a:cs typeface="+mn-cs"/>
              </a:defRPr>
            </a:lvl1pPr>
          </a:lstStyle>
          <a:p>
            <a:pPr>
              <a:defRPr/>
            </a:pPr>
            <a:r>
              <a:rPr lang="cs-CZ"/>
              <a:t>MU, Právnická fakulta, Katedra správní vědy a správního práva</a:t>
            </a:r>
          </a:p>
        </p:txBody>
      </p:sp>
      <p:sp>
        <p:nvSpPr>
          <p:cNvPr id="110600" name="Rectangle 8">
            <a:extLst>
              <a:ext uri="{FF2B5EF4-FFF2-40B4-BE49-F238E27FC236}">
                <a16:creationId xmlns:a16="http://schemas.microsoft.com/office/drawing/2014/main" id="{CF4351AF-35DB-413E-A4A4-E600DB9AA719}"/>
              </a:ext>
            </a:extLst>
          </p:cNvPr>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969696"/>
                </a:solidFill>
              </a:defRPr>
            </a:lvl1pPr>
          </a:lstStyle>
          <a:p>
            <a:fld id="{3518A0FD-E53F-47C2-9EC5-9B033F3B19B0}"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hdr="0"/>
  <p:txStyles>
    <p:titleStyle>
      <a:lvl1pPr algn="l" rtl="0" eaLnBrk="0" fontAlgn="base" hangingPunct="0">
        <a:spcBef>
          <a:spcPct val="0"/>
        </a:spcBef>
        <a:spcAft>
          <a:spcPct val="0"/>
        </a:spcAft>
        <a:defRPr sz="2400" b="1">
          <a:solidFill>
            <a:srgbClr val="00287D"/>
          </a:solidFill>
          <a:latin typeface="+mj-lt"/>
          <a:ea typeface="+mj-ea"/>
          <a:cs typeface="+mj-cs"/>
        </a:defRPr>
      </a:lvl1pPr>
      <a:lvl2pPr algn="l" rtl="0" eaLnBrk="0" fontAlgn="base" hangingPunct="0">
        <a:spcBef>
          <a:spcPct val="0"/>
        </a:spcBef>
        <a:spcAft>
          <a:spcPct val="0"/>
        </a:spcAft>
        <a:defRPr sz="2400" b="1">
          <a:solidFill>
            <a:srgbClr val="00287D"/>
          </a:solidFill>
          <a:latin typeface="Tahoma" pitchFamily="34" charset="0"/>
        </a:defRPr>
      </a:lvl2pPr>
      <a:lvl3pPr algn="l" rtl="0" eaLnBrk="0" fontAlgn="base" hangingPunct="0">
        <a:spcBef>
          <a:spcPct val="0"/>
        </a:spcBef>
        <a:spcAft>
          <a:spcPct val="0"/>
        </a:spcAft>
        <a:defRPr sz="2400" b="1">
          <a:solidFill>
            <a:srgbClr val="00287D"/>
          </a:solidFill>
          <a:latin typeface="Tahoma" pitchFamily="34" charset="0"/>
        </a:defRPr>
      </a:lvl3pPr>
      <a:lvl4pPr algn="l" rtl="0" eaLnBrk="0" fontAlgn="base" hangingPunct="0">
        <a:spcBef>
          <a:spcPct val="0"/>
        </a:spcBef>
        <a:spcAft>
          <a:spcPct val="0"/>
        </a:spcAft>
        <a:defRPr sz="2400" b="1">
          <a:solidFill>
            <a:srgbClr val="00287D"/>
          </a:solidFill>
          <a:latin typeface="Tahoma" pitchFamily="34" charset="0"/>
        </a:defRPr>
      </a:lvl4pPr>
      <a:lvl5pPr algn="l" rtl="0" eaLnBrk="0" fontAlgn="base" hangingPunct="0">
        <a:spcBef>
          <a:spcPct val="0"/>
        </a:spcBef>
        <a:spcAft>
          <a:spcPct val="0"/>
        </a:spcAft>
        <a:defRPr sz="2400" b="1">
          <a:solidFill>
            <a:srgbClr val="00287D"/>
          </a:solidFill>
          <a:latin typeface="Tahoma" pitchFamily="34" charset="0"/>
        </a:defRPr>
      </a:lvl5pPr>
      <a:lvl6pPr marL="457200" algn="l" rtl="0" fontAlgn="base">
        <a:spcBef>
          <a:spcPct val="0"/>
        </a:spcBef>
        <a:spcAft>
          <a:spcPct val="0"/>
        </a:spcAft>
        <a:defRPr sz="2400" b="1">
          <a:solidFill>
            <a:srgbClr val="00287D"/>
          </a:solidFill>
          <a:latin typeface="Tahoma" pitchFamily="34" charset="0"/>
        </a:defRPr>
      </a:lvl6pPr>
      <a:lvl7pPr marL="914400" algn="l" rtl="0" fontAlgn="base">
        <a:spcBef>
          <a:spcPct val="0"/>
        </a:spcBef>
        <a:spcAft>
          <a:spcPct val="0"/>
        </a:spcAft>
        <a:defRPr sz="2400" b="1">
          <a:solidFill>
            <a:srgbClr val="00287D"/>
          </a:solidFill>
          <a:latin typeface="Tahoma" pitchFamily="34" charset="0"/>
        </a:defRPr>
      </a:lvl7pPr>
      <a:lvl8pPr marL="1371600" algn="l" rtl="0" fontAlgn="base">
        <a:spcBef>
          <a:spcPct val="0"/>
        </a:spcBef>
        <a:spcAft>
          <a:spcPct val="0"/>
        </a:spcAft>
        <a:defRPr sz="2400" b="1">
          <a:solidFill>
            <a:srgbClr val="00287D"/>
          </a:solidFill>
          <a:latin typeface="Tahoma" pitchFamily="34" charset="0"/>
        </a:defRPr>
      </a:lvl8pPr>
      <a:lvl9pPr marL="1828800" algn="l" rtl="0" fontAlgn="base">
        <a:spcBef>
          <a:spcPct val="0"/>
        </a:spcBef>
        <a:spcAft>
          <a:spcPct val="0"/>
        </a:spcAft>
        <a:defRPr sz="2400" b="1">
          <a:solidFill>
            <a:srgbClr val="00287D"/>
          </a:solidFill>
          <a:latin typeface="Tahoma" pitchFamily="34" charset="0"/>
        </a:defRPr>
      </a:lvl9pPr>
    </p:titleStyle>
    <p:bodyStyle>
      <a:lvl1pPr marL="342900" indent="-342900" algn="l" rtl="0" eaLnBrk="0" fontAlgn="base" hangingPunct="0">
        <a:spcBef>
          <a:spcPct val="20000"/>
        </a:spcBef>
        <a:spcAft>
          <a:spcPct val="0"/>
        </a:spcAft>
        <a:buClr>
          <a:srgbClr val="969696"/>
        </a:buClr>
        <a:buSzPct val="80000"/>
        <a:buFont typeface="Wingdings" panose="05000000000000000000" pitchFamily="2" charset="2"/>
        <a:buBlip>
          <a:blip r:embed="rId14"/>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80000"/>
        <a:buFont typeface="Wingdings" panose="05000000000000000000" pitchFamily="2" charset="2"/>
        <a:buBlip>
          <a:blip r:embed="rId14"/>
        </a:buBlip>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80000"/>
        <a:buFont typeface="Wingdings" panose="05000000000000000000" pitchFamily="2" charset="2"/>
        <a:buBlip>
          <a:blip r:embed="rId14"/>
        </a:buBlip>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90000"/>
        <a:buFont typeface="Wingdings" panose="05000000000000000000" pitchFamily="2" charset="2"/>
        <a:buBlip>
          <a:blip r:embed="rId14"/>
        </a:buBlip>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Blip>
          <a:blip r:embed="rId14"/>
        </a:buBlip>
        <a:defRPr>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Blip>
          <a:blip r:embed="rId14"/>
        </a:buBlip>
        <a:defRPr>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Blip>
          <a:blip r:embed="rId14"/>
        </a:buBlip>
        <a:defRPr>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Blip>
          <a:blip r:embed="rId14"/>
        </a:buBlip>
        <a:defRPr>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Blip>
          <a:blip r:embed="rId14"/>
        </a:buBlip>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m4a"/><Relationship Id="rId13" Type="http://schemas.microsoft.com/office/2007/relationships/media" Target="../media/media7.m4a"/><Relationship Id="rId18" Type="http://schemas.openxmlformats.org/officeDocument/2006/relationships/image" Target="../media/image4.png"/><Relationship Id="rId3" Type="http://schemas.microsoft.com/office/2007/relationships/media" Target="../media/media2.m4a"/><Relationship Id="rId7" Type="http://schemas.microsoft.com/office/2007/relationships/media" Target="../media/media4.m4a"/><Relationship Id="rId12" Type="http://schemas.openxmlformats.org/officeDocument/2006/relationships/audio" Target="../media/media6.m4a"/><Relationship Id="rId17" Type="http://schemas.openxmlformats.org/officeDocument/2006/relationships/slideLayout" Target="../slideLayouts/slideLayout2.xml"/><Relationship Id="rId2" Type="http://schemas.openxmlformats.org/officeDocument/2006/relationships/audio" Target="../media/media1.m4a"/><Relationship Id="rId16" Type="http://schemas.openxmlformats.org/officeDocument/2006/relationships/audio" Target="../media/media8.m4a"/><Relationship Id="rId1" Type="http://schemas.microsoft.com/office/2007/relationships/media" Target="../media/media1.m4a"/><Relationship Id="rId6" Type="http://schemas.openxmlformats.org/officeDocument/2006/relationships/audio" Target="../media/media3.m4a"/><Relationship Id="rId11" Type="http://schemas.microsoft.com/office/2007/relationships/media" Target="../media/media6.m4a"/><Relationship Id="rId5" Type="http://schemas.microsoft.com/office/2007/relationships/media" Target="../media/media3.m4a"/><Relationship Id="rId15" Type="http://schemas.microsoft.com/office/2007/relationships/media" Target="../media/media8.m4a"/><Relationship Id="rId10" Type="http://schemas.openxmlformats.org/officeDocument/2006/relationships/audio" Target="../media/media5.m4a"/><Relationship Id="rId4" Type="http://schemas.openxmlformats.org/officeDocument/2006/relationships/audio" Target="../media/media2.m4a"/><Relationship Id="rId9" Type="http://schemas.microsoft.com/office/2007/relationships/media" Target="../media/media5.m4a"/><Relationship Id="rId14" Type="http://schemas.openxmlformats.org/officeDocument/2006/relationships/audio" Target="../media/media7.m4a"/></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9.m4a"/><Relationship Id="rId7"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audio" Target="../media/media40.m4a"/><Relationship Id="rId5" Type="http://schemas.microsoft.com/office/2007/relationships/media" Target="../media/media40.m4a"/><Relationship Id="rId4" Type="http://schemas.openxmlformats.org/officeDocument/2006/relationships/audio" Target="../media/media39.m4a"/></Relationships>
</file>

<file path=ppt/slides/_rels/slide11.xml.rels><?xml version="1.0" encoding="UTF-8" standalone="yes"?>
<Relationships xmlns="http://schemas.openxmlformats.org/package/2006/relationships"><Relationship Id="rId8" Type="http://schemas.openxmlformats.org/officeDocument/2006/relationships/audio" Target="../media/media44.m4a"/><Relationship Id="rId3" Type="http://schemas.microsoft.com/office/2007/relationships/media" Target="../media/media42.m4a"/><Relationship Id="rId7" Type="http://schemas.microsoft.com/office/2007/relationships/media" Target="../media/media44.m4a"/><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audio" Target="../media/media43.m4a"/><Relationship Id="rId5" Type="http://schemas.microsoft.com/office/2007/relationships/media" Target="../media/media43.m4a"/><Relationship Id="rId10" Type="http://schemas.openxmlformats.org/officeDocument/2006/relationships/image" Target="../media/image4.png"/><Relationship Id="rId4" Type="http://schemas.openxmlformats.org/officeDocument/2006/relationships/audio" Target="../media/media42.m4a"/><Relationship Id="rId9"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microsoft.com/office/2007/relationships/media" Target="../media/media47.m4a"/><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47.m4a"/></Relationships>
</file>

<file path=ppt/slides/_rels/slide14.xml.rels><?xml version="1.0" encoding="UTF-8" standalone="yes"?>
<Relationships xmlns="http://schemas.openxmlformats.org/package/2006/relationships"><Relationship Id="rId8" Type="http://schemas.openxmlformats.org/officeDocument/2006/relationships/audio" Target="../media/media51.m4a"/><Relationship Id="rId13" Type="http://schemas.openxmlformats.org/officeDocument/2006/relationships/slideLayout" Target="../slideLayouts/slideLayout2.xml"/><Relationship Id="rId3" Type="http://schemas.microsoft.com/office/2007/relationships/media" Target="../media/media49.m4a"/><Relationship Id="rId7" Type="http://schemas.microsoft.com/office/2007/relationships/media" Target="../media/media51.m4a"/><Relationship Id="rId12" Type="http://schemas.openxmlformats.org/officeDocument/2006/relationships/audio" Target="../media/media53.m4a"/><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audio" Target="../media/media50.m4a"/><Relationship Id="rId11" Type="http://schemas.microsoft.com/office/2007/relationships/media" Target="../media/media53.m4a"/><Relationship Id="rId5" Type="http://schemas.microsoft.com/office/2007/relationships/media" Target="../media/media50.m4a"/><Relationship Id="rId10" Type="http://schemas.openxmlformats.org/officeDocument/2006/relationships/audio" Target="../media/media52.m4a"/><Relationship Id="rId4" Type="http://schemas.openxmlformats.org/officeDocument/2006/relationships/audio" Target="../media/media49.m4a"/><Relationship Id="rId9" Type="http://schemas.microsoft.com/office/2007/relationships/media" Target="../media/media52.m4a"/><Relationship Id="rId1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audio" Target="../media/media57.m4a"/><Relationship Id="rId13" Type="http://schemas.microsoft.com/office/2007/relationships/media" Target="../media/media60.m4a"/><Relationship Id="rId18" Type="http://schemas.openxmlformats.org/officeDocument/2006/relationships/image" Target="../media/image4.png"/><Relationship Id="rId3" Type="http://schemas.microsoft.com/office/2007/relationships/media" Target="../media/media55.m4a"/><Relationship Id="rId7" Type="http://schemas.microsoft.com/office/2007/relationships/media" Target="../media/media57.m4a"/><Relationship Id="rId12" Type="http://schemas.openxmlformats.org/officeDocument/2006/relationships/audio" Target="../media/media59.m4a"/><Relationship Id="rId17" Type="http://schemas.openxmlformats.org/officeDocument/2006/relationships/slideLayout" Target="../slideLayouts/slideLayout2.xml"/><Relationship Id="rId2" Type="http://schemas.openxmlformats.org/officeDocument/2006/relationships/audio" Target="../media/media54.m4a"/><Relationship Id="rId16" Type="http://schemas.openxmlformats.org/officeDocument/2006/relationships/audio" Target="../media/media61.m4a"/><Relationship Id="rId1" Type="http://schemas.microsoft.com/office/2007/relationships/media" Target="../media/media54.m4a"/><Relationship Id="rId6" Type="http://schemas.openxmlformats.org/officeDocument/2006/relationships/audio" Target="../media/media56.m4a"/><Relationship Id="rId11" Type="http://schemas.microsoft.com/office/2007/relationships/media" Target="../media/media59.m4a"/><Relationship Id="rId5" Type="http://schemas.microsoft.com/office/2007/relationships/media" Target="../media/media56.m4a"/><Relationship Id="rId15" Type="http://schemas.microsoft.com/office/2007/relationships/media" Target="../media/media61.m4a"/><Relationship Id="rId10" Type="http://schemas.openxmlformats.org/officeDocument/2006/relationships/audio" Target="../media/media58.m4a"/><Relationship Id="rId4" Type="http://schemas.openxmlformats.org/officeDocument/2006/relationships/audio" Target="../media/media55.m4a"/><Relationship Id="rId9" Type="http://schemas.microsoft.com/office/2007/relationships/media" Target="../media/media58.m4a"/><Relationship Id="rId14" Type="http://schemas.openxmlformats.org/officeDocument/2006/relationships/audio" Target="../media/media60.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audio" Target="../media/media12.m4a"/><Relationship Id="rId13" Type="http://schemas.microsoft.com/office/2007/relationships/media" Target="../media/media15.m4a"/><Relationship Id="rId18" Type="http://schemas.openxmlformats.org/officeDocument/2006/relationships/image" Target="../media/image4.png"/><Relationship Id="rId3" Type="http://schemas.microsoft.com/office/2007/relationships/media" Target="../media/media10.m4a"/><Relationship Id="rId7" Type="http://schemas.microsoft.com/office/2007/relationships/media" Target="../media/media12.m4a"/><Relationship Id="rId12" Type="http://schemas.openxmlformats.org/officeDocument/2006/relationships/audio" Target="../media/media14.m4a"/><Relationship Id="rId17" Type="http://schemas.openxmlformats.org/officeDocument/2006/relationships/slideLayout" Target="../slideLayouts/slideLayout2.xml"/><Relationship Id="rId2" Type="http://schemas.openxmlformats.org/officeDocument/2006/relationships/audio" Target="../media/media9.m4a"/><Relationship Id="rId16" Type="http://schemas.openxmlformats.org/officeDocument/2006/relationships/audio" Target="../media/media16.m4a"/><Relationship Id="rId1" Type="http://schemas.microsoft.com/office/2007/relationships/media" Target="../media/media9.m4a"/><Relationship Id="rId6" Type="http://schemas.openxmlformats.org/officeDocument/2006/relationships/audio" Target="../media/media11.m4a"/><Relationship Id="rId11" Type="http://schemas.microsoft.com/office/2007/relationships/media" Target="../media/media14.m4a"/><Relationship Id="rId5" Type="http://schemas.microsoft.com/office/2007/relationships/media" Target="../media/media11.m4a"/><Relationship Id="rId15" Type="http://schemas.microsoft.com/office/2007/relationships/media" Target="../media/media16.m4a"/><Relationship Id="rId10" Type="http://schemas.openxmlformats.org/officeDocument/2006/relationships/audio" Target="../media/media13.m4a"/><Relationship Id="rId4" Type="http://schemas.openxmlformats.org/officeDocument/2006/relationships/audio" Target="../media/media10.m4a"/><Relationship Id="rId9" Type="http://schemas.microsoft.com/office/2007/relationships/media" Target="../media/media13.m4a"/><Relationship Id="rId14" Type="http://schemas.openxmlformats.org/officeDocument/2006/relationships/audio" Target="../media/media15.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audio" Target="../media/media21.m4a"/><Relationship Id="rId13" Type="http://schemas.microsoft.com/office/2007/relationships/media" Target="../media/media24.m4a"/><Relationship Id="rId18" Type="http://schemas.openxmlformats.org/officeDocument/2006/relationships/audio" Target="../media/media26.m4a"/><Relationship Id="rId3" Type="http://schemas.microsoft.com/office/2007/relationships/media" Target="../media/media19.m4a"/><Relationship Id="rId7" Type="http://schemas.microsoft.com/office/2007/relationships/media" Target="../media/media21.m4a"/><Relationship Id="rId12" Type="http://schemas.openxmlformats.org/officeDocument/2006/relationships/audio" Target="../media/media23.m4a"/><Relationship Id="rId17" Type="http://schemas.microsoft.com/office/2007/relationships/media" Target="../media/media26.m4a"/><Relationship Id="rId2" Type="http://schemas.openxmlformats.org/officeDocument/2006/relationships/audio" Target="../media/media18.m4a"/><Relationship Id="rId16" Type="http://schemas.openxmlformats.org/officeDocument/2006/relationships/audio" Target="../media/media25.m4a"/><Relationship Id="rId20" Type="http://schemas.openxmlformats.org/officeDocument/2006/relationships/image" Target="../media/image4.png"/><Relationship Id="rId1" Type="http://schemas.microsoft.com/office/2007/relationships/media" Target="../media/media18.m4a"/><Relationship Id="rId6" Type="http://schemas.openxmlformats.org/officeDocument/2006/relationships/audio" Target="../media/media20.m4a"/><Relationship Id="rId11" Type="http://schemas.microsoft.com/office/2007/relationships/media" Target="../media/media23.m4a"/><Relationship Id="rId5" Type="http://schemas.microsoft.com/office/2007/relationships/media" Target="../media/media20.m4a"/><Relationship Id="rId15" Type="http://schemas.microsoft.com/office/2007/relationships/media" Target="../media/media25.m4a"/><Relationship Id="rId10" Type="http://schemas.openxmlformats.org/officeDocument/2006/relationships/audio" Target="../media/media22.m4a"/><Relationship Id="rId19" Type="http://schemas.openxmlformats.org/officeDocument/2006/relationships/slideLayout" Target="../slideLayouts/slideLayout2.xml"/><Relationship Id="rId4" Type="http://schemas.openxmlformats.org/officeDocument/2006/relationships/audio" Target="../media/media19.m4a"/><Relationship Id="rId9" Type="http://schemas.microsoft.com/office/2007/relationships/media" Target="../media/media22.m4a"/><Relationship Id="rId14" Type="http://schemas.openxmlformats.org/officeDocument/2006/relationships/audio" Target="../media/media24.m4a"/></Relationships>
</file>

<file path=ppt/slides/_rels/slide5.xml.rels><?xml version="1.0" encoding="UTF-8" standalone="yes"?>
<Relationships xmlns="http://schemas.openxmlformats.org/package/2006/relationships"><Relationship Id="rId3" Type="http://schemas.microsoft.com/office/2007/relationships/media" Target="../media/media28.m4a"/><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28.m4a"/></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0.m4a"/><Relationship Id="rId7"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audio" Target="../media/media31.m4a"/><Relationship Id="rId5" Type="http://schemas.microsoft.com/office/2007/relationships/media" Target="../media/media31.m4a"/><Relationship Id="rId4" Type="http://schemas.openxmlformats.org/officeDocument/2006/relationships/audio" Target="../media/media30.m4a"/></Relationships>
</file>

<file path=ppt/slides/_rels/slide7.xml.rels><?xml version="1.0" encoding="UTF-8" standalone="yes"?>
<Relationships xmlns="http://schemas.openxmlformats.org/package/2006/relationships"><Relationship Id="rId3" Type="http://schemas.microsoft.com/office/2007/relationships/media" Target="../media/media33.m4a"/><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33.m4a"/></Relationships>
</file>

<file path=ppt/slides/_rels/slide8.xml.rels><?xml version="1.0" encoding="UTF-8" standalone="yes"?>
<Relationships xmlns="http://schemas.openxmlformats.org/package/2006/relationships"><Relationship Id="rId3" Type="http://schemas.microsoft.com/office/2007/relationships/media" Target="../media/media35.m4a"/><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35.m4a"/></Relationships>
</file>

<file path=ppt/slides/_rels/slide9.xml.rels><?xml version="1.0" encoding="UTF-8" standalone="yes"?>
<Relationships xmlns="http://schemas.openxmlformats.org/package/2006/relationships"><Relationship Id="rId3" Type="http://schemas.microsoft.com/office/2007/relationships/media" Target="../media/media37.m4a"/><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37.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36819C-692D-4DA1-96E8-D37B1551742F}"/>
              </a:ext>
            </a:extLst>
          </p:cNvPr>
          <p:cNvSpPr>
            <a:spLocks noGrp="1"/>
          </p:cNvSpPr>
          <p:nvPr>
            <p:ph type="title"/>
          </p:nvPr>
        </p:nvSpPr>
        <p:spPr>
          <a:xfrm>
            <a:off x="720725" y="725487"/>
            <a:ext cx="7827963" cy="1985128"/>
          </a:xfrm>
        </p:spPr>
        <p:txBody>
          <a:bodyPr/>
          <a:lstStyle/>
          <a:p>
            <a:pPr algn="ctr"/>
            <a:r>
              <a:rPr lang="cs-CZ" sz="2800" dirty="0">
                <a:solidFill>
                  <a:srgbClr val="0070C0"/>
                </a:solidFill>
              </a:rPr>
              <a:t>Organizační subsystémy veřejné správy</a:t>
            </a:r>
            <a:br>
              <a:rPr lang="cs-CZ" sz="2800" dirty="0">
                <a:solidFill>
                  <a:srgbClr val="7030A0"/>
                </a:solidFill>
              </a:rPr>
            </a:br>
            <a:br>
              <a:rPr lang="cs-CZ" sz="2800" dirty="0">
                <a:solidFill>
                  <a:srgbClr val="0070C0"/>
                </a:solidFill>
              </a:rPr>
            </a:br>
            <a:br>
              <a:rPr lang="cs-CZ" dirty="0">
                <a:solidFill>
                  <a:srgbClr val="0070C0"/>
                </a:solidFill>
              </a:rPr>
            </a:br>
            <a:endParaRPr lang="cs-CZ" dirty="0">
              <a:solidFill>
                <a:srgbClr val="0070C0"/>
              </a:solidFill>
            </a:endParaRPr>
          </a:p>
        </p:txBody>
      </p:sp>
      <p:sp>
        <p:nvSpPr>
          <p:cNvPr id="3" name="Zástupný obsah 2">
            <a:extLst>
              <a:ext uri="{FF2B5EF4-FFF2-40B4-BE49-F238E27FC236}">
                <a16:creationId xmlns:a16="http://schemas.microsoft.com/office/drawing/2014/main" id="{8BF5BBC7-FDE7-487F-8E06-2813F52A21B2}"/>
              </a:ext>
            </a:extLst>
          </p:cNvPr>
          <p:cNvSpPr>
            <a:spLocks noGrp="1"/>
          </p:cNvSpPr>
          <p:nvPr>
            <p:ph idx="1"/>
          </p:nvPr>
        </p:nvSpPr>
        <p:spPr/>
        <p:txBody>
          <a:bodyPr/>
          <a:lstStyle/>
          <a:p>
            <a:pPr marL="0" indent="0">
              <a:buNone/>
            </a:pPr>
            <a:r>
              <a:rPr lang="cs-CZ" sz="2000" dirty="0">
                <a:solidFill>
                  <a:srgbClr val="7030A0"/>
                </a:solidFill>
              </a:rPr>
              <a:t>malé repetitorium</a:t>
            </a:r>
          </a:p>
          <a:p>
            <a:pPr marL="0" indent="0">
              <a:buNone/>
            </a:pPr>
            <a:r>
              <a:rPr lang="cs-CZ" sz="2200" b="1" dirty="0"/>
              <a:t>pojem organizace </a:t>
            </a:r>
            <a:r>
              <a:rPr lang="cs-CZ" sz="2000" dirty="0"/>
              <a:t>(veřejné správy)  </a:t>
            </a:r>
          </a:p>
          <a:p>
            <a:pPr lvl="1"/>
            <a:r>
              <a:rPr lang="cs-CZ" sz="2000" dirty="0">
                <a:solidFill>
                  <a:srgbClr val="002060"/>
                </a:solidFill>
              </a:rPr>
              <a:t>mnohoznačnost pojmu  </a:t>
            </a:r>
          </a:p>
          <a:p>
            <a:pPr lvl="2"/>
            <a:r>
              <a:rPr lang="cs-CZ" sz="2000" i="1" dirty="0"/>
              <a:t>instituce nebo soubor institucí  </a:t>
            </a:r>
          </a:p>
          <a:p>
            <a:pPr lvl="2"/>
            <a:r>
              <a:rPr lang="cs-CZ" sz="2000" i="1" dirty="0"/>
              <a:t>struktura</a:t>
            </a:r>
            <a:r>
              <a:rPr lang="cs-CZ" sz="2000" dirty="0"/>
              <a:t>  </a:t>
            </a:r>
          </a:p>
          <a:p>
            <a:pPr lvl="2"/>
            <a:r>
              <a:rPr lang="cs-CZ" sz="2000" i="1" dirty="0"/>
              <a:t>systém určitého organizačního uspořádání</a:t>
            </a:r>
          </a:p>
          <a:p>
            <a:pPr lvl="2"/>
            <a:r>
              <a:rPr lang="cs-CZ" sz="2000" i="1" dirty="0"/>
              <a:t>činnost(i) organizačního charakteru</a:t>
            </a:r>
          </a:p>
          <a:p>
            <a:pPr lvl="2"/>
            <a:r>
              <a:rPr lang="cs-CZ" sz="2000" i="1" dirty="0"/>
              <a:t>tzv. formální a tzv. neformální organizace  </a:t>
            </a:r>
          </a:p>
          <a:p>
            <a:pPr lvl="2"/>
            <a:r>
              <a:rPr lang="cs-CZ" sz="2000" i="1" dirty="0"/>
              <a:t>reorganizace</a:t>
            </a:r>
            <a:r>
              <a:rPr lang="cs-CZ" sz="2000" dirty="0"/>
              <a:t> </a:t>
            </a:r>
          </a:p>
        </p:txBody>
      </p:sp>
      <p:sp>
        <p:nvSpPr>
          <p:cNvPr id="4" name="Zástupný symbol pro zápatí 3">
            <a:extLst>
              <a:ext uri="{FF2B5EF4-FFF2-40B4-BE49-F238E27FC236}">
                <a16:creationId xmlns:a16="http://schemas.microsoft.com/office/drawing/2014/main" id="{79E4364D-6F44-4003-97E1-A12B2D83F436}"/>
              </a:ext>
            </a:extLst>
          </p:cNvPr>
          <p:cNvSpPr>
            <a:spLocks noGrp="1"/>
          </p:cNvSpPr>
          <p:nvPr>
            <p:ph type="ftr" sz="quarter" idx="10"/>
          </p:nvPr>
        </p:nvSpPr>
        <p:spPr/>
        <p:txBody>
          <a:bodyPr/>
          <a:lstStyle/>
          <a:p>
            <a:pPr>
              <a:defRPr/>
            </a:pPr>
            <a:r>
              <a:rPr lang="cs-CZ" dirty="0"/>
              <a:t>MU, Právnická fakulta, Katedra správní vědy a správního práva</a:t>
            </a:r>
          </a:p>
          <a:p>
            <a:pPr>
              <a:defRPr/>
            </a:pPr>
            <a:endParaRPr lang="cs-CZ" dirty="0"/>
          </a:p>
        </p:txBody>
      </p:sp>
      <p:sp>
        <p:nvSpPr>
          <p:cNvPr id="5" name="Zástupný symbol pro číslo snímku 4">
            <a:extLst>
              <a:ext uri="{FF2B5EF4-FFF2-40B4-BE49-F238E27FC236}">
                <a16:creationId xmlns:a16="http://schemas.microsoft.com/office/drawing/2014/main" id="{5BF3BC2E-28FC-420B-ADB2-E7E4CC09A34E}"/>
              </a:ext>
            </a:extLst>
          </p:cNvPr>
          <p:cNvSpPr>
            <a:spLocks noGrp="1"/>
          </p:cNvSpPr>
          <p:nvPr>
            <p:ph type="sldNum" sz="quarter" idx="11"/>
          </p:nvPr>
        </p:nvSpPr>
        <p:spPr/>
        <p:txBody>
          <a:bodyPr/>
          <a:lstStyle/>
          <a:p>
            <a:fld id="{87D96F0E-EB4C-4DEE-9269-26C42C3FAF6C}" type="slidenum">
              <a:rPr lang="cs-CZ" altLang="cs-CZ" smtClean="0"/>
              <a:pPr/>
              <a:t>1</a:t>
            </a:fld>
            <a:endParaRPr lang="cs-CZ" altLang="cs-CZ" dirty="0"/>
          </a:p>
        </p:txBody>
      </p:sp>
      <p:pic>
        <p:nvPicPr>
          <p:cNvPr id="8" name="Nahraný zvuk">
            <a:hlinkClick r:id="" action="ppaction://media"/>
            <a:extLst>
              <a:ext uri="{FF2B5EF4-FFF2-40B4-BE49-F238E27FC236}">
                <a16:creationId xmlns:a16="http://schemas.microsoft.com/office/drawing/2014/main" id="{49E4EC61-5BBD-4C14-A1C6-38A9FAE22D1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379536" y="2669357"/>
            <a:ext cx="609600" cy="609600"/>
          </a:xfrm>
          <a:prstGeom prst="rect">
            <a:avLst/>
          </a:prstGeom>
        </p:spPr>
      </p:pic>
      <p:pic>
        <p:nvPicPr>
          <p:cNvPr id="7" name="Nahraný zvuk">
            <a:hlinkClick r:id="" action="ppaction://media"/>
            <a:extLst>
              <a:ext uri="{FF2B5EF4-FFF2-40B4-BE49-F238E27FC236}">
                <a16:creationId xmlns:a16="http://schemas.microsoft.com/office/drawing/2014/main" id="{F8DB38BC-E362-4255-90F5-522C6EA930E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5340006" y="3033569"/>
            <a:ext cx="609600" cy="609600"/>
          </a:xfrm>
          <a:prstGeom prst="rect">
            <a:avLst/>
          </a:prstGeom>
        </p:spPr>
      </p:pic>
      <p:pic>
        <p:nvPicPr>
          <p:cNvPr id="9" name="Nahraný zvuk">
            <a:hlinkClick r:id="" action="ppaction://media"/>
            <a:extLst>
              <a:ext uri="{FF2B5EF4-FFF2-40B4-BE49-F238E27FC236}">
                <a16:creationId xmlns:a16="http://schemas.microsoft.com/office/drawing/2014/main" id="{AEE6CB3B-4051-4101-9B8F-A23D8903B308}"/>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3027682" y="3393241"/>
            <a:ext cx="609600" cy="609600"/>
          </a:xfrm>
          <a:prstGeom prst="rect">
            <a:avLst/>
          </a:prstGeom>
        </p:spPr>
      </p:pic>
      <p:pic>
        <p:nvPicPr>
          <p:cNvPr id="10" name="Nahraný zvuk">
            <a:hlinkClick r:id="" action="ppaction://media"/>
            <a:extLst>
              <a:ext uri="{FF2B5EF4-FFF2-40B4-BE49-F238E27FC236}">
                <a16:creationId xmlns:a16="http://schemas.microsoft.com/office/drawing/2014/main" id="{26070C67-EF0E-4923-BDC6-D39D2E11C0B5}"/>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6767389" y="3770313"/>
            <a:ext cx="609600" cy="609600"/>
          </a:xfrm>
          <a:prstGeom prst="rect">
            <a:avLst/>
          </a:prstGeom>
        </p:spPr>
      </p:pic>
      <p:pic>
        <p:nvPicPr>
          <p:cNvPr id="11" name="Nahraný zvuk">
            <a:hlinkClick r:id="" action="ppaction://media"/>
            <a:extLst>
              <a:ext uri="{FF2B5EF4-FFF2-40B4-BE49-F238E27FC236}">
                <a16:creationId xmlns:a16="http://schemas.microsoft.com/office/drawing/2014/main" id="{1FAB7554-0867-4BEB-B9B1-35E6AD6B639A}"/>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5999621" y="4147386"/>
            <a:ext cx="609600" cy="609600"/>
          </a:xfrm>
          <a:prstGeom prst="rect">
            <a:avLst/>
          </a:prstGeom>
        </p:spPr>
      </p:pic>
      <p:pic>
        <p:nvPicPr>
          <p:cNvPr id="15" name="Nahraný zvuk">
            <a:hlinkClick r:id="" action="ppaction://media"/>
            <a:extLst>
              <a:ext uri="{FF2B5EF4-FFF2-40B4-BE49-F238E27FC236}">
                <a16:creationId xmlns:a16="http://schemas.microsoft.com/office/drawing/2014/main" id="{85732586-5965-42CF-A2B3-41DEF8680BE2}"/>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6696689" y="4511796"/>
            <a:ext cx="609600" cy="609600"/>
          </a:xfrm>
          <a:prstGeom prst="rect">
            <a:avLst/>
          </a:prstGeom>
        </p:spPr>
      </p:pic>
      <p:pic>
        <p:nvPicPr>
          <p:cNvPr id="18" name="Nahraný zvuk">
            <a:hlinkClick r:id="" action="ppaction://media"/>
            <a:extLst>
              <a:ext uri="{FF2B5EF4-FFF2-40B4-BE49-F238E27FC236}">
                <a16:creationId xmlns:a16="http://schemas.microsoft.com/office/drawing/2014/main" id="{64EE08B0-D13F-4E8B-8A2E-AAE430DB0563}"/>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7416515" y="4519610"/>
            <a:ext cx="609600" cy="609600"/>
          </a:xfrm>
          <a:prstGeom prst="rect">
            <a:avLst/>
          </a:prstGeom>
        </p:spPr>
      </p:pic>
      <p:pic>
        <p:nvPicPr>
          <p:cNvPr id="20" name="Nahraný zvuk">
            <a:hlinkClick r:id="" action="ppaction://media"/>
            <a:extLst>
              <a:ext uri="{FF2B5EF4-FFF2-40B4-BE49-F238E27FC236}">
                <a16:creationId xmlns:a16="http://schemas.microsoft.com/office/drawing/2014/main" id="{03EBE0C7-0950-456B-A535-76BD52ED4A5F}"/>
              </a:ext>
            </a:extLst>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3403907" y="4894842"/>
            <a:ext cx="609600" cy="609600"/>
          </a:xfrm>
          <a:prstGeom prst="rect">
            <a:avLst/>
          </a:prstGeom>
        </p:spPr>
      </p:pic>
    </p:spTree>
    <p:extLst>
      <p:ext uri="{BB962C8B-B14F-4D97-AF65-F5344CB8AC3E}">
        <p14:creationId xmlns:p14="http://schemas.microsoft.com/office/powerpoint/2010/main" val="418259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764"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038"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818"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9508"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2472" fill="hold"/>
                                        <p:tgtEl>
                                          <p:spTgt spid="15"/>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5413" fill="hold"/>
                                        <p:tgtEl>
                                          <p:spTgt spid="18"/>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533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8"/>
                </p:tgtEl>
              </p:cMediaNode>
            </p:audio>
            <p:audio>
              <p:cMediaNode vol="80000">
                <p:cTn id="36" fill="hold" display="0">
                  <p:stCondLst>
                    <p:cond delay="indefinite"/>
                  </p:stCondLst>
                  <p:endCondLst>
                    <p:cond evt="onStopAudio" delay="0">
                      <p:tgtEl>
                        <p:sldTgt/>
                      </p:tgtEl>
                    </p:cond>
                  </p:endCondLst>
                </p:cTn>
                <p:tgtEl>
                  <p:spTgt spid="7"/>
                </p:tgtEl>
              </p:cMediaNode>
            </p:audio>
            <p:audio>
              <p:cMediaNode vol="80000">
                <p:cTn id="37" fill="hold" display="0">
                  <p:stCondLst>
                    <p:cond delay="indefinite"/>
                  </p:stCondLst>
                  <p:endCondLst>
                    <p:cond evt="onStopAudio" delay="0">
                      <p:tgtEl>
                        <p:sldTgt/>
                      </p:tgtEl>
                    </p:cond>
                  </p:endCondLst>
                </p:cTn>
                <p:tgtEl>
                  <p:spTgt spid="9"/>
                </p:tgtEl>
              </p:cMediaNode>
            </p:audio>
            <p:audio>
              <p:cMediaNode vol="80000">
                <p:cTn id="38" fill="hold" display="0">
                  <p:stCondLst>
                    <p:cond delay="indefinite"/>
                  </p:stCondLst>
                  <p:endCondLst>
                    <p:cond evt="onStopAudio" delay="0">
                      <p:tgtEl>
                        <p:sldTgt/>
                      </p:tgtEl>
                    </p:cond>
                  </p:endCondLst>
                </p:cTn>
                <p:tgtEl>
                  <p:spTgt spid="10"/>
                </p:tgtEl>
              </p:cMediaNode>
            </p:audio>
            <p:audio>
              <p:cMediaNode vol="80000">
                <p:cTn id="39" fill="hold" display="0">
                  <p:stCondLst>
                    <p:cond delay="indefinite"/>
                  </p:stCondLst>
                  <p:endCondLst>
                    <p:cond evt="onStopAudio" delay="0">
                      <p:tgtEl>
                        <p:sldTgt/>
                      </p:tgtEl>
                    </p:cond>
                  </p:endCondLst>
                </p:cTn>
                <p:tgtEl>
                  <p:spTgt spid="11"/>
                </p:tgtEl>
              </p:cMediaNode>
            </p:audio>
            <p:audio>
              <p:cMediaNode vol="80000">
                <p:cTn id="40" fill="hold" display="0">
                  <p:stCondLst>
                    <p:cond delay="indefinite"/>
                  </p:stCondLst>
                  <p:endCondLst>
                    <p:cond evt="onStopAudio" delay="0">
                      <p:tgtEl>
                        <p:sldTgt/>
                      </p:tgtEl>
                    </p:cond>
                  </p:endCondLst>
                </p:cTn>
                <p:tgtEl>
                  <p:spTgt spid="15"/>
                </p:tgtEl>
              </p:cMediaNode>
            </p:audio>
            <p:audio>
              <p:cMediaNode vol="80000">
                <p:cTn id="41" fill="hold" display="0">
                  <p:stCondLst>
                    <p:cond delay="indefinite"/>
                  </p:stCondLst>
                  <p:endCondLst>
                    <p:cond evt="onStopAudio" delay="0">
                      <p:tgtEl>
                        <p:sldTgt/>
                      </p:tgtEl>
                    </p:cond>
                  </p:endCondLst>
                </p:cTn>
                <p:tgtEl>
                  <p:spTgt spid="18"/>
                </p:tgtEl>
              </p:cMediaNode>
            </p:audio>
            <p:audio>
              <p:cMediaNode vol="80000">
                <p:cTn id="42"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AFE572-27F3-4772-9568-FC6910C64813}"/>
              </a:ext>
            </a:extLst>
          </p:cNvPr>
          <p:cNvSpPr>
            <a:spLocks noGrp="1"/>
          </p:cNvSpPr>
          <p:nvPr>
            <p:ph type="title"/>
          </p:nvPr>
        </p:nvSpPr>
        <p:spPr>
          <a:xfrm>
            <a:off x="720725" y="1125538"/>
            <a:ext cx="7827963" cy="776288"/>
          </a:xfrm>
        </p:spPr>
        <p:txBody>
          <a:bodyPr/>
          <a:lstStyle/>
          <a:p>
            <a:pPr algn="ctr"/>
            <a:r>
              <a:rPr lang="cs-CZ" sz="2800" b="1" dirty="0">
                <a:solidFill>
                  <a:srgbClr val="0070C0"/>
                </a:solidFill>
              </a:rPr>
              <a:t>Ministerstva a jiné ústřední správní úřady</a:t>
            </a:r>
            <a:endParaRPr lang="cs-CZ" sz="2800" dirty="0"/>
          </a:p>
        </p:txBody>
      </p:sp>
      <p:sp>
        <p:nvSpPr>
          <p:cNvPr id="3" name="Zástupný obsah 2">
            <a:extLst>
              <a:ext uri="{FF2B5EF4-FFF2-40B4-BE49-F238E27FC236}">
                <a16:creationId xmlns:a16="http://schemas.microsoft.com/office/drawing/2014/main" id="{55055B54-11B4-49F2-9E2A-24A130047BAA}"/>
              </a:ext>
            </a:extLst>
          </p:cNvPr>
          <p:cNvSpPr>
            <a:spLocks noGrp="1"/>
          </p:cNvSpPr>
          <p:nvPr>
            <p:ph idx="1"/>
          </p:nvPr>
        </p:nvSpPr>
        <p:spPr/>
        <p:txBody>
          <a:bodyPr/>
          <a:lstStyle/>
          <a:p>
            <a:pPr algn="just"/>
            <a:r>
              <a:rPr lang="cs-CZ" sz="1800" dirty="0">
                <a:effectLst/>
                <a:latin typeface="+mj-lt"/>
                <a:ea typeface="Times New Roman" panose="02020603050405020304" pitchFamily="18" charset="0"/>
                <a:cs typeface="Arial" panose="020B0604020202020204" pitchFamily="34" charset="0"/>
              </a:rPr>
              <a:t>ministerstva a ostatní ústřední správní úřady </a:t>
            </a:r>
            <a:r>
              <a:rPr lang="cs-CZ" sz="1800" i="1" dirty="0">
                <a:effectLst/>
                <a:latin typeface="+mj-lt"/>
                <a:ea typeface="Times New Roman" panose="02020603050405020304" pitchFamily="18" charset="0"/>
                <a:cs typeface="Arial" panose="020B0604020202020204" pitchFamily="34" charset="0"/>
              </a:rPr>
              <a:t>se</a:t>
            </a:r>
            <a:r>
              <a:rPr lang="cs-CZ" sz="1800" dirty="0">
                <a:effectLst/>
                <a:latin typeface="+mj-lt"/>
                <a:ea typeface="Times New Roman" panose="02020603050405020304" pitchFamily="18" charset="0"/>
                <a:cs typeface="Arial" panose="020B0604020202020204" pitchFamily="34" charset="0"/>
              </a:rPr>
              <a:t> ve veškeré své činnosti </a:t>
            </a:r>
            <a:r>
              <a:rPr lang="cs-CZ" sz="1800" i="1" dirty="0">
                <a:effectLst/>
                <a:latin typeface="+mj-lt"/>
                <a:ea typeface="Times New Roman" panose="02020603050405020304" pitchFamily="18" charset="0"/>
                <a:cs typeface="Arial" panose="020B0604020202020204" pitchFamily="34" charset="0"/>
              </a:rPr>
              <a:t>řídí</a:t>
            </a:r>
            <a:r>
              <a:rPr lang="cs-CZ" sz="1800" dirty="0">
                <a:effectLst/>
                <a:latin typeface="+mj-lt"/>
                <a:ea typeface="Times New Roman" panose="02020603050405020304" pitchFamily="18" charset="0"/>
                <a:cs typeface="Arial" panose="020B0604020202020204" pitchFamily="34" charset="0"/>
              </a:rPr>
              <a:t> </a:t>
            </a:r>
            <a:r>
              <a:rPr lang="cs-CZ" sz="1800" i="1" dirty="0">
                <a:effectLst/>
                <a:latin typeface="+mj-lt"/>
                <a:ea typeface="Times New Roman" panose="02020603050405020304" pitchFamily="18" charset="0"/>
                <a:cs typeface="Arial" panose="020B0604020202020204" pitchFamily="34" charset="0"/>
              </a:rPr>
              <a:t>ústavními a ostatními zákony</a:t>
            </a:r>
            <a:r>
              <a:rPr lang="cs-CZ" sz="1800" dirty="0">
                <a:effectLst/>
                <a:latin typeface="+mj-lt"/>
                <a:ea typeface="Times New Roman" panose="02020603050405020304" pitchFamily="18" charset="0"/>
                <a:cs typeface="Arial" panose="020B0604020202020204" pitchFamily="34" charset="0"/>
              </a:rPr>
              <a:t> a </a:t>
            </a:r>
            <a:r>
              <a:rPr lang="cs-CZ" sz="1800" i="1" dirty="0">
                <a:effectLst/>
                <a:latin typeface="+mj-lt"/>
                <a:ea typeface="Times New Roman" panose="02020603050405020304" pitchFamily="18" charset="0"/>
                <a:cs typeface="Arial" panose="020B0604020202020204" pitchFamily="34" charset="0"/>
              </a:rPr>
              <a:t>usneseními vlády </a:t>
            </a:r>
          </a:p>
          <a:p>
            <a:pPr algn="just"/>
            <a:r>
              <a:rPr lang="cs-CZ" sz="1800" dirty="0">
                <a:effectLst/>
                <a:latin typeface="+mj-lt"/>
                <a:ea typeface="Times New Roman" panose="02020603050405020304" pitchFamily="18" charset="0"/>
                <a:cs typeface="Arial" panose="020B0604020202020204" pitchFamily="34" charset="0"/>
              </a:rPr>
              <a:t>v okruhu své působnosti </a:t>
            </a:r>
            <a:r>
              <a:rPr lang="cs-CZ" sz="1800" i="1" dirty="0">
                <a:effectLst/>
                <a:latin typeface="+mj-lt"/>
                <a:ea typeface="Times New Roman" panose="02020603050405020304" pitchFamily="18" charset="0"/>
                <a:cs typeface="Arial" panose="020B0604020202020204" pitchFamily="34" charset="0"/>
              </a:rPr>
              <a:t>plní úkoly stanovené </a:t>
            </a:r>
            <a:r>
              <a:rPr lang="cs-CZ" sz="1800" dirty="0">
                <a:effectLst/>
                <a:latin typeface="+mj-lt"/>
                <a:ea typeface="Times New Roman" panose="02020603050405020304" pitchFamily="18" charset="0"/>
                <a:cs typeface="Arial" panose="020B0604020202020204" pitchFamily="34" charset="0"/>
              </a:rPr>
              <a:t>v zákonech a v jiných obecně závazných právních předpisech a </a:t>
            </a:r>
            <a:r>
              <a:rPr lang="cs-CZ" sz="1800" i="1" dirty="0">
                <a:effectLst/>
                <a:latin typeface="+mj-lt"/>
                <a:ea typeface="Times New Roman" panose="02020603050405020304" pitchFamily="18" charset="0"/>
                <a:cs typeface="Arial" panose="020B0604020202020204" pitchFamily="34" charset="0"/>
              </a:rPr>
              <a:t>úkoly vyplývající </a:t>
            </a:r>
            <a:r>
              <a:rPr lang="cs-CZ" sz="1800" dirty="0">
                <a:effectLst/>
                <a:latin typeface="+mj-lt"/>
                <a:ea typeface="Times New Roman" panose="02020603050405020304" pitchFamily="18" charset="0"/>
                <a:cs typeface="Arial" panose="020B0604020202020204" pitchFamily="34" charset="0"/>
              </a:rPr>
              <a:t>z členství České republiky v Evropské unii a v ostatních integračních seskupeních a mezinárodních organizacích, pokud jsou pro Českou republiku závazné</a:t>
            </a:r>
          </a:p>
          <a:p>
            <a:pPr algn="just"/>
            <a:r>
              <a:rPr lang="cs-CZ" sz="1800" dirty="0">
                <a:effectLst/>
                <a:latin typeface="+mj-lt"/>
                <a:ea typeface="Times New Roman" panose="02020603050405020304" pitchFamily="18" charset="0"/>
                <a:cs typeface="Arial" panose="020B0604020202020204" pitchFamily="34" charset="0"/>
              </a:rPr>
              <a:t>posláním těchto orgánů je: v souvislosti s plněním jejich úkolů, mj.:</a:t>
            </a:r>
          </a:p>
          <a:p>
            <a:pPr lvl="1"/>
            <a:r>
              <a:rPr lang="cs-CZ" sz="1600" i="1" dirty="0">
                <a:effectLst/>
                <a:latin typeface="+mj-lt"/>
                <a:ea typeface="Times New Roman" panose="02020603050405020304" pitchFamily="18" charset="0"/>
                <a:cs typeface="Arial" panose="020B0604020202020204" pitchFamily="34" charset="0"/>
              </a:rPr>
              <a:t>zpracovávat koncepce </a:t>
            </a:r>
            <a:r>
              <a:rPr lang="cs-CZ" sz="1600" dirty="0">
                <a:effectLst/>
                <a:latin typeface="+mj-lt"/>
                <a:ea typeface="Times New Roman" panose="02020603050405020304" pitchFamily="18" charset="0"/>
                <a:cs typeface="Arial" panose="020B0604020202020204" pitchFamily="34" charset="0"/>
              </a:rPr>
              <a:t>rozvoje svěřených odvětví a </a:t>
            </a:r>
            <a:r>
              <a:rPr lang="cs-CZ" sz="1600" i="1" dirty="0">
                <a:effectLst/>
                <a:latin typeface="+mj-lt"/>
                <a:ea typeface="Times New Roman" panose="02020603050405020304" pitchFamily="18" charset="0"/>
                <a:cs typeface="Arial" panose="020B0604020202020204" pitchFamily="34" charset="0"/>
              </a:rPr>
              <a:t>řešit</a:t>
            </a:r>
            <a:r>
              <a:rPr lang="cs-CZ" sz="1600" dirty="0">
                <a:effectLst/>
                <a:latin typeface="+mj-lt"/>
                <a:ea typeface="Times New Roman" panose="02020603050405020304" pitchFamily="18" charset="0"/>
                <a:cs typeface="Arial" panose="020B0604020202020204" pitchFamily="34" charset="0"/>
              </a:rPr>
              <a:t> </a:t>
            </a:r>
            <a:r>
              <a:rPr lang="cs-CZ" sz="1600" i="1" dirty="0">
                <a:effectLst/>
                <a:latin typeface="+mj-lt"/>
                <a:ea typeface="Times New Roman" panose="02020603050405020304" pitchFamily="18" charset="0"/>
                <a:cs typeface="Arial" panose="020B0604020202020204" pitchFamily="34" charset="0"/>
              </a:rPr>
              <a:t>stěžejní otázky</a:t>
            </a:r>
          </a:p>
          <a:p>
            <a:pPr lvl="1"/>
            <a:r>
              <a:rPr lang="cs-CZ" sz="1600" dirty="0">
                <a:effectLst/>
                <a:latin typeface="+mj-lt"/>
                <a:ea typeface="Times New Roman" panose="02020603050405020304" pitchFamily="18" charset="0"/>
                <a:cs typeface="Arial" panose="020B0604020202020204" pitchFamily="34" charset="0"/>
              </a:rPr>
              <a:t>za svěřená odvětví </a:t>
            </a:r>
            <a:r>
              <a:rPr lang="cs-CZ" sz="1600" i="1" dirty="0">
                <a:effectLst/>
                <a:latin typeface="+mj-lt"/>
                <a:ea typeface="Times New Roman" panose="02020603050405020304" pitchFamily="18" charset="0"/>
                <a:cs typeface="Arial" panose="020B0604020202020204" pitchFamily="34" charset="0"/>
              </a:rPr>
              <a:t>předkládat vládě podklady </a:t>
            </a:r>
            <a:r>
              <a:rPr lang="cs-CZ" sz="1600" dirty="0">
                <a:effectLst/>
                <a:latin typeface="+mj-lt"/>
                <a:ea typeface="Times New Roman" panose="02020603050405020304" pitchFamily="18" charset="0"/>
                <a:cs typeface="Arial" panose="020B0604020202020204" pitchFamily="34" charset="0"/>
              </a:rPr>
              <a:t>potřebné pro sestavení</a:t>
            </a:r>
            <a:br>
              <a:rPr lang="cs-CZ" sz="1600" dirty="0">
                <a:effectLst/>
                <a:latin typeface="+mj-lt"/>
                <a:ea typeface="Times New Roman" panose="02020603050405020304" pitchFamily="18" charset="0"/>
                <a:cs typeface="Arial" panose="020B0604020202020204" pitchFamily="34" charset="0"/>
              </a:rPr>
            </a:br>
            <a:r>
              <a:rPr lang="cs-CZ" sz="1600" dirty="0">
                <a:effectLst/>
                <a:latin typeface="+mj-lt"/>
                <a:ea typeface="Times New Roman" panose="02020603050405020304" pitchFamily="18" charset="0"/>
                <a:cs typeface="Arial" panose="020B0604020202020204" pitchFamily="34" charset="0"/>
              </a:rPr>
              <a:t>návrhu státního rozpočtu a pro přípravu jiných opatření širšího dosahu</a:t>
            </a:r>
          </a:p>
          <a:p>
            <a:pPr lvl="1"/>
            <a:r>
              <a:rPr lang="cs-CZ" sz="1600" i="1" dirty="0">
                <a:effectLst/>
                <a:latin typeface="+mj-lt"/>
                <a:ea typeface="Times New Roman" panose="02020603050405020304" pitchFamily="18" charset="0"/>
                <a:cs typeface="Arial" panose="020B0604020202020204" pitchFamily="34" charset="0"/>
              </a:rPr>
              <a:t>zaujímat stanoviska </a:t>
            </a:r>
            <a:r>
              <a:rPr lang="cs-CZ" sz="1600" dirty="0">
                <a:effectLst/>
                <a:latin typeface="+mj-lt"/>
                <a:ea typeface="Times New Roman" panose="02020603050405020304" pitchFamily="18" charset="0"/>
                <a:cs typeface="Arial" panose="020B0604020202020204" pitchFamily="34" charset="0"/>
              </a:rPr>
              <a:t>k návrhům, předkládaným vládě jinými ministerstvy a </a:t>
            </a:r>
            <a:br>
              <a:rPr lang="cs-CZ" sz="1600" dirty="0">
                <a:effectLst/>
                <a:latin typeface="+mj-lt"/>
                <a:ea typeface="Times New Roman" panose="02020603050405020304" pitchFamily="18" charset="0"/>
                <a:cs typeface="Arial" panose="020B0604020202020204" pitchFamily="34" charset="0"/>
              </a:rPr>
            </a:br>
            <a:r>
              <a:rPr lang="cs-CZ" sz="1600" dirty="0">
                <a:effectLst/>
                <a:latin typeface="+mj-lt"/>
                <a:ea typeface="Times New Roman" panose="02020603050405020304" pitchFamily="18" charset="0"/>
                <a:cs typeface="Arial" panose="020B0604020202020204" pitchFamily="34" charset="0"/>
              </a:rPr>
              <a:t>ostatními ústředními orgány státní správy, pokud se týkají okruhu jejich</a:t>
            </a:r>
            <a:br>
              <a:rPr lang="cs-CZ" sz="1600" dirty="0">
                <a:effectLst/>
                <a:latin typeface="+mj-lt"/>
                <a:ea typeface="Times New Roman" panose="02020603050405020304" pitchFamily="18" charset="0"/>
                <a:cs typeface="Arial" panose="020B0604020202020204" pitchFamily="34" charset="0"/>
              </a:rPr>
            </a:br>
            <a:r>
              <a:rPr lang="cs-CZ" sz="1600" dirty="0">
                <a:effectLst/>
                <a:latin typeface="+mj-lt"/>
                <a:ea typeface="Times New Roman" panose="02020603050405020304" pitchFamily="18" charset="0"/>
                <a:cs typeface="Arial" panose="020B0604020202020204" pitchFamily="34" charset="0"/>
              </a:rPr>
              <a:t>působnosti</a:t>
            </a:r>
            <a:endParaRPr lang="cs-CZ" sz="1600" dirty="0">
              <a:effectLst/>
              <a:latin typeface="+mj-lt"/>
              <a:ea typeface="Times New Roman" panose="02020603050405020304" pitchFamily="18" charset="0"/>
            </a:endParaRPr>
          </a:p>
          <a:p>
            <a:pPr marL="0" indent="0">
              <a:buNone/>
            </a:pPr>
            <a:endParaRPr lang="cs-CZ" dirty="0"/>
          </a:p>
        </p:txBody>
      </p:sp>
      <p:sp>
        <p:nvSpPr>
          <p:cNvPr id="4" name="Zástupný symbol pro zápatí 3">
            <a:extLst>
              <a:ext uri="{FF2B5EF4-FFF2-40B4-BE49-F238E27FC236}">
                <a16:creationId xmlns:a16="http://schemas.microsoft.com/office/drawing/2014/main" id="{BB28DC6B-E373-459B-863C-8E1A6DA8289B}"/>
              </a:ext>
            </a:extLst>
          </p:cNvPr>
          <p:cNvSpPr>
            <a:spLocks noGrp="1"/>
          </p:cNvSpPr>
          <p:nvPr>
            <p:ph type="ftr" sz="quarter" idx="10"/>
          </p:nvPr>
        </p:nvSpPr>
        <p:spPr/>
        <p:txBody>
          <a:bodyPr/>
          <a:lstStyle/>
          <a:p>
            <a:pPr>
              <a:defRPr/>
            </a:pPr>
            <a:r>
              <a:rPr lang="cs-CZ"/>
              <a:t>MU, Právnická fakulta, Katedra správní vědy a správního práva</a:t>
            </a:r>
          </a:p>
        </p:txBody>
      </p:sp>
      <p:sp>
        <p:nvSpPr>
          <p:cNvPr id="5" name="Zástupný symbol pro číslo snímku 4">
            <a:extLst>
              <a:ext uri="{FF2B5EF4-FFF2-40B4-BE49-F238E27FC236}">
                <a16:creationId xmlns:a16="http://schemas.microsoft.com/office/drawing/2014/main" id="{C028EDEB-80A4-4E37-9B97-5105A0324AEB}"/>
              </a:ext>
            </a:extLst>
          </p:cNvPr>
          <p:cNvSpPr>
            <a:spLocks noGrp="1"/>
          </p:cNvSpPr>
          <p:nvPr>
            <p:ph type="sldNum" sz="quarter" idx="11"/>
          </p:nvPr>
        </p:nvSpPr>
        <p:spPr/>
        <p:txBody>
          <a:bodyPr/>
          <a:lstStyle/>
          <a:p>
            <a:fld id="{87D96F0E-EB4C-4DEE-9269-26C42C3FAF6C}" type="slidenum">
              <a:rPr lang="cs-CZ" altLang="cs-CZ" smtClean="0"/>
              <a:pPr/>
              <a:t>10</a:t>
            </a:fld>
            <a:endParaRPr lang="cs-CZ" altLang="cs-CZ" dirty="0"/>
          </a:p>
        </p:txBody>
      </p:sp>
      <p:pic>
        <p:nvPicPr>
          <p:cNvPr id="8" name="Nahraný zvuk">
            <a:hlinkClick r:id="" action="ppaction://media"/>
            <a:extLst>
              <a:ext uri="{FF2B5EF4-FFF2-40B4-BE49-F238E27FC236}">
                <a16:creationId xmlns:a16="http://schemas.microsoft.com/office/drawing/2014/main" id="{35F9FC30-0A28-4617-8000-B0498A8B7F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48600" y="3939988"/>
            <a:ext cx="609600" cy="609600"/>
          </a:xfrm>
          <a:prstGeom prst="rect">
            <a:avLst/>
          </a:prstGeom>
        </p:spPr>
      </p:pic>
      <p:pic>
        <p:nvPicPr>
          <p:cNvPr id="10" name="Nahraný zvuk">
            <a:hlinkClick r:id="" action="ppaction://media"/>
            <a:extLst>
              <a:ext uri="{FF2B5EF4-FFF2-40B4-BE49-F238E27FC236}">
                <a16:creationId xmlns:a16="http://schemas.microsoft.com/office/drawing/2014/main" id="{2AD412D2-A516-4843-8C99-37B7818D791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58200" y="3939988"/>
            <a:ext cx="609600" cy="609600"/>
          </a:xfrm>
          <a:prstGeom prst="rect">
            <a:avLst/>
          </a:prstGeom>
        </p:spPr>
      </p:pic>
      <p:pic>
        <p:nvPicPr>
          <p:cNvPr id="12" name="Nahraný zvuk">
            <a:hlinkClick r:id="" action="ppaction://media"/>
            <a:extLst>
              <a:ext uri="{FF2B5EF4-FFF2-40B4-BE49-F238E27FC236}">
                <a16:creationId xmlns:a16="http://schemas.microsoft.com/office/drawing/2014/main" id="{EBEE3CE9-100E-4935-BE50-0D40F2A3E4A2}"/>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6100756" y="2166734"/>
            <a:ext cx="609600" cy="609600"/>
          </a:xfrm>
          <a:prstGeom prst="rect">
            <a:avLst/>
          </a:prstGeom>
        </p:spPr>
      </p:pic>
    </p:spTree>
    <p:extLst>
      <p:ext uri="{BB962C8B-B14F-4D97-AF65-F5344CB8AC3E}">
        <p14:creationId xmlns:p14="http://schemas.microsoft.com/office/powerpoint/2010/main" val="392089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19"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942"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05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audio>
              <p:cMediaNode vol="80000">
                <p:cTn id="16" fill="hold" display="0">
                  <p:stCondLst>
                    <p:cond delay="indefinite"/>
                  </p:stCondLst>
                  <p:endCondLst>
                    <p:cond evt="onStopAudio" delay="0">
                      <p:tgtEl>
                        <p:sldTgt/>
                      </p:tgtEl>
                    </p:cond>
                  </p:endCondLst>
                </p:cTn>
                <p:tgtEl>
                  <p:spTgt spid="10"/>
                </p:tgtEl>
              </p:cMediaNode>
            </p:audio>
            <p:audio>
              <p:cMediaNode vol="80000">
                <p:cTn id="1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686262-375A-4C84-BE98-2C9668346F00}"/>
              </a:ext>
            </a:extLst>
          </p:cNvPr>
          <p:cNvSpPr>
            <a:spLocks noGrp="1"/>
          </p:cNvSpPr>
          <p:nvPr>
            <p:ph type="title"/>
          </p:nvPr>
        </p:nvSpPr>
        <p:spPr>
          <a:xfrm>
            <a:off x="837267" y="988220"/>
            <a:ext cx="7827963" cy="755739"/>
          </a:xfrm>
        </p:spPr>
        <p:txBody>
          <a:bodyPr/>
          <a:lstStyle/>
          <a:p>
            <a:pPr algn="ctr"/>
            <a:r>
              <a:rPr lang="cs-CZ" sz="2800" b="1" dirty="0">
                <a:solidFill>
                  <a:srgbClr val="0070C0"/>
                </a:solidFill>
              </a:rPr>
              <a:t>Ministerstva a jiné ústřední správní úřady</a:t>
            </a:r>
            <a:endParaRPr lang="cs-CZ" sz="2800" dirty="0"/>
          </a:p>
        </p:txBody>
      </p:sp>
      <p:sp>
        <p:nvSpPr>
          <p:cNvPr id="3" name="Zástupný obsah 2">
            <a:extLst>
              <a:ext uri="{FF2B5EF4-FFF2-40B4-BE49-F238E27FC236}">
                <a16:creationId xmlns:a16="http://schemas.microsoft.com/office/drawing/2014/main" id="{94255D78-55D4-426D-A9CB-AAE817F4BE27}"/>
              </a:ext>
            </a:extLst>
          </p:cNvPr>
          <p:cNvSpPr>
            <a:spLocks noGrp="1"/>
          </p:cNvSpPr>
          <p:nvPr>
            <p:ph idx="1"/>
          </p:nvPr>
        </p:nvSpPr>
        <p:spPr/>
        <p:txBody>
          <a:bodyPr/>
          <a:lstStyle/>
          <a:p>
            <a:pPr algn="just"/>
            <a:r>
              <a:rPr lang="cs-CZ" sz="1800" i="1" dirty="0">
                <a:effectLst/>
                <a:latin typeface="+mj-lt"/>
                <a:ea typeface="Times New Roman" panose="02020603050405020304" pitchFamily="18" charset="0"/>
                <a:cs typeface="Arial" panose="020B0604020202020204" pitchFamily="34" charset="0"/>
              </a:rPr>
              <a:t>připravují návrhy</a:t>
            </a:r>
            <a:r>
              <a:rPr lang="cs-CZ" sz="1800" dirty="0">
                <a:effectLst/>
                <a:latin typeface="+mj-lt"/>
                <a:ea typeface="Times New Roman" panose="02020603050405020304" pitchFamily="18" charset="0"/>
                <a:cs typeface="Arial" panose="020B0604020202020204" pitchFamily="34" charset="0"/>
              </a:rPr>
              <a:t> </a:t>
            </a:r>
            <a:r>
              <a:rPr lang="cs-CZ" sz="1800" i="1" dirty="0">
                <a:effectLst/>
                <a:latin typeface="+mj-lt"/>
                <a:ea typeface="Times New Roman" panose="02020603050405020304" pitchFamily="18" charset="0"/>
                <a:cs typeface="Arial" panose="020B0604020202020204" pitchFamily="34" charset="0"/>
              </a:rPr>
              <a:t>zákonů</a:t>
            </a:r>
            <a:r>
              <a:rPr lang="cs-CZ" sz="1800" dirty="0">
                <a:effectLst/>
                <a:latin typeface="+mj-lt"/>
                <a:ea typeface="Times New Roman" panose="02020603050405020304" pitchFamily="18" charset="0"/>
                <a:cs typeface="Arial" panose="020B0604020202020204" pitchFamily="34" charset="0"/>
              </a:rPr>
              <a:t> a </a:t>
            </a:r>
            <a:r>
              <a:rPr lang="cs-CZ" sz="1800" i="1" dirty="0">
                <a:effectLst/>
                <a:latin typeface="+mj-lt"/>
                <a:ea typeface="Times New Roman" panose="02020603050405020304" pitchFamily="18" charset="0"/>
                <a:cs typeface="Arial" panose="020B0604020202020204" pitchFamily="34" charset="0"/>
              </a:rPr>
              <a:t>jiných</a:t>
            </a:r>
            <a:r>
              <a:rPr lang="cs-CZ" sz="1800" dirty="0">
                <a:effectLst/>
                <a:latin typeface="+mj-lt"/>
                <a:ea typeface="Times New Roman" panose="02020603050405020304" pitchFamily="18" charset="0"/>
                <a:cs typeface="Arial" panose="020B0604020202020204" pitchFamily="34" charset="0"/>
              </a:rPr>
              <a:t> </a:t>
            </a:r>
            <a:r>
              <a:rPr lang="cs-CZ" sz="1800" i="1" dirty="0">
                <a:effectLst/>
                <a:latin typeface="+mj-lt"/>
                <a:ea typeface="Times New Roman" panose="02020603050405020304" pitchFamily="18" charset="0"/>
                <a:cs typeface="Arial" panose="020B0604020202020204" pitchFamily="34" charset="0"/>
              </a:rPr>
              <a:t>právních předpisů</a:t>
            </a:r>
            <a:r>
              <a:rPr lang="cs-CZ" sz="1800" dirty="0">
                <a:effectLst/>
                <a:latin typeface="+mj-lt"/>
                <a:ea typeface="Times New Roman" panose="02020603050405020304" pitchFamily="18" charset="0"/>
                <a:cs typeface="Arial" panose="020B0604020202020204" pitchFamily="34" charset="0"/>
              </a:rPr>
              <a:t> týkajících se věcí, které patří do jejich působnosti, jakož i návrhy, jejichž přípravu jim uložila vláda</a:t>
            </a:r>
          </a:p>
          <a:p>
            <a:pPr algn="just"/>
            <a:r>
              <a:rPr lang="cs-CZ" sz="1800" dirty="0">
                <a:effectLst/>
                <a:latin typeface="+mj-lt"/>
                <a:ea typeface="Times New Roman" panose="02020603050405020304" pitchFamily="18" charset="0"/>
                <a:cs typeface="Arial" panose="020B0604020202020204" pitchFamily="34" charset="0"/>
              </a:rPr>
              <a:t>na svých úsecích přijímají </a:t>
            </a:r>
            <a:r>
              <a:rPr lang="cs-CZ" sz="1800" i="1" dirty="0">
                <a:effectLst/>
                <a:latin typeface="+mj-lt"/>
                <a:ea typeface="Times New Roman" panose="02020603050405020304" pitchFamily="18" charset="0"/>
                <a:cs typeface="Arial" panose="020B0604020202020204" pitchFamily="34" charset="0"/>
              </a:rPr>
              <a:t>vlastní závazné předpisy</a:t>
            </a:r>
            <a:r>
              <a:rPr lang="cs-CZ" sz="1800" dirty="0">
                <a:effectLst/>
                <a:latin typeface="+mj-lt"/>
                <a:ea typeface="Times New Roman" panose="02020603050405020304" pitchFamily="18" charset="0"/>
                <a:cs typeface="Arial" panose="020B0604020202020204" pitchFamily="34" charset="0"/>
              </a:rPr>
              <a:t>, a to: </a:t>
            </a:r>
            <a:r>
              <a:rPr lang="cs-CZ" sz="1800" i="1" dirty="0">
                <a:effectLst/>
                <a:latin typeface="+mj-lt"/>
                <a:ea typeface="Times New Roman" panose="02020603050405020304" pitchFamily="18" charset="0"/>
                <a:cs typeface="Arial" panose="020B0604020202020204" pitchFamily="34" charset="0"/>
              </a:rPr>
              <a:t>vyhlášky </a:t>
            </a:r>
            <a:r>
              <a:rPr lang="cs-CZ" sz="1800" dirty="0">
                <a:effectLst/>
                <a:latin typeface="+mj-lt"/>
                <a:ea typeface="Times New Roman" panose="02020603050405020304" pitchFamily="18" charset="0"/>
                <a:cs typeface="Arial" panose="020B0604020202020204" pitchFamily="34" charset="0"/>
              </a:rPr>
              <a:t>a </a:t>
            </a:r>
            <a:r>
              <a:rPr lang="cs-CZ" sz="1800" i="1" dirty="0">
                <a:effectLst/>
                <a:latin typeface="+mj-lt"/>
                <a:ea typeface="Times New Roman" panose="02020603050405020304" pitchFamily="18" charset="0"/>
                <a:cs typeface="Arial" panose="020B0604020202020204" pitchFamily="34" charset="0"/>
              </a:rPr>
              <a:t>směrnice </a:t>
            </a:r>
          </a:p>
          <a:p>
            <a:pPr algn="just"/>
            <a:r>
              <a:rPr lang="cs-CZ" sz="1800" dirty="0">
                <a:effectLst/>
                <a:latin typeface="+mj-lt"/>
                <a:ea typeface="Times New Roman" panose="02020603050405020304" pitchFamily="18" charset="0"/>
                <a:cs typeface="Arial" panose="020B0604020202020204" pitchFamily="34" charset="0"/>
              </a:rPr>
              <a:t>navzájem si tyto orgány také </a:t>
            </a:r>
            <a:r>
              <a:rPr lang="cs-CZ" sz="1800" i="1" dirty="0">
                <a:effectLst/>
                <a:latin typeface="+mj-lt"/>
                <a:ea typeface="Times New Roman" panose="02020603050405020304" pitchFamily="18" charset="0"/>
                <a:cs typeface="Arial" panose="020B0604020202020204" pitchFamily="34" charset="0"/>
              </a:rPr>
              <a:t>vyměňují </a:t>
            </a:r>
            <a:r>
              <a:rPr lang="cs-CZ" sz="1800" dirty="0">
                <a:effectLst/>
                <a:latin typeface="+mj-lt"/>
                <a:ea typeface="Times New Roman" panose="02020603050405020304" pitchFamily="18" charset="0"/>
                <a:cs typeface="Arial" panose="020B0604020202020204" pitchFamily="34" charset="0"/>
              </a:rPr>
              <a:t>potřebné </a:t>
            </a:r>
            <a:r>
              <a:rPr lang="cs-CZ" sz="1800" i="1" dirty="0">
                <a:effectLst/>
                <a:latin typeface="+mj-lt"/>
                <a:ea typeface="Times New Roman" panose="02020603050405020304" pitchFamily="18" charset="0"/>
                <a:cs typeface="Arial" panose="020B0604020202020204" pitchFamily="34" charset="0"/>
              </a:rPr>
              <a:t>informace</a:t>
            </a:r>
            <a:r>
              <a:rPr lang="cs-CZ" sz="1800" dirty="0">
                <a:effectLst/>
                <a:latin typeface="+mj-lt"/>
                <a:ea typeface="Times New Roman" panose="02020603050405020304" pitchFamily="18" charset="0"/>
                <a:cs typeface="Arial" panose="020B0604020202020204" pitchFamily="34" charset="0"/>
              </a:rPr>
              <a:t> a </a:t>
            </a:r>
            <a:r>
              <a:rPr lang="cs-CZ" sz="1800" i="1" dirty="0">
                <a:effectLst/>
                <a:latin typeface="+mj-lt"/>
                <a:ea typeface="Times New Roman" panose="02020603050405020304" pitchFamily="18" charset="0"/>
                <a:cs typeface="Arial" panose="020B0604020202020204" pitchFamily="34" charset="0"/>
              </a:rPr>
              <a:t>podklady</a:t>
            </a:r>
          </a:p>
          <a:p>
            <a:pPr algn="just"/>
            <a:r>
              <a:rPr lang="cs-CZ" sz="1800" i="1" dirty="0">
                <a:effectLst/>
                <a:latin typeface="+mj-lt"/>
                <a:ea typeface="Times New Roman" panose="02020603050405020304" pitchFamily="18" charset="0"/>
                <a:cs typeface="Arial" panose="020B0604020202020204" pitchFamily="34" charset="0"/>
              </a:rPr>
              <a:t>nižší orgány </a:t>
            </a:r>
            <a:r>
              <a:rPr lang="cs-CZ" sz="1800" dirty="0">
                <a:effectLst/>
                <a:latin typeface="+mj-lt"/>
                <a:ea typeface="Times New Roman" panose="02020603050405020304" pitchFamily="18" charset="0"/>
                <a:cs typeface="Arial" panose="020B0604020202020204" pitchFamily="34" charset="0"/>
              </a:rPr>
              <a:t>státní správy </a:t>
            </a:r>
            <a:r>
              <a:rPr lang="cs-CZ" sz="1800" i="1" dirty="0">
                <a:effectLst/>
                <a:latin typeface="+mj-lt"/>
                <a:ea typeface="Times New Roman" panose="02020603050405020304" pitchFamily="18" charset="0"/>
                <a:cs typeface="Arial" panose="020B0604020202020204" pitchFamily="34" charset="0"/>
              </a:rPr>
              <a:t>jim podávají zprávy </a:t>
            </a:r>
            <a:r>
              <a:rPr lang="cs-CZ" sz="1800" dirty="0">
                <a:effectLst/>
                <a:latin typeface="+mj-lt"/>
                <a:ea typeface="Times New Roman" panose="02020603050405020304" pitchFamily="18" charset="0"/>
                <a:cs typeface="Arial" panose="020B0604020202020204" pitchFamily="34" charset="0"/>
              </a:rPr>
              <a:t>a </a:t>
            </a:r>
            <a:r>
              <a:rPr lang="cs-CZ" sz="1800" i="1" dirty="0">
                <a:effectLst/>
                <a:latin typeface="+mj-lt"/>
                <a:ea typeface="Times New Roman" panose="02020603050405020304" pitchFamily="18" charset="0"/>
                <a:cs typeface="Arial" panose="020B0604020202020204" pitchFamily="34" charset="0"/>
              </a:rPr>
              <a:t>sdělují údaje</a:t>
            </a:r>
            <a:r>
              <a:rPr lang="cs-CZ" sz="1800" dirty="0">
                <a:effectLst/>
                <a:latin typeface="+mj-lt"/>
                <a:ea typeface="Times New Roman" panose="02020603050405020304" pitchFamily="18" charset="0"/>
                <a:cs typeface="Arial" panose="020B0604020202020204" pitchFamily="34" charset="0"/>
              </a:rPr>
              <a:t>, které si ministerstva a jiné ústřední správní úřady vyžádají v rozsahu nezbytně nutném pro plnění svých úkolů</a:t>
            </a:r>
          </a:p>
          <a:p>
            <a:pPr algn="just"/>
            <a:r>
              <a:rPr lang="cs-CZ" sz="1800" dirty="0">
                <a:effectLst/>
                <a:latin typeface="+mj-lt"/>
                <a:ea typeface="Times New Roman" panose="02020603050405020304" pitchFamily="18" charset="0"/>
                <a:cs typeface="Arial" panose="020B0604020202020204" pitchFamily="34" charset="0"/>
              </a:rPr>
              <a:t>diferenciace ministerstev a ostatních ústředních orgánů státní správy souvisí s jejich </a:t>
            </a:r>
            <a:r>
              <a:rPr lang="cs-CZ" sz="1800" b="1" i="1" dirty="0">
                <a:effectLst/>
                <a:latin typeface="+mj-lt"/>
                <a:ea typeface="Times New Roman" panose="02020603050405020304" pitchFamily="18" charset="0"/>
                <a:cs typeface="Arial" panose="020B0604020202020204" pitchFamily="34" charset="0"/>
              </a:rPr>
              <a:t>diferencovaně vymezovanou </a:t>
            </a:r>
            <a:r>
              <a:rPr lang="cs-CZ" sz="1800" i="1" dirty="0">
                <a:effectLst/>
                <a:latin typeface="+mj-lt"/>
                <a:ea typeface="Times New Roman" panose="02020603050405020304" pitchFamily="18" charset="0"/>
                <a:cs typeface="Arial" panose="020B0604020202020204" pitchFamily="34" charset="0"/>
              </a:rPr>
              <a:t>(věcnou) </a:t>
            </a:r>
            <a:r>
              <a:rPr lang="cs-CZ" sz="1800" b="1" i="1" dirty="0">
                <a:effectLst/>
                <a:latin typeface="+mj-lt"/>
                <a:ea typeface="Times New Roman" panose="02020603050405020304" pitchFamily="18" charset="0"/>
                <a:cs typeface="Arial" panose="020B0604020202020204" pitchFamily="34" charset="0"/>
              </a:rPr>
              <a:t>působností</a:t>
            </a:r>
            <a:r>
              <a:rPr lang="cs-CZ" sz="1800" dirty="0">
                <a:effectLst/>
                <a:latin typeface="+mj-lt"/>
                <a:ea typeface="Times New Roman" panose="02020603050405020304" pitchFamily="18" charset="0"/>
                <a:cs typeface="Arial" panose="020B0604020202020204" pitchFamily="34" charset="0"/>
              </a:rPr>
              <a:t> podle aktuálně platné a účinné právní úpravy</a:t>
            </a:r>
            <a:endParaRPr lang="cs-CZ" sz="1800" dirty="0">
              <a:effectLst/>
              <a:latin typeface="+mj-lt"/>
              <a:ea typeface="Times New Roman" panose="02020603050405020304" pitchFamily="18" charset="0"/>
            </a:endParaRPr>
          </a:p>
          <a:p>
            <a:endParaRPr lang="cs-CZ" dirty="0"/>
          </a:p>
        </p:txBody>
      </p:sp>
      <p:sp>
        <p:nvSpPr>
          <p:cNvPr id="4" name="Zástupný symbol pro zápatí 3">
            <a:extLst>
              <a:ext uri="{FF2B5EF4-FFF2-40B4-BE49-F238E27FC236}">
                <a16:creationId xmlns:a16="http://schemas.microsoft.com/office/drawing/2014/main" id="{9A6E5B95-FD6F-418C-8A5B-9597BF25F67C}"/>
              </a:ext>
            </a:extLst>
          </p:cNvPr>
          <p:cNvSpPr>
            <a:spLocks noGrp="1"/>
          </p:cNvSpPr>
          <p:nvPr>
            <p:ph type="ftr" sz="quarter" idx="10"/>
          </p:nvPr>
        </p:nvSpPr>
        <p:spPr/>
        <p:txBody>
          <a:bodyPr/>
          <a:lstStyle/>
          <a:p>
            <a:pPr>
              <a:defRPr/>
            </a:pPr>
            <a:r>
              <a:rPr lang="cs-CZ"/>
              <a:t>MU, Právnická fakulta, Katedra správní vědy a správního práva</a:t>
            </a:r>
          </a:p>
        </p:txBody>
      </p:sp>
      <p:sp>
        <p:nvSpPr>
          <p:cNvPr id="5" name="Zástupný symbol pro číslo snímku 4">
            <a:extLst>
              <a:ext uri="{FF2B5EF4-FFF2-40B4-BE49-F238E27FC236}">
                <a16:creationId xmlns:a16="http://schemas.microsoft.com/office/drawing/2014/main" id="{8C3E0682-9AE7-4B8D-9AE1-1F4AAF05AB09}"/>
              </a:ext>
            </a:extLst>
          </p:cNvPr>
          <p:cNvSpPr>
            <a:spLocks noGrp="1"/>
          </p:cNvSpPr>
          <p:nvPr>
            <p:ph type="sldNum" sz="quarter" idx="11"/>
          </p:nvPr>
        </p:nvSpPr>
        <p:spPr/>
        <p:txBody>
          <a:bodyPr/>
          <a:lstStyle/>
          <a:p>
            <a:fld id="{87D96F0E-EB4C-4DEE-9269-26C42C3FAF6C}" type="slidenum">
              <a:rPr lang="cs-CZ" altLang="cs-CZ" smtClean="0"/>
              <a:pPr/>
              <a:t>11</a:t>
            </a:fld>
            <a:endParaRPr lang="cs-CZ" altLang="cs-CZ"/>
          </a:p>
        </p:txBody>
      </p:sp>
      <p:pic>
        <p:nvPicPr>
          <p:cNvPr id="6" name="Nahraný zvuk">
            <a:hlinkClick r:id="" action="ppaction://media"/>
            <a:extLst>
              <a:ext uri="{FF2B5EF4-FFF2-40B4-BE49-F238E27FC236}">
                <a16:creationId xmlns:a16="http://schemas.microsoft.com/office/drawing/2014/main" id="{832FB810-EB72-42FE-BAF6-31A06423C4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955088" y="2506418"/>
            <a:ext cx="609600" cy="609600"/>
          </a:xfrm>
          <a:prstGeom prst="rect">
            <a:avLst/>
          </a:prstGeom>
        </p:spPr>
      </p:pic>
      <p:pic>
        <p:nvPicPr>
          <p:cNvPr id="7" name="Nahraný zvuk">
            <a:hlinkClick r:id="" action="ppaction://media"/>
            <a:extLst>
              <a:ext uri="{FF2B5EF4-FFF2-40B4-BE49-F238E27FC236}">
                <a16:creationId xmlns:a16="http://schemas.microsoft.com/office/drawing/2014/main" id="{19C426C4-6B50-4CC5-A132-FB6FF8A66D1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080414" y="4869820"/>
            <a:ext cx="609600" cy="609600"/>
          </a:xfrm>
          <a:prstGeom prst="rect">
            <a:avLst/>
          </a:prstGeom>
        </p:spPr>
      </p:pic>
      <p:pic>
        <p:nvPicPr>
          <p:cNvPr id="11" name="Nahraný zvuk">
            <a:hlinkClick r:id="" action="ppaction://media"/>
            <a:extLst>
              <a:ext uri="{FF2B5EF4-FFF2-40B4-BE49-F238E27FC236}">
                <a16:creationId xmlns:a16="http://schemas.microsoft.com/office/drawing/2014/main" id="{BC2B67EA-B139-400B-AE65-99DC9C033A5A}"/>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6042071" y="4869820"/>
            <a:ext cx="609600" cy="609600"/>
          </a:xfrm>
          <a:prstGeom prst="rect">
            <a:avLst/>
          </a:prstGeom>
        </p:spPr>
      </p:pic>
      <p:pic>
        <p:nvPicPr>
          <p:cNvPr id="14" name="Nahraný zvuk">
            <a:hlinkClick r:id="" action="ppaction://media"/>
            <a:extLst>
              <a:ext uri="{FF2B5EF4-FFF2-40B4-BE49-F238E27FC236}">
                <a16:creationId xmlns:a16="http://schemas.microsoft.com/office/drawing/2014/main" id="{22DD56A3-D7B6-4411-9821-F978D3181679}"/>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7017751" y="4869820"/>
            <a:ext cx="609600" cy="609600"/>
          </a:xfrm>
          <a:prstGeom prst="rect">
            <a:avLst/>
          </a:prstGeom>
        </p:spPr>
      </p:pic>
    </p:spTree>
    <p:extLst>
      <p:ext uri="{BB962C8B-B14F-4D97-AF65-F5344CB8AC3E}">
        <p14:creationId xmlns:p14="http://schemas.microsoft.com/office/powerpoint/2010/main" val="258242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5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242"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4681"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961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audio>
              <p:cMediaNode vol="80000">
                <p:cTn id="20" fill="hold" display="0">
                  <p:stCondLst>
                    <p:cond delay="indefinite"/>
                  </p:stCondLst>
                  <p:endCondLst>
                    <p:cond evt="onStopAudio" delay="0">
                      <p:tgtEl>
                        <p:sldTgt/>
                      </p:tgtEl>
                    </p:cond>
                  </p:endCondLst>
                </p:cTn>
                <p:tgtEl>
                  <p:spTgt spid="7"/>
                </p:tgtEl>
              </p:cMediaNode>
            </p:audio>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FC448B-535D-479C-BBE5-DC8ABBA4F1BC}"/>
              </a:ext>
            </a:extLst>
          </p:cNvPr>
          <p:cNvSpPr>
            <a:spLocks noGrp="1"/>
          </p:cNvSpPr>
          <p:nvPr>
            <p:ph type="title"/>
          </p:nvPr>
        </p:nvSpPr>
        <p:spPr>
          <a:xfrm>
            <a:off x="720725" y="1125537"/>
            <a:ext cx="7827963" cy="1022381"/>
          </a:xfrm>
        </p:spPr>
        <p:txBody>
          <a:bodyPr/>
          <a:lstStyle/>
          <a:p>
            <a:pPr algn="ctr"/>
            <a:r>
              <a:rPr lang="cs-CZ" sz="2800" dirty="0">
                <a:solidFill>
                  <a:srgbClr val="0070C0"/>
                </a:solidFill>
              </a:rPr>
              <a:t>S</a:t>
            </a:r>
            <a:r>
              <a:rPr lang="cs-CZ" sz="2800" b="1" dirty="0">
                <a:solidFill>
                  <a:srgbClr val="0070C0"/>
                </a:solidFill>
              </a:rPr>
              <a:t>právní úřady s celostátní působností  </a:t>
            </a:r>
            <a:br>
              <a:rPr lang="cs-CZ" sz="2800" b="1" dirty="0">
                <a:solidFill>
                  <a:srgbClr val="0070C0"/>
                </a:solidFill>
              </a:rPr>
            </a:br>
            <a:endParaRPr lang="cs-CZ" sz="2800" dirty="0">
              <a:solidFill>
                <a:srgbClr val="0070C0"/>
              </a:solidFill>
            </a:endParaRPr>
          </a:p>
        </p:txBody>
      </p:sp>
      <p:sp>
        <p:nvSpPr>
          <p:cNvPr id="3" name="Zástupný obsah 2">
            <a:extLst>
              <a:ext uri="{FF2B5EF4-FFF2-40B4-BE49-F238E27FC236}">
                <a16:creationId xmlns:a16="http://schemas.microsoft.com/office/drawing/2014/main" id="{A3C49256-731F-4B13-86A3-E3C7EE163437}"/>
              </a:ext>
            </a:extLst>
          </p:cNvPr>
          <p:cNvSpPr>
            <a:spLocks noGrp="1"/>
          </p:cNvSpPr>
          <p:nvPr>
            <p:ph idx="1"/>
          </p:nvPr>
        </p:nvSpPr>
        <p:spPr>
          <a:xfrm>
            <a:off x="741842" y="1920236"/>
            <a:ext cx="8234363" cy="4181165"/>
          </a:xfrm>
        </p:spPr>
        <p:txBody>
          <a:bodyPr/>
          <a:lstStyle/>
          <a:p>
            <a:r>
              <a:rPr lang="cs-CZ" sz="1800" dirty="0"/>
              <a:t>zpravidla </a:t>
            </a:r>
            <a:r>
              <a:rPr lang="cs-CZ" sz="1800" i="1" dirty="0"/>
              <a:t>podřízeny ministerstvu  </a:t>
            </a:r>
          </a:p>
          <a:p>
            <a:r>
              <a:rPr lang="cs-CZ" sz="1800" dirty="0"/>
              <a:t>vedoucí jmenuje a odvolává obvykle ministr  </a:t>
            </a:r>
          </a:p>
          <a:p>
            <a:r>
              <a:rPr lang="cs-CZ" sz="1800" i="1" dirty="0"/>
              <a:t>celostátní územní působnost  </a:t>
            </a:r>
          </a:p>
          <a:p>
            <a:r>
              <a:rPr lang="cs-CZ" sz="1800" i="1" dirty="0"/>
              <a:t>úzce vymezená věcná působnost  </a:t>
            </a:r>
          </a:p>
          <a:p>
            <a:r>
              <a:rPr lang="cs-CZ" sz="1800" dirty="0"/>
              <a:t>zřízeny kompetenčním zákonem nebo zvláštními zákony (např. Úřad pro civilní letectví, Úřad pro mezinárodněprávní ochranu dětí)  </a:t>
            </a:r>
          </a:p>
          <a:p>
            <a:r>
              <a:rPr lang="cs-CZ" sz="1600" dirty="0"/>
              <a:t>MŠMT – Česká školní inspekce  </a:t>
            </a:r>
          </a:p>
          <a:p>
            <a:r>
              <a:rPr lang="cs-CZ" sz="1600" dirty="0" err="1"/>
              <a:t>MZdr</a:t>
            </a:r>
            <a:r>
              <a:rPr lang="cs-CZ" sz="1600" dirty="0"/>
              <a:t> – Český inspektorát lázní a zřídel, Inspektorát omamných a psychotropních látek  </a:t>
            </a:r>
          </a:p>
          <a:p>
            <a:r>
              <a:rPr lang="cs-CZ" sz="1600" dirty="0" err="1"/>
              <a:t>MSp</a:t>
            </a:r>
            <a:r>
              <a:rPr lang="cs-CZ" sz="1600" dirty="0"/>
              <a:t> – Vězeňská služba ČR  </a:t>
            </a:r>
          </a:p>
          <a:p>
            <a:r>
              <a:rPr lang="cs-CZ" sz="1600" dirty="0"/>
              <a:t>MPO – Česká energetická inspekce, ČOI, Puncovní úřad, Licenční úřad  </a:t>
            </a:r>
          </a:p>
          <a:p>
            <a:r>
              <a:rPr lang="cs-CZ" sz="1600" dirty="0" err="1"/>
              <a:t>MZe</a:t>
            </a:r>
            <a:r>
              <a:rPr lang="cs-CZ" sz="1600" dirty="0"/>
              <a:t> – Státní veterinární správa ČR, ČZPI, Česká plemenářská inspekce, Ústřední kontrolní a zkušební ústav zemědělský</a:t>
            </a:r>
          </a:p>
          <a:p>
            <a:r>
              <a:rPr lang="cs-CZ" sz="1600" dirty="0"/>
              <a:t>MŽP – ČIŽP, Český hydrometeorologický ústav </a:t>
            </a:r>
          </a:p>
        </p:txBody>
      </p:sp>
      <p:sp>
        <p:nvSpPr>
          <p:cNvPr id="4" name="Zástupný symbol pro zápatí 3">
            <a:extLst>
              <a:ext uri="{FF2B5EF4-FFF2-40B4-BE49-F238E27FC236}">
                <a16:creationId xmlns:a16="http://schemas.microsoft.com/office/drawing/2014/main" id="{050178F7-63CB-4B06-9944-2C81B3C86ED8}"/>
              </a:ext>
            </a:extLst>
          </p:cNvPr>
          <p:cNvSpPr>
            <a:spLocks noGrp="1"/>
          </p:cNvSpPr>
          <p:nvPr>
            <p:ph type="ftr" sz="quarter" idx="10"/>
          </p:nvPr>
        </p:nvSpPr>
        <p:spPr/>
        <p:txBody>
          <a:bodyPr/>
          <a:lstStyle/>
          <a:p>
            <a:pPr>
              <a:defRPr/>
            </a:pPr>
            <a:r>
              <a:rPr lang="cs-CZ" dirty="0"/>
              <a:t>MU, Právnická fakulta, Katedra správní vědy a správního práva</a:t>
            </a:r>
          </a:p>
        </p:txBody>
      </p:sp>
      <p:sp>
        <p:nvSpPr>
          <p:cNvPr id="5" name="Zástupný symbol pro číslo snímku 4">
            <a:extLst>
              <a:ext uri="{FF2B5EF4-FFF2-40B4-BE49-F238E27FC236}">
                <a16:creationId xmlns:a16="http://schemas.microsoft.com/office/drawing/2014/main" id="{0BDF55F9-0323-4FC2-8B3A-51A277D04A4A}"/>
              </a:ext>
            </a:extLst>
          </p:cNvPr>
          <p:cNvSpPr>
            <a:spLocks noGrp="1"/>
          </p:cNvSpPr>
          <p:nvPr>
            <p:ph type="sldNum" sz="quarter" idx="11"/>
          </p:nvPr>
        </p:nvSpPr>
        <p:spPr/>
        <p:txBody>
          <a:bodyPr/>
          <a:lstStyle/>
          <a:p>
            <a:fld id="{87D96F0E-EB4C-4DEE-9269-26C42C3FAF6C}" type="slidenum">
              <a:rPr lang="cs-CZ" altLang="cs-CZ" smtClean="0"/>
              <a:pPr/>
              <a:t>12</a:t>
            </a:fld>
            <a:endParaRPr lang="cs-CZ" altLang="cs-CZ"/>
          </a:p>
        </p:txBody>
      </p:sp>
      <p:pic>
        <p:nvPicPr>
          <p:cNvPr id="6" name="Nahraný zvuk">
            <a:hlinkClick r:id="" action="ppaction://media"/>
            <a:extLst>
              <a:ext uri="{FF2B5EF4-FFF2-40B4-BE49-F238E27FC236}">
                <a16:creationId xmlns:a16="http://schemas.microsoft.com/office/drawing/2014/main" id="{9EA0AE3D-469C-4340-AB66-55879592B1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18915" y="3515059"/>
            <a:ext cx="609600" cy="609600"/>
          </a:xfrm>
          <a:prstGeom prst="rect">
            <a:avLst/>
          </a:prstGeom>
        </p:spPr>
      </p:pic>
    </p:spTree>
    <p:extLst>
      <p:ext uri="{BB962C8B-B14F-4D97-AF65-F5344CB8AC3E}">
        <p14:creationId xmlns:p14="http://schemas.microsoft.com/office/powerpoint/2010/main" val="366599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26E002-CBBD-4591-9186-1710E5D3328D}"/>
              </a:ext>
            </a:extLst>
          </p:cNvPr>
          <p:cNvSpPr>
            <a:spLocks noGrp="1"/>
          </p:cNvSpPr>
          <p:nvPr>
            <p:ph type="title"/>
          </p:nvPr>
        </p:nvSpPr>
        <p:spPr>
          <a:xfrm>
            <a:off x="801407" y="576871"/>
            <a:ext cx="7827963" cy="1834936"/>
          </a:xfrm>
        </p:spPr>
        <p:txBody>
          <a:bodyPr/>
          <a:lstStyle/>
          <a:p>
            <a:pPr algn="ctr"/>
            <a:r>
              <a:rPr lang="cs-CZ" dirty="0">
                <a:solidFill>
                  <a:srgbClr val="0070C0"/>
                </a:solidFill>
              </a:rPr>
              <a:t>Ú</a:t>
            </a:r>
            <a:r>
              <a:rPr lang="cs-CZ" b="1" dirty="0">
                <a:solidFill>
                  <a:srgbClr val="0070C0"/>
                </a:solidFill>
              </a:rPr>
              <a:t>zemně dekoncentrované orgány státní správy</a:t>
            </a:r>
            <a:br>
              <a:rPr lang="cs-CZ" b="1" dirty="0">
                <a:solidFill>
                  <a:srgbClr val="0070C0"/>
                </a:solidFill>
                <a:effectLst/>
                <a:latin typeface="+mj-lt"/>
                <a:ea typeface="Times New Roman" panose="02020603050405020304" pitchFamily="18" charset="0"/>
                <a:cs typeface="Arial" panose="020B0604020202020204" pitchFamily="34" charset="0"/>
              </a:rPr>
            </a:br>
            <a:endParaRPr lang="cs-CZ" dirty="0">
              <a:solidFill>
                <a:srgbClr val="0070C0"/>
              </a:solidFill>
            </a:endParaRPr>
          </a:p>
        </p:txBody>
      </p:sp>
      <p:sp>
        <p:nvSpPr>
          <p:cNvPr id="3" name="Zástupný obsah 2">
            <a:extLst>
              <a:ext uri="{FF2B5EF4-FFF2-40B4-BE49-F238E27FC236}">
                <a16:creationId xmlns:a16="http://schemas.microsoft.com/office/drawing/2014/main" id="{9244F37F-609B-41E7-8C45-BCD638931254}"/>
              </a:ext>
            </a:extLst>
          </p:cNvPr>
          <p:cNvSpPr>
            <a:spLocks noGrp="1"/>
          </p:cNvSpPr>
          <p:nvPr>
            <p:ph idx="1"/>
          </p:nvPr>
        </p:nvSpPr>
        <p:spPr>
          <a:xfrm>
            <a:off x="720725" y="2259105"/>
            <a:ext cx="8234363" cy="4598895"/>
          </a:xfrm>
        </p:spPr>
        <p:txBody>
          <a:bodyPr/>
          <a:lstStyle/>
          <a:p>
            <a:pPr algn="just"/>
            <a:r>
              <a:rPr lang="cs-CZ" sz="1600" dirty="0">
                <a:effectLst/>
                <a:latin typeface="+mj-lt"/>
                <a:ea typeface="Times New Roman" panose="02020603050405020304" pitchFamily="18" charset="0"/>
                <a:cs typeface="Arial" panose="020B0604020202020204" pitchFamily="34" charset="0"/>
              </a:rPr>
              <a:t>územně dekoncentrované orgány státní správy jsou </a:t>
            </a:r>
            <a:r>
              <a:rPr lang="cs-CZ" sz="1600" b="1" dirty="0">
                <a:effectLst/>
                <a:latin typeface="+mj-lt"/>
                <a:ea typeface="Times New Roman" panose="02020603050405020304" pitchFamily="18" charset="0"/>
                <a:cs typeface="Arial" panose="020B0604020202020204" pitchFamily="34" charset="0"/>
              </a:rPr>
              <a:t>specializované orgány</a:t>
            </a:r>
            <a:r>
              <a:rPr lang="cs-CZ" sz="1600" dirty="0">
                <a:effectLst/>
                <a:latin typeface="+mj-lt"/>
                <a:ea typeface="Times New Roman" panose="02020603050405020304" pitchFamily="18" charset="0"/>
                <a:cs typeface="Arial" panose="020B0604020202020204" pitchFamily="34" charset="0"/>
              </a:rPr>
              <a:t>, které existují a působí </a:t>
            </a:r>
            <a:r>
              <a:rPr lang="cs-CZ" sz="1600" i="1" dirty="0">
                <a:effectLst/>
                <a:latin typeface="+mj-lt"/>
                <a:ea typeface="Times New Roman" panose="02020603050405020304" pitchFamily="18" charset="0"/>
                <a:cs typeface="Arial" panose="020B0604020202020204" pitchFamily="34" charset="0"/>
              </a:rPr>
              <a:t>v jednotlivých územních jednotkách </a:t>
            </a:r>
            <a:r>
              <a:rPr lang="cs-CZ" sz="1600" dirty="0">
                <a:effectLst/>
                <a:latin typeface="+mj-lt"/>
                <a:ea typeface="Times New Roman" panose="02020603050405020304" pitchFamily="18" charset="0"/>
                <a:cs typeface="Arial" panose="020B0604020202020204" pitchFamily="34" charset="0"/>
              </a:rPr>
              <a:t>územní organizace státu na základě ustanovení zvláštních zákonů; jde o</a:t>
            </a:r>
            <a:r>
              <a:rPr lang="cs-CZ" sz="1600" b="1" dirty="0">
                <a:effectLst/>
                <a:latin typeface="+mj-lt"/>
                <a:ea typeface="Times New Roman" panose="02020603050405020304" pitchFamily="18" charset="0"/>
                <a:cs typeface="Arial" panose="020B0604020202020204" pitchFamily="34" charset="0"/>
              </a:rPr>
              <a:t> </a:t>
            </a:r>
            <a:r>
              <a:rPr lang="cs-CZ" sz="1600" dirty="0">
                <a:effectLst/>
                <a:latin typeface="+mj-lt"/>
                <a:ea typeface="Times New Roman" panose="02020603050405020304" pitchFamily="18" charset="0"/>
                <a:cs typeface="Arial" panose="020B0604020202020204" pitchFamily="34" charset="0"/>
              </a:rPr>
              <a:t>orgány zpravidla přímo </a:t>
            </a:r>
            <a:r>
              <a:rPr lang="cs-CZ" sz="1600" i="1" dirty="0">
                <a:effectLst/>
                <a:latin typeface="+mj-lt"/>
                <a:ea typeface="Times New Roman" panose="02020603050405020304" pitchFamily="18" charset="0"/>
                <a:cs typeface="Arial" panose="020B0604020202020204" pitchFamily="34" charset="0"/>
              </a:rPr>
              <a:t>odvozované</a:t>
            </a:r>
            <a:r>
              <a:rPr lang="cs-CZ" sz="1600" dirty="0">
                <a:effectLst/>
                <a:latin typeface="+mj-lt"/>
                <a:ea typeface="Times New Roman" panose="02020603050405020304" pitchFamily="18" charset="0"/>
                <a:cs typeface="Arial" panose="020B0604020202020204" pitchFamily="34" charset="0"/>
              </a:rPr>
              <a:t> od některých ústředních orgánů státní správy </a:t>
            </a:r>
          </a:p>
          <a:p>
            <a:pPr algn="just"/>
            <a:r>
              <a:rPr lang="cs-CZ" sz="1600" dirty="0">
                <a:effectLst/>
                <a:latin typeface="+mj-lt"/>
                <a:ea typeface="Times New Roman" panose="02020603050405020304" pitchFamily="18" charset="0"/>
                <a:cs typeface="Arial" panose="020B0604020202020204" pitchFamily="34" charset="0"/>
              </a:rPr>
              <a:t>dané orgány se </a:t>
            </a:r>
            <a:r>
              <a:rPr lang="cs-CZ" sz="1600" i="1" dirty="0">
                <a:effectLst/>
                <a:latin typeface="+mj-lt"/>
                <a:ea typeface="Times New Roman" panose="02020603050405020304" pitchFamily="18" charset="0"/>
                <a:cs typeface="Arial" panose="020B0604020202020204" pitchFamily="34" charset="0"/>
              </a:rPr>
              <a:t>specializují </a:t>
            </a:r>
            <a:r>
              <a:rPr lang="cs-CZ" sz="1600" dirty="0">
                <a:effectLst/>
                <a:latin typeface="+mj-lt"/>
                <a:ea typeface="Times New Roman" panose="02020603050405020304" pitchFamily="18" charset="0"/>
                <a:cs typeface="Arial" panose="020B0604020202020204" pitchFamily="34" charset="0"/>
              </a:rPr>
              <a:t>na některý </a:t>
            </a:r>
            <a:r>
              <a:rPr lang="cs-CZ" sz="1600" i="1" dirty="0">
                <a:effectLst/>
                <a:latin typeface="+mj-lt"/>
                <a:ea typeface="Times New Roman" panose="02020603050405020304" pitchFamily="18" charset="0"/>
                <a:cs typeface="Arial" panose="020B0604020202020204" pitchFamily="34" charset="0"/>
              </a:rPr>
              <a:t>úsek státní správy</a:t>
            </a:r>
            <a:r>
              <a:rPr lang="cs-CZ" sz="1600" dirty="0">
                <a:effectLst/>
                <a:latin typeface="+mj-lt"/>
                <a:ea typeface="Times New Roman" panose="02020603050405020304" pitchFamily="18" charset="0"/>
                <a:cs typeface="Arial" panose="020B0604020202020204" pitchFamily="34" charset="0"/>
              </a:rPr>
              <a:t> nebo jen </a:t>
            </a:r>
            <a:r>
              <a:rPr lang="cs-CZ" sz="1600" i="1" dirty="0">
                <a:effectLst/>
                <a:latin typeface="+mj-lt"/>
                <a:ea typeface="Times New Roman" panose="02020603050405020304" pitchFamily="18" charset="0"/>
                <a:cs typeface="Arial" panose="020B0604020202020204" pitchFamily="34" charset="0"/>
              </a:rPr>
              <a:t>část takového úseku</a:t>
            </a:r>
            <a:r>
              <a:rPr lang="cs-CZ" sz="1600" dirty="0">
                <a:effectLst/>
                <a:latin typeface="+mj-lt"/>
                <a:ea typeface="Times New Roman" panose="02020603050405020304" pitchFamily="18" charset="0"/>
                <a:cs typeface="Arial" panose="020B0604020202020204" pitchFamily="34" charset="0"/>
              </a:rPr>
              <a:t>, či jen na </a:t>
            </a:r>
            <a:r>
              <a:rPr lang="cs-CZ" sz="1600" i="1" dirty="0">
                <a:effectLst/>
                <a:latin typeface="+mj-lt"/>
                <a:ea typeface="Times New Roman" panose="02020603050405020304" pitchFamily="18" charset="0"/>
                <a:cs typeface="Arial" panose="020B0604020202020204" pitchFamily="34" charset="0"/>
              </a:rPr>
              <a:t>některé činnosti</a:t>
            </a:r>
            <a:r>
              <a:rPr lang="cs-CZ" sz="1600" dirty="0">
                <a:effectLst/>
                <a:latin typeface="+mj-lt"/>
                <a:ea typeface="Times New Roman" panose="02020603050405020304" pitchFamily="18" charset="0"/>
                <a:cs typeface="Arial" panose="020B0604020202020204" pitchFamily="34" charset="0"/>
              </a:rPr>
              <a:t>, případně jen na </a:t>
            </a:r>
            <a:r>
              <a:rPr lang="cs-CZ" sz="1600" i="1" dirty="0">
                <a:effectLst/>
                <a:latin typeface="+mj-lt"/>
                <a:ea typeface="Times New Roman" panose="02020603050405020304" pitchFamily="18" charset="0"/>
                <a:cs typeface="Arial" panose="020B0604020202020204" pitchFamily="34" charset="0"/>
              </a:rPr>
              <a:t>zvláštní funkci </a:t>
            </a:r>
            <a:r>
              <a:rPr lang="cs-CZ" sz="1600" dirty="0">
                <a:effectLst/>
                <a:latin typeface="+mj-lt"/>
                <a:ea typeface="Times New Roman" panose="02020603050405020304" pitchFamily="18" charset="0"/>
                <a:cs typeface="Arial" panose="020B0604020202020204" pitchFamily="34" charset="0"/>
              </a:rPr>
              <a:t>výkonu státní správy /např. na inspekci/</a:t>
            </a:r>
          </a:p>
          <a:p>
            <a:pPr algn="just"/>
            <a:r>
              <a:rPr lang="cs-CZ" sz="1600" i="1" dirty="0">
                <a:effectLst/>
                <a:latin typeface="+mj-lt"/>
                <a:ea typeface="Times New Roman" panose="02020603050405020304" pitchFamily="18" charset="0"/>
                <a:cs typeface="Arial" panose="020B0604020202020204" pitchFamily="34" charset="0"/>
              </a:rPr>
              <a:t>zřizují se </a:t>
            </a:r>
            <a:r>
              <a:rPr lang="cs-CZ" sz="1600" dirty="0">
                <a:effectLst/>
                <a:latin typeface="+mj-lt"/>
                <a:ea typeface="Times New Roman" panose="02020603050405020304" pitchFamily="18" charset="0"/>
                <a:cs typeface="Arial" panose="020B0604020202020204" pitchFamily="34" charset="0"/>
              </a:rPr>
              <a:t>v případech, kdy vzhledem k jejich úzce specializovaně pojaté působnosti by ji nebylo dobře možné vykonávat orgány obcí či krajů, jako orgány s všeobecnou působností, a kdy ji současně není možné vykonávat samotnými ústředními orgány státní správy z centra  </a:t>
            </a:r>
          </a:p>
          <a:p>
            <a:pPr algn="just"/>
            <a:r>
              <a:rPr lang="cs-CZ" sz="1600" dirty="0">
                <a:effectLst/>
                <a:latin typeface="+mj-lt"/>
                <a:ea typeface="Times New Roman" panose="02020603050405020304" pitchFamily="18" charset="0"/>
                <a:cs typeface="Arial" panose="020B0604020202020204" pitchFamily="34" charset="0"/>
              </a:rPr>
              <a:t>jejich </a:t>
            </a:r>
            <a:r>
              <a:rPr lang="cs-CZ" sz="1600" i="1" dirty="0">
                <a:effectLst/>
                <a:latin typeface="+mj-lt"/>
                <a:ea typeface="Times New Roman" panose="02020603050405020304" pitchFamily="18" charset="0"/>
                <a:cs typeface="Arial" panose="020B0604020202020204" pitchFamily="34" charset="0"/>
              </a:rPr>
              <a:t>územní působnost </a:t>
            </a:r>
            <a:r>
              <a:rPr lang="cs-CZ" sz="1600" dirty="0">
                <a:effectLst/>
                <a:latin typeface="+mj-lt"/>
                <a:ea typeface="Times New Roman" panose="02020603050405020304" pitchFamily="18" charset="0"/>
                <a:cs typeface="Arial" panose="020B0604020202020204" pitchFamily="34" charset="0"/>
              </a:rPr>
              <a:t>se přitom </a:t>
            </a:r>
            <a:r>
              <a:rPr lang="cs-CZ" sz="1600" i="1" dirty="0">
                <a:effectLst/>
                <a:latin typeface="+mj-lt"/>
                <a:ea typeface="Times New Roman" panose="02020603050405020304" pitchFamily="18" charset="0"/>
                <a:cs typeface="Arial" panose="020B0604020202020204" pitchFamily="34" charset="0"/>
              </a:rPr>
              <a:t>vždy nekryje s územním členěním státu</a:t>
            </a:r>
            <a:r>
              <a:rPr lang="cs-CZ" sz="1600" dirty="0">
                <a:effectLst/>
                <a:latin typeface="+mj-lt"/>
                <a:ea typeface="Times New Roman" panose="02020603050405020304" pitchFamily="18" charset="0"/>
                <a:cs typeface="Arial" panose="020B0604020202020204" pitchFamily="34" charset="0"/>
              </a:rPr>
              <a:t> /kraje, okresy, obce/ a pokud se s ním kryje, nebývají zpravidla tyto orgány zřizovány na všech úrovních územního členění</a:t>
            </a:r>
            <a:endParaRPr lang="cs-CZ" sz="1600" dirty="0">
              <a:effectLst/>
              <a:latin typeface="+mj-lt"/>
              <a:ea typeface="Times New Roman" panose="02020603050405020304" pitchFamily="18" charset="0"/>
            </a:endParaRPr>
          </a:p>
          <a:p>
            <a:pPr marL="0" indent="0" algn="just">
              <a:buNone/>
            </a:pPr>
            <a:endParaRPr lang="cs-CZ" dirty="0">
              <a:latin typeface="+mj-lt"/>
            </a:endParaRPr>
          </a:p>
        </p:txBody>
      </p:sp>
      <p:sp>
        <p:nvSpPr>
          <p:cNvPr id="5" name="Zástupný symbol pro číslo snímku 4">
            <a:extLst>
              <a:ext uri="{FF2B5EF4-FFF2-40B4-BE49-F238E27FC236}">
                <a16:creationId xmlns:a16="http://schemas.microsoft.com/office/drawing/2014/main" id="{C2541A8F-E6A6-4347-B7E6-C86622C1C896}"/>
              </a:ext>
            </a:extLst>
          </p:cNvPr>
          <p:cNvSpPr>
            <a:spLocks noGrp="1"/>
          </p:cNvSpPr>
          <p:nvPr>
            <p:ph type="sldNum" sz="quarter" idx="11"/>
          </p:nvPr>
        </p:nvSpPr>
        <p:spPr/>
        <p:txBody>
          <a:bodyPr/>
          <a:lstStyle/>
          <a:p>
            <a:fld id="{87D96F0E-EB4C-4DEE-9269-26C42C3FAF6C}" type="slidenum">
              <a:rPr lang="cs-CZ" altLang="cs-CZ" smtClean="0"/>
              <a:pPr/>
              <a:t>13</a:t>
            </a:fld>
            <a:endParaRPr lang="cs-CZ" altLang="cs-CZ" dirty="0"/>
          </a:p>
        </p:txBody>
      </p:sp>
      <p:pic>
        <p:nvPicPr>
          <p:cNvPr id="7" name="Nahraný zvuk">
            <a:hlinkClick r:id="" action="ppaction://media"/>
            <a:extLst>
              <a:ext uri="{FF2B5EF4-FFF2-40B4-BE49-F238E27FC236}">
                <a16:creationId xmlns:a16="http://schemas.microsoft.com/office/drawing/2014/main" id="{F3FDA1B8-173A-4243-A855-792CC9C02B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55663" y="2878210"/>
            <a:ext cx="461422" cy="496489"/>
          </a:xfrm>
          <a:prstGeom prst="rect">
            <a:avLst/>
          </a:prstGeom>
        </p:spPr>
      </p:pic>
      <p:pic>
        <p:nvPicPr>
          <p:cNvPr id="4" name="Nahraný zvuk">
            <a:hlinkClick r:id="" action="ppaction://media"/>
            <a:extLst>
              <a:ext uri="{FF2B5EF4-FFF2-40B4-BE49-F238E27FC236}">
                <a16:creationId xmlns:a16="http://schemas.microsoft.com/office/drawing/2014/main" id="{7BC16469-4D69-4729-B4AC-498D361D0E9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166188" y="4715069"/>
            <a:ext cx="609600" cy="517850"/>
          </a:xfrm>
          <a:prstGeom prst="rect">
            <a:avLst/>
          </a:prstGeom>
        </p:spPr>
      </p:pic>
    </p:spTree>
    <p:extLst>
      <p:ext uri="{BB962C8B-B14F-4D97-AF65-F5344CB8AC3E}">
        <p14:creationId xmlns:p14="http://schemas.microsoft.com/office/powerpoint/2010/main" val="267088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9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011C85-8013-4DB1-B743-DA68CE07CDB9}"/>
              </a:ext>
            </a:extLst>
          </p:cNvPr>
          <p:cNvSpPr>
            <a:spLocks noGrp="1"/>
          </p:cNvSpPr>
          <p:nvPr>
            <p:ph type="title"/>
          </p:nvPr>
        </p:nvSpPr>
        <p:spPr>
          <a:xfrm>
            <a:off x="806641" y="1093393"/>
            <a:ext cx="7827963" cy="619520"/>
          </a:xfrm>
        </p:spPr>
        <p:txBody>
          <a:bodyPr/>
          <a:lstStyle/>
          <a:p>
            <a:pPr algn="ctr"/>
            <a:r>
              <a:rPr lang="cs-CZ" dirty="0">
                <a:solidFill>
                  <a:srgbClr val="0070C0"/>
                </a:solidFill>
              </a:rPr>
              <a:t>Ú</a:t>
            </a:r>
            <a:r>
              <a:rPr lang="cs-CZ" b="1" dirty="0">
                <a:solidFill>
                  <a:srgbClr val="0070C0"/>
                </a:solidFill>
              </a:rPr>
              <a:t>zemně dekoncentrované orgány státní správy</a:t>
            </a:r>
            <a:endParaRPr lang="cs-CZ" dirty="0">
              <a:solidFill>
                <a:srgbClr val="0070C0"/>
              </a:solidFill>
            </a:endParaRPr>
          </a:p>
        </p:txBody>
      </p:sp>
      <p:sp>
        <p:nvSpPr>
          <p:cNvPr id="3" name="Zástupný obsah 2">
            <a:extLst>
              <a:ext uri="{FF2B5EF4-FFF2-40B4-BE49-F238E27FC236}">
                <a16:creationId xmlns:a16="http://schemas.microsoft.com/office/drawing/2014/main" id="{1C6D86B4-C097-4B70-8ADB-19CD770C8210}"/>
              </a:ext>
            </a:extLst>
          </p:cNvPr>
          <p:cNvSpPr>
            <a:spLocks noGrp="1"/>
          </p:cNvSpPr>
          <p:nvPr>
            <p:ph idx="1"/>
          </p:nvPr>
        </p:nvSpPr>
        <p:spPr/>
        <p:txBody>
          <a:bodyPr/>
          <a:lstStyle/>
          <a:p>
            <a:pPr algn="just"/>
            <a:r>
              <a:rPr lang="cs-CZ" sz="1800" dirty="0">
                <a:effectLst/>
                <a:latin typeface="+mj-lt"/>
                <a:ea typeface="Times New Roman" panose="02020603050405020304" pitchFamily="18" charset="0"/>
                <a:cs typeface="Arial" panose="020B0604020202020204" pitchFamily="34" charset="0"/>
              </a:rPr>
              <a:t>v současné době se jedná zejména o</a:t>
            </a:r>
            <a:r>
              <a:rPr lang="cs-CZ" sz="1800" b="1" dirty="0">
                <a:effectLst/>
                <a:latin typeface="+mj-lt"/>
                <a:ea typeface="Times New Roman" panose="02020603050405020304" pitchFamily="18" charset="0"/>
                <a:cs typeface="Arial" panose="020B0604020202020204" pitchFamily="34" charset="0"/>
              </a:rPr>
              <a:t> tyto</a:t>
            </a:r>
            <a:r>
              <a:rPr lang="cs-CZ" sz="1800" dirty="0">
                <a:effectLst/>
                <a:latin typeface="+mj-lt"/>
                <a:ea typeface="Times New Roman" panose="02020603050405020304" pitchFamily="18" charset="0"/>
                <a:cs typeface="Arial" panose="020B0604020202020204" pitchFamily="34" charset="0"/>
              </a:rPr>
              <a:t> specializované</a:t>
            </a:r>
            <a:r>
              <a:rPr lang="cs-CZ" sz="1800" b="1" dirty="0">
                <a:effectLst/>
                <a:latin typeface="+mj-lt"/>
                <a:ea typeface="Times New Roman" panose="02020603050405020304" pitchFamily="18" charset="0"/>
                <a:cs typeface="Arial" panose="020B0604020202020204" pitchFamily="34" charset="0"/>
              </a:rPr>
              <a:t> územní orgány</a:t>
            </a:r>
            <a:r>
              <a:rPr lang="cs-CZ" sz="1800" dirty="0">
                <a:effectLst/>
                <a:latin typeface="+mj-lt"/>
                <a:ea typeface="Times New Roman" panose="02020603050405020304" pitchFamily="18" charset="0"/>
                <a:cs typeface="Arial" panose="020B0604020202020204" pitchFamily="34" charset="0"/>
              </a:rPr>
              <a:t> státní správy:</a:t>
            </a: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krajská vojenská velitelství</a:t>
            </a:r>
            <a:r>
              <a:rPr lang="cs-CZ" sz="1600" dirty="0">
                <a:effectLst/>
                <a:latin typeface="+mj-lt"/>
                <a:ea typeface="Times New Roman" panose="02020603050405020304" pitchFamily="18" charset="0"/>
                <a:cs typeface="Arial" panose="020B0604020202020204" pitchFamily="34" charset="0"/>
              </a:rPr>
              <a:t> (zákon č. 585/2004 Sb., branný zákon)</a:t>
            </a:r>
            <a:endParaRPr lang="cs-CZ" sz="1600" dirty="0">
              <a:latin typeface="+mj-lt"/>
              <a:ea typeface="Times New Roman" panose="02020603050405020304" pitchFamily="18" charset="0"/>
              <a:cs typeface="Arial" panose="020B0604020202020204" pitchFamily="34" charset="0"/>
            </a:endParaRP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krajská ředitelství policie</a:t>
            </a:r>
            <a:r>
              <a:rPr lang="cs-CZ" sz="1600" dirty="0">
                <a:effectLst/>
                <a:latin typeface="+mj-lt"/>
                <a:ea typeface="Times New Roman" panose="02020603050405020304" pitchFamily="18" charset="0"/>
                <a:cs typeface="Arial" panose="020B0604020202020204" pitchFamily="34" charset="0"/>
              </a:rPr>
              <a:t> (zákon č. 273/2008 Sb., o policii ČR)</a:t>
            </a: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zeměměřické a katastrální inspektoráty</a:t>
            </a:r>
            <a:r>
              <a:rPr lang="cs-CZ" sz="1600" dirty="0">
                <a:effectLst/>
                <a:latin typeface="+mj-lt"/>
                <a:ea typeface="Times New Roman" panose="02020603050405020304" pitchFamily="18" charset="0"/>
                <a:cs typeface="Arial" panose="020B0604020202020204" pitchFamily="34" charset="0"/>
              </a:rPr>
              <a:t> (7 obvodů), a </a:t>
            </a:r>
            <a:r>
              <a:rPr lang="cs-CZ" sz="1600" i="1" dirty="0">
                <a:effectLst/>
                <a:latin typeface="+mj-lt"/>
                <a:ea typeface="Times New Roman" panose="02020603050405020304" pitchFamily="18" charset="0"/>
                <a:cs typeface="Arial" panose="020B0604020202020204" pitchFamily="34" charset="0"/>
              </a:rPr>
              <a:t>katastrální úřady </a:t>
            </a:r>
            <a:r>
              <a:rPr lang="cs-CZ" sz="1600" dirty="0">
                <a:effectLst/>
                <a:latin typeface="+mj-lt"/>
                <a:ea typeface="Times New Roman" panose="02020603050405020304" pitchFamily="18" charset="0"/>
                <a:cs typeface="Arial" panose="020B0604020202020204" pitchFamily="34" charset="0"/>
              </a:rPr>
              <a:t>pro jednotlivé kraje (zákon č. 359/1992 Sb., o zeměměřických a katastrálních orgánech)</a:t>
            </a:r>
          </a:p>
          <a:p>
            <a:pPr lvl="1" algn="just">
              <a:buFont typeface="Arial" panose="020B0604020202020204" pitchFamily="34" charset="0"/>
              <a:buChar char="•"/>
            </a:pPr>
            <a:endParaRPr lang="cs-CZ" sz="1600" dirty="0">
              <a:latin typeface="+mj-lt"/>
              <a:ea typeface="Times New Roman" panose="02020603050405020304" pitchFamily="18" charset="0"/>
              <a:cs typeface="Arial" panose="020B0604020202020204" pitchFamily="34" charset="0"/>
            </a:endParaRP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územní inspektoráty</a:t>
            </a:r>
            <a:r>
              <a:rPr lang="cs-CZ" sz="1600" dirty="0">
                <a:effectLst/>
                <a:latin typeface="+mj-lt"/>
                <a:ea typeface="Times New Roman" panose="02020603050405020304" pitchFamily="18" charset="0"/>
                <a:cs typeface="Arial" panose="020B0604020202020204" pitchFamily="34" charset="0"/>
              </a:rPr>
              <a:t>  </a:t>
            </a:r>
          </a:p>
          <a:p>
            <a:pPr lvl="2" algn="just">
              <a:buFont typeface="Arial" panose="020B0604020202020204" pitchFamily="34" charset="0"/>
              <a:buChar char="•"/>
            </a:pPr>
            <a:r>
              <a:rPr lang="cs-CZ" sz="1600" dirty="0">
                <a:effectLst/>
                <a:latin typeface="+mj-lt"/>
                <a:ea typeface="Times New Roman" panose="02020603050405020304" pitchFamily="18" charset="0"/>
                <a:cs typeface="Arial" panose="020B0604020202020204" pitchFamily="34" charset="0"/>
              </a:rPr>
              <a:t>Státní energetické inspekce – v krajích (zákon č. 458/2000 Sb., energetický zákon),</a:t>
            </a:r>
            <a:endParaRPr lang="cs-CZ" sz="1600" dirty="0">
              <a:latin typeface="+mj-lt"/>
              <a:ea typeface="Times New Roman" panose="02020603050405020304" pitchFamily="18" charset="0"/>
              <a:cs typeface="Arial" panose="020B0604020202020204" pitchFamily="34" charset="0"/>
            </a:endParaRPr>
          </a:p>
          <a:p>
            <a:pPr lvl="2" algn="just">
              <a:buFont typeface="Arial" panose="020B0604020202020204" pitchFamily="34" charset="0"/>
              <a:buChar char="•"/>
            </a:pPr>
            <a:r>
              <a:rPr lang="cs-CZ" sz="1600" dirty="0">
                <a:effectLst/>
                <a:latin typeface="+mj-lt"/>
                <a:ea typeface="Times New Roman" panose="02020603050405020304" pitchFamily="18" charset="0"/>
                <a:cs typeface="Arial" panose="020B0604020202020204" pitchFamily="34" charset="0"/>
              </a:rPr>
              <a:t>Státní zemědělské a potravinářské inspekce – 7 obvodů (zákon č. 146/2002, </a:t>
            </a:r>
          </a:p>
          <a:p>
            <a:pPr marL="914400" lvl="2" indent="0" algn="just">
              <a:buNone/>
            </a:pPr>
            <a:r>
              <a:rPr lang="cs-CZ" sz="1600" dirty="0">
                <a:effectLst/>
                <a:latin typeface="+mj-lt"/>
                <a:ea typeface="Times New Roman" panose="02020603050405020304" pitchFamily="18" charset="0"/>
                <a:cs typeface="Arial" panose="020B0604020202020204" pitchFamily="34" charset="0"/>
              </a:rPr>
              <a:t>    o </a:t>
            </a:r>
            <a:r>
              <a:rPr lang="cs-CZ" sz="1600" dirty="0" err="1">
                <a:effectLst/>
                <a:latin typeface="+mj-lt"/>
                <a:ea typeface="Times New Roman" panose="02020603050405020304" pitchFamily="18" charset="0"/>
                <a:cs typeface="Arial" panose="020B0604020202020204" pitchFamily="34" charset="0"/>
              </a:rPr>
              <a:t>SZaPI</a:t>
            </a:r>
            <a:r>
              <a:rPr lang="cs-CZ" sz="1600" dirty="0">
                <a:effectLst/>
                <a:latin typeface="+mj-lt"/>
                <a:ea typeface="Times New Roman" panose="02020603050405020304" pitchFamily="18" charset="0"/>
                <a:cs typeface="Arial" panose="020B0604020202020204" pitchFamily="34" charset="0"/>
              </a:rPr>
              <a:t>),</a:t>
            </a:r>
          </a:p>
          <a:p>
            <a:pPr lvl="2" algn="just">
              <a:buFont typeface="Arial" panose="020B0604020202020204" pitchFamily="34" charset="0"/>
              <a:buChar char="•"/>
            </a:pPr>
            <a:r>
              <a:rPr lang="cs-CZ" sz="1600" dirty="0">
                <a:effectLst/>
                <a:latin typeface="+mj-lt"/>
                <a:ea typeface="Times New Roman" panose="02020603050405020304" pitchFamily="18" charset="0"/>
                <a:cs typeface="Arial" panose="020B0604020202020204" pitchFamily="34" charset="0"/>
              </a:rPr>
              <a:t>České obchodní inspekce – 7 obvodů (zákon č. 64/1986 Sb., o ČOI)</a:t>
            </a:r>
            <a:endParaRPr lang="cs-CZ" sz="1600" dirty="0">
              <a:latin typeface="+mj-lt"/>
            </a:endParaRPr>
          </a:p>
          <a:p>
            <a:endParaRPr lang="cs-CZ" dirty="0"/>
          </a:p>
        </p:txBody>
      </p:sp>
      <p:sp>
        <p:nvSpPr>
          <p:cNvPr id="4" name="Zástupný symbol pro zápatí 3">
            <a:extLst>
              <a:ext uri="{FF2B5EF4-FFF2-40B4-BE49-F238E27FC236}">
                <a16:creationId xmlns:a16="http://schemas.microsoft.com/office/drawing/2014/main" id="{36D595D9-EA74-44D6-AFED-3CEDF0525087}"/>
              </a:ext>
            </a:extLst>
          </p:cNvPr>
          <p:cNvSpPr>
            <a:spLocks noGrp="1"/>
          </p:cNvSpPr>
          <p:nvPr>
            <p:ph type="ftr" sz="quarter" idx="10"/>
          </p:nvPr>
        </p:nvSpPr>
        <p:spPr/>
        <p:txBody>
          <a:bodyPr/>
          <a:lstStyle/>
          <a:p>
            <a:pPr>
              <a:defRPr/>
            </a:pPr>
            <a:r>
              <a:rPr lang="cs-CZ"/>
              <a:t>MU, Právnická fakulta, Katedra správní vědy a správního práva</a:t>
            </a:r>
          </a:p>
        </p:txBody>
      </p:sp>
      <p:sp>
        <p:nvSpPr>
          <p:cNvPr id="5" name="Zástupný symbol pro číslo snímku 4">
            <a:extLst>
              <a:ext uri="{FF2B5EF4-FFF2-40B4-BE49-F238E27FC236}">
                <a16:creationId xmlns:a16="http://schemas.microsoft.com/office/drawing/2014/main" id="{426AC693-E089-42C1-AEA3-76ED3A5DAB6B}"/>
              </a:ext>
            </a:extLst>
          </p:cNvPr>
          <p:cNvSpPr>
            <a:spLocks noGrp="1"/>
          </p:cNvSpPr>
          <p:nvPr>
            <p:ph type="sldNum" sz="quarter" idx="11"/>
          </p:nvPr>
        </p:nvSpPr>
        <p:spPr/>
        <p:txBody>
          <a:bodyPr/>
          <a:lstStyle/>
          <a:p>
            <a:fld id="{87D96F0E-EB4C-4DEE-9269-26C42C3FAF6C}" type="slidenum">
              <a:rPr lang="cs-CZ" altLang="cs-CZ" smtClean="0"/>
              <a:pPr/>
              <a:t>14</a:t>
            </a:fld>
            <a:endParaRPr lang="cs-CZ" altLang="cs-CZ"/>
          </a:p>
        </p:txBody>
      </p:sp>
      <p:pic>
        <p:nvPicPr>
          <p:cNvPr id="7" name="Nahraný zvuk">
            <a:hlinkClick r:id="" action="ppaction://media"/>
            <a:extLst>
              <a:ext uri="{FF2B5EF4-FFF2-40B4-BE49-F238E27FC236}">
                <a16:creationId xmlns:a16="http://schemas.microsoft.com/office/drawing/2014/main" id="{F92C723D-4AD5-47E5-9815-CFD188C4239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577672" y="2518754"/>
            <a:ext cx="609600" cy="528923"/>
          </a:xfrm>
          <a:prstGeom prst="rect">
            <a:avLst/>
          </a:prstGeom>
        </p:spPr>
      </p:pic>
      <p:pic>
        <p:nvPicPr>
          <p:cNvPr id="8" name="Nahraný zvuk">
            <a:hlinkClick r:id="" action="ppaction://media"/>
            <a:extLst>
              <a:ext uri="{FF2B5EF4-FFF2-40B4-BE49-F238E27FC236}">
                <a16:creationId xmlns:a16="http://schemas.microsoft.com/office/drawing/2014/main" id="{F84B6D04-FD2E-4F71-8A81-4C2A15681E22}"/>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7052876" y="2803384"/>
            <a:ext cx="609600" cy="488585"/>
          </a:xfrm>
          <a:prstGeom prst="rect">
            <a:avLst/>
          </a:prstGeom>
        </p:spPr>
      </p:pic>
      <p:pic>
        <p:nvPicPr>
          <p:cNvPr id="9" name="Nahraný zvuk">
            <a:hlinkClick r:id="" action="ppaction://media"/>
            <a:extLst>
              <a:ext uri="{FF2B5EF4-FFF2-40B4-BE49-F238E27FC236}">
                <a16:creationId xmlns:a16="http://schemas.microsoft.com/office/drawing/2014/main" id="{9B082988-752F-49FD-8F93-5E9C992B07D3}"/>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2512814" y="3634472"/>
            <a:ext cx="609600" cy="495234"/>
          </a:xfrm>
          <a:prstGeom prst="rect">
            <a:avLst/>
          </a:prstGeom>
        </p:spPr>
      </p:pic>
      <p:pic>
        <p:nvPicPr>
          <p:cNvPr id="10" name="Nahraný zvuk">
            <a:hlinkClick r:id="" action="ppaction://media"/>
            <a:extLst>
              <a:ext uri="{FF2B5EF4-FFF2-40B4-BE49-F238E27FC236}">
                <a16:creationId xmlns:a16="http://schemas.microsoft.com/office/drawing/2014/main" id="{51C904CA-ABDC-4655-88A5-FD2C31A04159}"/>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3304579" y="3634472"/>
            <a:ext cx="609600" cy="495234"/>
          </a:xfrm>
          <a:prstGeom prst="rect">
            <a:avLst/>
          </a:prstGeom>
        </p:spPr>
      </p:pic>
      <p:pic>
        <p:nvPicPr>
          <p:cNvPr id="12" name="Nahraný zvuk">
            <a:hlinkClick r:id="" action="ppaction://media"/>
            <a:extLst>
              <a:ext uri="{FF2B5EF4-FFF2-40B4-BE49-F238E27FC236}">
                <a16:creationId xmlns:a16="http://schemas.microsoft.com/office/drawing/2014/main" id="{BD291AD2-AF66-4110-87A6-C66620955883}"/>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4024644" y="3634472"/>
            <a:ext cx="609600" cy="495234"/>
          </a:xfrm>
          <a:prstGeom prst="rect">
            <a:avLst/>
          </a:prstGeom>
        </p:spPr>
      </p:pic>
      <p:pic>
        <p:nvPicPr>
          <p:cNvPr id="14" name="Nahraný zvuk">
            <a:hlinkClick r:id="" action="ppaction://media"/>
            <a:extLst>
              <a:ext uri="{FF2B5EF4-FFF2-40B4-BE49-F238E27FC236}">
                <a16:creationId xmlns:a16="http://schemas.microsoft.com/office/drawing/2014/main" id="{2AD09D41-B715-4A1D-BBD6-4F207DF04CED}"/>
              </a:ext>
            </a:extLst>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3415044" y="4151676"/>
            <a:ext cx="609600" cy="495234"/>
          </a:xfrm>
          <a:prstGeom prst="rect">
            <a:avLst/>
          </a:prstGeom>
        </p:spPr>
      </p:pic>
    </p:spTree>
    <p:extLst>
      <p:ext uri="{BB962C8B-B14F-4D97-AF65-F5344CB8AC3E}">
        <p14:creationId xmlns:p14="http://schemas.microsoft.com/office/powerpoint/2010/main" val="18182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7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776"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620"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3876"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5104" fill="hold"/>
                                        <p:tgtEl>
                                          <p:spTgt spid="12"/>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914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audio>
              <p:cMediaNode vol="80000">
                <p:cTn id="28" fill="hold" display="0">
                  <p:stCondLst>
                    <p:cond delay="indefinite"/>
                  </p:stCondLst>
                  <p:endCondLst>
                    <p:cond evt="onStopAudio" delay="0">
                      <p:tgtEl>
                        <p:sldTgt/>
                      </p:tgtEl>
                    </p:cond>
                  </p:endCondLst>
                </p:cTn>
                <p:tgtEl>
                  <p:spTgt spid="8"/>
                </p:tgtEl>
              </p:cMediaNode>
            </p:audio>
            <p:audio>
              <p:cMediaNode vol="80000">
                <p:cTn id="29" fill="hold" display="0">
                  <p:stCondLst>
                    <p:cond delay="indefinite"/>
                  </p:stCondLst>
                  <p:endCondLst>
                    <p:cond evt="onStopAudio" delay="0">
                      <p:tgtEl>
                        <p:sldTgt/>
                      </p:tgtEl>
                    </p:cond>
                  </p:endCondLst>
                </p:cTn>
                <p:tgtEl>
                  <p:spTgt spid="9"/>
                </p:tgtEl>
              </p:cMediaNode>
            </p:audio>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5BE581-1094-4177-B565-E36DD064ECB8}"/>
              </a:ext>
            </a:extLst>
          </p:cNvPr>
          <p:cNvSpPr>
            <a:spLocks noGrp="1"/>
          </p:cNvSpPr>
          <p:nvPr>
            <p:ph type="title"/>
          </p:nvPr>
        </p:nvSpPr>
        <p:spPr>
          <a:xfrm>
            <a:off x="720725" y="1125538"/>
            <a:ext cx="7827963" cy="776288"/>
          </a:xfrm>
        </p:spPr>
        <p:txBody>
          <a:bodyPr/>
          <a:lstStyle/>
          <a:p>
            <a:pPr algn="ctr"/>
            <a:r>
              <a:rPr lang="cs-CZ" dirty="0">
                <a:solidFill>
                  <a:srgbClr val="0070C0"/>
                </a:solidFill>
              </a:rPr>
              <a:t>Ú</a:t>
            </a:r>
            <a:r>
              <a:rPr lang="cs-CZ" b="1" dirty="0">
                <a:solidFill>
                  <a:srgbClr val="0070C0"/>
                </a:solidFill>
              </a:rPr>
              <a:t>zemně dekoncentrované orgány státní správy</a:t>
            </a:r>
            <a:endParaRPr lang="cs-CZ" dirty="0"/>
          </a:p>
        </p:txBody>
      </p:sp>
      <p:sp>
        <p:nvSpPr>
          <p:cNvPr id="3" name="Zástupný obsah 2">
            <a:extLst>
              <a:ext uri="{FF2B5EF4-FFF2-40B4-BE49-F238E27FC236}">
                <a16:creationId xmlns:a16="http://schemas.microsoft.com/office/drawing/2014/main" id="{72FD60BB-DC42-4FE4-AEAC-B1759E240E9D}"/>
              </a:ext>
            </a:extLst>
          </p:cNvPr>
          <p:cNvSpPr>
            <a:spLocks noGrp="1"/>
          </p:cNvSpPr>
          <p:nvPr>
            <p:ph idx="1"/>
          </p:nvPr>
        </p:nvSpPr>
        <p:spPr/>
        <p:txBody>
          <a:bodyPr/>
          <a:lstStyle/>
          <a:p>
            <a:pPr lvl="1" algn="just">
              <a:buFont typeface="Arial" panose="020B0604020202020204" pitchFamily="34" charset="0"/>
              <a:buChar char="•"/>
            </a:pPr>
            <a:endParaRPr lang="cs-CZ" sz="1600" i="1" dirty="0">
              <a:effectLst/>
              <a:latin typeface="+mj-lt"/>
              <a:ea typeface="Times New Roman" panose="02020603050405020304" pitchFamily="18" charset="0"/>
              <a:cs typeface="Arial" panose="020B0604020202020204" pitchFamily="34" charset="0"/>
            </a:endParaRP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krajské veterinární správy</a:t>
            </a:r>
            <a:r>
              <a:rPr lang="cs-CZ" sz="1600" dirty="0">
                <a:effectLst/>
                <a:latin typeface="+mj-lt"/>
                <a:ea typeface="Times New Roman" panose="02020603050405020304" pitchFamily="18" charset="0"/>
                <a:cs typeface="Arial" panose="020B0604020202020204" pitchFamily="34" charset="0"/>
              </a:rPr>
              <a:t> (zákon č. 166/1999 Sb., veterinární zákon)</a:t>
            </a: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krajské hygienické stanice</a:t>
            </a:r>
            <a:r>
              <a:rPr lang="cs-CZ" sz="1600" dirty="0">
                <a:effectLst/>
                <a:latin typeface="+mj-lt"/>
                <a:ea typeface="Times New Roman" panose="02020603050405020304" pitchFamily="18" charset="0"/>
                <a:cs typeface="Arial" panose="020B0604020202020204" pitchFamily="34" charset="0"/>
              </a:rPr>
              <a:t>, s územními pracovišti (zákon č. 258/2000 Sb., </a:t>
            </a:r>
          </a:p>
          <a:p>
            <a:pPr marL="457200" lvl="1" indent="0" algn="just">
              <a:buNone/>
            </a:pPr>
            <a:r>
              <a:rPr lang="cs-CZ" sz="1600" dirty="0">
                <a:effectLst/>
                <a:latin typeface="+mj-lt"/>
                <a:ea typeface="Times New Roman" panose="02020603050405020304" pitchFamily="18" charset="0"/>
                <a:cs typeface="Arial" panose="020B0604020202020204" pitchFamily="34" charset="0"/>
              </a:rPr>
              <a:t>     o ochraně veřejného zdraví)</a:t>
            </a:r>
            <a:endParaRPr lang="cs-CZ" sz="1600" dirty="0">
              <a:effectLst/>
              <a:latin typeface="+mj-lt"/>
              <a:ea typeface="Times New Roman" panose="02020603050405020304" pitchFamily="18" charset="0"/>
            </a:endParaRP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oblastní inspektoráty</a:t>
            </a:r>
            <a:r>
              <a:rPr lang="cs-CZ" sz="1600" dirty="0">
                <a:effectLst/>
                <a:latin typeface="+mj-lt"/>
                <a:ea typeface="Times New Roman" panose="02020603050405020304" pitchFamily="18" charset="0"/>
                <a:cs typeface="Arial" panose="020B0604020202020204" pitchFamily="34" charset="0"/>
              </a:rPr>
              <a:t> práce - 8 obvodů – navazují na Státní úřad inspekce práce (zákon č. 251/2005 Sb., o inspekci práce)</a:t>
            </a:r>
            <a:endParaRPr lang="cs-CZ" sz="1600" dirty="0">
              <a:effectLst/>
              <a:latin typeface="+mj-lt"/>
              <a:ea typeface="Times New Roman" panose="02020603050405020304" pitchFamily="18" charset="0"/>
            </a:endParaRP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obvodní báňské úřady</a:t>
            </a:r>
            <a:r>
              <a:rPr lang="cs-CZ" sz="1600" dirty="0">
                <a:effectLst/>
                <a:latin typeface="+mj-lt"/>
                <a:ea typeface="Times New Roman" panose="02020603050405020304" pitchFamily="18" charset="0"/>
                <a:cs typeface="Arial" panose="020B0604020202020204" pitchFamily="34" charset="0"/>
              </a:rPr>
              <a:t> – 9 obvodů – navazují na Český báňský úřad (zákon </a:t>
            </a:r>
          </a:p>
          <a:p>
            <a:pPr marL="457200" lvl="1" indent="0" algn="just">
              <a:buNone/>
            </a:pPr>
            <a:r>
              <a:rPr lang="cs-CZ" sz="1600" dirty="0">
                <a:effectLst/>
                <a:latin typeface="+mj-lt"/>
                <a:ea typeface="Times New Roman" panose="02020603050405020304" pitchFamily="18" charset="0"/>
                <a:cs typeface="Arial" panose="020B0604020202020204" pitchFamily="34" charset="0"/>
              </a:rPr>
              <a:t>     č. 61/1988 Sb., o hornické činnosti, výbušninách a státní báňské správě)</a:t>
            </a:r>
          </a:p>
          <a:p>
            <a:pPr lvl="1" algn="just">
              <a:buFont typeface="Arial" panose="020B0604020202020204" pitchFamily="34" charset="0"/>
              <a:buChar char="•"/>
            </a:pPr>
            <a:r>
              <a:rPr lang="cs-CZ" sz="1600" i="1" dirty="0">
                <a:effectLst/>
                <a:latin typeface="+mj-lt"/>
                <a:ea typeface="Times New Roman" panose="02020603050405020304" pitchFamily="18" charset="0"/>
              </a:rPr>
              <a:t>Generální ředitelství cel</a:t>
            </a:r>
            <a:r>
              <a:rPr lang="cs-CZ" sz="1600" dirty="0">
                <a:effectLst/>
                <a:latin typeface="+mj-lt"/>
                <a:ea typeface="Times New Roman" panose="02020603050405020304" pitchFamily="18" charset="0"/>
              </a:rPr>
              <a:t>, </a:t>
            </a:r>
            <a:r>
              <a:rPr lang="cs-CZ" sz="1600" i="1" dirty="0">
                <a:effectLst/>
                <a:latin typeface="+mj-lt"/>
                <a:ea typeface="Times New Roman" panose="02020603050405020304" pitchFamily="18" charset="0"/>
              </a:rPr>
              <a:t>celní úřady</a:t>
            </a:r>
            <a:r>
              <a:rPr lang="cs-CZ" sz="1600" dirty="0">
                <a:effectLst/>
                <a:latin typeface="+mj-lt"/>
                <a:ea typeface="Times New Roman" panose="02020603050405020304" pitchFamily="18" charset="0"/>
              </a:rPr>
              <a:t> (zákon č. 17/2012 Sb., o Celní správě ČR)</a:t>
            </a: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okresní správy sociálního zabezpečení</a:t>
            </a:r>
            <a:r>
              <a:rPr lang="cs-CZ" sz="1600" dirty="0">
                <a:effectLst/>
                <a:latin typeface="+mj-lt"/>
                <a:ea typeface="Times New Roman" panose="02020603050405020304" pitchFamily="18" charset="0"/>
                <a:cs typeface="Arial" panose="020B0604020202020204" pitchFamily="34" charset="0"/>
              </a:rPr>
              <a:t> (zákon č. 582/1991 Sb., o organizaci </a:t>
            </a:r>
          </a:p>
          <a:p>
            <a:pPr marL="457200" lvl="1" indent="0" algn="just">
              <a:buNone/>
            </a:pPr>
            <a:r>
              <a:rPr lang="cs-CZ" sz="1600" dirty="0">
                <a:effectLst/>
                <a:latin typeface="+mj-lt"/>
                <a:ea typeface="Times New Roman" panose="02020603050405020304" pitchFamily="18" charset="0"/>
                <a:cs typeface="Arial" panose="020B0604020202020204" pitchFamily="34" charset="0"/>
              </a:rPr>
              <a:t>     a provádění SZ)</a:t>
            </a:r>
          </a:p>
          <a:p>
            <a:pPr lvl="1" algn="just">
              <a:buFont typeface="Arial" panose="020B0604020202020204" pitchFamily="34" charset="0"/>
              <a:buChar char="•"/>
            </a:pPr>
            <a:r>
              <a:rPr lang="cs-CZ" sz="1600" i="1" dirty="0">
                <a:effectLst/>
                <a:latin typeface="+mj-lt"/>
                <a:ea typeface="Times New Roman" panose="02020603050405020304" pitchFamily="18" charset="0"/>
                <a:cs typeface="Arial" panose="020B0604020202020204" pitchFamily="34" charset="0"/>
              </a:rPr>
              <a:t>Generální finanční ředitelství</a:t>
            </a:r>
            <a:r>
              <a:rPr lang="cs-CZ" sz="1600" dirty="0">
                <a:effectLst/>
                <a:latin typeface="+mj-lt"/>
                <a:ea typeface="Times New Roman" panose="02020603050405020304" pitchFamily="18" charset="0"/>
                <a:cs typeface="Arial" panose="020B0604020202020204" pitchFamily="34" charset="0"/>
              </a:rPr>
              <a:t>, </a:t>
            </a:r>
            <a:r>
              <a:rPr lang="cs-CZ" sz="1600" i="1" dirty="0">
                <a:effectLst/>
                <a:latin typeface="+mj-lt"/>
                <a:ea typeface="Times New Roman" panose="02020603050405020304" pitchFamily="18" charset="0"/>
                <a:cs typeface="Arial" panose="020B0604020202020204" pitchFamily="34" charset="0"/>
              </a:rPr>
              <a:t>Odvolací finanční ředitelství</a:t>
            </a:r>
            <a:r>
              <a:rPr lang="cs-CZ" sz="1600" dirty="0">
                <a:effectLst/>
                <a:latin typeface="+mj-lt"/>
                <a:ea typeface="Times New Roman" panose="02020603050405020304" pitchFamily="18" charset="0"/>
                <a:cs typeface="Arial" panose="020B0604020202020204" pitchFamily="34" charset="0"/>
              </a:rPr>
              <a:t> a </a:t>
            </a:r>
            <a:r>
              <a:rPr lang="cs-CZ" sz="1600" i="1" dirty="0">
                <a:effectLst/>
                <a:latin typeface="+mj-lt"/>
                <a:ea typeface="Times New Roman" panose="02020603050405020304" pitchFamily="18" charset="0"/>
                <a:cs typeface="Arial" panose="020B0604020202020204" pitchFamily="34" charset="0"/>
              </a:rPr>
              <a:t>finanční úřady</a:t>
            </a:r>
            <a:r>
              <a:rPr lang="cs-CZ" sz="1600" dirty="0">
                <a:effectLst/>
                <a:latin typeface="+mj-lt"/>
                <a:ea typeface="Times New Roman" panose="02020603050405020304" pitchFamily="18" charset="0"/>
                <a:cs typeface="Arial" panose="020B0604020202020204" pitchFamily="34" charset="0"/>
              </a:rPr>
              <a:t> (zákon č. 456/2011 Sb., o Finanční správě ČR)</a:t>
            </a:r>
          </a:p>
          <a:p>
            <a:pPr marL="0" indent="0">
              <a:buNone/>
            </a:pPr>
            <a:endParaRPr lang="cs-CZ" dirty="0"/>
          </a:p>
        </p:txBody>
      </p:sp>
      <p:sp>
        <p:nvSpPr>
          <p:cNvPr id="4" name="Zástupný symbol pro zápatí 3">
            <a:extLst>
              <a:ext uri="{FF2B5EF4-FFF2-40B4-BE49-F238E27FC236}">
                <a16:creationId xmlns:a16="http://schemas.microsoft.com/office/drawing/2014/main" id="{A42D4D1D-2B1A-4287-9DE3-41E878BD52B3}"/>
              </a:ext>
            </a:extLst>
          </p:cNvPr>
          <p:cNvSpPr>
            <a:spLocks noGrp="1"/>
          </p:cNvSpPr>
          <p:nvPr>
            <p:ph type="ftr" sz="quarter" idx="10"/>
          </p:nvPr>
        </p:nvSpPr>
        <p:spPr/>
        <p:txBody>
          <a:bodyPr/>
          <a:lstStyle/>
          <a:p>
            <a:pPr>
              <a:defRPr/>
            </a:pPr>
            <a:r>
              <a:rPr lang="cs-CZ"/>
              <a:t>MU, Právnická fakulta, Katedra správní vědy a správního práva</a:t>
            </a:r>
          </a:p>
        </p:txBody>
      </p:sp>
      <p:sp>
        <p:nvSpPr>
          <p:cNvPr id="5" name="Zástupný symbol pro číslo snímku 4">
            <a:extLst>
              <a:ext uri="{FF2B5EF4-FFF2-40B4-BE49-F238E27FC236}">
                <a16:creationId xmlns:a16="http://schemas.microsoft.com/office/drawing/2014/main" id="{42E2A47D-F4A1-44FA-A325-35FB472B114D}"/>
              </a:ext>
            </a:extLst>
          </p:cNvPr>
          <p:cNvSpPr>
            <a:spLocks noGrp="1"/>
          </p:cNvSpPr>
          <p:nvPr>
            <p:ph type="sldNum" sz="quarter" idx="11"/>
          </p:nvPr>
        </p:nvSpPr>
        <p:spPr/>
        <p:txBody>
          <a:bodyPr/>
          <a:lstStyle/>
          <a:p>
            <a:fld id="{87D96F0E-EB4C-4DEE-9269-26C42C3FAF6C}" type="slidenum">
              <a:rPr lang="cs-CZ" altLang="cs-CZ" smtClean="0"/>
              <a:pPr/>
              <a:t>15</a:t>
            </a:fld>
            <a:endParaRPr lang="cs-CZ" altLang="cs-CZ"/>
          </a:p>
        </p:txBody>
      </p:sp>
      <p:pic>
        <p:nvPicPr>
          <p:cNvPr id="6" name="Nahraný zvuk">
            <a:hlinkClick r:id="" action="ppaction://media"/>
            <a:extLst>
              <a:ext uri="{FF2B5EF4-FFF2-40B4-BE49-F238E27FC236}">
                <a16:creationId xmlns:a16="http://schemas.microsoft.com/office/drawing/2014/main" id="{302668C9-C256-4806-823F-ADD1EE36993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733382" y="2203874"/>
            <a:ext cx="609600" cy="525879"/>
          </a:xfrm>
          <a:prstGeom prst="rect">
            <a:avLst/>
          </a:prstGeom>
        </p:spPr>
      </p:pic>
      <p:pic>
        <p:nvPicPr>
          <p:cNvPr id="8" name="Nahraný zvuk">
            <a:hlinkClick r:id="" action="ppaction://media"/>
            <a:extLst>
              <a:ext uri="{FF2B5EF4-FFF2-40B4-BE49-F238E27FC236}">
                <a16:creationId xmlns:a16="http://schemas.microsoft.com/office/drawing/2014/main" id="{7DAE3455-661B-4310-A301-C969AFEE7A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4071437" y="2834382"/>
            <a:ext cx="609600" cy="473415"/>
          </a:xfrm>
          <a:prstGeom prst="rect">
            <a:avLst/>
          </a:prstGeom>
        </p:spPr>
      </p:pic>
      <p:pic>
        <p:nvPicPr>
          <p:cNvPr id="10" name="Nahraný zvuk">
            <a:hlinkClick r:id="" action="ppaction://media"/>
            <a:extLst>
              <a:ext uri="{FF2B5EF4-FFF2-40B4-BE49-F238E27FC236}">
                <a16:creationId xmlns:a16="http://schemas.microsoft.com/office/drawing/2014/main" id="{F3E22867-D85E-421F-A187-87231E390229}"/>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5268945" y="3307797"/>
            <a:ext cx="609600" cy="475037"/>
          </a:xfrm>
          <a:prstGeom prst="rect">
            <a:avLst/>
          </a:prstGeom>
        </p:spPr>
      </p:pic>
      <p:pic>
        <p:nvPicPr>
          <p:cNvPr id="12" name="Nahraný zvuk">
            <a:hlinkClick r:id="" action="ppaction://media"/>
            <a:extLst>
              <a:ext uri="{FF2B5EF4-FFF2-40B4-BE49-F238E27FC236}">
                <a16:creationId xmlns:a16="http://schemas.microsoft.com/office/drawing/2014/main" id="{63B82104-7623-4F95-97D2-545BD5648849}"/>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8065031" y="3889830"/>
            <a:ext cx="609600" cy="476836"/>
          </a:xfrm>
          <a:prstGeom prst="rect">
            <a:avLst/>
          </a:prstGeom>
        </p:spPr>
      </p:pic>
      <p:pic>
        <p:nvPicPr>
          <p:cNvPr id="13" name="Nahraný zvuk">
            <a:hlinkClick r:id="" action="ppaction://media"/>
            <a:extLst>
              <a:ext uri="{FF2B5EF4-FFF2-40B4-BE49-F238E27FC236}">
                <a16:creationId xmlns:a16="http://schemas.microsoft.com/office/drawing/2014/main" id="{B9356C80-6305-4F0C-8757-DCDD898CE618}"/>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8548688" y="4211764"/>
            <a:ext cx="609600" cy="476836"/>
          </a:xfrm>
          <a:prstGeom prst="rect">
            <a:avLst/>
          </a:prstGeom>
        </p:spPr>
      </p:pic>
      <p:pic>
        <p:nvPicPr>
          <p:cNvPr id="15" name="Nahraný zvuk">
            <a:hlinkClick r:id="" action="ppaction://media"/>
            <a:extLst>
              <a:ext uri="{FF2B5EF4-FFF2-40B4-BE49-F238E27FC236}">
                <a16:creationId xmlns:a16="http://schemas.microsoft.com/office/drawing/2014/main" id="{6302FC53-E22F-45CE-952E-0FF2CCFF7B60}"/>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2989578" y="4808238"/>
            <a:ext cx="609600" cy="441859"/>
          </a:xfrm>
          <a:prstGeom prst="rect">
            <a:avLst/>
          </a:prstGeom>
        </p:spPr>
      </p:pic>
      <p:pic>
        <p:nvPicPr>
          <p:cNvPr id="16" name="Nahraný zvuk">
            <a:hlinkClick r:id="" action="ppaction://media"/>
            <a:extLst>
              <a:ext uri="{FF2B5EF4-FFF2-40B4-BE49-F238E27FC236}">
                <a16:creationId xmlns:a16="http://schemas.microsoft.com/office/drawing/2014/main" id="{AC259EEC-27C1-4F38-8A1F-CC51876E1E06}"/>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4837879" y="5343338"/>
            <a:ext cx="609600" cy="475038"/>
          </a:xfrm>
          <a:prstGeom prst="rect">
            <a:avLst/>
          </a:prstGeom>
        </p:spPr>
      </p:pic>
      <p:pic>
        <p:nvPicPr>
          <p:cNvPr id="11" name="Nahraný zvuk">
            <a:hlinkClick r:id="" action="ppaction://media"/>
            <a:extLst>
              <a:ext uri="{FF2B5EF4-FFF2-40B4-BE49-F238E27FC236}">
                <a16:creationId xmlns:a16="http://schemas.microsoft.com/office/drawing/2014/main" id="{F2BED46C-07C6-4DCE-85D8-D0C12EAA2D01}"/>
              </a:ext>
            </a:extLst>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1437297" y="5732462"/>
            <a:ext cx="609600" cy="560952"/>
          </a:xfrm>
          <a:prstGeom prst="rect">
            <a:avLst/>
          </a:prstGeom>
        </p:spPr>
      </p:pic>
    </p:spTree>
    <p:extLst>
      <p:ext uri="{BB962C8B-B14F-4D97-AF65-F5344CB8AC3E}">
        <p14:creationId xmlns:p14="http://schemas.microsoft.com/office/powerpoint/2010/main" val="133698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5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918"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674"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417" fill="hold"/>
                                        <p:tgtEl>
                                          <p:spTgt spid="12"/>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6019" fill="hold"/>
                                        <p:tgtEl>
                                          <p:spTgt spid="13"/>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4276" fill="hold"/>
                                        <p:tgtEl>
                                          <p:spTgt spid="15"/>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4773" fill="hold"/>
                                        <p:tgtEl>
                                          <p:spTgt spid="16"/>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773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6"/>
                </p:tgtEl>
              </p:cMediaNode>
            </p:audio>
            <p:audio>
              <p:cMediaNode vol="80000">
                <p:cTn id="36" fill="hold" display="0">
                  <p:stCondLst>
                    <p:cond delay="indefinite"/>
                  </p:stCondLst>
                  <p:endCondLst>
                    <p:cond evt="onStopAudio" delay="0">
                      <p:tgtEl>
                        <p:sldTgt/>
                      </p:tgtEl>
                    </p:cond>
                  </p:endCondLst>
                </p:cTn>
                <p:tgtEl>
                  <p:spTgt spid="8"/>
                </p:tgtEl>
              </p:cMediaNode>
            </p:audio>
            <p:audio>
              <p:cMediaNode vol="80000">
                <p:cTn id="37" fill="hold" display="0">
                  <p:stCondLst>
                    <p:cond delay="indefinite"/>
                  </p:stCondLst>
                  <p:endCondLst>
                    <p:cond evt="onStopAudio" delay="0">
                      <p:tgtEl>
                        <p:sldTgt/>
                      </p:tgtEl>
                    </p:cond>
                  </p:endCondLst>
                </p:cTn>
                <p:tgtEl>
                  <p:spTgt spid="10"/>
                </p:tgtEl>
              </p:cMediaNode>
            </p:audio>
            <p:audio>
              <p:cMediaNode vol="80000">
                <p:cTn id="38" fill="hold" display="0">
                  <p:stCondLst>
                    <p:cond delay="indefinite"/>
                  </p:stCondLst>
                  <p:endCondLst>
                    <p:cond evt="onStopAudio" delay="0">
                      <p:tgtEl>
                        <p:sldTgt/>
                      </p:tgtEl>
                    </p:cond>
                  </p:endCondLst>
                </p:cTn>
                <p:tgtEl>
                  <p:spTgt spid="12"/>
                </p:tgtEl>
              </p:cMediaNode>
            </p:audio>
            <p:audio>
              <p:cMediaNode vol="80000">
                <p:cTn id="39" fill="hold" display="0">
                  <p:stCondLst>
                    <p:cond delay="indefinite"/>
                  </p:stCondLst>
                  <p:endCondLst>
                    <p:cond evt="onStopAudio" delay="0">
                      <p:tgtEl>
                        <p:sldTgt/>
                      </p:tgtEl>
                    </p:cond>
                  </p:endCondLst>
                </p:cTn>
                <p:tgtEl>
                  <p:spTgt spid="13"/>
                </p:tgtEl>
              </p:cMediaNode>
            </p:audio>
            <p:audio>
              <p:cMediaNode vol="80000">
                <p:cTn id="40" fill="hold" display="0">
                  <p:stCondLst>
                    <p:cond delay="indefinite"/>
                  </p:stCondLst>
                  <p:endCondLst>
                    <p:cond evt="onStopAudio" delay="0">
                      <p:tgtEl>
                        <p:sldTgt/>
                      </p:tgtEl>
                    </p:cond>
                  </p:endCondLst>
                </p:cTn>
                <p:tgtEl>
                  <p:spTgt spid="15"/>
                </p:tgtEl>
              </p:cMediaNode>
            </p:audio>
            <p:audio>
              <p:cMediaNode vol="80000">
                <p:cTn id="41" fill="hold" display="0">
                  <p:stCondLst>
                    <p:cond delay="indefinite"/>
                  </p:stCondLst>
                  <p:endCondLst>
                    <p:cond evt="onStopAudio" delay="0">
                      <p:tgtEl>
                        <p:sldTgt/>
                      </p:tgtEl>
                    </p:cond>
                  </p:endCondLst>
                </p:cTn>
                <p:tgtEl>
                  <p:spTgt spid="16"/>
                </p:tgtEl>
              </p:cMediaNode>
            </p:audio>
            <p:audio>
              <p:cMediaNode vol="80000">
                <p:cTn id="42"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4FE409-C28D-48CF-ABBF-E0A526E744AA}"/>
              </a:ext>
            </a:extLst>
          </p:cNvPr>
          <p:cNvSpPr>
            <a:spLocks noGrp="1"/>
          </p:cNvSpPr>
          <p:nvPr>
            <p:ph type="title"/>
          </p:nvPr>
        </p:nvSpPr>
        <p:spPr>
          <a:xfrm>
            <a:off x="923924" y="1076326"/>
            <a:ext cx="7827963" cy="776288"/>
          </a:xfrm>
        </p:spPr>
        <p:txBody>
          <a:bodyPr/>
          <a:lstStyle/>
          <a:p>
            <a:pPr algn="ctr"/>
            <a:r>
              <a:rPr lang="cs-CZ" dirty="0">
                <a:solidFill>
                  <a:srgbClr val="0070C0"/>
                </a:solidFill>
              </a:rPr>
              <a:t>Ú</a:t>
            </a:r>
            <a:r>
              <a:rPr lang="cs-CZ" b="1" dirty="0">
                <a:solidFill>
                  <a:srgbClr val="0070C0"/>
                </a:solidFill>
              </a:rPr>
              <a:t>zemně dekoncentrované orgány státní správy</a:t>
            </a:r>
            <a:endParaRPr lang="cs-CZ" dirty="0"/>
          </a:p>
        </p:txBody>
      </p:sp>
      <p:sp>
        <p:nvSpPr>
          <p:cNvPr id="3" name="Zástupný obsah 2">
            <a:extLst>
              <a:ext uri="{FF2B5EF4-FFF2-40B4-BE49-F238E27FC236}">
                <a16:creationId xmlns:a16="http://schemas.microsoft.com/office/drawing/2014/main" id="{8048D4FB-D037-4A82-ACB5-1563E1E6F1AA}"/>
              </a:ext>
            </a:extLst>
          </p:cNvPr>
          <p:cNvSpPr>
            <a:spLocks noGrp="1"/>
          </p:cNvSpPr>
          <p:nvPr>
            <p:ph idx="1"/>
          </p:nvPr>
        </p:nvSpPr>
        <p:spPr/>
        <p:txBody>
          <a:bodyPr/>
          <a:lstStyle/>
          <a:p>
            <a:pPr algn="just"/>
            <a:r>
              <a:rPr lang="cs-CZ" sz="1800" dirty="0">
                <a:effectLst/>
                <a:latin typeface="+mj-lt"/>
                <a:ea typeface="Times New Roman" panose="02020603050405020304" pitchFamily="18" charset="0"/>
                <a:cs typeface="Arial" panose="020B0604020202020204" pitchFamily="34" charset="0"/>
              </a:rPr>
              <a:t>ve 90. letech 20. století se u nás projevovala poměrně silná tendence k vytváření dalších specializovaných územních orgánů státní správy a vyčleňování příslušných působností z působnosti dřívějších okresních úřadů; po r. 2000 se pak postupně začala organizace těchto územních orgánů slaďovat s územními obvody krajského samosprávného uspořádání </a:t>
            </a:r>
          </a:p>
          <a:p>
            <a:pPr marL="0" indent="0" algn="just">
              <a:buNone/>
            </a:pPr>
            <a:endParaRPr lang="cs-CZ" sz="1800" dirty="0">
              <a:effectLst/>
              <a:latin typeface="+mj-lt"/>
              <a:ea typeface="Times New Roman" panose="02020603050405020304" pitchFamily="18" charset="0"/>
              <a:cs typeface="Arial" panose="020B0604020202020204" pitchFamily="34" charset="0"/>
            </a:endParaRPr>
          </a:p>
          <a:p>
            <a:pPr algn="just"/>
            <a:r>
              <a:rPr lang="cs-CZ" sz="1800" dirty="0">
                <a:effectLst/>
                <a:latin typeface="+mj-lt"/>
                <a:ea typeface="Times New Roman" panose="02020603050405020304" pitchFamily="18" charset="0"/>
                <a:cs typeface="Arial" panose="020B0604020202020204" pitchFamily="34" charset="0"/>
              </a:rPr>
              <a:t>opodstatněnost existence specializovaných územních orgánů je nutno v souladu s jejich posláním hledat především v účelnosti a míře jejich speciálního zaměření; územně dekoncentrované (specializované) orgány státní správy jsou nyní pojaty tak, že doplňují strukturu orgánů obcí a krajů jako subjektů veřejné správy s všeobecnou působností na daném území, a společně s nimi tak tvoří relativně ucelený systém územní veřejné správy</a:t>
            </a:r>
            <a:endParaRPr lang="cs-CZ" sz="1800" dirty="0">
              <a:latin typeface="+mj-lt"/>
            </a:endParaRPr>
          </a:p>
          <a:p>
            <a:endParaRPr lang="cs-CZ" dirty="0"/>
          </a:p>
        </p:txBody>
      </p:sp>
      <p:sp>
        <p:nvSpPr>
          <p:cNvPr id="4" name="Zástupný symbol pro zápatí 3">
            <a:extLst>
              <a:ext uri="{FF2B5EF4-FFF2-40B4-BE49-F238E27FC236}">
                <a16:creationId xmlns:a16="http://schemas.microsoft.com/office/drawing/2014/main" id="{1C4E9827-83B8-4792-B52B-D0A35709143D}"/>
              </a:ext>
            </a:extLst>
          </p:cNvPr>
          <p:cNvSpPr>
            <a:spLocks noGrp="1"/>
          </p:cNvSpPr>
          <p:nvPr>
            <p:ph type="ftr" sz="quarter" idx="10"/>
          </p:nvPr>
        </p:nvSpPr>
        <p:spPr/>
        <p:txBody>
          <a:bodyPr/>
          <a:lstStyle/>
          <a:p>
            <a:pPr>
              <a:defRPr/>
            </a:pPr>
            <a:r>
              <a:rPr lang="cs-CZ"/>
              <a:t>MU, Právnická fakulta, Katedra správní vědy a správního práva</a:t>
            </a:r>
          </a:p>
        </p:txBody>
      </p:sp>
      <p:sp>
        <p:nvSpPr>
          <p:cNvPr id="5" name="Zástupný symbol pro číslo snímku 4">
            <a:extLst>
              <a:ext uri="{FF2B5EF4-FFF2-40B4-BE49-F238E27FC236}">
                <a16:creationId xmlns:a16="http://schemas.microsoft.com/office/drawing/2014/main" id="{AF32DF40-F24D-4D1E-BBC3-52C8A43F0E2D}"/>
              </a:ext>
            </a:extLst>
          </p:cNvPr>
          <p:cNvSpPr>
            <a:spLocks noGrp="1"/>
          </p:cNvSpPr>
          <p:nvPr>
            <p:ph type="sldNum" sz="quarter" idx="11"/>
          </p:nvPr>
        </p:nvSpPr>
        <p:spPr/>
        <p:txBody>
          <a:bodyPr/>
          <a:lstStyle/>
          <a:p>
            <a:fld id="{87D96F0E-EB4C-4DEE-9269-26C42C3FAF6C}" type="slidenum">
              <a:rPr lang="cs-CZ" altLang="cs-CZ" smtClean="0"/>
              <a:pPr/>
              <a:t>16</a:t>
            </a:fld>
            <a:endParaRPr lang="cs-CZ" altLang="cs-CZ"/>
          </a:p>
        </p:txBody>
      </p:sp>
      <p:pic>
        <p:nvPicPr>
          <p:cNvPr id="10" name="Nahraný zvuk">
            <a:hlinkClick r:id="" action="ppaction://media"/>
            <a:extLst>
              <a:ext uri="{FF2B5EF4-FFF2-40B4-BE49-F238E27FC236}">
                <a16:creationId xmlns:a16="http://schemas.microsoft.com/office/drawing/2014/main" id="{2E2CB9F2-FB32-45E4-A717-673BB41020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83912" y="3124200"/>
            <a:ext cx="609600" cy="609600"/>
          </a:xfrm>
          <a:prstGeom prst="rect">
            <a:avLst/>
          </a:prstGeom>
        </p:spPr>
      </p:pic>
    </p:spTree>
    <p:extLst>
      <p:ext uri="{BB962C8B-B14F-4D97-AF65-F5344CB8AC3E}">
        <p14:creationId xmlns:p14="http://schemas.microsoft.com/office/powerpoint/2010/main" val="315736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EB3279-B3A9-4DF3-9482-18C12A372BE5}"/>
              </a:ext>
            </a:extLst>
          </p:cNvPr>
          <p:cNvSpPr>
            <a:spLocks noGrp="1"/>
          </p:cNvSpPr>
          <p:nvPr>
            <p:ph type="title"/>
          </p:nvPr>
        </p:nvSpPr>
        <p:spPr/>
        <p:txBody>
          <a:bodyPr/>
          <a:lstStyle/>
          <a:p>
            <a:pPr algn="ctr"/>
            <a:r>
              <a:rPr lang="cs-CZ" sz="2800" dirty="0">
                <a:solidFill>
                  <a:srgbClr val="0070C0"/>
                </a:solidFill>
              </a:rPr>
              <a:t>Prameny ke studiu</a:t>
            </a:r>
          </a:p>
        </p:txBody>
      </p:sp>
      <p:sp>
        <p:nvSpPr>
          <p:cNvPr id="3" name="Zástupný obsah 2">
            <a:extLst>
              <a:ext uri="{FF2B5EF4-FFF2-40B4-BE49-F238E27FC236}">
                <a16:creationId xmlns:a16="http://schemas.microsoft.com/office/drawing/2014/main" id="{E0381A0B-8610-40F4-A617-66E9017C5D7C}"/>
              </a:ext>
            </a:extLst>
          </p:cNvPr>
          <p:cNvSpPr>
            <a:spLocks noGrp="1"/>
          </p:cNvSpPr>
          <p:nvPr>
            <p:ph idx="1"/>
          </p:nvPr>
        </p:nvSpPr>
        <p:spPr/>
        <p:txBody>
          <a:bodyPr/>
          <a:lstStyle/>
          <a:p>
            <a:pPr lvl="1"/>
            <a:endParaRPr lang="cs-CZ" sz="1600" dirty="0"/>
          </a:p>
          <a:p>
            <a:pPr lvl="1"/>
            <a:r>
              <a:rPr lang="cs-CZ" sz="1600" dirty="0"/>
              <a:t>Průcha, P.: Správní právo, obecná část. 8. vydání. Brno : Doplněk, 2012,</a:t>
            </a:r>
            <a:br>
              <a:rPr lang="cs-CZ" sz="1600" dirty="0"/>
            </a:br>
            <a:r>
              <a:rPr lang="cs-CZ" sz="1600" dirty="0"/>
              <a:t>s. 170 – 180 a 182 – 183</a:t>
            </a:r>
          </a:p>
          <a:p>
            <a:pPr lvl="1"/>
            <a:r>
              <a:rPr lang="cs-CZ" sz="1600" dirty="0"/>
              <a:t>Hendrych, D. a kol. Správní právo: obecná část. 9. vydání. Praha: C.H. Beck, 2016, s. 79 – 83</a:t>
            </a:r>
          </a:p>
          <a:p>
            <a:pPr lvl="1"/>
            <a:r>
              <a:rPr lang="cs-CZ" sz="1600" dirty="0" err="1"/>
              <a:t>Horzinková</a:t>
            </a:r>
            <a:r>
              <a:rPr lang="cs-CZ" sz="1600" dirty="0"/>
              <a:t>, E. – Novotný, V.: Základy organizace veřejné správy v ČR. 3. vydání. Plzeň : Vydavatelství a nakladatelství Aleš Čeněk, 2013</a:t>
            </a:r>
          </a:p>
          <a:p>
            <a:pPr marL="457200" lvl="1" indent="0">
              <a:buNone/>
            </a:pPr>
            <a:endParaRPr lang="cs-CZ" sz="1600" dirty="0"/>
          </a:p>
        </p:txBody>
      </p:sp>
      <p:sp>
        <p:nvSpPr>
          <p:cNvPr id="5" name="Zástupný symbol pro číslo snímku 4">
            <a:extLst>
              <a:ext uri="{FF2B5EF4-FFF2-40B4-BE49-F238E27FC236}">
                <a16:creationId xmlns:a16="http://schemas.microsoft.com/office/drawing/2014/main" id="{76C0D4E7-9F94-4244-AABA-D76210177CA0}"/>
              </a:ext>
            </a:extLst>
          </p:cNvPr>
          <p:cNvSpPr>
            <a:spLocks noGrp="1"/>
          </p:cNvSpPr>
          <p:nvPr>
            <p:ph type="sldNum" sz="quarter" idx="11"/>
          </p:nvPr>
        </p:nvSpPr>
        <p:spPr/>
        <p:txBody>
          <a:bodyPr/>
          <a:lstStyle/>
          <a:p>
            <a:fld id="{87D96F0E-EB4C-4DEE-9269-26C42C3FAF6C}" type="slidenum">
              <a:rPr lang="cs-CZ" altLang="cs-CZ" smtClean="0"/>
              <a:pPr/>
              <a:t>17</a:t>
            </a:fld>
            <a:endParaRPr lang="cs-CZ" altLang="cs-CZ" dirty="0"/>
          </a:p>
        </p:txBody>
      </p:sp>
    </p:spTree>
    <p:extLst>
      <p:ext uri="{BB962C8B-B14F-4D97-AF65-F5344CB8AC3E}">
        <p14:creationId xmlns:p14="http://schemas.microsoft.com/office/powerpoint/2010/main" val="1138889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Zástupný symbol pro číslo snímku 4">
            <a:extLst>
              <a:ext uri="{FF2B5EF4-FFF2-40B4-BE49-F238E27FC236}">
                <a16:creationId xmlns:a16="http://schemas.microsoft.com/office/drawing/2014/main" id="{81194FA8-3C38-45B4-A6B0-052929480431}"/>
              </a:ext>
            </a:extLst>
          </p:cNvPr>
          <p:cNvSpPr>
            <a:spLocks noGrp="1"/>
          </p:cNvSpPr>
          <p:nvPr>
            <p:ph type="sldNum" sz="quarter" idx="11"/>
          </p:nvPr>
        </p:nvSpPr>
        <p:spPr/>
        <p:txBody>
          <a:bodyPr/>
          <a:lstStyle>
            <a:lvl1pPr eaLnBrk="0" hangingPunct="0">
              <a:defRPr sz="2400">
                <a:solidFill>
                  <a:schemeClr val="tx1"/>
                </a:solidFill>
                <a:latin typeface="Tahoma" panose="020B0604030504040204" pitchFamily="34" charset="0"/>
                <a:cs typeface="Arial" panose="020B0604020202020204" pitchFamily="34" charset="0"/>
              </a:defRPr>
            </a:lvl1pPr>
            <a:lvl2pPr marL="742950" indent="-285750" eaLnBrk="0" hangingPunct="0">
              <a:defRPr sz="2400">
                <a:solidFill>
                  <a:schemeClr val="tx1"/>
                </a:solidFill>
                <a:latin typeface="Tahoma" panose="020B0604030504040204" pitchFamily="34" charset="0"/>
                <a:cs typeface="Arial" panose="020B0604020202020204" pitchFamily="34" charset="0"/>
              </a:defRPr>
            </a:lvl2pPr>
            <a:lvl3pPr marL="1143000" indent="-228600" eaLnBrk="0" hangingPunct="0">
              <a:defRPr sz="2400">
                <a:solidFill>
                  <a:schemeClr val="tx1"/>
                </a:solidFill>
                <a:latin typeface="Tahoma" panose="020B0604030504040204" pitchFamily="34" charset="0"/>
                <a:cs typeface="Arial" panose="020B0604020202020204" pitchFamily="34" charset="0"/>
              </a:defRPr>
            </a:lvl3pPr>
            <a:lvl4pPr marL="1600200" indent="-228600" eaLnBrk="0" hangingPunct="0">
              <a:defRPr sz="2400">
                <a:solidFill>
                  <a:schemeClr val="tx1"/>
                </a:solidFill>
                <a:latin typeface="Tahoma" panose="020B0604030504040204" pitchFamily="34" charset="0"/>
                <a:cs typeface="Arial" panose="020B0604020202020204" pitchFamily="34" charset="0"/>
              </a:defRPr>
            </a:lvl4pPr>
            <a:lvl5pPr marL="2057400" indent="-228600" eaLnBrk="0" hangingPunct="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fld id="{DFF925F0-DCCC-4275-9CE3-F509D129CBB3}" type="slidenum">
              <a:rPr lang="cs-CZ" altLang="cs-CZ" sz="1200">
                <a:solidFill>
                  <a:srgbClr val="969696"/>
                </a:solidFill>
              </a:rPr>
              <a:pPr eaLnBrk="1" hangingPunct="1"/>
              <a:t>2</a:t>
            </a:fld>
            <a:endParaRPr lang="cs-CZ" altLang="cs-CZ" sz="1200" dirty="0">
              <a:solidFill>
                <a:srgbClr val="969696"/>
              </a:solidFill>
            </a:endParaRPr>
          </a:p>
        </p:txBody>
      </p:sp>
      <p:sp>
        <p:nvSpPr>
          <p:cNvPr id="2" name="Rectangle 2">
            <a:extLst>
              <a:ext uri="{FF2B5EF4-FFF2-40B4-BE49-F238E27FC236}">
                <a16:creationId xmlns:a16="http://schemas.microsoft.com/office/drawing/2014/main" id="{3D78FEF9-08DC-49D6-A0C4-FCE9B8D125AF}"/>
              </a:ext>
            </a:extLst>
          </p:cNvPr>
          <p:cNvSpPr>
            <a:spLocks noGrp="1" noChangeArrowheads="1"/>
          </p:cNvSpPr>
          <p:nvPr>
            <p:ph type="title"/>
          </p:nvPr>
        </p:nvSpPr>
        <p:spPr>
          <a:xfrm>
            <a:off x="720724" y="1117543"/>
            <a:ext cx="8234363" cy="951696"/>
          </a:xfrm>
        </p:spPr>
        <p:txBody>
          <a:bodyPr/>
          <a:lstStyle/>
          <a:p>
            <a:pPr algn="ctr" eaLnBrk="1" hangingPunct="1"/>
            <a:r>
              <a:rPr lang="cs-CZ" sz="2800" dirty="0">
                <a:solidFill>
                  <a:srgbClr val="0070C0"/>
                </a:solidFill>
              </a:rPr>
              <a:t>Organizační subsystémy veřejné správy</a:t>
            </a:r>
            <a:endParaRPr lang="cs-CZ" altLang="cs-CZ" sz="2800" dirty="0">
              <a:solidFill>
                <a:srgbClr val="0070C0"/>
              </a:solidFill>
            </a:endParaRPr>
          </a:p>
        </p:txBody>
      </p:sp>
      <p:sp>
        <p:nvSpPr>
          <p:cNvPr id="6148" name="Rectangle 3">
            <a:extLst>
              <a:ext uri="{FF2B5EF4-FFF2-40B4-BE49-F238E27FC236}">
                <a16:creationId xmlns:a16="http://schemas.microsoft.com/office/drawing/2014/main" id="{B0CB9265-A88B-489D-8D62-E2FB543F5047}"/>
              </a:ext>
            </a:extLst>
          </p:cNvPr>
          <p:cNvSpPr>
            <a:spLocks noGrp="1" noChangeArrowheads="1"/>
          </p:cNvSpPr>
          <p:nvPr>
            <p:ph type="body" idx="1"/>
          </p:nvPr>
        </p:nvSpPr>
        <p:spPr>
          <a:xfrm>
            <a:off x="793151" y="2498260"/>
            <a:ext cx="8234363" cy="3602377"/>
          </a:xfrm>
        </p:spPr>
        <p:txBody>
          <a:bodyPr/>
          <a:lstStyle/>
          <a:p>
            <a:pPr marL="0" indent="0" eaLnBrk="1" hangingPunct="1">
              <a:buNone/>
            </a:pPr>
            <a:r>
              <a:rPr lang="cs-CZ" sz="2000" dirty="0">
                <a:solidFill>
                  <a:srgbClr val="7030A0"/>
                </a:solidFill>
              </a:rPr>
              <a:t>malé repetitorium</a:t>
            </a:r>
          </a:p>
          <a:p>
            <a:pPr marL="0" indent="0" eaLnBrk="1" hangingPunct="1">
              <a:buNone/>
            </a:pPr>
            <a:r>
              <a:rPr lang="cs-CZ" sz="2200" b="1" dirty="0">
                <a:effectLst/>
                <a:ea typeface="Times New Roman" panose="02020603050405020304" pitchFamily="18" charset="0"/>
              </a:rPr>
              <a:t>organizačně technické systémy veřejné správy</a:t>
            </a:r>
          </a:p>
          <a:p>
            <a:pPr marL="0" indent="0" eaLnBrk="1" hangingPunct="1">
              <a:buNone/>
            </a:pPr>
            <a:r>
              <a:rPr lang="cs-CZ" sz="2000" b="0" dirty="0">
                <a:effectLst/>
                <a:ea typeface="Times New Roman" panose="02020603050405020304" pitchFamily="18" charset="0"/>
              </a:rPr>
              <a:t>uplatnění příslušných organizačních principů ve veřejné správě umožňuje rozlišovat následující tzv. organizačně technické systémy veřejné správy:</a:t>
            </a:r>
            <a:endParaRPr lang="cs-CZ" altLang="cs-CZ" sz="2000" dirty="0"/>
          </a:p>
          <a:p>
            <a:pPr eaLnBrk="1" hangingPunct="1"/>
            <a:endParaRPr lang="cs-CZ" altLang="cs-CZ" sz="2000" dirty="0"/>
          </a:p>
          <a:p>
            <a:pPr eaLnBrk="1" hangingPunct="1"/>
            <a:r>
              <a:rPr lang="cs-CZ" altLang="cs-CZ" sz="2000" i="1" dirty="0">
                <a:solidFill>
                  <a:srgbClr val="002060"/>
                </a:solidFill>
              </a:rPr>
              <a:t>systém centralizované a decentralizované, koncentrované a dekoncentrované správy</a:t>
            </a:r>
          </a:p>
          <a:p>
            <a:pPr eaLnBrk="1" hangingPunct="1"/>
            <a:r>
              <a:rPr lang="cs-CZ" altLang="cs-CZ" sz="2000" i="1" dirty="0">
                <a:solidFill>
                  <a:srgbClr val="002060"/>
                </a:solidFill>
              </a:rPr>
              <a:t>systém územní a rezortní </a:t>
            </a:r>
          </a:p>
          <a:p>
            <a:pPr eaLnBrk="1" hangingPunct="1"/>
            <a:r>
              <a:rPr lang="cs-CZ" altLang="cs-CZ" sz="2000" i="1" dirty="0">
                <a:solidFill>
                  <a:srgbClr val="002060"/>
                </a:solidFill>
              </a:rPr>
              <a:t>systém monokratický a kolegiální</a:t>
            </a:r>
          </a:p>
          <a:p>
            <a:pPr eaLnBrk="1" hangingPunct="1"/>
            <a:r>
              <a:rPr lang="cs-CZ" altLang="cs-CZ" sz="2000" i="1" dirty="0">
                <a:solidFill>
                  <a:srgbClr val="002060"/>
                </a:solidFill>
              </a:rPr>
              <a:t>systém volební a jmen</a:t>
            </a:r>
            <a:r>
              <a:rPr lang="cs-CZ" altLang="cs-CZ" sz="2000" i="1" dirty="0"/>
              <a:t>ovací</a:t>
            </a:r>
          </a:p>
          <a:p>
            <a:pPr eaLnBrk="1" hangingPunct="1"/>
            <a:r>
              <a:rPr lang="cs-CZ" altLang="cs-CZ" sz="2000" i="1" dirty="0">
                <a:solidFill>
                  <a:srgbClr val="002060"/>
                </a:solidFill>
                <a:cs typeface="Arial" panose="020B0604020202020204" pitchFamily="34" charset="0"/>
              </a:rPr>
              <a:t>systém úřední a neúřední</a:t>
            </a:r>
          </a:p>
          <a:p>
            <a:pPr eaLnBrk="1" hangingPunct="1"/>
            <a:endParaRPr lang="cs-CZ" altLang="cs-CZ" sz="2000" i="1" dirty="0"/>
          </a:p>
        </p:txBody>
      </p:sp>
      <p:pic>
        <p:nvPicPr>
          <p:cNvPr id="3" name="Nahraný zvuk">
            <a:hlinkClick r:id="" action="ppaction://media"/>
            <a:extLst>
              <a:ext uri="{FF2B5EF4-FFF2-40B4-BE49-F238E27FC236}">
                <a16:creationId xmlns:a16="http://schemas.microsoft.com/office/drawing/2014/main" id="{754C08C9-C688-42F1-981F-711A43393FA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582155" y="4175598"/>
            <a:ext cx="609600" cy="609600"/>
          </a:xfrm>
          <a:prstGeom prst="rect">
            <a:avLst/>
          </a:prstGeom>
        </p:spPr>
      </p:pic>
      <p:pic>
        <p:nvPicPr>
          <p:cNvPr id="4" name="Nahraný zvuk">
            <a:hlinkClick r:id="" action="ppaction://media"/>
            <a:extLst>
              <a:ext uri="{FF2B5EF4-FFF2-40B4-BE49-F238E27FC236}">
                <a16:creationId xmlns:a16="http://schemas.microsoft.com/office/drawing/2014/main" id="{C64B43E5-715B-497A-97E7-4D2A0FBC7D06}"/>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7588173" y="4175598"/>
            <a:ext cx="609600" cy="609600"/>
          </a:xfrm>
          <a:prstGeom prst="rect">
            <a:avLst/>
          </a:prstGeom>
        </p:spPr>
      </p:pic>
      <p:pic>
        <p:nvPicPr>
          <p:cNvPr id="6" name="Nahraný zvuk">
            <a:hlinkClick r:id="" action="ppaction://media"/>
            <a:extLst>
              <a:ext uri="{FF2B5EF4-FFF2-40B4-BE49-F238E27FC236}">
                <a16:creationId xmlns:a16="http://schemas.microsoft.com/office/drawing/2014/main" id="{C484F1EA-606B-4B38-AB2E-00D7ABB5A5FF}"/>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4070324" y="4934266"/>
            <a:ext cx="553585" cy="501893"/>
          </a:xfrm>
          <a:prstGeom prst="rect">
            <a:avLst/>
          </a:prstGeom>
        </p:spPr>
      </p:pic>
      <p:pic>
        <p:nvPicPr>
          <p:cNvPr id="7" name="Nahraný zvuk">
            <a:hlinkClick r:id="" action="ppaction://media"/>
            <a:extLst>
              <a:ext uri="{FF2B5EF4-FFF2-40B4-BE49-F238E27FC236}">
                <a16:creationId xmlns:a16="http://schemas.microsoft.com/office/drawing/2014/main" id="{6DDF3F19-AC6C-4263-90C6-0AD6C8F0135B}"/>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4994183" y="5186655"/>
            <a:ext cx="553585" cy="609600"/>
          </a:xfrm>
          <a:prstGeom prst="rect">
            <a:avLst/>
          </a:prstGeom>
        </p:spPr>
      </p:pic>
      <p:pic>
        <p:nvPicPr>
          <p:cNvPr id="8" name="Nahraný zvuk">
            <a:hlinkClick r:id="" action="ppaction://media"/>
            <a:extLst>
              <a:ext uri="{FF2B5EF4-FFF2-40B4-BE49-F238E27FC236}">
                <a16:creationId xmlns:a16="http://schemas.microsoft.com/office/drawing/2014/main" id="{78FC8983-9780-40B0-96B4-30D9B30ADE61}"/>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4356747" y="5698610"/>
            <a:ext cx="553585" cy="402027"/>
          </a:xfrm>
          <a:prstGeom prst="rect">
            <a:avLst/>
          </a:prstGeom>
        </p:spPr>
      </p:pic>
      <p:pic>
        <p:nvPicPr>
          <p:cNvPr id="9" name="Nahraný zvuk">
            <a:hlinkClick r:id="" action="ppaction://media"/>
            <a:extLst>
              <a:ext uri="{FF2B5EF4-FFF2-40B4-BE49-F238E27FC236}">
                <a16:creationId xmlns:a16="http://schemas.microsoft.com/office/drawing/2014/main" id="{2388D3BC-D84B-4005-8257-476CFA94002A}"/>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7605660" y="2734621"/>
            <a:ext cx="609600" cy="609600"/>
          </a:xfrm>
          <a:prstGeom prst="rect">
            <a:avLst/>
          </a:prstGeom>
        </p:spPr>
      </p:pic>
      <p:pic>
        <p:nvPicPr>
          <p:cNvPr id="11" name="Nahraný zvuk">
            <a:hlinkClick r:id="" action="ppaction://media"/>
            <a:extLst>
              <a:ext uri="{FF2B5EF4-FFF2-40B4-BE49-F238E27FC236}">
                <a16:creationId xmlns:a16="http://schemas.microsoft.com/office/drawing/2014/main" id="{56173B99-D779-48E9-A796-8E3ED2E9CC17}"/>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3997025" y="4567866"/>
            <a:ext cx="609600" cy="451680"/>
          </a:xfrm>
          <a:prstGeom prst="rect">
            <a:avLst/>
          </a:prstGeom>
        </p:spPr>
      </p:pic>
      <p:pic>
        <p:nvPicPr>
          <p:cNvPr id="14" name="Nahraný zvuk">
            <a:hlinkClick r:id="" action="ppaction://media"/>
            <a:extLst>
              <a:ext uri="{FF2B5EF4-FFF2-40B4-BE49-F238E27FC236}">
                <a16:creationId xmlns:a16="http://schemas.microsoft.com/office/drawing/2014/main" id="{6017C94E-7383-42C5-9526-8B8446D478F6}"/>
              </a:ext>
            </a:extLst>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4130114" y="6053760"/>
            <a:ext cx="609600" cy="4697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8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2715"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715"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8775"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2327" fill="hold"/>
                                        <p:tgtEl>
                                          <p:spTgt spid="8"/>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2387" fill="hold"/>
                                        <p:tgtEl>
                                          <p:spTgt spid="9"/>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8951" fill="hold"/>
                                        <p:tgtEl>
                                          <p:spTgt spid="11"/>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3351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audio>
              <p:cMediaNode vol="80000">
                <p:cTn id="36" fill="hold" display="0">
                  <p:stCondLst>
                    <p:cond delay="indefinite"/>
                  </p:stCondLst>
                  <p:endCondLst>
                    <p:cond evt="onStopAudio" delay="0">
                      <p:tgtEl>
                        <p:sldTgt/>
                      </p:tgtEl>
                    </p:cond>
                  </p:endCondLst>
                </p:cTn>
                <p:tgtEl>
                  <p:spTgt spid="4"/>
                </p:tgtEl>
              </p:cMediaNode>
            </p:audio>
            <p:audio>
              <p:cMediaNode vol="80000">
                <p:cTn id="37" fill="hold" display="0">
                  <p:stCondLst>
                    <p:cond delay="indefinite"/>
                  </p:stCondLst>
                  <p:endCondLst>
                    <p:cond evt="onStopAudio" delay="0">
                      <p:tgtEl>
                        <p:sldTgt/>
                      </p:tgtEl>
                    </p:cond>
                  </p:endCondLst>
                </p:cTn>
                <p:tgtEl>
                  <p:spTgt spid="6"/>
                </p:tgtEl>
              </p:cMediaNode>
            </p:audio>
            <p:audio>
              <p:cMediaNode vol="80000">
                <p:cTn id="38" fill="hold" display="0">
                  <p:stCondLst>
                    <p:cond delay="indefinite"/>
                  </p:stCondLst>
                  <p:endCondLst>
                    <p:cond evt="onStopAudio" delay="0">
                      <p:tgtEl>
                        <p:sldTgt/>
                      </p:tgtEl>
                    </p:cond>
                  </p:endCondLst>
                </p:cTn>
                <p:tgtEl>
                  <p:spTgt spid="7"/>
                </p:tgtEl>
              </p:cMediaNode>
            </p:audio>
            <p:audio>
              <p:cMediaNode vol="80000">
                <p:cTn id="39" fill="hold" display="0">
                  <p:stCondLst>
                    <p:cond delay="indefinite"/>
                  </p:stCondLst>
                  <p:endCondLst>
                    <p:cond evt="onStopAudio" delay="0">
                      <p:tgtEl>
                        <p:sldTgt/>
                      </p:tgtEl>
                    </p:cond>
                  </p:endCondLst>
                </p:cTn>
                <p:tgtEl>
                  <p:spTgt spid="8"/>
                </p:tgtEl>
              </p:cMediaNode>
            </p:audio>
            <p:audio>
              <p:cMediaNode vol="80000">
                <p:cTn id="40" fill="hold" display="0">
                  <p:stCondLst>
                    <p:cond delay="indefinite"/>
                  </p:stCondLst>
                  <p:endCondLst>
                    <p:cond evt="onStopAudio" delay="0">
                      <p:tgtEl>
                        <p:sldTgt/>
                      </p:tgtEl>
                    </p:cond>
                  </p:endCondLst>
                </p:cTn>
                <p:tgtEl>
                  <p:spTgt spid="9"/>
                </p:tgtEl>
              </p:cMediaNode>
            </p:audio>
            <p:audio>
              <p:cMediaNode vol="80000">
                <p:cTn id="41" fill="hold" display="0">
                  <p:stCondLst>
                    <p:cond delay="indefinite"/>
                  </p:stCondLst>
                  <p:endCondLst>
                    <p:cond evt="onStopAudio" delay="0">
                      <p:tgtEl>
                        <p:sldTgt/>
                      </p:tgtEl>
                    </p:cond>
                  </p:endCondLst>
                </p:cTn>
                <p:tgtEl>
                  <p:spTgt spid="11"/>
                </p:tgtEl>
              </p:cMediaNode>
            </p:audio>
            <p:audio>
              <p:cMediaNode vol="80000">
                <p:cTn id="42"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FBBB7E-AD73-40DB-ADCC-A3175E5E7E92}"/>
              </a:ext>
            </a:extLst>
          </p:cNvPr>
          <p:cNvSpPr>
            <a:spLocks noGrp="1"/>
          </p:cNvSpPr>
          <p:nvPr>
            <p:ph type="title"/>
          </p:nvPr>
        </p:nvSpPr>
        <p:spPr>
          <a:xfrm>
            <a:off x="816768" y="1338606"/>
            <a:ext cx="8042275" cy="405353"/>
          </a:xfrm>
        </p:spPr>
        <p:txBody>
          <a:bodyPr/>
          <a:lstStyle/>
          <a:p>
            <a:pPr algn="ctr"/>
            <a:r>
              <a:rPr lang="cs-CZ" sz="2800" dirty="0">
                <a:solidFill>
                  <a:srgbClr val="0070C0"/>
                </a:solidFill>
              </a:rPr>
              <a:t>Organizační subsystémy veřejné správy</a:t>
            </a:r>
          </a:p>
        </p:txBody>
      </p:sp>
      <p:sp>
        <p:nvSpPr>
          <p:cNvPr id="3" name="Zástupný obsah 2">
            <a:extLst>
              <a:ext uri="{FF2B5EF4-FFF2-40B4-BE49-F238E27FC236}">
                <a16:creationId xmlns:a16="http://schemas.microsoft.com/office/drawing/2014/main" id="{A2C1C10F-7BB8-41A4-A104-9D040786FB18}"/>
              </a:ext>
            </a:extLst>
          </p:cNvPr>
          <p:cNvSpPr>
            <a:spLocks noGrp="1"/>
          </p:cNvSpPr>
          <p:nvPr>
            <p:ph idx="1"/>
          </p:nvPr>
        </p:nvSpPr>
        <p:spPr>
          <a:xfrm>
            <a:off x="816768" y="2028335"/>
            <a:ext cx="8234363" cy="3792070"/>
          </a:xfrm>
        </p:spPr>
        <p:txBody>
          <a:bodyPr/>
          <a:lstStyle/>
          <a:p>
            <a:pPr marL="457200" lvl="1" indent="0">
              <a:buNone/>
            </a:pPr>
            <a:r>
              <a:rPr lang="cs-CZ" sz="2200" b="1" dirty="0">
                <a:effectLst/>
                <a:ea typeface="Times New Roman" panose="02020603050405020304" pitchFamily="18" charset="0"/>
                <a:cs typeface="Times New Roman" panose="02020603050405020304" pitchFamily="18" charset="0"/>
              </a:rPr>
              <a:t>struktura organizace veřejné správy</a:t>
            </a:r>
          </a:p>
          <a:p>
            <a:pPr lvl="1"/>
            <a:r>
              <a:rPr lang="cs-CZ" sz="1800" dirty="0">
                <a:solidFill>
                  <a:srgbClr val="C00000"/>
                </a:solidFill>
                <a:latin typeface="+mj-lt"/>
                <a:ea typeface="Times New Roman" panose="02020603050405020304" pitchFamily="18" charset="0"/>
                <a:cs typeface="Times New Roman" panose="02020603050405020304" pitchFamily="18" charset="0"/>
              </a:rPr>
              <a:t>vláda </a:t>
            </a:r>
          </a:p>
          <a:p>
            <a:pPr marL="457200" lvl="1" indent="0">
              <a:buNone/>
            </a:pPr>
            <a:endParaRPr lang="cs-CZ" sz="1600" dirty="0">
              <a:latin typeface="+mj-lt"/>
              <a:ea typeface="Times New Roman" panose="02020603050405020304" pitchFamily="18" charset="0"/>
              <a:cs typeface="Times New Roman" panose="02020603050405020304" pitchFamily="18" charset="0"/>
            </a:endParaRPr>
          </a:p>
          <a:p>
            <a:pPr lvl="1"/>
            <a:r>
              <a:rPr lang="cs-CZ" sz="1800" dirty="0">
                <a:solidFill>
                  <a:srgbClr val="C00000"/>
                </a:solidFill>
                <a:effectLst/>
                <a:latin typeface="+mj-lt"/>
                <a:ea typeface="Times New Roman" panose="02020603050405020304" pitchFamily="18" charset="0"/>
                <a:cs typeface="Times New Roman" panose="02020603050405020304" pitchFamily="18" charset="0"/>
              </a:rPr>
              <a:t>ústřední orgány státní správy</a:t>
            </a:r>
          </a:p>
          <a:p>
            <a:pPr lvl="2"/>
            <a:r>
              <a:rPr lang="cs-CZ" sz="1600" dirty="0">
                <a:solidFill>
                  <a:srgbClr val="002060"/>
                </a:solidFill>
                <a:latin typeface="+mj-lt"/>
                <a:cs typeface="Times New Roman" panose="02020603050405020304" pitchFamily="18" charset="0"/>
              </a:rPr>
              <a:t>správní úřady s celostátní působností</a:t>
            </a:r>
          </a:p>
          <a:p>
            <a:pPr marL="457200" lvl="1" indent="0">
              <a:buNone/>
            </a:pPr>
            <a:endParaRPr lang="cs-CZ" sz="1600" dirty="0">
              <a:solidFill>
                <a:srgbClr val="00B050"/>
              </a:solidFill>
              <a:latin typeface="+mj-lt"/>
              <a:cs typeface="Times New Roman" panose="02020603050405020304" pitchFamily="18" charset="0"/>
            </a:endParaRPr>
          </a:p>
          <a:p>
            <a:pPr lvl="1"/>
            <a:r>
              <a:rPr lang="cs-CZ" sz="1800" dirty="0">
                <a:solidFill>
                  <a:srgbClr val="C00000"/>
                </a:solidFill>
                <a:latin typeface="+mj-lt"/>
              </a:rPr>
              <a:t>územně dekoncentrované /specializované/ orgány státní správy</a:t>
            </a:r>
          </a:p>
          <a:p>
            <a:pPr lvl="1"/>
            <a:r>
              <a:rPr lang="cs-CZ" sz="1600" dirty="0">
                <a:latin typeface="+mj-lt"/>
              </a:rPr>
              <a:t>veřejné bezpečnostní sbory</a:t>
            </a:r>
          </a:p>
          <a:p>
            <a:pPr lvl="1"/>
            <a:r>
              <a:rPr lang="cs-CZ" sz="1600" dirty="0">
                <a:latin typeface="+mj-lt"/>
              </a:rPr>
              <a:t>nezávislé správní úřady</a:t>
            </a:r>
          </a:p>
          <a:p>
            <a:pPr marL="457200" lvl="1" indent="0">
              <a:buNone/>
            </a:pPr>
            <a:endParaRPr lang="cs-CZ" sz="1600" dirty="0">
              <a:latin typeface="+mj-lt"/>
            </a:endParaRPr>
          </a:p>
          <a:p>
            <a:pPr lvl="1"/>
            <a:r>
              <a:rPr lang="cs-CZ" sz="1600" dirty="0">
                <a:latin typeface="+mj-lt"/>
              </a:rPr>
              <a:t>územní subjekty /orgány/ veřejné správy s všeobecnou působností</a:t>
            </a:r>
          </a:p>
          <a:p>
            <a:pPr lvl="1"/>
            <a:r>
              <a:rPr lang="cs-CZ" sz="1600" dirty="0">
                <a:latin typeface="+mj-lt"/>
              </a:rPr>
              <a:t>subjekty /orgány/ zájmové samosprávy</a:t>
            </a:r>
            <a:endParaRPr lang="cs-CZ" sz="1600" dirty="0">
              <a:effectLst/>
              <a:latin typeface="+mj-lt"/>
              <a:ea typeface="Times New Roman" panose="02020603050405020304" pitchFamily="18" charset="0"/>
              <a:cs typeface="Times New Roman" panose="02020603050405020304" pitchFamily="18" charset="0"/>
            </a:endParaRPr>
          </a:p>
          <a:p>
            <a:pPr algn="just"/>
            <a:endParaRPr lang="cs-CZ" sz="1600" dirty="0">
              <a:effectLst/>
              <a:latin typeface="+mj-lt"/>
              <a:ea typeface="Times New Roman" panose="02020603050405020304" pitchFamily="18" charset="0"/>
              <a:cs typeface="Times New Roman" panose="02020603050405020304" pitchFamily="18" charset="0"/>
            </a:endParaRPr>
          </a:p>
          <a:p>
            <a:pPr marL="0" indent="0" algn="just">
              <a:buNone/>
            </a:pPr>
            <a:endParaRPr lang="cs-CZ" sz="2000" dirty="0">
              <a:latin typeface="+mj-lt"/>
            </a:endParaRPr>
          </a:p>
        </p:txBody>
      </p:sp>
      <p:sp>
        <p:nvSpPr>
          <p:cNvPr id="5" name="Zástupný symbol pro číslo snímku 4">
            <a:extLst>
              <a:ext uri="{FF2B5EF4-FFF2-40B4-BE49-F238E27FC236}">
                <a16:creationId xmlns:a16="http://schemas.microsoft.com/office/drawing/2014/main" id="{83D456A6-0137-46BC-BE22-C0D98F0300A0}"/>
              </a:ext>
            </a:extLst>
          </p:cNvPr>
          <p:cNvSpPr>
            <a:spLocks noGrp="1"/>
          </p:cNvSpPr>
          <p:nvPr>
            <p:ph type="sldNum" sz="quarter" idx="11"/>
          </p:nvPr>
        </p:nvSpPr>
        <p:spPr/>
        <p:txBody>
          <a:bodyPr/>
          <a:lstStyle/>
          <a:p>
            <a:fld id="{87D96F0E-EB4C-4DEE-9269-26C42C3FAF6C}" type="slidenum">
              <a:rPr lang="cs-CZ" altLang="cs-CZ" smtClean="0"/>
              <a:pPr/>
              <a:t>3</a:t>
            </a:fld>
            <a:endParaRPr lang="cs-CZ" altLang="cs-CZ"/>
          </a:p>
        </p:txBody>
      </p:sp>
      <p:pic>
        <p:nvPicPr>
          <p:cNvPr id="9" name="Nahraný zvuk">
            <a:hlinkClick r:id="" action="ppaction://media"/>
            <a:extLst>
              <a:ext uri="{FF2B5EF4-FFF2-40B4-BE49-F238E27FC236}">
                <a16:creationId xmlns:a16="http://schemas.microsoft.com/office/drawing/2014/main" id="{B452A430-F6B5-48C2-AF6A-4B682DF235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98127" y="2028335"/>
            <a:ext cx="609600" cy="609600"/>
          </a:xfrm>
          <a:prstGeom prst="rect">
            <a:avLst/>
          </a:prstGeom>
        </p:spPr>
      </p:pic>
    </p:spTree>
    <p:extLst>
      <p:ext uri="{BB962C8B-B14F-4D97-AF65-F5344CB8AC3E}">
        <p14:creationId xmlns:p14="http://schemas.microsoft.com/office/powerpoint/2010/main" val="80756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4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053472-6AFB-4546-B2A4-B040DFDEF928}"/>
              </a:ext>
            </a:extLst>
          </p:cNvPr>
          <p:cNvSpPr>
            <a:spLocks noGrp="1"/>
          </p:cNvSpPr>
          <p:nvPr>
            <p:ph type="title"/>
          </p:nvPr>
        </p:nvSpPr>
        <p:spPr>
          <a:xfrm>
            <a:off x="843274" y="553564"/>
            <a:ext cx="7919726" cy="1959695"/>
          </a:xfrm>
        </p:spPr>
        <p:txBody>
          <a:bodyPr/>
          <a:lstStyle/>
          <a:p>
            <a:pPr algn="ctr"/>
            <a:r>
              <a:rPr lang="cs-CZ" sz="3200" dirty="0">
                <a:solidFill>
                  <a:srgbClr val="0070C0"/>
                </a:solidFill>
              </a:rPr>
              <a:t>V</a:t>
            </a:r>
            <a:r>
              <a:rPr lang="cs-CZ" sz="3200" b="1" dirty="0">
                <a:solidFill>
                  <a:srgbClr val="0070C0"/>
                </a:solidFill>
              </a:rPr>
              <a:t>láda</a:t>
            </a:r>
            <a:br>
              <a:rPr lang="cs-CZ" sz="3200" b="1" dirty="0"/>
            </a:br>
            <a:br>
              <a:rPr lang="cs-CZ" sz="3000" dirty="0"/>
            </a:br>
            <a:endParaRPr lang="cs-CZ" sz="3000" dirty="0">
              <a:solidFill>
                <a:srgbClr val="0070C0"/>
              </a:solidFill>
            </a:endParaRPr>
          </a:p>
        </p:txBody>
      </p:sp>
      <p:sp>
        <p:nvSpPr>
          <p:cNvPr id="3" name="Zástupný obsah 2">
            <a:extLst>
              <a:ext uri="{FF2B5EF4-FFF2-40B4-BE49-F238E27FC236}">
                <a16:creationId xmlns:a16="http://schemas.microsoft.com/office/drawing/2014/main" id="{BBED1084-A21D-4475-A849-6F2BC0FB4BB6}"/>
              </a:ext>
            </a:extLst>
          </p:cNvPr>
          <p:cNvSpPr>
            <a:spLocks noGrp="1"/>
          </p:cNvSpPr>
          <p:nvPr>
            <p:ph idx="1"/>
          </p:nvPr>
        </p:nvSpPr>
        <p:spPr>
          <a:xfrm>
            <a:off x="720725" y="1866793"/>
            <a:ext cx="8234363" cy="4114800"/>
          </a:xfrm>
        </p:spPr>
        <p:txBody>
          <a:bodyPr/>
          <a:lstStyle/>
          <a:p>
            <a:pPr algn="just"/>
            <a:r>
              <a:rPr lang="cs-CZ" sz="1800" dirty="0"/>
              <a:t>vláda je (podle ústavní úpravy) </a:t>
            </a:r>
            <a:r>
              <a:rPr lang="cs-CZ" sz="1800" dirty="0">
                <a:solidFill>
                  <a:srgbClr val="002060"/>
                </a:solidFill>
              </a:rPr>
              <a:t>vrcholný (kolegiální) orgán výkonné moci; disponuje tzv. všeobecnou působností</a:t>
            </a:r>
            <a:r>
              <a:rPr lang="cs-CZ" sz="1800" dirty="0"/>
              <a:t> a v tomto smyslu je také vrcholným koncepčním a řídícím orgánem výkonu státní správy; řídí, sjednocuje a kontroluje činnost ministerstev    </a:t>
            </a:r>
          </a:p>
          <a:p>
            <a:pPr algn="just"/>
            <a:r>
              <a:rPr lang="cs-CZ" sz="1800" dirty="0"/>
              <a:t>úkoly spojené s odborným, organizačním a technickým zabezpečením činnosti vlády České republiky a jejích orgánů plní </a:t>
            </a:r>
            <a:r>
              <a:rPr lang="cs-CZ" sz="1800" i="1" dirty="0"/>
              <a:t>Úřad vlády České republiky;</a:t>
            </a:r>
            <a:r>
              <a:rPr lang="cs-CZ" sz="1800" dirty="0"/>
              <a:t> </a:t>
            </a:r>
            <a:r>
              <a:rPr lang="cs-CZ" sz="1500" dirty="0"/>
              <a:t>jako o  organizační jednotce Úřadu vlády ČR se uvažovalo o </a:t>
            </a:r>
            <a:r>
              <a:rPr lang="cs-CZ" sz="1500" i="1" dirty="0"/>
              <a:t>Generálním ředitelství státní služby</a:t>
            </a:r>
            <a:endParaRPr lang="cs-CZ" sz="1500" dirty="0"/>
          </a:p>
          <a:p>
            <a:pPr algn="just"/>
            <a:r>
              <a:rPr lang="cs-CZ" sz="1800" dirty="0"/>
              <a:t>vláda může zřídit jako svůj poradní orgán </a:t>
            </a:r>
            <a:r>
              <a:rPr lang="cs-CZ" sz="1800" i="1" dirty="0"/>
              <a:t>Legislativní radu</a:t>
            </a:r>
            <a:r>
              <a:rPr lang="cs-CZ" sz="1800" dirty="0"/>
              <a:t>. V jejím čele stojí člen vlády </a:t>
            </a:r>
          </a:p>
          <a:p>
            <a:pPr algn="just"/>
            <a:r>
              <a:rPr lang="cs-CZ" sz="1800" dirty="0"/>
              <a:t>vláda se skládá z předsedy, místopředsedů a jednotlivých ministrů vlády; funkce člena vlády je neslučitelná s funkcí člena Ústavního soudu; mimo to člen vlády nesmí vykonávat ani další činnosti, jejichž povaha odporuje výkonu dané funkce </a:t>
            </a:r>
          </a:p>
          <a:p>
            <a:pPr algn="just"/>
            <a:r>
              <a:rPr lang="cs-CZ" sz="1800" i="1" dirty="0">
                <a:solidFill>
                  <a:srgbClr val="00B050"/>
                </a:solidFill>
              </a:rPr>
              <a:t>normotvorná pravomoc</a:t>
            </a:r>
            <a:r>
              <a:rPr lang="cs-CZ" sz="1800" b="1" dirty="0"/>
              <a:t> </a:t>
            </a:r>
            <a:r>
              <a:rPr lang="cs-CZ" sz="1800" dirty="0"/>
              <a:t>vlády: </a:t>
            </a:r>
            <a:r>
              <a:rPr lang="cs-CZ" sz="1800" i="1" dirty="0"/>
              <a:t>nařízení vlády </a:t>
            </a:r>
            <a:r>
              <a:rPr lang="cs-CZ" sz="1800" dirty="0"/>
              <a:t>(</a:t>
            </a:r>
            <a:r>
              <a:rPr lang="cs-CZ" sz="1800" dirty="0" err="1"/>
              <a:t>ExtNorSprAkt</a:t>
            </a:r>
            <a:r>
              <a:rPr lang="cs-CZ" sz="1800" dirty="0"/>
              <a:t>) + </a:t>
            </a:r>
            <a:r>
              <a:rPr lang="cs-CZ" sz="1800" i="1" dirty="0"/>
              <a:t>usnesení vlády </a:t>
            </a:r>
            <a:r>
              <a:rPr lang="cs-CZ" sz="1800" dirty="0"/>
              <a:t>(</a:t>
            </a:r>
            <a:r>
              <a:rPr lang="cs-CZ" sz="1800" dirty="0" err="1"/>
              <a:t>InterNorSprAkt</a:t>
            </a:r>
            <a:r>
              <a:rPr lang="cs-CZ" sz="1800" dirty="0"/>
              <a:t>) </a:t>
            </a:r>
          </a:p>
        </p:txBody>
      </p:sp>
      <p:sp>
        <p:nvSpPr>
          <p:cNvPr id="5" name="Zástupný symbol pro číslo snímku 4">
            <a:extLst>
              <a:ext uri="{FF2B5EF4-FFF2-40B4-BE49-F238E27FC236}">
                <a16:creationId xmlns:a16="http://schemas.microsoft.com/office/drawing/2014/main" id="{4F1418C3-D8F6-4FA4-8E0F-1AAA4AB0BA0D}"/>
              </a:ext>
            </a:extLst>
          </p:cNvPr>
          <p:cNvSpPr>
            <a:spLocks noGrp="1"/>
          </p:cNvSpPr>
          <p:nvPr>
            <p:ph type="sldNum" sz="quarter" idx="11"/>
          </p:nvPr>
        </p:nvSpPr>
        <p:spPr/>
        <p:txBody>
          <a:bodyPr/>
          <a:lstStyle/>
          <a:p>
            <a:fld id="{87D96F0E-EB4C-4DEE-9269-26C42C3FAF6C}" type="slidenum">
              <a:rPr lang="cs-CZ" altLang="cs-CZ" smtClean="0"/>
              <a:pPr/>
              <a:t>4</a:t>
            </a:fld>
            <a:endParaRPr lang="cs-CZ" altLang="cs-CZ"/>
          </a:p>
        </p:txBody>
      </p:sp>
      <p:pic>
        <p:nvPicPr>
          <p:cNvPr id="8" name="Nahraný zvuk">
            <a:hlinkClick r:id="" action="ppaction://media"/>
            <a:extLst>
              <a:ext uri="{FF2B5EF4-FFF2-40B4-BE49-F238E27FC236}">
                <a16:creationId xmlns:a16="http://schemas.microsoft.com/office/drawing/2014/main" id="{48655496-D391-481A-A28E-9C37AA6BCED1}"/>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3288408" y="1579120"/>
            <a:ext cx="609600" cy="411174"/>
          </a:xfrm>
          <a:prstGeom prst="rect">
            <a:avLst/>
          </a:prstGeom>
        </p:spPr>
      </p:pic>
      <p:pic>
        <p:nvPicPr>
          <p:cNvPr id="10" name="Nahraný zvuk">
            <a:hlinkClick r:id="" action="ppaction://media"/>
            <a:extLst>
              <a:ext uri="{FF2B5EF4-FFF2-40B4-BE49-F238E27FC236}">
                <a16:creationId xmlns:a16="http://schemas.microsoft.com/office/drawing/2014/main" id="{8CFC0230-31EA-47B5-9FE4-F341E55FACA5}"/>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527752" y="3489915"/>
            <a:ext cx="609600" cy="468154"/>
          </a:xfrm>
          <a:prstGeom prst="rect">
            <a:avLst/>
          </a:prstGeom>
        </p:spPr>
      </p:pic>
      <p:pic>
        <p:nvPicPr>
          <p:cNvPr id="13" name="Nahraný zvuk">
            <a:hlinkClick r:id="" action="ppaction://media"/>
            <a:extLst>
              <a:ext uri="{FF2B5EF4-FFF2-40B4-BE49-F238E27FC236}">
                <a16:creationId xmlns:a16="http://schemas.microsoft.com/office/drawing/2014/main" id="{0D7E87F6-9541-4467-BF66-FFDE62D40687}"/>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2194912" y="4024094"/>
            <a:ext cx="609600" cy="548014"/>
          </a:xfrm>
          <a:prstGeom prst="rect">
            <a:avLst/>
          </a:prstGeom>
        </p:spPr>
      </p:pic>
      <p:pic>
        <p:nvPicPr>
          <p:cNvPr id="4" name="Nahraný zvuk">
            <a:hlinkClick r:id="" action="ppaction://media"/>
            <a:extLst>
              <a:ext uri="{FF2B5EF4-FFF2-40B4-BE49-F238E27FC236}">
                <a16:creationId xmlns:a16="http://schemas.microsoft.com/office/drawing/2014/main" id="{07E54319-6C97-473D-AE3D-F4321F82345A}"/>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3490926" y="5444260"/>
            <a:ext cx="609600" cy="609600"/>
          </a:xfrm>
          <a:prstGeom prst="rect">
            <a:avLst/>
          </a:prstGeom>
        </p:spPr>
      </p:pic>
      <p:pic>
        <p:nvPicPr>
          <p:cNvPr id="7" name="Nahraný zvuk">
            <a:hlinkClick r:id="" action="ppaction://media"/>
            <a:extLst>
              <a:ext uri="{FF2B5EF4-FFF2-40B4-BE49-F238E27FC236}">
                <a16:creationId xmlns:a16="http://schemas.microsoft.com/office/drawing/2014/main" id="{F5B5244D-4C21-4CB1-965E-D8FC4CE965C9}"/>
              </a:ext>
            </a:extLst>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8423275" y="5464893"/>
            <a:ext cx="609600" cy="609600"/>
          </a:xfrm>
          <a:prstGeom prst="rect">
            <a:avLst/>
          </a:prstGeom>
        </p:spPr>
      </p:pic>
      <p:pic>
        <p:nvPicPr>
          <p:cNvPr id="9" name="Nahraný zvuk">
            <a:hlinkClick r:id="" action="ppaction://media"/>
            <a:extLst>
              <a:ext uri="{FF2B5EF4-FFF2-40B4-BE49-F238E27FC236}">
                <a16:creationId xmlns:a16="http://schemas.microsoft.com/office/drawing/2014/main" id="{7490D58C-54EC-42DC-8109-1BABE8E2C908}"/>
              </a:ext>
            </a:extLst>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4267200" y="2663420"/>
            <a:ext cx="609600" cy="441858"/>
          </a:xfrm>
          <a:prstGeom prst="rect">
            <a:avLst/>
          </a:prstGeom>
        </p:spPr>
      </p:pic>
      <p:pic>
        <p:nvPicPr>
          <p:cNvPr id="11" name="Nahraný zvuk">
            <a:hlinkClick r:id="" action="ppaction://media"/>
            <a:extLst>
              <a:ext uri="{FF2B5EF4-FFF2-40B4-BE49-F238E27FC236}">
                <a16:creationId xmlns:a16="http://schemas.microsoft.com/office/drawing/2014/main" id="{8FE0B902-F8EB-4145-9888-E77B7965EDD0}"/>
              </a:ext>
            </a:extLst>
          </p:cNvPr>
          <p:cNvPicPr>
            <a:picLocks noChangeAspect="1"/>
          </p:cNvPicPr>
          <p:nvPr>
            <a:audioFile r:link="rId14"/>
            <p:extLst>
              <p:ext uri="{DAA4B4D4-6D71-4841-9C94-3DE7FCFB9230}">
                <p14:media xmlns:p14="http://schemas.microsoft.com/office/powerpoint/2010/main" r:embed="rId13"/>
              </p:ext>
            </p:extLst>
          </p:nvPr>
        </p:nvPicPr>
        <p:blipFill>
          <a:blip r:embed="rId20"/>
          <a:stretch>
            <a:fillRect/>
          </a:stretch>
        </p:blipFill>
        <p:spPr>
          <a:xfrm>
            <a:off x="8157337" y="1579120"/>
            <a:ext cx="609600" cy="468154"/>
          </a:xfrm>
          <a:prstGeom prst="rect">
            <a:avLst/>
          </a:prstGeom>
        </p:spPr>
      </p:pic>
      <p:pic>
        <p:nvPicPr>
          <p:cNvPr id="16" name="Nahraný zvuk">
            <a:hlinkClick r:id="" action="ppaction://media"/>
            <a:extLst>
              <a:ext uri="{FF2B5EF4-FFF2-40B4-BE49-F238E27FC236}">
                <a16:creationId xmlns:a16="http://schemas.microsoft.com/office/drawing/2014/main" id="{8B03EFE4-5907-4FDC-A193-547FC38B4665}"/>
              </a:ext>
            </a:extLst>
          </p:cNvPr>
          <p:cNvPicPr>
            <a:picLocks noChangeAspect="1"/>
          </p:cNvPicPr>
          <p:nvPr>
            <a:audioFile r:link="rId16"/>
            <p:extLst>
              <p:ext uri="{DAA4B4D4-6D71-4841-9C94-3DE7FCFB9230}">
                <p14:media xmlns:p14="http://schemas.microsoft.com/office/powerpoint/2010/main" r:embed="rId15"/>
              </p:ext>
            </p:extLst>
          </p:nvPr>
        </p:nvPicPr>
        <p:blipFill>
          <a:blip r:embed="rId20"/>
          <a:stretch>
            <a:fillRect/>
          </a:stretch>
        </p:blipFill>
        <p:spPr>
          <a:xfrm>
            <a:off x="2383110" y="5192453"/>
            <a:ext cx="609600" cy="523252"/>
          </a:xfrm>
          <a:prstGeom prst="rect">
            <a:avLst/>
          </a:prstGeom>
        </p:spPr>
      </p:pic>
      <p:pic>
        <p:nvPicPr>
          <p:cNvPr id="12" name="Nahraný zvuk">
            <a:hlinkClick r:id="" action="ppaction://media"/>
            <a:extLst>
              <a:ext uri="{FF2B5EF4-FFF2-40B4-BE49-F238E27FC236}">
                <a16:creationId xmlns:a16="http://schemas.microsoft.com/office/drawing/2014/main" id="{64FB71B0-F982-4C48-B5C5-36C61D6DA98C}"/>
              </a:ext>
            </a:extLst>
          </p:cNvPr>
          <p:cNvPicPr>
            <a:picLocks noChangeAspect="1"/>
          </p:cNvPicPr>
          <p:nvPr>
            <a:audioFile r:link="rId18"/>
            <p:extLst>
              <p:ext uri="{DAA4B4D4-6D71-4841-9C94-3DE7FCFB9230}">
                <p14:media xmlns:p14="http://schemas.microsoft.com/office/powerpoint/2010/main" r:embed="rId17"/>
              </p:ext>
            </p:extLst>
          </p:nvPr>
        </p:nvPicPr>
        <p:blipFill>
          <a:blip r:embed="rId20"/>
          <a:stretch>
            <a:fillRect/>
          </a:stretch>
        </p:blipFill>
        <p:spPr>
          <a:xfrm>
            <a:off x="2944684" y="4048856"/>
            <a:ext cx="609600" cy="523252"/>
          </a:xfrm>
          <a:prstGeom prst="rect">
            <a:avLst/>
          </a:prstGeom>
        </p:spPr>
      </p:pic>
    </p:spTree>
    <p:extLst>
      <p:ext uri="{BB962C8B-B14F-4D97-AF65-F5344CB8AC3E}">
        <p14:creationId xmlns:p14="http://schemas.microsoft.com/office/powerpoint/2010/main" val="377627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4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5135"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422"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7498"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8403" fill="hold"/>
                                        <p:tgtEl>
                                          <p:spTgt spid="7"/>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7967" fill="hold"/>
                                        <p:tgtEl>
                                          <p:spTgt spid="9"/>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140" fill="hold"/>
                                        <p:tgtEl>
                                          <p:spTgt spid="11"/>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327" fill="hold"/>
                                        <p:tgtEl>
                                          <p:spTgt spid="16"/>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690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8"/>
                </p:tgtEl>
              </p:cMediaNode>
            </p:audio>
            <p:audio>
              <p:cMediaNode vol="80000">
                <p:cTn id="40" fill="hold" display="0">
                  <p:stCondLst>
                    <p:cond delay="indefinite"/>
                  </p:stCondLst>
                  <p:endCondLst>
                    <p:cond evt="onStopAudio" delay="0">
                      <p:tgtEl>
                        <p:sldTgt/>
                      </p:tgtEl>
                    </p:cond>
                  </p:endCondLst>
                </p:cTn>
                <p:tgtEl>
                  <p:spTgt spid="10"/>
                </p:tgtEl>
              </p:cMediaNode>
            </p:audio>
            <p:audio>
              <p:cMediaNode vol="80000">
                <p:cTn id="41" fill="hold" display="0">
                  <p:stCondLst>
                    <p:cond delay="indefinite"/>
                  </p:stCondLst>
                  <p:endCondLst>
                    <p:cond evt="onStopAudio" delay="0">
                      <p:tgtEl>
                        <p:sldTgt/>
                      </p:tgtEl>
                    </p:cond>
                  </p:endCondLst>
                </p:cTn>
                <p:tgtEl>
                  <p:spTgt spid="13"/>
                </p:tgtEl>
              </p:cMediaNode>
            </p:audio>
            <p:audio>
              <p:cMediaNode vol="80000">
                <p:cTn id="42" fill="hold" display="0">
                  <p:stCondLst>
                    <p:cond delay="indefinite"/>
                  </p:stCondLst>
                  <p:endCondLst>
                    <p:cond evt="onStopAudio" delay="0">
                      <p:tgtEl>
                        <p:sldTgt/>
                      </p:tgtEl>
                    </p:cond>
                  </p:endCondLst>
                </p:cTn>
                <p:tgtEl>
                  <p:spTgt spid="4"/>
                </p:tgtEl>
              </p:cMediaNode>
            </p:audio>
            <p:audio>
              <p:cMediaNode vol="80000">
                <p:cTn id="43" fill="hold" display="0">
                  <p:stCondLst>
                    <p:cond delay="indefinite"/>
                  </p:stCondLst>
                  <p:endCondLst>
                    <p:cond evt="onStopAudio" delay="0">
                      <p:tgtEl>
                        <p:sldTgt/>
                      </p:tgtEl>
                    </p:cond>
                  </p:endCondLst>
                </p:cTn>
                <p:tgtEl>
                  <p:spTgt spid="7"/>
                </p:tgtEl>
              </p:cMediaNode>
            </p:audio>
            <p:audio>
              <p:cMediaNode vol="80000">
                <p:cTn id="44" fill="hold" display="0">
                  <p:stCondLst>
                    <p:cond delay="indefinite"/>
                  </p:stCondLst>
                  <p:endCondLst>
                    <p:cond evt="onStopAudio" delay="0">
                      <p:tgtEl>
                        <p:sldTgt/>
                      </p:tgtEl>
                    </p:cond>
                  </p:endCondLst>
                </p:cTn>
                <p:tgtEl>
                  <p:spTgt spid="9"/>
                </p:tgtEl>
              </p:cMediaNode>
            </p:audio>
            <p:audio>
              <p:cMediaNode vol="80000">
                <p:cTn id="45" fill="hold" display="0">
                  <p:stCondLst>
                    <p:cond delay="indefinite"/>
                  </p:stCondLst>
                  <p:endCondLst>
                    <p:cond evt="onStopAudio" delay="0">
                      <p:tgtEl>
                        <p:sldTgt/>
                      </p:tgtEl>
                    </p:cond>
                  </p:endCondLst>
                </p:cTn>
                <p:tgtEl>
                  <p:spTgt spid="11"/>
                </p:tgtEl>
              </p:cMediaNode>
            </p:audio>
            <p:audio>
              <p:cMediaNode vol="80000">
                <p:cTn id="46" fill="hold" display="0">
                  <p:stCondLst>
                    <p:cond delay="indefinite"/>
                  </p:stCondLst>
                  <p:endCondLst>
                    <p:cond evt="onStopAudio" delay="0">
                      <p:tgtEl>
                        <p:sldTgt/>
                      </p:tgtEl>
                    </p:cond>
                  </p:endCondLst>
                </p:cTn>
                <p:tgtEl>
                  <p:spTgt spid="16"/>
                </p:tgtEl>
              </p:cMediaNode>
            </p:audio>
            <p:audio>
              <p:cMediaNode vol="80000">
                <p:cTn id="4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3D1C35-E3E2-4B90-A53A-1EDE31D2DB88}"/>
              </a:ext>
            </a:extLst>
          </p:cNvPr>
          <p:cNvSpPr>
            <a:spLocks noGrp="1"/>
          </p:cNvSpPr>
          <p:nvPr>
            <p:ph type="title"/>
          </p:nvPr>
        </p:nvSpPr>
        <p:spPr/>
        <p:txBody>
          <a:bodyPr/>
          <a:lstStyle/>
          <a:p>
            <a:pPr algn="ctr"/>
            <a:r>
              <a:rPr lang="cs-CZ" sz="3200" dirty="0">
                <a:solidFill>
                  <a:srgbClr val="0070C0"/>
                </a:solidFill>
              </a:rPr>
              <a:t>V</a:t>
            </a:r>
            <a:r>
              <a:rPr lang="cs-CZ" sz="3200" b="1" dirty="0">
                <a:solidFill>
                  <a:srgbClr val="0070C0"/>
                </a:solidFill>
              </a:rPr>
              <a:t>láda</a:t>
            </a:r>
            <a:endParaRPr lang="cs-CZ" sz="3200" dirty="0"/>
          </a:p>
        </p:txBody>
      </p:sp>
      <p:sp>
        <p:nvSpPr>
          <p:cNvPr id="3" name="Zástupný obsah 2">
            <a:extLst>
              <a:ext uri="{FF2B5EF4-FFF2-40B4-BE49-F238E27FC236}">
                <a16:creationId xmlns:a16="http://schemas.microsoft.com/office/drawing/2014/main" id="{DBD83F8D-F85B-40B7-94A1-35F68BA47C73}"/>
              </a:ext>
            </a:extLst>
          </p:cNvPr>
          <p:cNvSpPr>
            <a:spLocks noGrp="1"/>
          </p:cNvSpPr>
          <p:nvPr>
            <p:ph idx="1"/>
          </p:nvPr>
        </p:nvSpPr>
        <p:spPr/>
        <p:txBody>
          <a:bodyPr/>
          <a:lstStyle/>
          <a:p>
            <a:pPr lvl="1" eaLnBrk="1" hangingPunct="1"/>
            <a:endParaRPr lang="cs-CZ" sz="1800" dirty="0"/>
          </a:p>
          <a:p>
            <a:pPr lvl="1" eaLnBrk="1" hangingPunct="1"/>
            <a:r>
              <a:rPr lang="cs-CZ" sz="1800" dirty="0"/>
              <a:t>vládě může být (byť ojediněle) svěřen také výkon určité správní činnosti, kdy bude vláda vystupovat jako </a:t>
            </a:r>
            <a:r>
              <a:rPr lang="cs-CZ" sz="1800" dirty="0">
                <a:solidFill>
                  <a:srgbClr val="00B050"/>
                </a:solidFill>
              </a:rPr>
              <a:t>správní orgán</a:t>
            </a:r>
            <a:r>
              <a:rPr lang="cs-CZ" sz="1800" dirty="0"/>
              <a:t>, tzn. může:</a:t>
            </a:r>
            <a:r>
              <a:rPr lang="cs-CZ" sz="1800" dirty="0">
                <a:solidFill>
                  <a:srgbClr val="00B050"/>
                </a:solidFill>
              </a:rPr>
              <a:t> </a:t>
            </a:r>
          </a:p>
          <a:p>
            <a:pPr lvl="2" eaLnBrk="1" hangingPunct="1"/>
            <a:r>
              <a:rPr lang="cs-CZ" sz="1800" dirty="0"/>
              <a:t>vydávat </a:t>
            </a:r>
            <a:r>
              <a:rPr lang="cs-CZ" sz="1800" i="1" dirty="0">
                <a:solidFill>
                  <a:srgbClr val="00287D"/>
                </a:solidFill>
              </a:rPr>
              <a:t>individuální správní akty </a:t>
            </a:r>
          </a:p>
          <a:p>
            <a:pPr lvl="2" eaLnBrk="1" hangingPunct="1"/>
            <a:r>
              <a:rPr lang="cs-CZ" sz="1800" dirty="0"/>
              <a:t>vydávat </a:t>
            </a:r>
            <a:r>
              <a:rPr lang="cs-CZ" sz="1800" i="1" dirty="0">
                <a:solidFill>
                  <a:srgbClr val="00287D"/>
                </a:solidFill>
              </a:rPr>
              <a:t>smíšené správní akty </a:t>
            </a:r>
            <a:r>
              <a:rPr lang="cs-CZ" sz="1800" dirty="0"/>
              <a:t>(</a:t>
            </a:r>
            <a:r>
              <a:rPr lang="cs-CZ" sz="1400" dirty="0"/>
              <a:t>aktuálně např. „opatření“ podle § 6 a 7 zákona</a:t>
            </a:r>
          </a:p>
          <a:p>
            <a:pPr marL="914400" lvl="2" indent="0" eaLnBrk="1" hangingPunct="1">
              <a:buNone/>
            </a:pPr>
            <a:r>
              <a:rPr lang="cs-CZ" sz="1400" dirty="0"/>
              <a:t>     č. 240/2000 Sb., krizového zákona</a:t>
            </a:r>
            <a:r>
              <a:rPr lang="cs-CZ" sz="1800" dirty="0"/>
              <a:t>)</a:t>
            </a:r>
          </a:p>
          <a:p>
            <a:pPr lvl="3" eaLnBrk="1" hangingPunct="1"/>
            <a:r>
              <a:rPr lang="cs-CZ" sz="1800" dirty="0"/>
              <a:t> </a:t>
            </a:r>
            <a:r>
              <a:rPr lang="cs-CZ" sz="1600" dirty="0"/>
              <a:t>v těchto případech jde o </a:t>
            </a:r>
            <a:r>
              <a:rPr lang="cs-CZ" sz="1600" dirty="0">
                <a:solidFill>
                  <a:srgbClr val="00287D"/>
                </a:solidFill>
              </a:rPr>
              <a:t>aplikace správního řádu </a:t>
            </a:r>
            <a:r>
              <a:rPr lang="cs-CZ" sz="1600" dirty="0"/>
              <a:t>(vláda není vyloučena </a:t>
            </a:r>
          </a:p>
          <a:p>
            <a:pPr marL="1371600" lvl="3" indent="0" eaLnBrk="1" hangingPunct="1">
              <a:buNone/>
            </a:pPr>
            <a:r>
              <a:rPr lang="cs-CZ" sz="1600" dirty="0"/>
              <a:t>     z rozsahu působnosti SŘ)</a:t>
            </a:r>
          </a:p>
          <a:p>
            <a:pPr lvl="3" eaLnBrk="1" hangingPunct="1"/>
            <a:r>
              <a:rPr lang="cs-CZ" sz="1600" dirty="0"/>
              <a:t> následně je možná také </a:t>
            </a:r>
            <a:r>
              <a:rPr lang="cs-CZ" sz="1600" dirty="0">
                <a:solidFill>
                  <a:srgbClr val="00287D"/>
                </a:solidFill>
              </a:rPr>
              <a:t>soudní ochrana </a:t>
            </a:r>
            <a:r>
              <a:rPr lang="cs-CZ" sz="1600" dirty="0"/>
              <a:t>(viz judikatura)</a:t>
            </a:r>
            <a:endParaRPr lang="cs-CZ" sz="1800" dirty="0"/>
          </a:p>
          <a:p>
            <a:pPr marL="1371600" lvl="3" indent="0" eaLnBrk="1" hangingPunct="1">
              <a:buNone/>
            </a:pPr>
            <a:endParaRPr lang="cs-CZ" sz="1600" dirty="0"/>
          </a:p>
        </p:txBody>
      </p:sp>
      <p:sp>
        <p:nvSpPr>
          <p:cNvPr id="4" name="Zástupný symbol pro zápatí 3">
            <a:extLst>
              <a:ext uri="{FF2B5EF4-FFF2-40B4-BE49-F238E27FC236}">
                <a16:creationId xmlns:a16="http://schemas.microsoft.com/office/drawing/2014/main" id="{45B57A45-8D95-49D9-9C37-79AE516394BE}"/>
              </a:ext>
            </a:extLst>
          </p:cNvPr>
          <p:cNvSpPr>
            <a:spLocks noGrp="1"/>
          </p:cNvSpPr>
          <p:nvPr>
            <p:ph type="ftr" sz="quarter" idx="10"/>
          </p:nvPr>
        </p:nvSpPr>
        <p:spPr/>
        <p:txBody>
          <a:bodyPr/>
          <a:lstStyle/>
          <a:p>
            <a:pPr>
              <a:defRPr/>
            </a:pPr>
            <a:r>
              <a:rPr lang="cs-CZ" dirty="0"/>
              <a:t>MU, Právnická fakulta, Katedra správní vědy a správního práva</a:t>
            </a:r>
          </a:p>
          <a:p>
            <a:pPr>
              <a:defRPr/>
            </a:pPr>
            <a:endParaRPr lang="cs-CZ" dirty="0"/>
          </a:p>
        </p:txBody>
      </p:sp>
      <p:sp>
        <p:nvSpPr>
          <p:cNvPr id="5" name="Zástupný symbol pro číslo snímku 4">
            <a:extLst>
              <a:ext uri="{FF2B5EF4-FFF2-40B4-BE49-F238E27FC236}">
                <a16:creationId xmlns:a16="http://schemas.microsoft.com/office/drawing/2014/main" id="{E6D1E156-1A26-4CC7-8788-32C01204BAA8}"/>
              </a:ext>
            </a:extLst>
          </p:cNvPr>
          <p:cNvSpPr>
            <a:spLocks noGrp="1"/>
          </p:cNvSpPr>
          <p:nvPr>
            <p:ph type="sldNum" sz="quarter" idx="11"/>
          </p:nvPr>
        </p:nvSpPr>
        <p:spPr/>
        <p:txBody>
          <a:bodyPr/>
          <a:lstStyle/>
          <a:p>
            <a:fld id="{87D96F0E-EB4C-4DEE-9269-26C42C3FAF6C}" type="slidenum">
              <a:rPr lang="cs-CZ" altLang="cs-CZ" smtClean="0"/>
              <a:pPr/>
              <a:t>5</a:t>
            </a:fld>
            <a:endParaRPr lang="cs-CZ" altLang="cs-CZ" dirty="0"/>
          </a:p>
        </p:txBody>
      </p:sp>
      <p:pic>
        <p:nvPicPr>
          <p:cNvPr id="9" name="Nahraný zvuk">
            <a:hlinkClick r:id="" action="ppaction://media"/>
            <a:extLst>
              <a:ext uri="{FF2B5EF4-FFF2-40B4-BE49-F238E27FC236}">
                <a16:creationId xmlns:a16="http://schemas.microsoft.com/office/drawing/2014/main" id="{4DBB1B37-A14F-4304-A8F8-2940895CA2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78918" y="2865171"/>
            <a:ext cx="532740" cy="520104"/>
          </a:xfrm>
          <a:prstGeom prst="rect">
            <a:avLst/>
          </a:prstGeom>
        </p:spPr>
      </p:pic>
      <p:pic>
        <p:nvPicPr>
          <p:cNvPr id="11" name="Nahraný zvuk">
            <a:hlinkClick r:id="" action="ppaction://media"/>
            <a:extLst>
              <a:ext uri="{FF2B5EF4-FFF2-40B4-BE49-F238E27FC236}">
                <a16:creationId xmlns:a16="http://schemas.microsoft.com/office/drawing/2014/main" id="{48529F6B-7C54-4DA4-A717-7687B88DC73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247840" y="5122862"/>
            <a:ext cx="609600" cy="609600"/>
          </a:xfrm>
          <a:prstGeom prst="rect">
            <a:avLst/>
          </a:prstGeom>
        </p:spPr>
      </p:pic>
    </p:spTree>
    <p:extLst>
      <p:ext uri="{BB962C8B-B14F-4D97-AF65-F5344CB8AC3E}">
        <p14:creationId xmlns:p14="http://schemas.microsoft.com/office/powerpoint/2010/main" val="137571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09"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826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DEF24E-7236-442A-8D4C-C3FF691609B9}"/>
              </a:ext>
            </a:extLst>
          </p:cNvPr>
          <p:cNvSpPr>
            <a:spLocks noGrp="1"/>
          </p:cNvSpPr>
          <p:nvPr>
            <p:ph type="title"/>
          </p:nvPr>
        </p:nvSpPr>
        <p:spPr/>
        <p:txBody>
          <a:bodyPr/>
          <a:lstStyle/>
          <a:p>
            <a:pPr algn="ctr"/>
            <a:r>
              <a:rPr lang="cs-CZ" sz="3200" dirty="0">
                <a:solidFill>
                  <a:srgbClr val="0070C0"/>
                </a:solidFill>
              </a:rPr>
              <a:t>V</a:t>
            </a:r>
            <a:r>
              <a:rPr lang="cs-CZ" sz="3200" b="1" dirty="0">
                <a:solidFill>
                  <a:srgbClr val="0070C0"/>
                </a:solidFill>
              </a:rPr>
              <a:t>láda</a:t>
            </a:r>
            <a:endParaRPr lang="cs-CZ" sz="3200" dirty="0"/>
          </a:p>
        </p:txBody>
      </p:sp>
      <p:sp>
        <p:nvSpPr>
          <p:cNvPr id="3" name="Zástupný obsah 2">
            <a:extLst>
              <a:ext uri="{FF2B5EF4-FFF2-40B4-BE49-F238E27FC236}">
                <a16:creationId xmlns:a16="http://schemas.microsoft.com/office/drawing/2014/main" id="{F1B00604-F3CB-4500-ABAA-1D25360D3FC2}"/>
              </a:ext>
            </a:extLst>
          </p:cNvPr>
          <p:cNvSpPr>
            <a:spLocks noGrp="1"/>
          </p:cNvSpPr>
          <p:nvPr>
            <p:ph idx="1"/>
          </p:nvPr>
        </p:nvSpPr>
        <p:spPr/>
        <p:txBody>
          <a:bodyPr/>
          <a:lstStyle/>
          <a:p>
            <a:pPr eaLnBrk="1" hangingPunct="1"/>
            <a:endParaRPr lang="cs-CZ" sz="1800" dirty="0">
              <a:solidFill>
                <a:srgbClr val="00B050"/>
              </a:solidFill>
            </a:endParaRPr>
          </a:p>
          <a:p>
            <a:pPr eaLnBrk="1" hangingPunct="1"/>
            <a:r>
              <a:rPr lang="cs-CZ" sz="1800" dirty="0">
                <a:solidFill>
                  <a:srgbClr val="00B050"/>
                </a:solidFill>
              </a:rPr>
              <a:t>poradní orgány vlády</a:t>
            </a:r>
          </a:p>
          <a:p>
            <a:pPr lvl="1" eaLnBrk="1" hangingPunct="1"/>
            <a:r>
              <a:rPr lang="cs-CZ" sz="1800" dirty="0"/>
              <a:t>některé (fakultativně) předpokládá tzv. kompetenční zákon (§ 28a), jde o:</a:t>
            </a:r>
          </a:p>
          <a:p>
            <a:pPr lvl="2" eaLnBrk="1" hangingPunct="1"/>
            <a:r>
              <a:rPr lang="cs-CZ" sz="1800" i="1" dirty="0">
                <a:solidFill>
                  <a:srgbClr val="00287D"/>
                </a:solidFill>
              </a:rPr>
              <a:t>Legislativní radu vlády </a:t>
            </a:r>
            <a:r>
              <a:rPr lang="cs-CZ" sz="1800" dirty="0"/>
              <a:t>         a </a:t>
            </a:r>
            <a:endParaRPr lang="cs-CZ" sz="1800" i="1" dirty="0">
              <a:solidFill>
                <a:srgbClr val="C00000"/>
              </a:solidFill>
            </a:endParaRPr>
          </a:p>
          <a:p>
            <a:pPr lvl="2" eaLnBrk="1" hangingPunct="1"/>
            <a:r>
              <a:rPr lang="pt-BR" sz="1800" i="1" dirty="0">
                <a:solidFill>
                  <a:srgbClr val="00287D"/>
                </a:solidFill>
              </a:rPr>
              <a:t>Rad</a:t>
            </a:r>
            <a:r>
              <a:rPr lang="cs-CZ" sz="1800" i="1" dirty="0">
                <a:solidFill>
                  <a:srgbClr val="00287D"/>
                </a:solidFill>
              </a:rPr>
              <a:t>u</a:t>
            </a:r>
            <a:r>
              <a:rPr lang="pt-BR" sz="1800" i="1" dirty="0">
                <a:solidFill>
                  <a:srgbClr val="00287D"/>
                </a:solidFill>
              </a:rPr>
              <a:t> hospodářské a sociální dohod</a:t>
            </a:r>
            <a:r>
              <a:rPr lang="cs-CZ" sz="1800" i="1" dirty="0">
                <a:solidFill>
                  <a:srgbClr val="00287D"/>
                </a:solidFill>
              </a:rPr>
              <a:t>y </a:t>
            </a:r>
          </a:p>
          <a:p>
            <a:pPr lvl="1" eaLnBrk="1" hangingPunct="1"/>
            <a:r>
              <a:rPr lang="cs-CZ" sz="1800" dirty="0"/>
              <a:t>další jsou zřizovány usneseními vlády, např.:</a:t>
            </a:r>
          </a:p>
          <a:p>
            <a:pPr lvl="2" eaLnBrk="1" hangingPunct="1"/>
            <a:r>
              <a:rPr lang="pt-BR" sz="1800" i="1" dirty="0">
                <a:solidFill>
                  <a:srgbClr val="00287D"/>
                </a:solidFill>
              </a:rPr>
              <a:t>Rada vlády pro lidská práva</a:t>
            </a:r>
            <a:endParaRPr lang="cs-CZ" sz="1800" i="1" dirty="0">
              <a:solidFill>
                <a:srgbClr val="00287D"/>
              </a:solidFill>
            </a:endParaRPr>
          </a:p>
          <a:p>
            <a:pPr lvl="2" eaLnBrk="1" hangingPunct="1"/>
            <a:r>
              <a:rPr lang="cs-CZ" sz="1800" i="1" dirty="0">
                <a:solidFill>
                  <a:srgbClr val="00287D"/>
                </a:solidFill>
              </a:rPr>
              <a:t>Rada vlády pro národnostní menšiny</a:t>
            </a:r>
          </a:p>
          <a:p>
            <a:pPr lvl="2" eaLnBrk="1" hangingPunct="1"/>
            <a:r>
              <a:rPr lang="it-IT" sz="1800" i="1" dirty="0">
                <a:solidFill>
                  <a:srgbClr val="00287D"/>
                </a:solidFill>
              </a:rPr>
              <a:t>Rada pro výzkum, vývoj a inovace</a:t>
            </a:r>
            <a:endParaRPr lang="cs-CZ" sz="1800" i="1" dirty="0">
              <a:solidFill>
                <a:srgbClr val="00287D"/>
              </a:solidFill>
            </a:endParaRPr>
          </a:p>
          <a:p>
            <a:pPr lvl="2" eaLnBrk="1" hangingPunct="1"/>
            <a:r>
              <a:rPr lang="cs-CZ" sz="1800" i="1" dirty="0">
                <a:solidFill>
                  <a:srgbClr val="00287D"/>
                </a:solidFill>
              </a:rPr>
              <a:t>Rada vlády pro nestátní neziskové organizace</a:t>
            </a:r>
          </a:p>
          <a:p>
            <a:pPr lvl="2" eaLnBrk="1" hangingPunct="1"/>
            <a:r>
              <a:rPr lang="cs-CZ" sz="1800" i="1" dirty="0">
                <a:solidFill>
                  <a:srgbClr val="00287D"/>
                </a:solidFill>
              </a:rPr>
              <a:t>Vládní výbor pro osoby se zdravotním postižením</a:t>
            </a:r>
            <a:endParaRPr lang="cs-CZ" dirty="0"/>
          </a:p>
        </p:txBody>
      </p:sp>
      <p:sp>
        <p:nvSpPr>
          <p:cNvPr id="4" name="Zástupný symbol pro zápatí 3">
            <a:extLst>
              <a:ext uri="{FF2B5EF4-FFF2-40B4-BE49-F238E27FC236}">
                <a16:creationId xmlns:a16="http://schemas.microsoft.com/office/drawing/2014/main" id="{00821693-6CED-49E3-9FBE-44C1AAA18491}"/>
              </a:ext>
            </a:extLst>
          </p:cNvPr>
          <p:cNvSpPr>
            <a:spLocks noGrp="1"/>
          </p:cNvSpPr>
          <p:nvPr>
            <p:ph type="ftr" sz="quarter" idx="10"/>
          </p:nvPr>
        </p:nvSpPr>
        <p:spPr/>
        <p:txBody>
          <a:bodyPr/>
          <a:lstStyle/>
          <a:p>
            <a:pPr>
              <a:defRPr/>
            </a:pPr>
            <a:r>
              <a:rPr lang="cs-CZ"/>
              <a:t>MU, Právnická fakulta, Katedra správní vědy a správního práva</a:t>
            </a:r>
          </a:p>
        </p:txBody>
      </p:sp>
      <p:sp>
        <p:nvSpPr>
          <p:cNvPr id="5" name="Zástupný symbol pro číslo snímku 4">
            <a:extLst>
              <a:ext uri="{FF2B5EF4-FFF2-40B4-BE49-F238E27FC236}">
                <a16:creationId xmlns:a16="http://schemas.microsoft.com/office/drawing/2014/main" id="{708D112C-C181-4744-8149-2EAA6FCB2499}"/>
              </a:ext>
            </a:extLst>
          </p:cNvPr>
          <p:cNvSpPr>
            <a:spLocks noGrp="1"/>
          </p:cNvSpPr>
          <p:nvPr>
            <p:ph type="sldNum" sz="quarter" idx="11"/>
          </p:nvPr>
        </p:nvSpPr>
        <p:spPr/>
        <p:txBody>
          <a:bodyPr/>
          <a:lstStyle/>
          <a:p>
            <a:fld id="{87D96F0E-EB4C-4DEE-9269-26C42C3FAF6C}" type="slidenum">
              <a:rPr lang="cs-CZ" altLang="cs-CZ" smtClean="0"/>
              <a:pPr/>
              <a:t>6</a:t>
            </a:fld>
            <a:endParaRPr lang="cs-CZ" altLang="cs-CZ"/>
          </a:p>
        </p:txBody>
      </p:sp>
      <p:pic>
        <p:nvPicPr>
          <p:cNvPr id="6" name="Nahraný zvuk">
            <a:hlinkClick r:id="" action="ppaction://media"/>
            <a:extLst>
              <a:ext uri="{FF2B5EF4-FFF2-40B4-BE49-F238E27FC236}">
                <a16:creationId xmlns:a16="http://schemas.microsoft.com/office/drawing/2014/main" id="{04E6EB71-00F0-41DB-9D4D-A5380E62937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75147" y="2921169"/>
            <a:ext cx="544139" cy="507831"/>
          </a:xfrm>
          <a:prstGeom prst="rect">
            <a:avLst/>
          </a:prstGeom>
        </p:spPr>
      </p:pic>
      <p:pic>
        <p:nvPicPr>
          <p:cNvPr id="8" name="Nahraný zvuk">
            <a:hlinkClick r:id="" action="ppaction://media"/>
            <a:extLst>
              <a:ext uri="{FF2B5EF4-FFF2-40B4-BE49-F238E27FC236}">
                <a16:creationId xmlns:a16="http://schemas.microsoft.com/office/drawing/2014/main" id="{88C24560-EF61-4459-9D1D-3D4795FC744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641868" y="3235683"/>
            <a:ext cx="544139" cy="507831"/>
          </a:xfrm>
          <a:prstGeom prst="rect">
            <a:avLst/>
          </a:prstGeom>
        </p:spPr>
      </p:pic>
      <p:pic>
        <p:nvPicPr>
          <p:cNvPr id="10" name="Nahraný zvuk">
            <a:hlinkClick r:id="" action="ppaction://media"/>
            <a:extLst>
              <a:ext uri="{FF2B5EF4-FFF2-40B4-BE49-F238E27FC236}">
                <a16:creationId xmlns:a16="http://schemas.microsoft.com/office/drawing/2014/main" id="{1070C348-0E7F-4BE1-8052-9E36D6E4F26C}"/>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6095206" y="2263340"/>
            <a:ext cx="609600" cy="609600"/>
          </a:xfrm>
          <a:prstGeom prst="rect">
            <a:avLst/>
          </a:prstGeom>
        </p:spPr>
      </p:pic>
    </p:spTree>
    <p:extLst>
      <p:ext uri="{BB962C8B-B14F-4D97-AF65-F5344CB8AC3E}">
        <p14:creationId xmlns:p14="http://schemas.microsoft.com/office/powerpoint/2010/main" val="43214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7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7235"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7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audio>
              <p:cMediaNode vol="80000">
                <p:cTn id="16" fill="hold" display="0">
                  <p:stCondLst>
                    <p:cond delay="indefinite"/>
                  </p:stCondLst>
                  <p:endCondLst>
                    <p:cond evt="onStopAudio" delay="0">
                      <p:tgtEl>
                        <p:sldTgt/>
                      </p:tgtEl>
                    </p:cond>
                  </p:endCondLst>
                </p:cTn>
                <p:tgtEl>
                  <p:spTgt spid="8"/>
                </p:tgtEl>
              </p:cMediaNode>
            </p:audio>
            <p:audio>
              <p:cMediaNode vol="80000">
                <p:cTn id="1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8E7C34-E915-4EEB-B92B-4CF08EA76C93}"/>
              </a:ext>
            </a:extLst>
          </p:cNvPr>
          <p:cNvSpPr>
            <a:spLocks noGrp="1"/>
          </p:cNvSpPr>
          <p:nvPr>
            <p:ph type="title"/>
          </p:nvPr>
        </p:nvSpPr>
        <p:spPr>
          <a:xfrm>
            <a:off x="720725" y="1233519"/>
            <a:ext cx="7827963" cy="896696"/>
          </a:xfrm>
        </p:spPr>
        <p:txBody>
          <a:bodyPr/>
          <a:lstStyle/>
          <a:p>
            <a:pPr algn="ctr"/>
            <a:r>
              <a:rPr lang="cs-CZ" sz="2800" b="1" dirty="0">
                <a:solidFill>
                  <a:srgbClr val="0070C0"/>
                </a:solidFill>
              </a:rPr>
              <a:t>Ministerstva a jiné ústřední správní úřady</a:t>
            </a:r>
            <a:br>
              <a:rPr lang="cs-CZ" sz="2800" b="1" dirty="0">
                <a:solidFill>
                  <a:srgbClr val="0070C0"/>
                </a:solidFill>
              </a:rPr>
            </a:br>
            <a:endParaRPr lang="cs-CZ" sz="2800" dirty="0">
              <a:solidFill>
                <a:srgbClr val="0070C0"/>
              </a:solidFill>
            </a:endParaRPr>
          </a:p>
        </p:txBody>
      </p:sp>
      <p:sp>
        <p:nvSpPr>
          <p:cNvPr id="3" name="Zástupný obsah 2">
            <a:extLst>
              <a:ext uri="{FF2B5EF4-FFF2-40B4-BE49-F238E27FC236}">
                <a16:creationId xmlns:a16="http://schemas.microsoft.com/office/drawing/2014/main" id="{44B0B328-5982-44EE-968E-B1439609BB88}"/>
              </a:ext>
            </a:extLst>
          </p:cNvPr>
          <p:cNvSpPr>
            <a:spLocks noGrp="1"/>
          </p:cNvSpPr>
          <p:nvPr>
            <p:ph idx="1"/>
          </p:nvPr>
        </p:nvSpPr>
        <p:spPr/>
        <p:txBody>
          <a:bodyPr/>
          <a:lstStyle/>
          <a:p>
            <a:pPr algn="just"/>
            <a:r>
              <a:rPr lang="cs-CZ" sz="2000" b="1" dirty="0"/>
              <a:t>ministerstva </a:t>
            </a:r>
            <a:r>
              <a:rPr lang="cs-CZ" sz="2000" dirty="0"/>
              <a:t>jsou monokratické</a:t>
            </a:r>
            <a:r>
              <a:rPr lang="cs-CZ" sz="2000" b="1" dirty="0"/>
              <a:t> </a:t>
            </a:r>
            <a:r>
              <a:rPr lang="cs-CZ" sz="2000" dirty="0"/>
              <a:t>orgány ústřední státní správy, v jejichž čele </a:t>
            </a:r>
            <a:r>
              <a:rPr lang="cs-CZ" sz="2000" i="1" dirty="0"/>
              <a:t>stojí člen vlády </a:t>
            </a:r>
          </a:p>
          <a:p>
            <a:pPr marL="0" indent="0" algn="just">
              <a:buNone/>
            </a:pPr>
            <a:endParaRPr lang="cs-CZ" sz="2000" dirty="0"/>
          </a:p>
          <a:p>
            <a:pPr algn="just"/>
            <a:r>
              <a:rPr lang="cs-CZ" sz="2000" b="1" dirty="0"/>
              <a:t>jiné </a:t>
            </a:r>
            <a:r>
              <a:rPr lang="cs-CZ" sz="2000" dirty="0"/>
              <a:t>(další) </a:t>
            </a:r>
            <a:r>
              <a:rPr lang="cs-CZ" sz="2000" b="1" dirty="0"/>
              <a:t>ústřední správní úřady </a:t>
            </a:r>
            <a:r>
              <a:rPr lang="cs-CZ" sz="2000" dirty="0"/>
              <a:t>jsou monokratické orgány státní správy, v jejichž čele </a:t>
            </a:r>
            <a:r>
              <a:rPr lang="cs-CZ" sz="2000" i="1" dirty="0"/>
              <a:t>člen vlády nestojí</a:t>
            </a:r>
          </a:p>
          <a:p>
            <a:pPr algn="just"/>
            <a:endParaRPr lang="cs-CZ" sz="2000" i="1" dirty="0"/>
          </a:p>
          <a:p>
            <a:pPr algn="just"/>
            <a:r>
              <a:rPr lang="cs-CZ" sz="2000" dirty="0">
                <a:effectLst/>
                <a:latin typeface="+mj-lt"/>
                <a:ea typeface="Times New Roman" panose="02020603050405020304" pitchFamily="18" charset="0"/>
                <a:cs typeface="Times New Roman" panose="02020603050405020304" pitchFamily="18" charset="0"/>
              </a:rPr>
              <a:t>právní postavení</a:t>
            </a:r>
            <a:r>
              <a:rPr lang="cs-CZ" sz="2000" b="1" dirty="0">
                <a:effectLst/>
                <a:latin typeface="+mj-lt"/>
                <a:ea typeface="Times New Roman" panose="02020603050405020304" pitchFamily="18" charset="0"/>
                <a:cs typeface="Times New Roman" panose="02020603050405020304" pitchFamily="18" charset="0"/>
              </a:rPr>
              <a:t> ústředních orgánů státní správy</a:t>
            </a:r>
            <a:r>
              <a:rPr lang="cs-CZ" sz="2000" dirty="0">
                <a:effectLst/>
                <a:latin typeface="+mj-lt"/>
                <a:ea typeface="Times New Roman" panose="02020603050405020304" pitchFamily="18" charset="0"/>
                <a:cs typeface="Times New Roman" panose="02020603050405020304" pitchFamily="18" charset="0"/>
              </a:rPr>
              <a:t> je v současné době upraveno ve vazbě na úst. zák. č. 1/1993 Sb., Ústava České republiky, zákonem ČNR č. 2/1969 Sb., o zřízení ministerstev a jiných ústředních orgánů státní správy České republiky, ve znění pozdějších předpisů.</a:t>
            </a:r>
          </a:p>
          <a:p>
            <a:pPr algn="just"/>
            <a:endParaRPr lang="cs-CZ" dirty="0"/>
          </a:p>
        </p:txBody>
      </p:sp>
      <p:sp>
        <p:nvSpPr>
          <p:cNvPr id="5" name="Zástupný symbol pro číslo snímku 4">
            <a:extLst>
              <a:ext uri="{FF2B5EF4-FFF2-40B4-BE49-F238E27FC236}">
                <a16:creationId xmlns:a16="http://schemas.microsoft.com/office/drawing/2014/main" id="{53E4C686-6C46-466D-8BC9-BD4A4F7F37E6}"/>
              </a:ext>
            </a:extLst>
          </p:cNvPr>
          <p:cNvSpPr>
            <a:spLocks noGrp="1"/>
          </p:cNvSpPr>
          <p:nvPr>
            <p:ph type="sldNum" sz="quarter" idx="11"/>
          </p:nvPr>
        </p:nvSpPr>
        <p:spPr/>
        <p:txBody>
          <a:bodyPr/>
          <a:lstStyle/>
          <a:p>
            <a:fld id="{87D96F0E-EB4C-4DEE-9269-26C42C3FAF6C}" type="slidenum">
              <a:rPr lang="cs-CZ" altLang="cs-CZ" smtClean="0"/>
              <a:pPr/>
              <a:t>7</a:t>
            </a:fld>
            <a:endParaRPr lang="cs-CZ" altLang="cs-CZ" dirty="0"/>
          </a:p>
        </p:txBody>
      </p:sp>
      <p:pic>
        <p:nvPicPr>
          <p:cNvPr id="7" name="Nahraný zvuk">
            <a:hlinkClick r:id="" action="ppaction://media"/>
            <a:extLst>
              <a:ext uri="{FF2B5EF4-FFF2-40B4-BE49-F238E27FC236}">
                <a16:creationId xmlns:a16="http://schemas.microsoft.com/office/drawing/2014/main" id="{05B6B141-BE82-4525-9ABC-7C9BF2FE05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60896" y="2356567"/>
            <a:ext cx="609600" cy="609600"/>
          </a:xfrm>
          <a:prstGeom prst="rect">
            <a:avLst/>
          </a:prstGeom>
        </p:spPr>
      </p:pic>
      <p:pic>
        <p:nvPicPr>
          <p:cNvPr id="10" name="Nahraný zvuk">
            <a:hlinkClick r:id="" action="ppaction://media"/>
            <a:extLst>
              <a:ext uri="{FF2B5EF4-FFF2-40B4-BE49-F238E27FC236}">
                <a16:creationId xmlns:a16="http://schemas.microsoft.com/office/drawing/2014/main" id="{0F70E890-0778-4D2C-B45B-4D96495BACCA}"/>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647055" y="5374913"/>
            <a:ext cx="609600" cy="609600"/>
          </a:xfrm>
          <a:prstGeom prst="rect">
            <a:avLst/>
          </a:prstGeom>
        </p:spPr>
      </p:pic>
    </p:spTree>
    <p:extLst>
      <p:ext uri="{BB962C8B-B14F-4D97-AF65-F5344CB8AC3E}">
        <p14:creationId xmlns:p14="http://schemas.microsoft.com/office/powerpoint/2010/main" val="350887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6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1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6D9C15-AC37-46DF-89D7-86030B0F17EE}"/>
              </a:ext>
            </a:extLst>
          </p:cNvPr>
          <p:cNvSpPr>
            <a:spLocks noGrp="1"/>
          </p:cNvSpPr>
          <p:nvPr>
            <p:ph type="title"/>
          </p:nvPr>
        </p:nvSpPr>
        <p:spPr>
          <a:xfrm>
            <a:off x="720725" y="1019783"/>
            <a:ext cx="7827963" cy="667616"/>
          </a:xfrm>
        </p:spPr>
        <p:txBody>
          <a:bodyPr/>
          <a:lstStyle/>
          <a:p>
            <a:pPr algn="ctr"/>
            <a:r>
              <a:rPr lang="cs-CZ" sz="2800" b="1" dirty="0">
                <a:solidFill>
                  <a:srgbClr val="0070C0"/>
                </a:solidFill>
              </a:rPr>
              <a:t>Ministerstva a jiné ústřední správní úřady</a:t>
            </a:r>
            <a:endParaRPr lang="cs-CZ" sz="2800" dirty="0">
              <a:solidFill>
                <a:srgbClr val="0070C0"/>
              </a:solidFill>
            </a:endParaRPr>
          </a:p>
        </p:txBody>
      </p:sp>
      <p:sp>
        <p:nvSpPr>
          <p:cNvPr id="3" name="Zástupný obsah 2">
            <a:extLst>
              <a:ext uri="{FF2B5EF4-FFF2-40B4-BE49-F238E27FC236}">
                <a16:creationId xmlns:a16="http://schemas.microsoft.com/office/drawing/2014/main" id="{2A7FED94-0603-43D7-B8D1-39693E53E3E4}"/>
              </a:ext>
            </a:extLst>
          </p:cNvPr>
          <p:cNvSpPr>
            <a:spLocks noGrp="1"/>
          </p:cNvSpPr>
          <p:nvPr>
            <p:ph idx="1"/>
          </p:nvPr>
        </p:nvSpPr>
        <p:spPr/>
        <p:txBody>
          <a:bodyPr/>
          <a:lstStyle/>
          <a:p>
            <a:pPr algn="just"/>
            <a:r>
              <a:rPr lang="cs-CZ" sz="1800" dirty="0"/>
              <a:t>podle současného právního stavu jsou ústředními orgány státní správy, resp. ústředními správními úřady:</a:t>
            </a:r>
          </a:p>
          <a:p>
            <a:pPr marL="457200" lvl="1" indent="0" algn="just">
              <a:buNone/>
            </a:pPr>
            <a:r>
              <a:rPr lang="cs-CZ" sz="1800" b="1" dirty="0"/>
              <a:t>ministerstva </a:t>
            </a:r>
            <a:r>
              <a:rPr lang="cs-CZ" sz="1800" dirty="0"/>
              <a:t>(v čele stojí člen vlády)</a:t>
            </a:r>
            <a:r>
              <a:rPr lang="cs-CZ" sz="1800" b="1" dirty="0"/>
              <a:t>:</a:t>
            </a:r>
          </a:p>
          <a:p>
            <a:pPr marL="857250" lvl="2" indent="0" algn="just">
              <a:buNone/>
            </a:pPr>
            <a:r>
              <a:rPr lang="cs-CZ" sz="1600" i="1" dirty="0"/>
              <a:t>správa administrativně – politická  </a:t>
            </a:r>
          </a:p>
          <a:p>
            <a:pPr marL="857250" lvl="2" indent="0" algn="just">
              <a:buNone/>
            </a:pPr>
            <a:r>
              <a:rPr lang="cs-CZ" sz="1600" dirty="0"/>
              <a:t>Ministerstvo obrany,  Ministerstvo vnitra,  Ministerstvo spravedlnosti,  Ministerstvo zahraničních věcí</a:t>
            </a:r>
          </a:p>
          <a:p>
            <a:pPr marL="857250" lvl="2" indent="0" algn="just">
              <a:buNone/>
            </a:pPr>
            <a:r>
              <a:rPr lang="cs-CZ" sz="1600" i="1" dirty="0"/>
              <a:t>správa sociálně – kulturní  </a:t>
            </a:r>
          </a:p>
          <a:p>
            <a:pPr marL="857250" lvl="2" indent="0" algn="just">
              <a:buNone/>
            </a:pPr>
            <a:r>
              <a:rPr lang="cs-CZ" sz="1600" dirty="0"/>
              <a:t>Ministerstvo kultury,  Ministerstvo školství, mládeže a tělovýchovy,  Ministerstvo zdravotnictví,  Ministerstvo práce a sociálních věcí  </a:t>
            </a:r>
          </a:p>
          <a:p>
            <a:pPr marL="857250" lvl="2" indent="0" algn="just">
              <a:buNone/>
            </a:pPr>
            <a:r>
              <a:rPr lang="cs-CZ" sz="1600" i="1" dirty="0"/>
              <a:t>správa hospodářská</a:t>
            </a:r>
          </a:p>
          <a:p>
            <a:pPr marL="857250" lvl="2" indent="0" algn="just">
              <a:buNone/>
            </a:pPr>
            <a:r>
              <a:rPr lang="cs-CZ" sz="1600" dirty="0"/>
              <a:t>Ministerstvo financí,  Ministerstvo průmyslu a obchodu,  Ministerstvo zemědělství,  Ministerstvo dopravy,  Ministerstvo pro místní rozvoj,  Ministerstvo životního prostředí  </a:t>
            </a:r>
          </a:p>
          <a:p>
            <a:endParaRPr lang="cs-CZ" dirty="0"/>
          </a:p>
        </p:txBody>
      </p:sp>
      <p:sp>
        <p:nvSpPr>
          <p:cNvPr id="4" name="Zástupný symbol pro zápatí 3">
            <a:extLst>
              <a:ext uri="{FF2B5EF4-FFF2-40B4-BE49-F238E27FC236}">
                <a16:creationId xmlns:a16="http://schemas.microsoft.com/office/drawing/2014/main" id="{EA82FE8C-5379-4BFD-ABB1-F0A17D009B26}"/>
              </a:ext>
            </a:extLst>
          </p:cNvPr>
          <p:cNvSpPr>
            <a:spLocks noGrp="1"/>
          </p:cNvSpPr>
          <p:nvPr>
            <p:ph type="ftr" sz="quarter" idx="10"/>
          </p:nvPr>
        </p:nvSpPr>
        <p:spPr/>
        <p:txBody>
          <a:bodyPr/>
          <a:lstStyle/>
          <a:p>
            <a:pPr>
              <a:defRPr/>
            </a:pPr>
            <a:r>
              <a:rPr lang="cs-CZ" dirty="0"/>
              <a:t>MU, Právnická fakulta, Katedra správní vědy a správního práva</a:t>
            </a:r>
          </a:p>
          <a:p>
            <a:pPr>
              <a:defRPr/>
            </a:pPr>
            <a:endParaRPr lang="cs-CZ" dirty="0"/>
          </a:p>
        </p:txBody>
      </p:sp>
      <p:sp>
        <p:nvSpPr>
          <p:cNvPr id="5" name="Zástupný symbol pro číslo snímku 4">
            <a:extLst>
              <a:ext uri="{FF2B5EF4-FFF2-40B4-BE49-F238E27FC236}">
                <a16:creationId xmlns:a16="http://schemas.microsoft.com/office/drawing/2014/main" id="{7608866E-97E5-48FF-98BD-1B38ED61C903}"/>
              </a:ext>
            </a:extLst>
          </p:cNvPr>
          <p:cNvSpPr>
            <a:spLocks noGrp="1"/>
          </p:cNvSpPr>
          <p:nvPr>
            <p:ph type="sldNum" sz="quarter" idx="11"/>
          </p:nvPr>
        </p:nvSpPr>
        <p:spPr/>
        <p:txBody>
          <a:bodyPr/>
          <a:lstStyle/>
          <a:p>
            <a:fld id="{87D96F0E-EB4C-4DEE-9269-26C42C3FAF6C}" type="slidenum">
              <a:rPr lang="cs-CZ" altLang="cs-CZ" smtClean="0"/>
              <a:pPr/>
              <a:t>8</a:t>
            </a:fld>
            <a:endParaRPr lang="cs-CZ" altLang="cs-CZ" dirty="0"/>
          </a:p>
        </p:txBody>
      </p:sp>
      <p:pic>
        <p:nvPicPr>
          <p:cNvPr id="6" name="Nahraný zvuk">
            <a:hlinkClick r:id="" action="ppaction://media"/>
            <a:extLst>
              <a:ext uri="{FF2B5EF4-FFF2-40B4-BE49-F238E27FC236}">
                <a16:creationId xmlns:a16="http://schemas.microsoft.com/office/drawing/2014/main" id="{89A1FD6F-4427-4146-8691-6FB4FE56B9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68741" y="2415988"/>
            <a:ext cx="609600" cy="609600"/>
          </a:xfrm>
          <a:prstGeom prst="rect">
            <a:avLst/>
          </a:prstGeom>
        </p:spPr>
      </p:pic>
      <p:pic>
        <p:nvPicPr>
          <p:cNvPr id="7" name="Nahraný zvuk">
            <a:hlinkClick r:id="" action="ppaction://media"/>
            <a:extLst>
              <a:ext uri="{FF2B5EF4-FFF2-40B4-BE49-F238E27FC236}">
                <a16:creationId xmlns:a16="http://schemas.microsoft.com/office/drawing/2014/main" id="{37F9EF53-D6E1-47BF-AC04-122AD1230C1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690648" y="2415988"/>
            <a:ext cx="609600" cy="609600"/>
          </a:xfrm>
          <a:prstGeom prst="rect">
            <a:avLst/>
          </a:prstGeom>
        </p:spPr>
      </p:pic>
    </p:spTree>
    <p:extLst>
      <p:ext uri="{BB962C8B-B14F-4D97-AF65-F5344CB8AC3E}">
        <p14:creationId xmlns:p14="http://schemas.microsoft.com/office/powerpoint/2010/main" val="300392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8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3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8496F7-A7A7-47DF-9BFF-29158E06269C}"/>
              </a:ext>
            </a:extLst>
          </p:cNvPr>
          <p:cNvSpPr>
            <a:spLocks noGrp="1"/>
          </p:cNvSpPr>
          <p:nvPr>
            <p:ph type="title"/>
          </p:nvPr>
        </p:nvSpPr>
        <p:spPr/>
        <p:txBody>
          <a:bodyPr/>
          <a:lstStyle/>
          <a:p>
            <a:pPr algn="ctr"/>
            <a:r>
              <a:rPr lang="cs-CZ" sz="2800" b="1" dirty="0">
                <a:solidFill>
                  <a:srgbClr val="0070C0"/>
                </a:solidFill>
              </a:rPr>
              <a:t>Ministerstva a jiné ústřední správní úřady</a:t>
            </a:r>
            <a:endParaRPr lang="cs-CZ" sz="2800" dirty="0">
              <a:solidFill>
                <a:srgbClr val="0070C0"/>
              </a:solidFill>
            </a:endParaRPr>
          </a:p>
        </p:txBody>
      </p:sp>
      <p:sp>
        <p:nvSpPr>
          <p:cNvPr id="3" name="Zástupný obsah 2">
            <a:extLst>
              <a:ext uri="{FF2B5EF4-FFF2-40B4-BE49-F238E27FC236}">
                <a16:creationId xmlns:a16="http://schemas.microsoft.com/office/drawing/2014/main" id="{24F7BF91-81AF-4663-8374-765E4437EDB7}"/>
              </a:ext>
            </a:extLst>
          </p:cNvPr>
          <p:cNvSpPr>
            <a:spLocks noGrp="1"/>
          </p:cNvSpPr>
          <p:nvPr>
            <p:ph idx="1"/>
          </p:nvPr>
        </p:nvSpPr>
        <p:spPr/>
        <p:txBody>
          <a:bodyPr/>
          <a:lstStyle/>
          <a:p>
            <a:pPr marL="457200" lvl="1" indent="0" algn="just">
              <a:buNone/>
            </a:pPr>
            <a:r>
              <a:rPr lang="cs-CZ" sz="1800" b="1" dirty="0">
                <a:effectLst/>
                <a:latin typeface="+mj-lt"/>
                <a:ea typeface="Times New Roman" panose="02020603050405020304" pitchFamily="18" charset="0"/>
                <a:cs typeface="Arial" panose="020B0604020202020204" pitchFamily="34" charset="0"/>
              </a:rPr>
              <a:t>jiné, </a:t>
            </a:r>
            <a:r>
              <a:rPr lang="cs-CZ" sz="1800" dirty="0">
                <a:effectLst/>
                <a:latin typeface="+mj-lt"/>
                <a:ea typeface="Times New Roman" panose="02020603050405020304" pitchFamily="18" charset="0"/>
                <a:cs typeface="Arial" panose="020B0604020202020204" pitchFamily="34" charset="0"/>
              </a:rPr>
              <a:t>resp.</a:t>
            </a:r>
            <a:r>
              <a:rPr lang="cs-CZ" sz="1800" b="1" dirty="0">
                <a:effectLst/>
                <a:latin typeface="+mj-lt"/>
                <a:ea typeface="Times New Roman" panose="02020603050405020304" pitchFamily="18" charset="0"/>
                <a:cs typeface="Arial" panose="020B0604020202020204" pitchFamily="34" charset="0"/>
              </a:rPr>
              <a:t> další ústřední správní úřady </a:t>
            </a:r>
            <a:r>
              <a:rPr lang="cs-CZ" sz="1800" dirty="0">
                <a:effectLst/>
                <a:latin typeface="+mj-lt"/>
                <a:ea typeface="Times New Roman" panose="02020603050405020304" pitchFamily="18" charset="0"/>
                <a:cs typeface="Arial" panose="020B0604020202020204" pitchFamily="34" charset="0"/>
              </a:rPr>
              <a:t>(</a:t>
            </a:r>
            <a:r>
              <a:rPr lang="cs-CZ" sz="1800" dirty="0"/>
              <a:t>v čele nestojí člen vlády)</a:t>
            </a:r>
            <a:r>
              <a:rPr lang="cs-CZ" sz="1800" b="1" dirty="0">
                <a:effectLst/>
                <a:latin typeface="+mj-lt"/>
                <a:ea typeface="Times New Roman" panose="02020603050405020304" pitchFamily="18" charset="0"/>
                <a:cs typeface="Arial" panose="020B0604020202020204" pitchFamily="34" charset="0"/>
              </a:rPr>
              <a:t>:</a:t>
            </a:r>
          </a:p>
          <a:p>
            <a:pPr marL="457200" lvl="1" indent="0" algn="just">
              <a:buNone/>
            </a:pPr>
            <a:endParaRPr lang="cs-CZ" sz="1800" b="1" dirty="0">
              <a:latin typeface="+mj-lt"/>
              <a:ea typeface="Times New Roman" panose="02020603050405020304" pitchFamily="18" charset="0"/>
              <a:cs typeface="Arial" panose="020B0604020202020204" pitchFamily="34" charset="0"/>
            </a:endParaRPr>
          </a:p>
          <a:p>
            <a:pPr marL="457200" lvl="1" indent="0" algn="just">
              <a:buNone/>
            </a:pPr>
            <a:r>
              <a:rPr lang="cs-CZ" sz="1600" dirty="0"/>
              <a:t>1. Český statistický úřad,  2. Český úřad zeměměřický a katastrální,  3. Český báňský úřad,  4. Úřad průmyslového vlastnictví,  5. Úřad pro ochranu hospodářské soutěže,  6. Správa státních hmotných rezerv,  7. Státní úřad pro jadernou bezpečnost,  8. Národní bezpečnostní úřad,  9. Energetický regulační úřad,  10. Úřad vlády České republiky,  11. Český telekomunikační úřad,  12. Úřad pro ochranu osobních údajů,  13. Rada pro rozhlasové a televizní vysílání,  14. Úřad pro dohled nad hospodařením politických stran a politických hnutí,  15. Úřad pro přístup k dopravní infrastruktuře,  16. Národní úřad pro kybernetickou a informační bezpečnost,  17. Národní sportovní agentura </a:t>
            </a:r>
            <a:endParaRPr lang="cs-CZ" sz="1600" b="1" dirty="0">
              <a:effectLst/>
              <a:ea typeface="Times New Roman" panose="02020603050405020304" pitchFamily="18" charset="0"/>
              <a:cs typeface="Arial" panose="020B0604020202020204" pitchFamily="34" charset="0"/>
            </a:endParaRPr>
          </a:p>
          <a:p>
            <a:pPr marL="0" indent="0">
              <a:buNone/>
            </a:pPr>
            <a:endParaRPr lang="cs-CZ" dirty="0"/>
          </a:p>
        </p:txBody>
      </p:sp>
      <p:sp>
        <p:nvSpPr>
          <p:cNvPr id="4" name="Zástupný symbol pro zápatí 3">
            <a:extLst>
              <a:ext uri="{FF2B5EF4-FFF2-40B4-BE49-F238E27FC236}">
                <a16:creationId xmlns:a16="http://schemas.microsoft.com/office/drawing/2014/main" id="{55C1736C-77D9-4152-8E6F-F09EC589BAF6}"/>
              </a:ext>
            </a:extLst>
          </p:cNvPr>
          <p:cNvSpPr>
            <a:spLocks noGrp="1"/>
          </p:cNvSpPr>
          <p:nvPr>
            <p:ph type="ftr" sz="quarter" idx="10"/>
          </p:nvPr>
        </p:nvSpPr>
        <p:spPr/>
        <p:txBody>
          <a:bodyPr/>
          <a:lstStyle/>
          <a:p>
            <a:pPr>
              <a:defRPr/>
            </a:pPr>
            <a:r>
              <a:rPr lang="cs-CZ"/>
              <a:t>MU, Právnická fakulta, Katedra správní vědy a správního práva</a:t>
            </a:r>
          </a:p>
        </p:txBody>
      </p:sp>
      <p:sp>
        <p:nvSpPr>
          <p:cNvPr id="5" name="Zástupný symbol pro číslo snímku 4">
            <a:extLst>
              <a:ext uri="{FF2B5EF4-FFF2-40B4-BE49-F238E27FC236}">
                <a16:creationId xmlns:a16="http://schemas.microsoft.com/office/drawing/2014/main" id="{C3024F58-2780-46A6-80F3-9F826A3A3D2C}"/>
              </a:ext>
            </a:extLst>
          </p:cNvPr>
          <p:cNvSpPr>
            <a:spLocks noGrp="1"/>
          </p:cNvSpPr>
          <p:nvPr>
            <p:ph type="sldNum" sz="quarter" idx="11"/>
          </p:nvPr>
        </p:nvSpPr>
        <p:spPr/>
        <p:txBody>
          <a:bodyPr/>
          <a:lstStyle/>
          <a:p>
            <a:fld id="{87D96F0E-EB4C-4DEE-9269-26C42C3FAF6C}" type="slidenum">
              <a:rPr lang="cs-CZ" altLang="cs-CZ" smtClean="0"/>
              <a:pPr/>
              <a:t>9</a:t>
            </a:fld>
            <a:endParaRPr lang="cs-CZ" altLang="cs-CZ"/>
          </a:p>
        </p:txBody>
      </p:sp>
      <p:pic>
        <p:nvPicPr>
          <p:cNvPr id="10" name="Nahraný zvuk">
            <a:hlinkClick r:id="" action="ppaction://media"/>
            <a:extLst>
              <a:ext uri="{FF2B5EF4-FFF2-40B4-BE49-F238E27FC236}">
                <a16:creationId xmlns:a16="http://schemas.microsoft.com/office/drawing/2014/main" id="{EA46D551-6480-43D9-ACFD-12E2EDD2EA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19456" y="4773494"/>
            <a:ext cx="609600" cy="609600"/>
          </a:xfrm>
          <a:prstGeom prst="rect">
            <a:avLst/>
          </a:prstGeom>
        </p:spPr>
      </p:pic>
      <p:pic>
        <p:nvPicPr>
          <p:cNvPr id="7" name="Nahraný zvuk">
            <a:hlinkClick r:id="" action="ppaction://media"/>
            <a:extLst>
              <a:ext uri="{FF2B5EF4-FFF2-40B4-BE49-F238E27FC236}">
                <a16:creationId xmlns:a16="http://schemas.microsoft.com/office/drawing/2014/main" id="{C77BB47F-986E-4696-87D2-41039C408875}"/>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025106" y="4775029"/>
            <a:ext cx="609600" cy="609600"/>
          </a:xfrm>
          <a:prstGeom prst="rect">
            <a:avLst/>
          </a:prstGeom>
        </p:spPr>
      </p:pic>
    </p:spTree>
    <p:extLst>
      <p:ext uri="{BB962C8B-B14F-4D97-AF65-F5344CB8AC3E}">
        <p14:creationId xmlns:p14="http://schemas.microsoft.com/office/powerpoint/2010/main" val="156150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68"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3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Prezentace_MU_CZ">
  <a:themeElements>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Směsi">
      <a:majorFont>
        <a:latin typeface="Tahoma"/>
        <a:ea typeface=""/>
        <a:cs typeface=""/>
      </a:majorFont>
      <a:minorFont>
        <a:latin typeface="Tahom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měsi">
  <a:themeElements>
    <a:clrScheme name="1_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Směsi">
      <a:majorFont>
        <a:latin typeface="Tahoma"/>
        <a:ea typeface=""/>
        <a:cs typeface=""/>
      </a:majorFont>
      <a:minorFont>
        <a:latin typeface="Tahom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1_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1_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1_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1_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1_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1_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měsi">
  <a:themeElements>
    <a:clrScheme name="2_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2_Směsi">
      <a:majorFont>
        <a:latin typeface="Tahoma"/>
        <a:ea typeface=""/>
        <a:cs typeface=""/>
      </a:majorFont>
      <a:minorFont>
        <a:latin typeface="Tahom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2_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2_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2_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2_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2_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2_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2_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8FE5651468A3D4B90D1EC95A79DCF21" ma:contentTypeVersion="8" ma:contentTypeDescription="Vytvoří nový dokument" ma:contentTypeScope="" ma:versionID="078a4411c600e6aea0efaf418810ee58">
  <xsd:schema xmlns:xsd="http://www.w3.org/2001/XMLSchema" xmlns:xs="http://www.w3.org/2001/XMLSchema" xmlns:p="http://schemas.microsoft.com/office/2006/metadata/properties" xmlns:ns3="567f2e8e-f82b-4e20-adde-3167ac8dcb2e" targetNamespace="http://schemas.microsoft.com/office/2006/metadata/properties" ma:root="true" ma:fieldsID="22ecaa7ab0ed6baa232a2d7db481d6a9" ns3:_="">
    <xsd:import namespace="567f2e8e-f82b-4e20-adde-3167ac8dcb2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7f2e8e-f82b-4e20-adde-3167ac8dcb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185E0A-72BA-417B-B2AA-AB5788C587FA}">
  <ds:schemaRefs>
    <ds:schemaRef ds:uri="http://schemas.microsoft.com/sharepoint/v3/contenttype/forms"/>
  </ds:schemaRefs>
</ds:datastoreItem>
</file>

<file path=customXml/itemProps2.xml><?xml version="1.0" encoding="utf-8"?>
<ds:datastoreItem xmlns:ds="http://schemas.openxmlformats.org/officeDocument/2006/customXml" ds:itemID="{366AB8BF-8B51-4CC1-817B-DBA4FFD41695}">
  <ds:schemaRefs>
    <ds:schemaRef ds:uri="http://schemas.microsoft.com/office/2006/documentManagement/types"/>
    <ds:schemaRef ds:uri="http://schemas.openxmlformats.org/package/2006/metadata/core-properties"/>
    <ds:schemaRef ds:uri="http://purl.org/dc/terms/"/>
    <ds:schemaRef ds:uri="http://schemas.microsoft.com/office/2006/metadata/properties"/>
    <ds:schemaRef ds:uri="http://www.w3.org/XML/1998/namespace"/>
    <ds:schemaRef ds:uri="http://purl.org/dc/dcmitype/"/>
    <ds:schemaRef ds:uri="http://schemas.microsoft.com/office/infopath/2007/PartnerControls"/>
    <ds:schemaRef ds:uri="567f2e8e-f82b-4e20-adde-3167ac8dcb2e"/>
    <ds:schemaRef ds:uri="http://purl.org/dc/elements/1.1/"/>
  </ds:schemaRefs>
</ds:datastoreItem>
</file>

<file path=customXml/itemProps3.xml><?xml version="1.0" encoding="utf-8"?>
<ds:datastoreItem xmlns:ds="http://schemas.openxmlformats.org/officeDocument/2006/customXml" ds:itemID="{2140C936-2174-4467-AC32-456A2A0AC1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7f2e8e-f82b-4e20-adde-3167ac8dcb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Prezentace_MU_CZ</Template>
  <TotalTime>0</TotalTime>
  <Words>1918</Words>
  <Application>Microsoft Office PowerPoint</Application>
  <PresentationFormat>Předvádění na obrazovce (4:3)</PresentationFormat>
  <Paragraphs>169</Paragraphs>
  <Slides>17</Slides>
  <Notes>0</Notes>
  <HiddenSlides>0</HiddenSlides>
  <MMClips>62</MMClips>
  <ScaleCrop>false</ScaleCrop>
  <HeadingPairs>
    <vt:vector size="6" baseType="variant">
      <vt:variant>
        <vt:lpstr>Použitá písma</vt:lpstr>
      </vt:variant>
      <vt:variant>
        <vt:i4>4</vt:i4>
      </vt:variant>
      <vt:variant>
        <vt:lpstr>Motiv</vt:lpstr>
      </vt:variant>
      <vt:variant>
        <vt:i4>3</vt:i4>
      </vt:variant>
      <vt:variant>
        <vt:lpstr>Nadpisy snímků</vt:lpstr>
      </vt:variant>
      <vt:variant>
        <vt:i4>17</vt:i4>
      </vt:variant>
    </vt:vector>
  </HeadingPairs>
  <TitlesOfParts>
    <vt:vector size="24" baseType="lpstr">
      <vt:lpstr>Arial</vt:lpstr>
      <vt:lpstr>Tahoma</vt:lpstr>
      <vt:lpstr>Times New Roman</vt:lpstr>
      <vt:lpstr>Wingdings</vt:lpstr>
      <vt:lpstr>Prezentace_MU_CZ</vt:lpstr>
      <vt:lpstr>1_Směsi</vt:lpstr>
      <vt:lpstr>2_Směsi</vt:lpstr>
      <vt:lpstr>Organizační subsystémy veřejné správy   </vt:lpstr>
      <vt:lpstr>Organizační subsystémy veřejné správy</vt:lpstr>
      <vt:lpstr>Organizační subsystémy veřejné správy</vt:lpstr>
      <vt:lpstr>Vláda  </vt:lpstr>
      <vt:lpstr>Vláda</vt:lpstr>
      <vt:lpstr>Vláda</vt:lpstr>
      <vt:lpstr>Ministerstva a jiné ústřední správní úřady </vt:lpstr>
      <vt:lpstr>Ministerstva a jiné ústřední správní úřady</vt:lpstr>
      <vt:lpstr>Ministerstva a jiné ústřední správní úřady</vt:lpstr>
      <vt:lpstr>Ministerstva a jiné ústřední správní úřady</vt:lpstr>
      <vt:lpstr>Ministerstva a jiné ústřední správní úřady</vt:lpstr>
      <vt:lpstr>Správní úřady s celostátní působností   </vt:lpstr>
      <vt:lpstr>Územně dekoncentrované orgány státní správy </vt:lpstr>
      <vt:lpstr>Územně dekoncentrované orgány státní správy</vt:lpstr>
      <vt:lpstr>Územně dekoncentrované orgány státní správy</vt:lpstr>
      <vt:lpstr>Územně dekoncentrované orgány státní správy</vt:lpstr>
      <vt:lpstr>Prameny ke studiu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Lenka Karbanová</dc:creator>
  <cp:lastModifiedBy>Jana Jurníková</cp:lastModifiedBy>
  <cp:revision>636</cp:revision>
  <cp:lastPrinted>1601-01-01T00:00:00Z</cp:lastPrinted>
  <dcterms:created xsi:type="dcterms:W3CDTF">2013-10-07T13:49:29Z</dcterms:created>
  <dcterms:modified xsi:type="dcterms:W3CDTF">2021-10-11T09:14:21Z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0x01010008FE5651468A3D4B90D1EC95A79DCF21</vt:lpwstr>
  </property>
</Properties>
</file>