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8" r:id="rId3"/>
    <p:sldId id="28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0" r:id="rId18"/>
    <p:sldId id="291" r:id="rId19"/>
    <p:sldId id="292" r:id="rId20"/>
    <p:sldId id="274" r:id="rId21"/>
    <p:sldId id="29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0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CF244-50ED-4EA5-8C67-C6B1D599E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95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b="1" dirty="0">
                <a:solidFill>
                  <a:schemeClr val="tx1"/>
                </a:solidFill>
              </a:rPr>
              <a:t>DAŇOVÉ ŘÍZENÍ a jeho součásti</a:t>
            </a:r>
            <a:br>
              <a:rPr lang="cs-CZ" altLang="cs-CZ" sz="4800" b="1" dirty="0">
                <a:solidFill>
                  <a:schemeClr val="tx1"/>
                </a:solidFill>
              </a:rPr>
            </a:br>
            <a:r>
              <a:rPr lang="cs-CZ" altLang="cs-CZ" sz="4800" b="1" dirty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Je řízením?</a:t>
            </a:r>
          </a:p>
        </p:txBody>
      </p:sp>
    </p:spTree>
    <p:extLst>
      <p:ext uri="{BB962C8B-B14F-4D97-AF65-F5344CB8AC3E}">
        <p14:creationId xmlns:p14="http://schemas.microsoft.com/office/powerpoint/2010/main" val="42411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>
                <a:solidFill>
                  <a:schemeClr val="tx1"/>
                </a:solidFill>
              </a:rPr>
              <a:t>Daňové tvrzení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Formalizovaný úkon daňového subjektu, jež je základem pro správné zjištění a stanovení daně.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Vrcholný akt </a:t>
            </a:r>
            <a:r>
              <a:rPr lang="cs-CZ" altLang="cs-CZ" sz="2800" b="1" i="1" u="sng" dirty="0" err="1">
                <a:solidFill>
                  <a:srgbClr val="FF0000"/>
                </a:solidFill>
              </a:rPr>
              <a:t>autoaplikace</a:t>
            </a:r>
            <a:r>
              <a:rPr lang="cs-CZ" altLang="cs-CZ" sz="2800" b="1" i="1" u="sng" dirty="0">
                <a:solidFill>
                  <a:srgbClr val="FF0000"/>
                </a:solidFill>
              </a:rPr>
              <a:t>, </a:t>
            </a:r>
            <a:r>
              <a:rPr lang="cs-CZ" altLang="cs-CZ" sz="2800" b="1" dirty="0">
                <a:solidFill>
                  <a:schemeClr val="tx1"/>
                </a:solidFill>
              </a:rPr>
              <a:t>kterým daňový subjekt deklaruje svoji daň správci daně = vyčíslení daně, </a:t>
            </a:r>
            <a:r>
              <a:rPr lang="cs-CZ" altLang="cs-CZ" sz="2800" b="1" i="1" dirty="0">
                <a:solidFill>
                  <a:schemeClr val="tx1"/>
                </a:solidFill>
              </a:rPr>
              <a:t>předepsané </a:t>
            </a:r>
            <a:r>
              <a:rPr lang="cs-CZ" altLang="cs-CZ" sz="2800" b="1" dirty="0">
                <a:solidFill>
                  <a:schemeClr val="tx1"/>
                </a:solidFill>
              </a:rPr>
              <a:t>(§72/2 DŘ) údaje, rozhodné okolnosti pro vyměření daně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Povinnost tvrzení, důkazní břemeno (§92 DŘ)</a:t>
            </a:r>
            <a:endParaRPr lang="cs-CZ" altLang="cs-CZ" sz="2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Kategorie daňových tvrzení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Daňové tvrzení: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Řádné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Dodatečné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Opravné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2871" y="1930400"/>
            <a:ext cx="4184034" cy="439202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Řádné daňové tvrzení: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Hlášení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Sdělení o skutečnosti, že daňová povinnost nevznikla </a:t>
            </a:r>
            <a:r>
              <a:rPr lang="cs-CZ" altLang="cs-CZ" sz="2000" dirty="0"/>
              <a:t>(§ 136/5)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Do</a:t>
            </a:r>
            <a:r>
              <a:rPr lang="cs-CZ" altLang="cs-CZ" sz="2000" b="1" i="1" u="sng" dirty="0"/>
              <a:t>datečné daňové tvrzení: § 1/3 </a:t>
            </a:r>
            <a:r>
              <a:rPr lang="cs-CZ" altLang="cs-CZ" sz="2000" b="1" dirty="0"/>
              <a:t>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Následné 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Opravné daňové tvrzení:</a:t>
            </a:r>
            <a:r>
              <a:rPr lang="cs-CZ" altLang="cs-CZ" sz="2000" b="1" dirty="0"/>
              <a:t> § 138 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vyúčtování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53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1025" y="661852"/>
            <a:ext cx="8596668" cy="132080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Osoba povinná k podání daňového tvrzení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osoba, která naplňuje podmínky stanovené </a:t>
            </a:r>
            <a:r>
              <a:rPr lang="cs-CZ" altLang="cs-CZ" sz="2800" b="1" i="1" u="sng" dirty="0">
                <a:solidFill>
                  <a:schemeClr val="tx1"/>
                </a:solidFill>
              </a:rPr>
              <a:t>daňovým zákonem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osoba vyzvaná správcem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=  daňový subjekt §20/1 DŘ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= osoby ustanovené podle zákona, které plní povinnosti stanovené daňovým subjektů (správci dědictví, insolvenční správci aj.) §20/3 DŘ</a:t>
            </a:r>
          </a:p>
        </p:txBody>
      </p:sp>
    </p:spTree>
    <p:extLst>
      <p:ext uri="{BB962C8B-B14F-4D97-AF65-F5344CB8AC3E}">
        <p14:creationId xmlns:p14="http://schemas.microsoft.com/office/powerpoint/2010/main" val="285734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i="1" dirty="0">
                <a:solidFill>
                  <a:schemeClr val="tx1"/>
                </a:solidFill>
              </a:rPr>
              <a:t>Forma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tiskopis vydaný MF (§ 72/1 DŘ)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sestava zcela totožná s tiskopisem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na technických nosičích – ve tvaru stanoveném MF</a:t>
            </a:r>
          </a:p>
        </p:txBody>
      </p:sp>
    </p:spTree>
    <p:extLst>
      <p:ext uri="{BB962C8B-B14F-4D97-AF65-F5344CB8AC3E}">
        <p14:creationId xmlns:p14="http://schemas.microsoft.com/office/powerpoint/2010/main" val="63595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dap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4" y="765176"/>
            <a:ext cx="5995987" cy="559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>
                <a:solidFill>
                  <a:schemeClr val="tx1"/>
                </a:solidFill>
              </a:rPr>
              <a:t>Lhůty pro podání daňového tvrzení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obecné v DŘ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speciální – viz daňové zákony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speciální v DŘ: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Daňový subjekt s obligatorním auditem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daňový subjekt s poradcem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Při přechodu daňové povinnosti (§§239, 240 a 254)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Při insolvenci (§ 244 a § 245)</a:t>
            </a:r>
          </a:p>
        </p:txBody>
      </p:sp>
    </p:spTree>
    <p:extLst>
      <p:ext uri="{BB962C8B-B14F-4D97-AF65-F5344CB8AC3E}">
        <p14:creationId xmlns:p14="http://schemas.microsoft.com/office/powerpoint/2010/main" val="217128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u 12 měsíčního zdaňovacího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dirty="0">
                <a:solidFill>
                  <a:schemeClr val="tx1"/>
                </a:solidFill>
              </a:rPr>
              <a:t>Obecná: Do 3 měsíců po uplynutí zdaňovacího období</a:t>
            </a:r>
          </a:p>
          <a:p>
            <a:pPr eaLnBrk="1" hangingPunct="1"/>
            <a:r>
              <a:rPr lang="cs-CZ" altLang="cs-CZ" sz="2800" b="1" i="1" dirty="0">
                <a:solidFill>
                  <a:schemeClr val="tx1"/>
                </a:solidFill>
              </a:rPr>
              <a:t>Audit, poradce: Do 6 měsíců po uplynutí zdaňovacího období.</a:t>
            </a:r>
          </a:p>
          <a:p>
            <a:pPr eaLnBrk="1" hangingPunct="1"/>
            <a:r>
              <a:rPr lang="cs-CZ" altLang="cs-CZ" sz="2800" b="1" i="1" dirty="0">
                <a:solidFill>
                  <a:schemeClr val="tx1"/>
                </a:solidFill>
              </a:rPr>
              <a:t>Poznámka: Plná moc poradce uplatněna u správce do konce 3 měsíční lhůty!  </a:t>
            </a:r>
          </a:p>
        </p:txBody>
      </p:sp>
    </p:spTree>
    <p:extLst>
      <p:ext uri="{BB962C8B-B14F-4D97-AF65-F5344CB8AC3E}">
        <p14:creationId xmlns:p14="http://schemas.microsoft.com/office/powerpoint/2010/main" val="110705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DCA5A-33CD-427E-A901-EAEC33AB9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1"/>
                </a:solidFill>
              </a:rPr>
              <a:t>Lhůta pro daňové přiznání u 12 měsíčního zdaňovacího období</a:t>
            </a:r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b="1" u="sng" dirty="0">
                <a:solidFill>
                  <a:srgbClr val="FF0000"/>
                </a:solidFill>
              </a:rPr>
              <a:t>NOVĚ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A8F3AE-95EC-44CC-92F3-C091A6D34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664629" cy="449473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 </a:t>
            </a:r>
            <a:r>
              <a:rPr lang="cs-CZ" sz="2400" b="1" dirty="0"/>
              <a:t>Lhůta pro podání daňového přiznání se prodlužuje na</a:t>
            </a:r>
          </a:p>
          <a:p>
            <a:r>
              <a:rPr lang="cs-CZ" sz="2400" b="1" dirty="0"/>
              <a:t>a) 4 měsíce po uplynutí zdaňovacího období, pokud daňové přiznání nebylo podáno nejpozději do 3 měsíců po uplynutí zdaňovacího období a následně bylo daňové přiznání podáno elektronicky, nebo</a:t>
            </a:r>
          </a:p>
          <a:p>
            <a:r>
              <a:rPr lang="cs-CZ" sz="2400" b="1" dirty="0"/>
              <a:t>b) 6 měsíců po uplynutí zdaňovacího období, pokud</a:t>
            </a:r>
          </a:p>
          <a:p>
            <a:r>
              <a:rPr lang="cs-CZ" sz="2400" b="1" dirty="0"/>
              <a:t>1. daňový subjekt má zákonem uloženou povinnost mít účetní závěrku ověřenou auditorem, nebo</a:t>
            </a:r>
          </a:p>
          <a:p>
            <a:r>
              <a:rPr lang="cs-CZ" sz="2400" b="1" dirty="0"/>
              <a:t>2. daňové přiznání nebylo podáno nejpozději do 3 měsíců po uplynutí zdaňovacího období a následně daňové přiznání podal poradce.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348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70D49-15C4-4C2D-9D69-94A3D40AB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Prodloužení lhůty pro podání daňového přiznání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B34DA0-AACE-46E3-92FE-5A841CE17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tx1"/>
                </a:solidFill>
              </a:rPr>
              <a:t>Žádá-li daňový subjekt o prodloužení lhůty pro podání daňového přiznání podle § 36 a současně hodlá využít prodloužení této lhůty podle odstavce 2 písm. a), nebo podle odstavce 2 písm. b) bodu 2, uvede v žádosti tuto skutečnost, jinak se při posouzení žádosti o prodloužení lhůty zohlední délka lhůty podle odstavce 1. Uvede-li daňový subjekt v žádosti o prodloužení lhůty, že hodlá využít prodloužení lhůty podle odstavce 2, a následně nedodrží podmínky pro toto prodloužení, nárok na prodloužení lhůty podle § 36 zaniká.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788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5730E-116E-4328-BDBE-A6271F81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Daňové přiznání u daní vyměřovaných na zdaňovací období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110EA9-56F7-4BD3-84C3-3F4542E49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Daňové přiznání u daní vyměřovaných na zdaňovací období, které činí 12 měsíců, se podává nejpozději do </a:t>
            </a:r>
            <a:r>
              <a:rPr lang="cs-CZ" sz="2400" b="1" i="1" u="sng" dirty="0">
                <a:solidFill>
                  <a:schemeClr val="tx1"/>
                </a:solidFill>
              </a:rPr>
              <a:t>konce prvního měsíce, jímž začíná běh zdaňovacího období.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9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chemeClr val="tx1"/>
                </a:solidFill>
              </a:rPr>
              <a:t>Daňové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714"/>
            <a:ext cx="8596668" cy="388077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Daňové řízení se vede za účelem správného zjištění a stanovení daně a zabezpečení její úhrady a končí splněním nebo jiným zánikem daňové povinnosti, která s touto daní souvisí.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Pro potřeby vymezení předmětu daňového řízení se daň posuzuje buď ke zdaňovacímu období, nebo ve vztahu k jednotlivé skutečnosti.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 Daňové řízení se skládá podle okolností z dílčích řízení, ve kterých jsou vydávána jednotlivá rozhodnutí. Dílčím řízením se pro účely zákona - DŘ rozumí řízení</a:t>
            </a:r>
          </a:p>
        </p:txBody>
      </p:sp>
    </p:spTree>
    <p:extLst>
      <p:ext uri="{BB962C8B-B14F-4D97-AF65-F5344CB8AC3E}">
        <p14:creationId xmlns:p14="http://schemas.microsoft.com/office/powerpoint/2010/main" val="212667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kratšího než ročního zdaňovacího období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Do 25 dnů po uplynutí zdaňovacího období</a:t>
            </a:r>
          </a:p>
          <a:p>
            <a:r>
              <a:rPr lang="cs-CZ" sz="3200" dirty="0"/>
              <a:t>Tuto lhůtu nelze prodloužit</a:t>
            </a:r>
          </a:p>
          <a:p>
            <a:pPr marL="0" indent="0" eaLnBrk="1" hangingPunct="1">
              <a:buNone/>
            </a:pPr>
            <a:endParaRPr lang="cs-CZ" alt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03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76E49-28FA-44FB-8F24-DBF23F17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Negativní daňová povinnost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8E0FC0-16F7-4BD6-B63C-DD7BF124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Nevznikla-li daňovému subjektu ve zdaňovacím období daňová povinnost k dani, ke které je registrován,</a:t>
            </a:r>
          </a:p>
          <a:p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b="1" i="1" u="sng" dirty="0">
                <a:solidFill>
                  <a:schemeClr val="tx1"/>
                </a:solidFill>
              </a:rPr>
              <a:t>sdělí</a:t>
            </a:r>
            <a:r>
              <a:rPr lang="cs-CZ" sz="2400" dirty="0">
                <a:solidFill>
                  <a:schemeClr val="tx1"/>
                </a:solidFill>
              </a:rPr>
              <a:t> tuto skutečnost správci daně </a:t>
            </a:r>
            <a:r>
              <a:rPr lang="cs-CZ" sz="2400" b="1" i="1" u="sng" dirty="0">
                <a:solidFill>
                  <a:schemeClr val="tx1"/>
                </a:solidFill>
              </a:rPr>
              <a:t>ve lhůtě pro podání daňového přiznání nebo vyúčtování.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55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>
                <a:solidFill>
                  <a:schemeClr val="tx1"/>
                </a:solidFill>
              </a:rPr>
              <a:t>Lhůta pro hlášení a vyúčtování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/>
              <a:t>Hlášení: do 20 dnů po uplynutí měsíce, v němž vznikla </a:t>
            </a:r>
            <a:r>
              <a:rPr lang="cs-CZ" altLang="cs-CZ" sz="2800" b="1" i="1" dirty="0"/>
              <a:t>plátci</a:t>
            </a:r>
            <a:r>
              <a:rPr lang="cs-CZ" altLang="cs-CZ" sz="2800" b="1" dirty="0"/>
              <a:t> daně povinnost, která je předmětem hlášení.</a:t>
            </a:r>
          </a:p>
          <a:p>
            <a:pPr eaLnBrk="1" hangingPunct="1"/>
            <a:r>
              <a:rPr lang="cs-CZ" altLang="cs-CZ" sz="2800" b="1" dirty="0"/>
              <a:t>Vyúčtování: do 3 měsíců po uplynutí kalendářního roku.</a:t>
            </a:r>
          </a:p>
        </p:txBody>
      </p:sp>
    </p:spTree>
    <p:extLst>
      <p:ext uri="{BB962C8B-B14F-4D97-AF65-F5344CB8AC3E}">
        <p14:creationId xmlns:p14="http://schemas.microsoft.com/office/powerpoint/2010/main" val="2809053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 dirty="0">
                <a:solidFill>
                  <a:schemeClr val="tx1"/>
                </a:solidFill>
              </a:rPr>
              <a:t>Dodatečné daňové tvrzení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Poslední známá daňová povinnost (§141/1 DŘ – </a:t>
            </a:r>
            <a:r>
              <a:rPr lang="cs-CZ" altLang="cs-CZ" sz="2800" b="1" dirty="0" err="1">
                <a:solidFill>
                  <a:schemeClr val="tx1"/>
                </a:solidFill>
              </a:rPr>
              <a:t>posl.věta</a:t>
            </a:r>
            <a:r>
              <a:rPr lang="cs-CZ" altLang="cs-CZ" sz="2800" b="1" dirty="0">
                <a:solidFill>
                  <a:schemeClr val="tx1"/>
                </a:solidFill>
              </a:rPr>
              <a:t>); údaje (§141/4)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Lhůta: do konce měsíce </a:t>
            </a:r>
            <a:r>
              <a:rPr lang="cs-CZ" altLang="cs-CZ" sz="2800" b="1" dirty="0" err="1">
                <a:solidFill>
                  <a:schemeClr val="tx1"/>
                </a:solidFill>
              </a:rPr>
              <a:t>nasledujícího</a:t>
            </a:r>
            <a:r>
              <a:rPr lang="cs-CZ" altLang="cs-CZ" sz="2800" b="1" dirty="0">
                <a:solidFill>
                  <a:schemeClr val="tx1"/>
                </a:solidFill>
              </a:rPr>
              <a:t> po zjištění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Nelze: rozhodnutí podle pomůcek, sjednání daně, v daňové kontrole, výzvě (§87/2 DŘ), v řízení o mop, </a:t>
            </a:r>
            <a:r>
              <a:rPr lang="cs-CZ" altLang="cs-CZ" sz="2800" b="1" dirty="0" err="1">
                <a:solidFill>
                  <a:schemeClr val="tx1"/>
                </a:solidFill>
              </a:rPr>
              <a:t>dp</a:t>
            </a:r>
            <a:r>
              <a:rPr lang="cs-CZ" altLang="cs-CZ" sz="2800" b="1" dirty="0">
                <a:solidFill>
                  <a:schemeClr val="tx1"/>
                </a:solidFill>
              </a:rPr>
              <a:t>, o správní žalobě – vliv na lhůty (§ 141/6 DŘ) – přerušení;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792087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Lhůty pro opravné daňové tvrzení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Před uplynutím lhůty k podání daňového přiznání nebo vyúčtování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K původnímu se nepřihlíží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17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Prolongace lhůty pro tvrzení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Správce daně může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nebo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z vlastního podnětu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až o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měsíce lhůtu pro podání řádného daňového tvrzení. Pokud předmět daně tvoří i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příjmy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které jsou předmětem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zahraničí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může správce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odůvodněných případech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lhůtu pro podání daňového přiznání až na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10 měsíců po uplynutí zdaňovacího období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     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Proti rozhodnutí o žádosti o prodloužení lhůty nelze uplatnit opravné prostředky </a:t>
            </a:r>
            <a:r>
              <a:rPr lang="cs-CZ" altLang="cs-CZ" sz="2400" b="1" dirty="0">
                <a:cs typeface="Times New Roman" panose="02020603050405020304" pitchFamily="18" charset="0"/>
              </a:rPr>
              <a:t>(§ </a:t>
            </a:r>
            <a:r>
              <a:rPr lang="cs-CZ" altLang="cs-CZ" sz="2400" b="1" dirty="0"/>
              <a:t>36</a:t>
            </a:r>
            <a:r>
              <a:rPr lang="cs-CZ" altLang="cs-CZ" sz="2400" b="1" dirty="0">
                <a:cs typeface="Times New Roman" panose="02020603050405020304" pitchFamily="18" charset="0"/>
              </a:rPr>
              <a:t>/</a:t>
            </a:r>
            <a:r>
              <a:rPr lang="cs-CZ" altLang="cs-CZ" sz="2400" b="1" dirty="0"/>
              <a:t>4 a 6 DŘ)</a:t>
            </a:r>
          </a:p>
        </p:txBody>
      </p:sp>
    </p:spTree>
    <p:extLst>
      <p:ext uri="{BB962C8B-B14F-4D97-AF65-F5344CB8AC3E}">
        <p14:creationId xmlns:p14="http://schemas.microsoft.com/office/powerpoint/2010/main" val="320537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>
                <a:solidFill>
                  <a:schemeClr val="tx1"/>
                </a:solidFill>
              </a:rPr>
              <a:t>Vyměření daně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Vyměřovací řízení – stanovení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Na základě DP nebo vyúčtování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Ex </a:t>
            </a:r>
            <a:r>
              <a:rPr lang="cs-CZ" altLang="cs-CZ" sz="2800" b="1" dirty="0" err="1">
                <a:solidFill>
                  <a:schemeClr val="tx1"/>
                </a:solidFill>
              </a:rPr>
              <a:t>oficio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Analytická činnost správce daně 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Vyměření daně – platební výměr: Náhradní splatnost do 15 dnů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Neshledání rozdílů – platební výměr ve spisu (mimo postupu k odstranění pochybností), právo na stejnopis – 30 dnů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89055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Doměření daně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Na základě dodatečného daňového tvrzení (DDP, DV)</a:t>
            </a:r>
          </a:p>
          <a:p>
            <a:pPr eaLnBrk="1" hangingPunct="1"/>
            <a:r>
              <a:rPr lang="cs-CZ" altLang="cs-CZ" sz="3200" dirty="0"/>
              <a:t>Ex offo (jen na základě výsledku daňové kontroly)</a:t>
            </a:r>
          </a:p>
          <a:p>
            <a:pPr eaLnBrk="1" hangingPunct="1"/>
            <a:r>
              <a:rPr lang="cs-CZ" altLang="cs-CZ" sz="3200" dirty="0"/>
              <a:t>Právní moc není překážka res </a:t>
            </a:r>
            <a:r>
              <a:rPr lang="cs-CZ" altLang="cs-CZ" sz="3200" dirty="0" err="1"/>
              <a:t>iudicata</a:t>
            </a:r>
            <a:endParaRPr lang="cs-CZ" altLang="cs-CZ" sz="3200" dirty="0"/>
          </a:p>
          <a:p>
            <a:pPr eaLnBrk="1" hangingPunct="1"/>
            <a:r>
              <a:rPr lang="cs-CZ" altLang="cs-CZ" sz="3200" dirty="0"/>
              <a:t>Dodatečný platební výměr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6873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>
                <a:solidFill>
                  <a:schemeClr val="tx1"/>
                </a:solidFill>
              </a:rPr>
              <a:t>ADIS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automatizovaný daňový informační systém</a:t>
            </a:r>
          </a:p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analytické šetření správnosti daňového tvrzení</a:t>
            </a:r>
          </a:p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neodchyluje-li se tvrzení od vyměřené daně, výsledek se nesděluje (možnost požádat)</a:t>
            </a:r>
          </a:p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platební výměr x odvolání</a:t>
            </a:r>
          </a:p>
          <a:p>
            <a:pPr eaLnBrk="1" hangingPunct="1"/>
            <a:r>
              <a:rPr lang="cs-CZ" altLang="cs-CZ" sz="2400" b="1" dirty="0">
                <a:solidFill>
                  <a:schemeClr val="tx1"/>
                </a:solidFill>
              </a:rPr>
              <a:t>dodatečný platební výměr</a:t>
            </a:r>
          </a:p>
        </p:txBody>
      </p:sp>
    </p:spTree>
    <p:extLst>
      <p:ext uri="{BB962C8B-B14F-4D97-AF65-F5344CB8AC3E}">
        <p14:creationId xmlns:p14="http://schemas.microsoft.com/office/powerpoint/2010/main" val="1553654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Stanovení daně při nečinnosti DS v nalézacím řízení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Nepodá-li DS  DP x hlášení ani po výzvě </a:t>
            </a:r>
            <a:r>
              <a:rPr lang="cs-CZ" altLang="cs-CZ" sz="2800" b="1" dirty="0" err="1">
                <a:solidFill>
                  <a:schemeClr val="tx1"/>
                </a:solidFill>
              </a:rPr>
              <a:t>Sp</a:t>
            </a:r>
            <a:r>
              <a:rPr lang="cs-CZ" altLang="cs-CZ" sz="2800" b="1" dirty="0">
                <a:solidFill>
                  <a:schemeClr val="tx1"/>
                </a:solidFill>
              </a:rPr>
              <a:t>.  Daně  = pomůcky </a:t>
            </a:r>
            <a:r>
              <a:rPr lang="cs-CZ" altLang="cs-CZ" sz="2800" dirty="0">
                <a:solidFill>
                  <a:schemeClr val="tx1"/>
                </a:solidFill>
              </a:rPr>
              <a:t>(§ 98)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4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Dílčí DŘ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96" y="163807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i="1" u="sng" dirty="0"/>
              <a:t>a) nalézací</a:t>
            </a:r>
          </a:p>
          <a:p>
            <a:r>
              <a:rPr lang="cs-CZ" sz="1600" b="1" dirty="0"/>
              <a:t>1. vyměřovací, jehož účelem je stanovení daně,</a:t>
            </a:r>
          </a:p>
          <a:p>
            <a:r>
              <a:rPr lang="cs-CZ" sz="1600" b="1" dirty="0"/>
              <a:t>2. </a:t>
            </a:r>
            <a:r>
              <a:rPr lang="cs-CZ" sz="1600" b="1" dirty="0" err="1"/>
              <a:t>doměřovací</a:t>
            </a:r>
            <a:r>
              <a:rPr lang="cs-CZ" sz="1600" b="1" dirty="0"/>
              <a:t>, které je vedeno za účelem stanovení změny poslední známé daně,</a:t>
            </a:r>
          </a:p>
          <a:p>
            <a:r>
              <a:rPr lang="cs-CZ" sz="1600" b="1" dirty="0"/>
              <a:t>3. o řádném opravném prostředku proti rozhodnutí vydanému v řízení podle bodů 1 a 2,</a:t>
            </a:r>
          </a:p>
          <a:p>
            <a:pPr marL="0" indent="0">
              <a:buNone/>
            </a:pPr>
            <a:r>
              <a:rPr lang="cs-CZ" b="1" i="1" u="sng" dirty="0"/>
              <a:t>b) při placení daní</a:t>
            </a:r>
          </a:p>
          <a:p>
            <a:r>
              <a:rPr lang="cs-CZ" sz="1600" b="1" dirty="0"/>
              <a:t>1. o posečkání daně a rozložení její úhrady na splátky,</a:t>
            </a:r>
          </a:p>
          <a:p>
            <a:r>
              <a:rPr lang="cs-CZ" sz="1600" b="1" dirty="0"/>
              <a:t>2. o zajištění daně,</a:t>
            </a:r>
          </a:p>
          <a:p>
            <a:r>
              <a:rPr lang="cs-CZ" sz="1600" b="1" dirty="0"/>
              <a:t>3. exekuční,</a:t>
            </a:r>
          </a:p>
          <a:p>
            <a:r>
              <a:rPr lang="cs-CZ" sz="1600" b="1" dirty="0"/>
              <a:t>4. o řádném opravném prostředku proti rozhodnutí vydanému v řízení podle bodů 1 až 3,</a:t>
            </a:r>
          </a:p>
          <a:p>
            <a:pPr marL="0" indent="0">
              <a:buNone/>
            </a:pPr>
            <a:r>
              <a:rPr lang="cs-CZ" b="1" i="1" u="sng" dirty="0">
                <a:solidFill>
                  <a:schemeClr val="tx1"/>
                </a:solidFill>
              </a:rPr>
              <a:t>c) o mimořádných opravných a dozorčích prostředcích proti jednotlivým rozhodnutím vydaným v rámci daňového řízení</a:t>
            </a:r>
            <a:r>
              <a:rPr lang="cs-CZ" sz="1400" b="1" i="1" u="sng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974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Rozhodnutí v nalézacím řízení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837" y="2186715"/>
            <a:ext cx="8596668" cy="38807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Dodatečný 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Hromadný předpisný seznam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Odůvodnění jen při rozdílu mezi stanovenou a tvrzenou daní a při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Odůvodnění=zpráva o daňové kontrole (§88), protokol o projednání výsledku postupu k odstranění pochybností(§89 </a:t>
            </a:r>
            <a:r>
              <a:rPr lang="cs-CZ" altLang="cs-CZ" sz="2400" b="1" dirty="0" err="1">
                <a:solidFill>
                  <a:schemeClr val="tx1"/>
                </a:solidFill>
              </a:rPr>
              <a:t>an</a:t>
            </a:r>
            <a:r>
              <a:rPr lang="cs-CZ" altLang="cs-CZ" sz="2400" b="1" dirty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115537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Lhůty pro stanovení daně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47526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Do 3 let po uplynutí lhůty pro řádné DT</a:t>
            </a: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Prodloužená o rok, pokud v </a:t>
            </a:r>
            <a:r>
              <a:rPr lang="cs-CZ" altLang="cs-CZ" sz="2800" b="1" dirty="0" err="1">
                <a:solidFill>
                  <a:schemeClr val="tx1"/>
                </a:solidFill>
              </a:rPr>
              <a:t>posl</a:t>
            </a:r>
            <a:r>
              <a:rPr lang="cs-CZ" altLang="cs-CZ" sz="2800" b="1" dirty="0">
                <a:solidFill>
                  <a:schemeClr val="tx1"/>
                </a:solidFill>
              </a:rPr>
              <a:t>. 12 měsících před uplynutím lhůty pro stanovení daně došlo ke skutečnostem uvedeným v § 148/2 DŘ</a:t>
            </a:r>
          </a:p>
        </p:txBody>
      </p:sp>
    </p:spTree>
    <p:extLst>
      <p:ext uri="{BB962C8B-B14F-4D97-AF65-F5344CB8AC3E}">
        <p14:creationId xmlns:p14="http://schemas.microsoft.com/office/powerpoint/2010/main" val="245107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br>
              <a:rPr lang="cs-CZ" altLang="cs-CZ" sz="4000" b="1" dirty="0">
                <a:solidFill>
                  <a:schemeClr val="tx1"/>
                </a:solidFill>
              </a:rPr>
            </a:br>
            <a:r>
              <a:rPr lang="cs-CZ" altLang="cs-CZ" sz="4000" b="1" dirty="0">
                <a:solidFill>
                  <a:schemeClr val="tx1"/>
                </a:solidFill>
              </a:rPr>
              <a:t>Nalézací proces a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alt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proces</a:t>
            </a:r>
            <a:r>
              <a:rPr lang="cs-CZ" altLang="cs-CZ" sz="2800" dirty="0"/>
              <a:t> – </a:t>
            </a:r>
            <a:r>
              <a:rPr lang="cs-CZ" altLang="cs-CZ" sz="2800" b="1" dirty="0">
                <a:solidFill>
                  <a:schemeClr val="tx1"/>
                </a:solidFill>
              </a:rPr>
              <a:t>realizace berního práva hmotného v etapě určení daňové povinnosti do vzniku daňového dluhu</a:t>
            </a:r>
          </a:p>
          <a:p>
            <a:pPr marL="609600" indent="-609600">
              <a:defRPr/>
            </a:pPr>
            <a:r>
              <a:rPr lang="cs-CZ" alt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správa </a:t>
            </a:r>
            <a:r>
              <a:rPr lang="cs-CZ" alt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altLang="cs-CZ" sz="2800" dirty="0"/>
              <a:t> </a:t>
            </a:r>
            <a:r>
              <a:rPr lang="cs-CZ" altLang="cs-CZ" sz="2800" b="1" dirty="0"/>
              <a:t>postup jehož účelem je správné zjištění a stanovení daně, analytické činnosti správce daně</a:t>
            </a:r>
          </a:p>
          <a:p>
            <a:pPr marL="609600" indent="-609600">
              <a:defRPr/>
            </a:pPr>
            <a:r>
              <a:rPr lang="cs-CZ" alt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řízení</a:t>
            </a:r>
            <a:r>
              <a:rPr lang="cs-CZ" altLang="cs-CZ" sz="2800" dirty="0"/>
              <a:t> - </a:t>
            </a:r>
            <a:r>
              <a:rPr lang="cs-CZ" altLang="cs-CZ" sz="2800" b="1" dirty="0"/>
              <a:t>dílčí daňové řízení uskutečňované v rámci nalézací správy</a:t>
            </a:r>
          </a:p>
        </p:txBody>
      </p:sp>
    </p:spTree>
    <p:extLst>
      <p:ext uri="{BB962C8B-B14F-4D97-AF65-F5344CB8AC3E}">
        <p14:creationId xmlns:p14="http://schemas.microsoft.com/office/powerpoint/2010/main" val="149465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altLang="cs-CZ" b="1" dirty="0">
                <a:solidFill>
                  <a:schemeClr val="tx1"/>
                </a:solidFill>
              </a:rPr>
              <a:t>Obecná charakteristika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Nalézací řízení (obecně) je řízení za účelem nalezení práva</a:t>
            </a:r>
          </a:p>
          <a:p>
            <a:pPr marL="0" indent="0" eaLnBrk="1" hangingPunct="1">
              <a:buNone/>
            </a:pPr>
            <a:endParaRPr lang="cs-CZ" altLang="cs-CZ" sz="2800" b="1" dirty="0"/>
          </a:p>
          <a:p>
            <a:pPr eaLnBrk="1" hangingPunct="1"/>
            <a:r>
              <a:rPr lang="cs-CZ" altLang="cs-CZ" sz="2800" b="1" dirty="0"/>
              <a:t>Daňové - nalézací řízení je dílčím daňovým řízením, jehož účelem je stanovení daně nebo změny poslední známé daně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164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u="sng" dirty="0">
                <a:solidFill>
                  <a:schemeClr val="tx1"/>
                </a:solidFill>
              </a:rPr>
              <a:t>Nalézací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err="1">
                <a:solidFill>
                  <a:schemeClr val="tx1"/>
                </a:solidFill>
              </a:rPr>
              <a:t>Autoaplikace</a:t>
            </a:r>
            <a:r>
              <a:rPr lang="cs-CZ" altLang="cs-CZ" sz="2800" dirty="0">
                <a:solidFill>
                  <a:schemeClr val="tx1"/>
                </a:solidFill>
              </a:rPr>
              <a:t> – postupy daňového subjektu k určení daně a jejího deklarování daňovým tvrzením</a:t>
            </a:r>
          </a:p>
          <a:p>
            <a:pPr marL="0" indent="0" eaLnBrk="1" hangingPunct="1">
              <a:buNone/>
            </a:pPr>
            <a:endParaRPr lang="cs-CZ" altLang="cs-CZ" sz="2800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u="sng" dirty="0">
                <a:solidFill>
                  <a:schemeClr val="tx1"/>
                </a:solidFill>
              </a:rPr>
              <a:t>Autoritativní proces</a:t>
            </a:r>
            <a:r>
              <a:rPr lang="cs-CZ" altLang="cs-CZ" sz="2800" dirty="0">
                <a:solidFill>
                  <a:schemeClr val="tx1"/>
                </a:solidFill>
              </a:rPr>
              <a:t> – nalézací řízení vedené správcem daně a další postupy správce daně vedoucí k správnému zjištění a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30628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 b="1" u="sng" dirty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>
                <a:solidFill>
                  <a:schemeClr val="tx1"/>
                </a:solidFill>
              </a:rPr>
              <a:t>Obecná úprava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38697" y="2468880"/>
            <a:ext cx="8029303" cy="36620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Daňový řád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Hlava IV části třetí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§§ 135 - 148</a:t>
            </a:r>
          </a:p>
        </p:txBody>
      </p:sp>
    </p:spTree>
    <p:extLst>
      <p:ext uri="{BB962C8B-B14F-4D97-AF65-F5344CB8AC3E}">
        <p14:creationId xmlns:p14="http://schemas.microsoft.com/office/powerpoint/2010/main" val="143884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Zvláštní úprava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9611" y="1828801"/>
            <a:ext cx="8878389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Daňové zákony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Ustanovení, kde předmětem regulace je zjištění a stanovení daně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Subsidiární použití DŘ</a:t>
            </a:r>
          </a:p>
        </p:txBody>
      </p:sp>
    </p:spTree>
    <p:extLst>
      <p:ext uri="{BB962C8B-B14F-4D97-AF65-F5344CB8AC3E}">
        <p14:creationId xmlns:p14="http://schemas.microsoft.com/office/powerpoint/2010/main" val="13239681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1341</Words>
  <Application>Microsoft Office PowerPoint</Application>
  <PresentationFormat>Širokoúhlá obrazovka</PresentationFormat>
  <Paragraphs>145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Times New Roman</vt:lpstr>
      <vt:lpstr>Trebuchet MS</vt:lpstr>
      <vt:lpstr>Wingdings</vt:lpstr>
      <vt:lpstr>Wingdings 3</vt:lpstr>
      <vt:lpstr>Fazeta</vt:lpstr>
      <vt:lpstr>DAŇOVÉ ŘÍZENÍ a jeho součásti NALÉZACÍ ŘÍZENÍ</vt:lpstr>
      <vt:lpstr>Daňové řízení</vt:lpstr>
      <vt:lpstr>Dílčí DŘ</vt:lpstr>
      <vt:lpstr> Nalézací proces a řízení</vt:lpstr>
      <vt:lpstr> Obecná charakteristika</vt:lpstr>
      <vt:lpstr>Nalézací proces</vt:lpstr>
      <vt:lpstr>Nalézací řízení</vt:lpstr>
      <vt:lpstr>Obecná úprava</vt:lpstr>
      <vt:lpstr>Zvláštní úprava</vt:lpstr>
      <vt:lpstr>Daňové tvrzení </vt:lpstr>
      <vt:lpstr>Kategorie daňových tvrzení</vt:lpstr>
      <vt:lpstr>Osoba povinná k podání daňového tvrzení</vt:lpstr>
      <vt:lpstr>Forma</vt:lpstr>
      <vt:lpstr>Prezentace aplikace PowerPoint</vt:lpstr>
      <vt:lpstr>Lhůty pro podání daňového tvrzení</vt:lpstr>
      <vt:lpstr>Lhůta pro daňové přiznání u 12 měsíčního zdaňovacího období</vt:lpstr>
      <vt:lpstr>Lhůta pro daňové přiznání u 12 měsíčního zdaňovacího období NOVĚ</vt:lpstr>
      <vt:lpstr>Prodloužení lhůty pro podání daňového přiznání</vt:lpstr>
      <vt:lpstr>Daňové přiznání u daní vyměřovaných na zdaňovací období</vt:lpstr>
      <vt:lpstr>Lhůta pro daňové přiznání kratšího než ročního zdaňovacího období</vt:lpstr>
      <vt:lpstr>Negativní daňová povinnost</vt:lpstr>
      <vt:lpstr>Lhůta pro hlášení a vyúčtování</vt:lpstr>
      <vt:lpstr>Dodatečné daňové tvrzení</vt:lpstr>
      <vt:lpstr>Lhůty pro opravné daňové tvrzení</vt:lpstr>
      <vt:lpstr>Prolongace lhůty pro tvrzení </vt:lpstr>
      <vt:lpstr>Vyměření daně</vt:lpstr>
      <vt:lpstr>Doměření daně</vt:lpstr>
      <vt:lpstr>ADIS</vt:lpstr>
      <vt:lpstr>Stanovení daně při nečinnosti DS v nalézacím řízení</vt:lpstr>
      <vt:lpstr>Rozhodnutí v nalézacím řízení</vt:lpstr>
      <vt:lpstr>Lhůty pro stanovení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35</dc:creator>
  <cp:lastModifiedBy>Ivana Pařízková</cp:lastModifiedBy>
  <cp:revision>14</cp:revision>
  <dcterms:created xsi:type="dcterms:W3CDTF">2017-03-28T19:09:51Z</dcterms:created>
  <dcterms:modified xsi:type="dcterms:W3CDTF">2021-02-25T06:52:45Z</dcterms:modified>
</cp:coreProperties>
</file>