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64" r:id="rId3"/>
    <p:sldId id="265" r:id="rId4"/>
    <p:sldId id="266" r:id="rId5"/>
    <p:sldId id="267" r:id="rId6"/>
    <p:sldId id="269" r:id="rId7"/>
    <p:sldId id="271" r:id="rId8"/>
    <p:sldId id="272" r:id="rId9"/>
    <p:sldId id="268" r:id="rId10"/>
    <p:sldId id="270" r:id="rId11"/>
    <p:sldId id="273" r:id="rId12"/>
    <p:sldId id="274"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CC948B-4BF4-4CB6-A9F2-570983DE4458}" v="1" dt="2020-11-11T16:41:44.923"/>
    <p1510:client id="{760339BC-3D0D-BBD2-EF49-1D3C4E5DBB91}" v="6" dt="2020-11-19T18:42:55.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6" d="100"/>
          <a:sy n="76" d="100"/>
        </p:scale>
        <p:origin x="-120" y="-79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3605351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281748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2343449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3462489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1908330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397704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322262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2108254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90277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3999142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11/4/2021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2020258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11/4/2021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xmlns="" val="3767960384"/>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xmlns="" id="{57F231E5-F402-49E1-82B4-C762909ED2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9">
            <a:extLst>
              <a:ext uri="{FF2B5EF4-FFF2-40B4-BE49-F238E27FC236}">
                <a16:creationId xmlns:a16="http://schemas.microsoft.com/office/drawing/2014/main" xmlns="" id="{6F0BA12B-74D1-4DB1-9A3F-C9BA27B815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Freeform: Shape 11">
            <a:extLst>
              <a:ext uri="{FF2B5EF4-FFF2-40B4-BE49-F238E27FC236}">
                <a16:creationId xmlns:a16="http://schemas.microsoft.com/office/drawing/2014/main" xmlns="" id="{515FCC40-AA93-4D3B-90D0-69BC824EAD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ctrTitle"/>
          </p:nvPr>
        </p:nvSpPr>
        <p:spPr>
          <a:xfrm>
            <a:off x="4084398" y="1298448"/>
            <a:ext cx="7315200" cy="3255264"/>
          </a:xfrm>
        </p:spPr>
        <p:txBody>
          <a:bodyPr>
            <a:normAutofit/>
          </a:bodyPr>
          <a:lstStyle/>
          <a:p>
            <a:r>
              <a:rPr lang="cs-CZ" dirty="0" smtClean="0">
                <a:solidFill>
                  <a:schemeClr val="tx2"/>
                </a:solidFill>
              </a:rPr>
              <a:t>Soudní rozhodnutí</a:t>
            </a:r>
            <a:endParaRPr lang="cs-CZ" dirty="0">
              <a:solidFill>
                <a:schemeClr val="tx2"/>
              </a:solidFill>
            </a:endParaRPr>
          </a:p>
        </p:txBody>
      </p:sp>
      <p:sp>
        <p:nvSpPr>
          <p:cNvPr id="3" name="Podnadpis 2"/>
          <p:cNvSpPr>
            <a:spLocks noGrp="1"/>
          </p:cNvSpPr>
          <p:nvPr>
            <p:ph type="subTitle" idx="1"/>
          </p:nvPr>
        </p:nvSpPr>
        <p:spPr>
          <a:xfrm>
            <a:off x="4084397" y="4670246"/>
            <a:ext cx="6714232" cy="914400"/>
          </a:xfrm>
        </p:spPr>
        <p:txBody>
          <a:bodyPr>
            <a:normAutofit/>
          </a:bodyPr>
          <a:lstStyle/>
          <a:p>
            <a:r>
              <a:rPr lang="cs-CZ" dirty="0" smtClean="0">
                <a:solidFill>
                  <a:schemeClr val="tx1"/>
                </a:solidFill>
              </a:rPr>
              <a:t>Praktikum pro VJÚ z civilního práva procesního II</a:t>
            </a:r>
          </a:p>
          <a:p>
            <a:r>
              <a:rPr lang="cs-CZ" dirty="0" smtClean="0">
                <a:solidFill>
                  <a:schemeClr val="tx1"/>
                </a:solidFill>
              </a:rPr>
              <a:t>Jan Holas</a:t>
            </a:r>
            <a:endParaRPr lang="cs-CZ" dirty="0">
              <a:solidFill>
                <a:schemeClr val="tx1"/>
              </a:solidFill>
            </a:endParaRPr>
          </a:p>
        </p:txBody>
      </p:sp>
    </p:spTree>
    <p:extLst>
      <p:ext uri="{BB962C8B-B14F-4D97-AF65-F5344CB8AC3E}">
        <p14:creationId xmlns:p14="http://schemas.microsoft.com/office/powerpoint/2010/main" xmlns=""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Předběžná vykonatelnost §162 OSŘ</a:t>
            </a:r>
            <a:endParaRPr lang="en-US" dirty="0"/>
          </a:p>
        </p:txBody>
      </p:sp>
      <p:cxnSp>
        <p:nvCxnSpPr>
          <p:cNvPr id="5" name="Přímá spojovací čára 4"/>
          <p:cNvCxnSpPr/>
          <p:nvPr/>
        </p:nvCxnSpPr>
        <p:spPr>
          <a:xfrm>
            <a:off x="4459266" y="3131507"/>
            <a:ext cx="6638794"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3" name="Přímá spojovací čára 12"/>
          <p:cNvCxnSpPr/>
          <p:nvPr/>
        </p:nvCxnSpPr>
        <p:spPr>
          <a:xfrm>
            <a:off x="4446740" y="2918565"/>
            <a:ext cx="0" cy="388307"/>
          </a:xfrm>
          <a:prstGeom prst="line">
            <a:avLst/>
          </a:prstGeom>
          <a:ln w="38100"/>
        </p:spPr>
        <p:style>
          <a:lnRef idx="1">
            <a:schemeClr val="dk1"/>
          </a:lnRef>
          <a:fillRef idx="0">
            <a:schemeClr val="dk1"/>
          </a:fillRef>
          <a:effectRef idx="0">
            <a:schemeClr val="dk1"/>
          </a:effectRef>
          <a:fontRef idx="minor">
            <a:schemeClr val="tx1"/>
          </a:fontRef>
        </p:style>
      </p:cxnSp>
      <p:cxnSp>
        <p:nvCxnSpPr>
          <p:cNvPr id="16" name="Přímá spojovací čára 15"/>
          <p:cNvCxnSpPr/>
          <p:nvPr/>
        </p:nvCxnSpPr>
        <p:spPr>
          <a:xfrm>
            <a:off x="6465518" y="2945705"/>
            <a:ext cx="0" cy="388307"/>
          </a:xfrm>
          <a:prstGeom prst="line">
            <a:avLst/>
          </a:prstGeom>
          <a:ln w="38100"/>
        </p:spPr>
        <p:style>
          <a:lnRef idx="1">
            <a:schemeClr val="dk1"/>
          </a:lnRef>
          <a:fillRef idx="0">
            <a:schemeClr val="dk1"/>
          </a:fillRef>
          <a:effectRef idx="0">
            <a:schemeClr val="dk1"/>
          </a:effectRef>
          <a:fontRef idx="minor">
            <a:schemeClr val="tx1"/>
          </a:fontRef>
        </p:style>
      </p:cxnSp>
      <p:cxnSp>
        <p:nvCxnSpPr>
          <p:cNvPr id="17" name="Přímá spojovací čára 16"/>
          <p:cNvCxnSpPr/>
          <p:nvPr/>
        </p:nvCxnSpPr>
        <p:spPr>
          <a:xfrm>
            <a:off x="9722285" y="2945705"/>
            <a:ext cx="0" cy="388307"/>
          </a:xfrm>
          <a:prstGeom prst="line">
            <a:avLst/>
          </a:prstGeom>
          <a:ln w="38100"/>
        </p:spPr>
        <p:style>
          <a:lnRef idx="1">
            <a:schemeClr val="dk1"/>
          </a:lnRef>
          <a:fillRef idx="0">
            <a:schemeClr val="dk1"/>
          </a:fillRef>
          <a:effectRef idx="0">
            <a:schemeClr val="dk1"/>
          </a:effectRef>
          <a:fontRef idx="minor">
            <a:schemeClr val="tx1"/>
          </a:fontRef>
        </p:style>
      </p:cxnSp>
      <p:cxnSp>
        <p:nvCxnSpPr>
          <p:cNvPr id="18" name="Přímá spojovací čára 17"/>
          <p:cNvCxnSpPr/>
          <p:nvPr/>
        </p:nvCxnSpPr>
        <p:spPr>
          <a:xfrm>
            <a:off x="8910182" y="2960319"/>
            <a:ext cx="0" cy="388307"/>
          </a:xfrm>
          <a:prstGeom prst="line">
            <a:avLst/>
          </a:prstGeom>
          <a:ln w="38100"/>
        </p:spPr>
        <p:style>
          <a:lnRef idx="1">
            <a:schemeClr val="dk1"/>
          </a:lnRef>
          <a:fillRef idx="0">
            <a:schemeClr val="dk1"/>
          </a:fillRef>
          <a:effectRef idx="0">
            <a:schemeClr val="dk1"/>
          </a:effectRef>
          <a:fontRef idx="minor">
            <a:schemeClr val="tx1"/>
          </a:fontRef>
        </p:style>
      </p:cxnSp>
      <p:sp>
        <p:nvSpPr>
          <p:cNvPr id="20" name="Pravá složená závorka 19"/>
          <p:cNvSpPr/>
          <p:nvPr/>
        </p:nvSpPr>
        <p:spPr>
          <a:xfrm rot="16200000">
            <a:off x="7478037" y="1440491"/>
            <a:ext cx="413359" cy="2467630"/>
          </a:xfrm>
          <a:prstGeom prst="rightBrace">
            <a:avLst>
              <a:gd name="adj1" fmla="val 8333"/>
              <a:gd name="adj2" fmla="val 50661"/>
            </a:avLst>
          </a:prstGeom>
          <a:ln w="38100"/>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sp>
        <p:nvSpPr>
          <p:cNvPr id="21" name="Pravá složená závorka 20"/>
          <p:cNvSpPr/>
          <p:nvPr/>
        </p:nvSpPr>
        <p:spPr>
          <a:xfrm rot="16200000">
            <a:off x="9119993" y="2245288"/>
            <a:ext cx="413359" cy="812107"/>
          </a:xfrm>
          <a:prstGeom prst="rightBrace">
            <a:avLst>
              <a:gd name="adj1" fmla="val 8333"/>
              <a:gd name="adj2" fmla="val 50661"/>
            </a:avLst>
          </a:prstGeom>
          <a:ln w="38100">
            <a:solidFill>
              <a:srgbClr val="00B050">
                <a:alpha val="50000"/>
              </a:srgb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22" name="TextovéPole 21"/>
          <p:cNvSpPr txBox="1"/>
          <p:nvPr/>
        </p:nvSpPr>
        <p:spPr>
          <a:xfrm>
            <a:off x="3820437" y="3507288"/>
            <a:ext cx="1202499" cy="646331"/>
          </a:xfrm>
          <a:prstGeom prst="rect">
            <a:avLst/>
          </a:prstGeom>
          <a:noFill/>
        </p:spPr>
        <p:txBody>
          <a:bodyPr wrap="square" rtlCol="0">
            <a:spAutoFit/>
          </a:bodyPr>
          <a:lstStyle/>
          <a:p>
            <a:r>
              <a:rPr lang="cs-CZ" b="1" dirty="0" smtClean="0"/>
              <a:t>Vyhlášení rozsudku</a:t>
            </a:r>
            <a:endParaRPr lang="en-US" b="1" dirty="0"/>
          </a:p>
        </p:txBody>
      </p:sp>
      <p:sp>
        <p:nvSpPr>
          <p:cNvPr id="23" name="TextovéPole 22"/>
          <p:cNvSpPr txBox="1"/>
          <p:nvPr/>
        </p:nvSpPr>
        <p:spPr>
          <a:xfrm>
            <a:off x="5914372" y="3609584"/>
            <a:ext cx="1202499" cy="369332"/>
          </a:xfrm>
          <a:prstGeom prst="rect">
            <a:avLst/>
          </a:prstGeom>
          <a:noFill/>
        </p:spPr>
        <p:txBody>
          <a:bodyPr wrap="square" rtlCol="0">
            <a:spAutoFit/>
          </a:bodyPr>
          <a:lstStyle/>
          <a:p>
            <a:r>
              <a:rPr lang="cs-CZ" b="1" dirty="0" smtClean="0"/>
              <a:t>Doručení</a:t>
            </a:r>
            <a:endParaRPr lang="en-US" b="1" dirty="0"/>
          </a:p>
        </p:txBody>
      </p:sp>
      <p:sp>
        <p:nvSpPr>
          <p:cNvPr id="24" name="TextovéPole 23"/>
          <p:cNvSpPr txBox="1"/>
          <p:nvPr/>
        </p:nvSpPr>
        <p:spPr>
          <a:xfrm>
            <a:off x="8306843" y="3534428"/>
            <a:ext cx="824632" cy="646331"/>
          </a:xfrm>
          <a:prstGeom prst="rect">
            <a:avLst/>
          </a:prstGeom>
          <a:noFill/>
        </p:spPr>
        <p:txBody>
          <a:bodyPr wrap="square" rtlCol="0">
            <a:spAutoFit/>
          </a:bodyPr>
          <a:lstStyle/>
          <a:p>
            <a:pPr algn="ctr"/>
            <a:r>
              <a:rPr lang="cs-CZ" b="1" dirty="0" smtClean="0"/>
              <a:t>Právní moc</a:t>
            </a:r>
            <a:endParaRPr lang="en-US" b="1" dirty="0"/>
          </a:p>
        </p:txBody>
      </p:sp>
      <p:sp>
        <p:nvSpPr>
          <p:cNvPr id="25" name="TextovéPole 24"/>
          <p:cNvSpPr txBox="1"/>
          <p:nvPr/>
        </p:nvSpPr>
        <p:spPr>
          <a:xfrm>
            <a:off x="9171138" y="3659689"/>
            <a:ext cx="1676401" cy="369332"/>
          </a:xfrm>
          <a:prstGeom prst="rect">
            <a:avLst/>
          </a:prstGeom>
          <a:noFill/>
        </p:spPr>
        <p:txBody>
          <a:bodyPr wrap="square" rtlCol="0">
            <a:spAutoFit/>
          </a:bodyPr>
          <a:lstStyle/>
          <a:p>
            <a:r>
              <a:rPr lang="cs-CZ" b="1" dirty="0" smtClean="0"/>
              <a:t>Vykonatelnost</a:t>
            </a:r>
            <a:endParaRPr lang="en-US" b="1" dirty="0"/>
          </a:p>
        </p:txBody>
      </p:sp>
      <p:sp>
        <p:nvSpPr>
          <p:cNvPr id="26" name="TextovéPole 25"/>
          <p:cNvSpPr txBox="1"/>
          <p:nvPr/>
        </p:nvSpPr>
        <p:spPr>
          <a:xfrm>
            <a:off x="7054241" y="1530263"/>
            <a:ext cx="1202499" cy="923330"/>
          </a:xfrm>
          <a:prstGeom prst="rect">
            <a:avLst/>
          </a:prstGeom>
          <a:noFill/>
        </p:spPr>
        <p:txBody>
          <a:bodyPr wrap="square" rtlCol="0">
            <a:spAutoFit/>
          </a:bodyPr>
          <a:lstStyle/>
          <a:p>
            <a:pPr algn="ctr"/>
            <a:r>
              <a:rPr lang="cs-CZ" b="1" dirty="0" smtClean="0"/>
              <a:t>15 denní odvolací lhůta</a:t>
            </a:r>
            <a:endParaRPr lang="en-US" b="1" dirty="0"/>
          </a:p>
        </p:txBody>
      </p:sp>
      <p:sp>
        <p:nvSpPr>
          <p:cNvPr id="27" name="TextovéPole 26"/>
          <p:cNvSpPr txBox="1"/>
          <p:nvPr/>
        </p:nvSpPr>
        <p:spPr>
          <a:xfrm>
            <a:off x="8645046" y="1567841"/>
            <a:ext cx="1202499" cy="923330"/>
          </a:xfrm>
          <a:prstGeom prst="rect">
            <a:avLst/>
          </a:prstGeom>
          <a:noFill/>
        </p:spPr>
        <p:txBody>
          <a:bodyPr wrap="square" rtlCol="0">
            <a:spAutoFit/>
          </a:bodyPr>
          <a:lstStyle/>
          <a:p>
            <a:pPr algn="ctr"/>
            <a:r>
              <a:rPr lang="cs-CZ" b="1" dirty="0" smtClean="0"/>
              <a:t>3 denní </a:t>
            </a:r>
            <a:r>
              <a:rPr lang="cs-CZ" b="1" dirty="0" err="1" smtClean="0"/>
              <a:t>pariční</a:t>
            </a:r>
            <a:r>
              <a:rPr lang="cs-CZ" b="1" dirty="0" smtClean="0"/>
              <a:t> lhůta</a:t>
            </a:r>
            <a:endParaRPr lang="en-US" b="1" dirty="0"/>
          </a:p>
        </p:txBody>
      </p:sp>
      <p:sp>
        <p:nvSpPr>
          <p:cNvPr id="28" name="Pravá složená závorka 27"/>
          <p:cNvSpPr/>
          <p:nvPr/>
        </p:nvSpPr>
        <p:spPr>
          <a:xfrm rot="5400000">
            <a:off x="6639837" y="3798520"/>
            <a:ext cx="413359" cy="816279"/>
          </a:xfrm>
          <a:prstGeom prst="rightBrace">
            <a:avLst>
              <a:gd name="adj1" fmla="val 8333"/>
              <a:gd name="adj2" fmla="val 50661"/>
            </a:avLst>
          </a:prstGeom>
          <a:ln w="38100">
            <a:solidFill>
              <a:srgbClr val="00B050">
                <a:alpha val="50000"/>
              </a:srgb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30" name="TextovéPole 29"/>
          <p:cNvSpPr txBox="1"/>
          <p:nvPr/>
        </p:nvSpPr>
        <p:spPr>
          <a:xfrm>
            <a:off x="5739008" y="4511457"/>
            <a:ext cx="2189968" cy="1477328"/>
          </a:xfrm>
          <a:prstGeom prst="rect">
            <a:avLst/>
          </a:prstGeom>
          <a:noFill/>
        </p:spPr>
        <p:txBody>
          <a:bodyPr wrap="square" rtlCol="0">
            <a:spAutoFit/>
          </a:bodyPr>
          <a:lstStyle/>
          <a:p>
            <a:pPr algn="ctr"/>
            <a:r>
              <a:rPr lang="cs-CZ" b="1" dirty="0" smtClean="0"/>
              <a:t>Předběžná vykonatelnost – </a:t>
            </a:r>
            <a:r>
              <a:rPr lang="cs-CZ" b="1" dirty="0" err="1" smtClean="0"/>
              <a:t>pariční</a:t>
            </a:r>
            <a:r>
              <a:rPr lang="cs-CZ" b="1" dirty="0" smtClean="0"/>
              <a:t> lhůta běží už od doručení rozhodnutí</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a:bodyPr>
          <a:lstStyle/>
          <a:p>
            <a:r>
              <a:rPr lang="cs-CZ" sz="2400" dirty="0" smtClean="0">
                <a:solidFill>
                  <a:schemeClr val="tx1"/>
                </a:solidFill>
              </a:rPr>
              <a:t>Rozsudek soudu byl </a:t>
            </a:r>
            <a:r>
              <a:rPr lang="cs-CZ" sz="2400" dirty="0" smtClean="0">
                <a:solidFill>
                  <a:schemeClr val="tx1"/>
                </a:solidFill>
              </a:rPr>
              <a:t>stranám doručen </a:t>
            </a:r>
            <a:r>
              <a:rPr lang="cs-CZ" sz="2400" dirty="0" smtClean="0">
                <a:solidFill>
                  <a:schemeClr val="tx1"/>
                </a:solidFill>
              </a:rPr>
              <a:t>1. 11.</a:t>
            </a:r>
          </a:p>
          <a:p>
            <a:r>
              <a:rPr lang="cs-CZ" sz="2400" dirty="0" smtClean="0">
                <a:solidFill>
                  <a:schemeClr val="tx1"/>
                </a:solidFill>
              </a:rPr>
              <a:t>V rozhodnutí byla žalovanému stanovena 3denní lhůta k zaplacení 100.000 Kč</a:t>
            </a:r>
          </a:p>
          <a:p>
            <a:r>
              <a:rPr lang="cs-CZ" sz="2400" dirty="0" smtClean="0">
                <a:solidFill>
                  <a:schemeClr val="tx1"/>
                </a:solidFill>
              </a:rPr>
              <a:t>Odvolání nepodal</a:t>
            </a:r>
          </a:p>
          <a:p>
            <a:r>
              <a:rPr lang="cs-CZ" sz="2400" dirty="0" smtClean="0">
                <a:solidFill>
                  <a:schemeClr val="tx1"/>
                </a:solidFill>
              </a:rPr>
              <a:t>V případě, že žalovaný nebude plnit, kdy se bude moci žalobce domáhat výkonu rozhodnutí?</a:t>
            </a:r>
            <a:endParaRPr lang="en-US" sz="2400"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lstStyle/>
          <a:p>
            <a:pPr lvl="0">
              <a:buClr>
                <a:srgbClr val="40BAD2"/>
              </a:buClr>
            </a:pPr>
            <a:r>
              <a:rPr lang="cs-CZ" sz="2400" u="sng" dirty="0" smtClean="0">
                <a:solidFill>
                  <a:srgbClr val="000000"/>
                </a:solidFill>
              </a:rPr>
              <a:t>Usnesení</a:t>
            </a:r>
            <a:r>
              <a:rPr lang="cs-CZ" sz="2400" dirty="0" smtClean="0">
                <a:solidFill>
                  <a:srgbClr val="000000"/>
                </a:solidFill>
              </a:rPr>
              <a:t> soudu bylo </a:t>
            </a:r>
            <a:r>
              <a:rPr lang="cs-CZ" sz="2400" dirty="0" smtClean="0">
                <a:solidFill>
                  <a:srgbClr val="000000"/>
                </a:solidFill>
              </a:rPr>
              <a:t>stranám doručeno </a:t>
            </a:r>
            <a:r>
              <a:rPr lang="cs-CZ" sz="2400" dirty="0" smtClean="0">
                <a:solidFill>
                  <a:srgbClr val="000000"/>
                </a:solidFill>
              </a:rPr>
              <a:t>1. 11.</a:t>
            </a:r>
          </a:p>
          <a:p>
            <a:pPr lvl="0">
              <a:buClr>
                <a:srgbClr val="40BAD2"/>
              </a:buClr>
            </a:pPr>
            <a:r>
              <a:rPr lang="cs-CZ" sz="2400" dirty="0" smtClean="0">
                <a:solidFill>
                  <a:srgbClr val="000000"/>
                </a:solidFill>
              </a:rPr>
              <a:t>V rozhodnutí byla žalovanému stanovena 3denní lhůta k odstranění stavebního materiálu z pozemku, který má v držbě žalobce</a:t>
            </a:r>
          </a:p>
          <a:p>
            <a:pPr lvl="0">
              <a:buClr>
                <a:srgbClr val="40BAD2"/>
              </a:buClr>
            </a:pPr>
            <a:r>
              <a:rPr lang="cs-CZ" sz="2400" dirty="0" smtClean="0">
                <a:solidFill>
                  <a:srgbClr val="000000"/>
                </a:solidFill>
              </a:rPr>
              <a:t>Odvolání nepodal</a:t>
            </a:r>
          </a:p>
          <a:p>
            <a:pPr lvl="0">
              <a:buClr>
                <a:srgbClr val="40BAD2"/>
              </a:buClr>
            </a:pPr>
            <a:r>
              <a:rPr lang="cs-CZ" sz="2400" dirty="0" smtClean="0">
                <a:solidFill>
                  <a:srgbClr val="000000"/>
                </a:solidFill>
              </a:rPr>
              <a:t>V případě, že žalovaný nebude plnit, kdy se bude moci žalobce domáhat výkonu rozhodnutí?</a:t>
            </a:r>
            <a:endParaRPr lang="en-US" sz="2400" dirty="0" smtClean="0">
              <a:solidFill>
                <a:srgbClr val="000000"/>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Autofit/>
          </a:bodyPr>
          <a:lstStyle/>
          <a:p>
            <a:r>
              <a:rPr lang="cs-CZ" sz="2400" dirty="0" smtClean="0">
                <a:solidFill>
                  <a:schemeClr val="tx1"/>
                </a:solidFill>
              </a:rPr>
              <a:t>Jiří Karásek se žalobou domáhal toho, aby soud uložil žalované Marii Šmídové povinnost vyklidit byt a dále povinnost zaplatit dlužné nájemné za pět měsíců v celkové částce 50 000 Kč. Soud dokazováním zjistil, že pronajatý byt měl vady, které žalující pronajímatel ani po výzvě žalované nájemkyně neodstranil, a proto žalované přísluší sleva z nájemného ve výši 2000 Kč měsíčně. Výrokem rozsudku proto soud vyslovil, že žalovaná je povinna zaplatit žalobci částku 40 000 Kč. Proti tomuto rozsudku podal odvolání žalobce. Namítal v něm, že soud vůbec ve výroku nerozhodl o náhradě nákladů řízení a o zbývající části nároku ve výši deset tisíc Kč. Navrhl, aby odvolací soud změnil rozsudek soudu prvního stupně tak, že se žalobci přiznává jak zbývajících deset tisíc Kč, tak i náhrada nákladů řízení před soudem I. stupně. Zvažte, zda žalobce zvolil správný postup.</a:t>
            </a:r>
            <a:endParaRPr lang="en-US" sz="24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a:bodyPr>
          <a:lstStyle/>
          <a:p>
            <a:r>
              <a:rPr lang="cs-CZ" sz="2400" dirty="0" smtClean="0">
                <a:solidFill>
                  <a:schemeClr val="tx1"/>
                </a:solidFill>
              </a:rPr>
              <a:t>Jiří Karásek se žalobou domáhal po Marii Šmídové náhrady škody ve výši 15 000 Kč, kterou mu podle jeho tvrzení měla za trvání nájemního vztahu způsobit na zařízení pronajatého bytu. Soud jeho žalobě vyhověl a uložil žalované povinnost zaplatit 20 000 Kč, neboť v řízení vyšlo najevo, že rozsah škody byl dokonce ještě větší, než jaký uplatnil žalobce v žalobě a zároveň jde o případ, kdy z právního předpisu vyplývá určitý způsob vypořádání vztahu mezi oběma stranami. Mohl soud přiznat žalobci více, než bylo v žalobě navrženo?</a:t>
            </a:r>
            <a:endParaRPr lang="en-US" sz="2400" b="1"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a:bodyPr>
          <a:lstStyle/>
          <a:p>
            <a:r>
              <a:rPr lang="cs-CZ" sz="2400" dirty="0" smtClean="0">
                <a:solidFill>
                  <a:schemeClr val="tx1"/>
                </a:solidFill>
              </a:rPr>
              <a:t>Soud prvního stupně rozhodl na návrh žalobce rozsudkem pro zmeškání, neboť se žalovaný k prvnímu jednání nedostavil a byly splněny též další zákonem vyžadované předpoklady. Žalovaný podal návrh na zrušení rozsudku pro zmeškání podle § 153b odst. 4 OSŘ, neboť pohledávka žalobce je promlčena. Vzhledem k tomu, že uplynutí promlčecí lhůty bylo zřejmé již ze samotných žalobních tvrzení, neměl soud žalobě vyhovět. Brání tato okolnost vynesení rozsudku pro zmeškání?</a:t>
            </a:r>
            <a:endParaRPr lang="en-US" sz="24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a:bodyPr>
          <a:lstStyle/>
          <a:p>
            <a:r>
              <a:rPr lang="cs-CZ" sz="2400" dirty="0" smtClean="0">
                <a:solidFill>
                  <a:schemeClr val="tx1"/>
                </a:solidFill>
              </a:rPr>
              <a:t>Písemné vyhotovení rozsudku soudu I. stupně v odůvodnění uvádělo, že z provedených důkazů (jež byly následně všechny vypočteny) soud dospěl k dále popsanému závěru o skutkovém stavu věci. V odůvodnění však nebylo podrobně uvedeno, co soud zjistil z jednotlivých provedených důkazů, a nebyly zde ani obsaženy úvahy soudu ohledně protichůdných svědeckých výpovědí. Soud též neodůvodnil, proč některým důkazním návrhům nevyhověl, ba tyto návrhy ani v odůvodnění rozsudku nezmínil. Posuďte, zda takové odůvodnění rozsudku odpovídá zákonu.</a:t>
            </a:r>
            <a:endParaRPr lang="en-US" sz="2400" b="1"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a:bodyPr>
          <a:lstStyle/>
          <a:p>
            <a:r>
              <a:rPr lang="cs-CZ" sz="2400" dirty="0" smtClean="0">
                <a:solidFill>
                  <a:schemeClr val="tx1"/>
                </a:solidFill>
              </a:rPr>
              <a:t>Soud I. stupně vyhověl návrhu žalobce na nařízení předběžného opatření a zakázal žalovanému, aby nakládal s nemovitostí identifikovanou ve výroku předběžného opatření. Usnesení o nařízení předběžného opatření soud vydal bez slyšení žalovaného a nijak je neodůvodnil. Je absence odůvodnění v souladu se zákonem a principy spravedlivého procesu? </a:t>
            </a:r>
            <a:endParaRPr lang="en-US" sz="24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a:xfrm>
            <a:off x="3869267" y="864108"/>
            <a:ext cx="7767412" cy="5120640"/>
          </a:xfrm>
        </p:spPr>
        <p:txBody>
          <a:bodyPr>
            <a:noAutofit/>
          </a:bodyPr>
          <a:lstStyle/>
          <a:p>
            <a:r>
              <a:rPr lang="cs-CZ" sz="2200" dirty="0" smtClean="0">
                <a:solidFill>
                  <a:schemeClr val="tx1"/>
                </a:solidFill>
              </a:rPr>
              <a:t>Žalobce A se domáhal toho, aby soud uložil žalovanému B povinnost zdržet se rušivých zásahů do jeho vlastnického práva spočívajících v umisťování stavebního materiálu a jiných věcí na blíže označeném pozemku žalobce. Soud I. stupně dospěl k závěru, že žalobce nabyl vlastnické právo na základě smlouvy od žalovaného B, a je tedy vlastníkem, a dále že žalovaný nemá žádný právní důvod k tomu, aby pozemek žalobce popsaným způsobem užíval. Z tohoto důvodu žalobě vyhověl. Po nějaké době podal B vůči A žalobu o určení, že B je vlastníkem téhož pozemku, neboť smlouva, kterou s A před několika lety uzavřel, je absolutně neplatná. Žalovaný ve vyjádření k této žalobě poukázal na to, že platnost smlouvy a otázka jeho vlastnického práva již byla v předchozím řízení o </a:t>
            </a:r>
            <a:r>
              <a:rPr lang="cs-CZ" sz="2200" dirty="0" err="1" smtClean="0">
                <a:solidFill>
                  <a:schemeClr val="tx1"/>
                </a:solidFill>
              </a:rPr>
              <a:t>negatorní</a:t>
            </a:r>
            <a:r>
              <a:rPr lang="cs-CZ" sz="2200" dirty="0" smtClean="0">
                <a:solidFill>
                  <a:schemeClr val="tx1"/>
                </a:solidFill>
              </a:rPr>
              <a:t> žalobě závazně posouzena, a nemůže být tedy ve sporu o určení vlastnického práva vyřešena jinak. Z tohoto důvodu navrhuje, aby soud žalobu zamítl. Posuďte, zda je soud v popsaném sporu o určení vlastnického práva vázán závěrem o platnosti smlouvy a vlastnickém právu, který učinil ve sporu mezi týmiž účastníky o </a:t>
            </a:r>
            <a:r>
              <a:rPr lang="cs-CZ" sz="2200" dirty="0" err="1" smtClean="0">
                <a:solidFill>
                  <a:schemeClr val="tx1"/>
                </a:solidFill>
              </a:rPr>
              <a:t>negatorní</a:t>
            </a:r>
            <a:r>
              <a:rPr lang="cs-CZ" sz="2200" dirty="0" smtClean="0">
                <a:solidFill>
                  <a:schemeClr val="tx1"/>
                </a:solidFill>
              </a:rPr>
              <a:t> žalobě.</a:t>
            </a:r>
            <a:endParaRPr lang="en-US" sz="22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a:xfrm>
            <a:off x="3869267" y="864108"/>
            <a:ext cx="7579521" cy="5120640"/>
          </a:xfrm>
        </p:spPr>
        <p:txBody>
          <a:bodyPr>
            <a:noAutofit/>
          </a:bodyPr>
          <a:lstStyle/>
          <a:p>
            <a:r>
              <a:rPr lang="cs-CZ" sz="2200" dirty="0" smtClean="0">
                <a:solidFill>
                  <a:schemeClr val="tx1"/>
                </a:solidFill>
              </a:rPr>
              <a:t>Soud I. stupně rozsudkem určil, že žalobce A je vlastníkem pozemku p. č. 325 v katastrálním území </a:t>
            </a:r>
            <a:r>
              <a:rPr lang="cs-CZ" sz="2200" dirty="0" err="1" smtClean="0">
                <a:solidFill>
                  <a:schemeClr val="tx1"/>
                </a:solidFill>
              </a:rPr>
              <a:t>Brno</a:t>
            </a:r>
            <a:r>
              <a:rPr lang="cs-CZ" sz="2200" dirty="0" smtClean="0">
                <a:solidFill>
                  <a:schemeClr val="tx1"/>
                </a:solidFill>
              </a:rPr>
              <a:t>-Líšeň. Rozsudek nabyl právní moci. Žalovaný B krátce poté zemřel a jeho majetek připadl jedinému dědici C. Ten proti A podal žalobu, kterou se domáhal určení, že A není vlastníkem pozemku p. č. 325 v katastrálním území </a:t>
            </a:r>
            <a:r>
              <a:rPr lang="cs-CZ" sz="2200" dirty="0" err="1" smtClean="0">
                <a:solidFill>
                  <a:schemeClr val="tx1"/>
                </a:solidFill>
              </a:rPr>
              <a:t>Brno</a:t>
            </a:r>
            <a:r>
              <a:rPr lang="cs-CZ" sz="2200" dirty="0" smtClean="0">
                <a:solidFill>
                  <a:schemeClr val="tx1"/>
                </a:solidFill>
              </a:rPr>
              <a:t>-Líšeň. Žalovaný ve vyjádření k žalobě poukázal na předchozí pravomocný rozsudek, kterým bylo vysloveno, že je vlastníkem. Projednání žaloby proto dle jeho názoru brání překážka věci pravomocně rozhodnuté. Žalobce v replice s tímto stanoviskem nesouhlasil. Jednak není dána totožnost účastníků, která je nezbytným předpokladem uplatnění překážky věci pravomocně rozhodnuté, jednak zde není ani totožnosti věci, neboť žalobní petit je jiný než v předchozím řízení. Posuďte, zda projednání žaloby C o určení, že A není vlastníkem, brání překážka věci pravomocně rozhodnuté, založená rozsudkem určujícím ve sporu mezi A </a:t>
            </a:r>
            <a:r>
              <a:rPr lang="cs-CZ" sz="2200" dirty="0" err="1" smtClean="0">
                <a:solidFill>
                  <a:schemeClr val="tx1"/>
                </a:solidFill>
              </a:rPr>
              <a:t>a</a:t>
            </a:r>
            <a:r>
              <a:rPr lang="cs-CZ" sz="2200" dirty="0" smtClean="0">
                <a:solidFill>
                  <a:schemeClr val="tx1"/>
                </a:solidFill>
              </a:rPr>
              <a:t> B, že A je vlastníkem.</a:t>
            </a:r>
            <a:endParaRPr lang="en-US" sz="22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a:bodyPr>
          <a:lstStyle/>
          <a:p>
            <a:r>
              <a:rPr lang="cs-CZ" sz="2400" dirty="0" smtClean="0">
                <a:solidFill>
                  <a:schemeClr val="tx1"/>
                </a:solidFill>
              </a:rPr>
              <a:t>Soud I. stupně uložil žalovanému, aby od doručení písemného vyhotovení rozsudku platil každý měsíc žalobkyni určitou částku coby výživné neprovdané matky. Žalovaný se proti rozsudku odvolal, a výživné podle tohoto nepravomocného rozsudku proto neplatil. Žalobkyně kvůli neplacení výživného žalovaným navrhla nařízení exekuce. Může být exekuční návrh úspěšný?</a:t>
            </a:r>
            <a:endParaRPr lang="en-US" sz="2400" dirty="0">
              <a:solidFill>
                <a:schemeClr val="tx1"/>
              </a:solidFill>
            </a:endParaRPr>
          </a:p>
        </p:txBody>
      </p:sp>
    </p:spTree>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425</TotalTime>
  <Words>302</Words>
  <Application>Microsoft Office PowerPoint</Application>
  <PresentationFormat>Vlastní</PresentationFormat>
  <Paragraphs>27</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Frame</vt:lpstr>
      <vt:lpstr>Soudní rozhodnutí</vt:lpstr>
      <vt:lpstr>Snímek 2</vt:lpstr>
      <vt:lpstr>Snímek 3</vt:lpstr>
      <vt:lpstr>Snímek 4</vt:lpstr>
      <vt:lpstr>Snímek 5</vt:lpstr>
      <vt:lpstr>Snímek 6</vt:lpstr>
      <vt:lpstr>Snímek 7</vt:lpstr>
      <vt:lpstr>Snímek 8</vt:lpstr>
      <vt:lpstr>Snímek 9</vt:lpstr>
      <vt:lpstr>Předběžná vykonatelnost §162 OSŘ</vt:lpstr>
      <vt:lpstr>Snímek 11</vt:lpstr>
      <vt:lpstr>Snímek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Jan</cp:lastModifiedBy>
  <cp:revision>21</cp:revision>
  <dcterms:created xsi:type="dcterms:W3CDTF">2020-11-11T16:41:09Z</dcterms:created>
  <dcterms:modified xsi:type="dcterms:W3CDTF">2021-11-04T20:44:54Z</dcterms:modified>
</cp:coreProperties>
</file>