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3" r:id="rId11"/>
    <p:sldId id="264" r:id="rId12"/>
    <p:sldId id="265" r:id="rId13"/>
    <p:sldId id="266" r:id="rId14"/>
    <p:sldId id="271" r:id="rId15"/>
    <p:sldId id="272" r:id="rId16"/>
    <p:sldId id="273" r:id="rId17"/>
    <p:sldId id="282" r:id="rId18"/>
    <p:sldId id="276" r:id="rId19"/>
    <p:sldId id="280" r:id="rId20"/>
    <p:sldId id="283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68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024051"/>
            <a:ext cx="11361600" cy="2734565"/>
          </a:xfrm>
        </p:spPr>
        <p:txBody>
          <a:bodyPr/>
          <a:lstStyle/>
          <a:p>
            <a:r>
              <a:rPr lang="cs-CZ" sz="3200" dirty="0"/>
              <a:t>Struktura činnosti veřejné správy. Cíle, úkoly a funkce veřejné správy; metody působení. </a:t>
            </a: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Rozhodování ve veřejné správě.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endParaRPr lang="cs-CZ" sz="3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758616"/>
            <a:ext cx="11361600" cy="698497"/>
          </a:xfrm>
        </p:spPr>
        <p:txBody>
          <a:bodyPr/>
          <a:lstStyle/>
          <a:p>
            <a:r>
              <a:rPr 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38A0F0-E38B-4F83-9FC3-599645CDBA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90BC8A-04A0-4B0F-804A-41717391A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NORMATIVNÍ SPRÁVNÍ AKTY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6596A9-2277-4F4C-A3EA-CAD946E4B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Normativní správní akty orgánů státní správy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Obecně závazné vyhlášky obcí a krajů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Nařízení obcí a krajů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Ostatní abstraktní formy správní činnosti (statutární předpisy)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+ Interní normativní akty: směrnice, metodické, pokyny,...</a:t>
            </a:r>
          </a:p>
        </p:txBody>
      </p:sp>
    </p:spTree>
    <p:extLst>
      <p:ext uri="{BB962C8B-B14F-4D97-AF65-F5344CB8AC3E}">
        <p14:creationId xmlns:p14="http://schemas.microsoft.com/office/powerpoint/2010/main" val="90168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98764-663A-4C04-A9C6-542C720973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E9ACB8-6526-4F2C-A242-9608F32F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SPRÁVNÍ AKTY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E2D9BF-B2A6-451A-951D-C88B796B9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Rozhodnutí správních orgánů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Souhlasy, stanoviska, apod.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+ </a:t>
            </a:r>
            <a:r>
              <a:rPr lang="cs-CZ" dirty="0" err="1"/>
              <a:t>Interní:Individuální</a:t>
            </a:r>
            <a:r>
              <a:rPr lang="cs-CZ" dirty="0"/>
              <a:t> služební pokyn</a:t>
            </a:r>
          </a:p>
        </p:txBody>
      </p:sp>
    </p:spTree>
    <p:extLst>
      <p:ext uri="{BB962C8B-B14F-4D97-AF65-F5344CB8AC3E}">
        <p14:creationId xmlns:p14="http://schemas.microsoft.com/office/powerpoint/2010/main" val="2693464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05EFFB-F2AD-473D-AE3B-313B6A0CA5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5F286E-4DD0-4AAA-9C7F-F4102DF65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AKTY SMÍŠENÉ POVAHY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5103ED-0285-47AB-B12D-C59176A65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Opatření obecné povahy.</a:t>
            </a:r>
          </a:p>
          <a:p>
            <a:pPr marL="72000" indent="0">
              <a:buNone/>
            </a:pPr>
            <a:r>
              <a:rPr lang="cs-CZ" dirty="0"/>
              <a:t/>
            </a:r>
          </a:p>
        </p:txBody>
      </p:sp>
    </p:spTree>
    <p:extLst>
      <p:ext uri="{BB962C8B-B14F-4D97-AF65-F5344CB8AC3E}">
        <p14:creationId xmlns:p14="http://schemas.microsoft.com/office/powerpoint/2010/main" val="1379620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E97CC-90CA-4AD8-A7FE-416426DA8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8BB0B1-AEF0-4894-BE4F-09145201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VEŘEJNOPRÁVNÍ SMLOUVY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F5329E-9A14-4729-990C-87F2EB471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Veřejnoprávní smlouvy koordinační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Veřejnoprávní smlouvy subordinační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9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D69CD82-8B0B-4576-A2B2-61EDCDDCB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Rozhodování ve veřejné správě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14F4005-9037-437E-929F-B1AC076E8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400" y="1511027"/>
            <a:ext cx="10753200" cy="413999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Jedná vždy o výběr z dvou nebo více možností v konkrétní situaci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Je prováděno subjektem rozhodování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Výsledným produktem je rozhodnutí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Veřejná správa regulovaná a regulující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1645913-1C01-411E-BD81-72C91BBDB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441325"/>
            <a:ext cx="8229600" cy="765650"/>
          </a:xfrm>
        </p:spPr>
        <p:txBody>
          <a:bodyPr/>
          <a:lstStyle/>
          <a:p>
            <a:pPr eaLnBrk="1" hangingPunct="1"/>
            <a:r>
              <a:rPr lang="cs-CZ" altLang="cs-CZ" dirty="0"/>
              <a:t>Proces rozhodování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C6E65FF-2ACC-408D-80EE-D5F7147C9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104900"/>
            <a:ext cx="10753200" cy="47271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výchozí situace (současný stav rozhodujícího subjektu a jeho prostředí)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cíle (úkoly)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definice problému (základ)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možné cesty (varianty) k dosažení cíle (žádoucí využít odborných znalostí)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zhodnocení variant z hlediska existujících omezení a možných důsledků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výběr jedné z variant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provedení rozhodnutí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následná kontrola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1E3020-3277-4B1C-AA6A-552C303AB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Proces rozhodování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3AACD7-C1E1-45C3-96D6-40A2A9AAE2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dirty="0"/>
              <a:t>Je cílený, cílevědomý, zamýšlený, formalizovaný, podléhající pravidlům.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A27A92-94C4-483A-A410-DB5971C793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A8F034-375F-4874-8878-839BC1F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situace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D2B9BB-E387-4946-9E8C-FA05FBC4D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rozhodování za jistoty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rozhodování za rizika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rozhodování za nejistoty</a:t>
            </a:r>
          </a:p>
        </p:txBody>
      </p:sp>
    </p:spTree>
    <p:extLst>
      <p:ext uri="{BB962C8B-B14F-4D97-AF65-F5344CB8AC3E}">
        <p14:creationId xmlns:p14="http://schemas.microsoft.com/office/powerpoint/2010/main" val="841457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84D4B7B-41FF-4486-B1D2-B26CD01FA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omezené racionality</a:t>
            </a:r>
            <a:endParaRPr lang="cs-CZ" altLang="cs-CZ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81C0FD7-A5DF-4ACE-98BC-8AF78268B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Rozhodování VS probíhá za situace, která může být příliš náročná a složitá.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Není reálně možné vždy vydat plně racionální rozhodnutí, uplatňuje se princip omezené racionality.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Namísto rozhodnutí optimálních jsou fakticky přijímána rozhodnutí uspokojivá, adekvátnější složitosti rozhodovací situace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B06456-ED3F-4DF1-ADE8-EAC7F6387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Otevřené a uzavřené rozhodovací systémy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6959FB7-C435-4014-B9BC-407C9487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Uzavřené: nemají vstup ani výstup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Otevřené: mají systémový vstup a výstup, dochází k interakci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745D54-1EA5-4391-BA21-770DCCC03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24214F-E951-4D99-ABEF-20030FF5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VEŘEJNÉ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B7947-0962-4469-93E9-EEB4C7D55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Cíle a úkoly veřejné správy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Funkce veřejné správy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Metody a formy působení veřejné správy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Formy realizace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2985964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B81CF8-F225-4043-8012-37D7B3841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347826-ED10-451E-954A-97394156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a druhy rozhodování a rozhodnutí ve veřejné správě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A83783-6B4E-4CF8-81D0-BA64EEBC6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18002"/>
            <a:ext cx="10753200" cy="453599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dle právních důsledků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podle subjektu rozhodování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podle zaměření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z hlediska úplnosti rozhodované věci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z hlediska stádií rozhodovacího procesu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dle trvání rozhodnutí v čase a jeho zásadnosti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z hlediska formálnosti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z hlediska závaznosti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Dělení podle způsobu využití výchozích informací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20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12C4AD-114C-4563-A570-B131DD9CB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167B9-6B2E-4CB7-AF52-3746D6C04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ÚKOLY VEŘEJNÉ SPRÁVY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5BF299-E2EC-4170-AA1B-106EFFE7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Cíle a úkoly jsou vymezované zákony.</a:t>
            </a:r>
          </a:p>
          <a:p>
            <a:pPr marL="72000" indent="0">
              <a:buNone/>
            </a:pPr>
            <a:r>
              <a:rPr lang="cs-CZ" dirty="0"/>
              <a:t>Cíle a úkoly jsou dále vymezované podzákonnými akty.</a:t>
            </a:r>
          </a:p>
          <a:p>
            <a:pPr marL="72000" indent="0">
              <a:buNone/>
            </a:pPr>
            <a:r>
              <a:rPr lang="cs-CZ" dirty="0"/>
              <a:t>Cíle a úkoly jsou rovněž vymezovány v rámci výkonu samosprávy.</a:t>
            </a:r>
          </a:p>
        </p:txBody>
      </p:sp>
    </p:spTree>
    <p:extLst>
      <p:ext uri="{BB962C8B-B14F-4D97-AF65-F5344CB8AC3E}">
        <p14:creationId xmlns:p14="http://schemas.microsoft.com/office/powerpoint/2010/main" val="218616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93DF6A-110D-48EE-A29A-08DB13DA9B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FB1C89-574F-4781-AD5E-DF84A88A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VEŘEJNÉ SPRÁVY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166607-D2B5-4175-B645-2269721FB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Obecné funkce</a:t>
            </a:r>
          </a:p>
          <a:p>
            <a:pPr marL="72000" indent="0">
              <a:buNone/>
            </a:pPr>
            <a:r>
              <a:rPr lang="cs-CZ" dirty="0"/>
              <a:t>Funkce organizující, funkce mocenské ochrany</a:t>
            </a:r>
          </a:p>
          <a:p>
            <a:pPr marL="72000" indent="0">
              <a:buNone/>
            </a:pPr>
            <a:r>
              <a:rPr lang="cs-CZ" dirty="0"/>
              <a:t>Funkce řízení, funkce regulace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Specifické, dílčí funkce (funkce organizačních subsystémů i jednotlivých orgánů veřejné správy) -&gt; plánovací či programovací, </a:t>
            </a:r>
            <a:r>
              <a:rPr lang="cs-CZ" dirty="0" err="1"/>
              <a:t>ovlivňovací</a:t>
            </a:r>
            <a:r>
              <a:rPr lang="cs-CZ" dirty="0"/>
              <a:t>, rozhodovací, kontrolní, koordinační, operační, registrační, evidenční, apod.</a:t>
            </a:r>
          </a:p>
        </p:txBody>
      </p:sp>
    </p:spTree>
    <p:extLst>
      <p:ext uri="{BB962C8B-B14F-4D97-AF65-F5344CB8AC3E}">
        <p14:creationId xmlns:p14="http://schemas.microsoft.com/office/powerpoint/2010/main" val="115940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EBC8D8-F0F5-48EC-9FD0-4E9A15E93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EB92E-6396-4818-9C49-27EF46E9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 FORMY PŮSOBENÍ VEŘEJNÉ SPRÁVY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A5ACC8-27F2-42F9-8865-70B95EE6F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500" y="1815827"/>
            <a:ext cx="10753200" cy="4139998"/>
          </a:xfrm>
        </p:spPr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Metody působení: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Obecné metody (přesvědčování, motivace, donucování)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Konkrétní metody působení (administrativní, ekonomické, organizační) </a:t>
            </a:r>
          </a:p>
        </p:txBody>
      </p:sp>
    </p:spTree>
    <p:extLst>
      <p:ext uri="{BB962C8B-B14F-4D97-AF65-F5344CB8AC3E}">
        <p14:creationId xmlns:p14="http://schemas.microsoft.com/office/powerpoint/2010/main" val="420335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9F1F65-6F0A-4106-B916-D6A2AB1DA6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AFACE8-0E7A-4ED4-9185-C7DFE7019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realizace veřejné právy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3E5C27-3F96-43F2-BF10-4A9C7320B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Formy jsou vnějším výrazem činnosti veřejné správy</a:t>
            </a:r>
          </a:p>
          <a:p>
            <a:pPr marL="72000" indent="0">
              <a:buNone/>
            </a:pPr>
            <a:r>
              <a:rPr lang="cs-CZ" dirty="0"/>
              <a:t>ve formách činnosti, či formách realizace veřejné správy, se tak konkretizuje a projevuje činnost veřejné správy navenek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51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57254C-C7B3-4E3F-BB07-1967309B97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3BC69F-5EF6-43B4-A938-AFB90FA9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formy realizace VS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9D3FF5-AAF3-4369-BE8B-35B45411D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jednostranné - správní akty (vnější, vnitřní),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dvou- a vícestranné formy: správní dohody,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faktické úkony s přímými právními důsledky.</a:t>
            </a:r>
          </a:p>
        </p:txBody>
      </p:sp>
    </p:spTree>
    <p:extLst>
      <p:ext uri="{BB962C8B-B14F-4D97-AF65-F5344CB8AC3E}">
        <p14:creationId xmlns:p14="http://schemas.microsoft.com/office/powerpoint/2010/main" val="1503714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5A24BB-DE61-4ACC-A434-9C65E888F2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AAEF4E-AC3B-4472-B49D-54B9A1C2C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Neprávní, resp. organizační formy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FFD9E1-D81F-4816-8F9B-EF0FDF2F5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operativně organizační činnosti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materiálně technické operace.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76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D5270D-9272-429D-B773-A41B017EEA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EE426C-C2D4-4FF6-90B0-430C9484D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FORMY REALIZACE VEŘEJNÉ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6A9A27-809E-4A29-8C60-3DF0DB3E0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Normativní správní akty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Individuální správní akty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Správní akty smíšené povahy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Dohody správně právního charakteru (veřejnoprávní smlouvy)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Faktické úkony s přímými právními důsledky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108976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273</TotalTime>
  <Words>590</Words>
  <Application>Microsoft Office PowerPoint</Application>
  <PresentationFormat>Širokoúhlá obrazovka</PresentationFormat>
  <Paragraphs>106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šablona prezentace</vt:lpstr>
      <vt:lpstr>Struktura činnosti veřejné správy. Cíle, úkoly a funkce veřejné správy; metody působení.   Rozhodování ve veřejné správě.    </vt:lpstr>
      <vt:lpstr>ČINNOST VEŘEJNÉ SPRÁVY</vt:lpstr>
      <vt:lpstr>CÍLE A ÚKOLY VEŘEJNÉ SPRÁVY </vt:lpstr>
      <vt:lpstr>FUNKCE VEŘEJNÉ SPRÁVY </vt:lpstr>
      <vt:lpstr>METODY A FORMY PŮSOBENÍ VEŘEJNÉ SPRÁVY </vt:lpstr>
      <vt:lpstr>Formy realizace veřejné právy </vt:lpstr>
      <vt:lpstr>Právní formy realizace VS </vt:lpstr>
      <vt:lpstr>Neprávní, resp. organizační formy </vt:lpstr>
      <vt:lpstr>PRÁVNÍ FORMY REALIZACE VEŘEJNÉ SPRÁVY</vt:lpstr>
      <vt:lpstr>NORMATIVNÍ SPRÁVNÍ AKTY </vt:lpstr>
      <vt:lpstr>INDIVIDUÁLNÍ SPRÁVNÍ AKTY </vt:lpstr>
      <vt:lpstr>SPRÁVNÍ AKTY SMÍŠENÉ POVAHY </vt:lpstr>
      <vt:lpstr>VEŘEJNOPRÁVNÍ SMLOUVY </vt:lpstr>
      <vt:lpstr>Rozhodování ve veřejné správě</vt:lpstr>
      <vt:lpstr>Proces rozhodování</vt:lpstr>
      <vt:lpstr>Proces rozhodování</vt:lpstr>
      <vt:lpstr>Rozhodovací situace</vt:lpstr>
      <vt:lpstr>Princip omezené racionality</vt:lpstr>
      <vt:lpstr>Otevřené a uzavřené rozhodovací systémy</vt:lpstr>
      <vt:lpstr>Typy a druhy rozhodování a rozhodnutí ve veřejné správě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1. seminář</dc:title>
  <dc:creator>Radislav Bražina</dc:creator>
  <cp:lastModifiedBy>Radislav Bražina</cp:lastModifiedBy>
  <cp:revision>27</cp:revision>
  <cp:lastPrinted>1601-01-01T00:00:00Z</cp:lastPrinted>
  <dcterms:created xsi:type="dcterms:W3CDTF">2019-10-07T08:10:51Z</dcterms:created>
  <dcterms:modified xsi:type="dcterms:W3CDTF">2020-10-28T11:26:56Z</dcterms:modified>
</cp:coreProperties>
</file>