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7"/>
  </p:notesMasterIdLst>
  <p:handoutMasterIdLst>
    <p:handoutMasterId r:id="rId38"/>
  </p:handoutMasterIdLst>
  <p:sldIdLst>
    <p:sldId id="311" r:id="rId2"/>
    <p:sldId id="298" r:id="rId3"/>
    <p:sldId id="257" r:id="rId4"/>
    <p:sldId id="258" r:id="rId5"/>
    <p:sldId id="261" r:id="rId6"/>
    <p:sldId id="264" r:id="rId7"/>
    <p:sldId id="308" r:id="rId8"/>
    <p:sldId id="259" r:id="rId9"/>
    <p:sldId id="309" r:id="rId10"/>
    <p:sldId id="262" r:id="rId11"/>
    <p:sldId id="296" r:id="rId12"/>
    <p:sldId id="280" r:id="rId13"/>
    <p:sldId id="281" r:id="rId14"/>
    <p:sldId id="282" r:id="rId15"/>
    <p:sldId id="263" r:id="rId16"/>
    <p:sldId id="267" r:id="rId17"/>
    <p:sldId id="268" r:id="rId18"/>
    <p:sldId id="270" r:id="rId19"/>
    <p:sldId id="273" r:id="rId20"/>
    <p:sldId id="274" r:id="rId21"/>
    <p:sldId id="275" r:id="rId22"/>
    <p:sldId id="284" r:id="rId23"/>
    <p:sldId id="285" r:id="rId24"/>
    <p:sldId id="286" r:id="rId25"/>
    <p:sldId id="287" r:id="rId26"/>
    <p:sldId id="289" r:id="rId27"/>
    <p:sldId id="290" r:id="rId28"/>
    <p:sldId id="291" r:id="rId29"/>
    <p:sldId id="292" r:id="rId30"/>
    <p:sldId id="293" r:id="rId31"/>
    <p:sldId id="307" r:id="rId32"/>
    <p:sldId id="299" r:id="rId33"/>
    <p:sldId id="300" r:id="rId34"/>
    <p:sldId id="297" r:id="rId35"/>
    <p:sldId id="310"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97" autoAdjust="0"/>
    <p:restoredTop sz="94589" autoAdjust="0"/>
  </p:normalViewPr>
  <p:slideViewPr>
    <p:cSldViewPr snapToGrid="0">
      <p:cViewPr>
        <p:scale>
          <a:sx n="91" d="100"/>
          <a:sy n="91" d="100"/>
        </p:scale>
        <p:origin x="-1350" y="3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a:ln/>
        </p:spPr>
      </p:sp>
      <p:sp>
        <p:nvSpPr>
          <p:cNvPr id="39939" name="Zástupný symbol pro poznámky 2"/>
          <p:cNvSpPr>
            <a:spLocks noGrp="1"/>
          </p:cNvSpPr>
          <p:nvPr>
            <p:ph type="body" idx="1"/>
          </p:nvPr>
        </p:nvSpPr>
        <p:spPr>
          <a:noFill/>
          <a:ln/>
        </p:spPr>
        <p:txBody>
          <a:bodyPr/>
          <a:lstStyle/>
          <a:p>
            <a:endParaRPr lang="cs-CZ" smtClean="0">
              <a:latin typeface="Arial" pitchFamily="34" charset="0"/>
            </a:endParaRPr>
          </a:p>
        </p:txBody>
      </p:sp>
      <p:sp>
        <p:nvSpPr>
          <p:cNvPr id="39940" name="Zástupný symbol pro číslo snímku 3"/>
          <p:cNvSpPr>
            <a:spLocks noGrp="1"/>
          </p:cNvSpPr>
          <p:nvPr>
            <p:ph type="sldNum" sz="quarter" idx="5"/>
          </p:nvPr>
        </p:nvSpPr>
        <p:spPr>
          <a:noFill/>
        </p:spPr>
        <p:txBody>
          <a:bodyPr/>
          <a:lstStyle/>
          <a:p>
            <a:fld id="{F857B052-F414-4560-B0EA-95E42A2F8A27}" type="slidenum">
              <a:rPr lang="cs-CZ" altLang="cs-CZ" smtClean="0">
                <a:latin typeface="Arial" pitchFamily="34" charset="0"/>
              </a:rPr>
              <a:pPr/>
              <a:t>8</a:t>
            </a:fld>
            <a:endParaRPr lang="cs-CZ" altLang="cs-CZ" smtClean="0">
              <a:latin typeface="Arial" pitchFamily="34" charset="0"/>
            </a:endParaRPr>
          </a:p>
        </p:txBody>
      </p:sp>
    </p:spTree>
    <p:extLst>
      <p:ext uri="{BB962C8B-B14F-4D97-AF65-F5344CB8AC3E}">
        <p14:creationId xmlns:p14="http://schemas.microsoft.com/office/powerpoint/2010/main" val="103801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14</a:t>
            </a:fld>
            <a:endParaRPr lang="cs-CZ" altLang="cs-CZ"/>
          </a:p>
        </p:txBody>
      </p:sp>
    </p:spTree>
    <p:extLst>
      <p:ext uri="{BB962C8B-B14F-4D97-AF65-F5344CB8AC3E}">
        <p14:creationId xmlns:p14="http://schemas.microsoft.com/office/powerpoint/2010/main" val="176662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89FC96B-CB8B-4030-AB0A-543F02850C40}" type="slidenum">
              <a:rPr lang="cs-CZ" altLang="cs-CZ" smtClean="0">
                <a:latin typeface="Arial" pitchFamily="34" charset="0"/>
              </a:rPr>
              <a:pPr/>
              <a:t>15</a:t>
            </a:fld>
            <a:endParaRPr lang="cs-CZ" altLang="cs-CZ" smtClean="0">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cs-CZ" altLang="cs-CZ" dirty="0" smtClean="0">
              <a:latin typeface="Arial" pitchFamily="34" charset="0"/>
            </a:endParaRPr>
          </a:p>
        </p:txBody>
      </p:sp>
    </p:spTree>
    <p:extLst>
      <p:ext uri="{BB962C8B-B14F-4D97-AF65-F5344CB8AC3E}">
        <p14:creationId xmlns:p14="http://schemas.microsoft.com/office/powerpoint/2010/main" val="1757520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a:p>
        </p:txBody>
      </p:sp>
    </p:spTree>
    <p:extLst>
      <p:ext uri="{BB962C8B-B14F-4D97-AF65-F5344CB8AC3E}">
        <p14:creationId xmlns:p14="http://schemas.microsoft.com/office/powerpoint/2010/main" val="2056192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a:ln/>
        </p:spPr>
      </p:sp>
      <p:sp>
        <p:nvSpPr>
          <p:cNvPr id="29699" name="Zástupný symbol pro poznámky 2"/>
          <p:cNvSpPr>
            <a:spLocks noGrp="1"/>
          </p:cNvSpPr>
          <p:nvPr>
            <p:ph type="body" idx="1"/>
          </p:nvPr>
        </p:nvSpPr>
        <p:spPr>
          <a:noFill/>
        </p:spPr>
        <p:txBody>
          <a:bodyPr/>
          <a:lstStyle/>
          <a:p>
            <a:endParaRPr lang="cs-CZ" altLang="cs-CZ" smtClean="0">
              <a:latin typeface="Arial" pitchFamily="34" charset="0"/>
            </a:endParaRPr>
          </a:p>
        </p:txBody>
      </p:sp>
      <p:sp>
        <p:nvSpPr>
          <p:cNvPr id="29700" name="Zástupný symbol pro číslo snímku 3"/>
          <p:cNvSpPr>
            <a:spLocks noGrp="1"/>
          </p:cNvSpPr>
          <p:nvPr>
            <p:ph type="sldNum" sz="quarter" idx="5"/>
          </p:nvPr>
        </p:nvSpPr>
        <p:spPr>
          <a:noFill/>
          <a:ln>
            <a:miter lim="800000"/>
            <a:headEnd/>
            <a:tailEnd/>
          </a:ln>
        </p:spPr>
        <p:txBody>
          <a:bodyPr/>
          <a:lstStyle/>
          <a:p>
            <a:fld id="{933260D2-545F-4704-B8A2-10571CCBB4BD}" type="slidenum">
              <a:rPr lang="cs-CZ" altLang="cs-CZ" smtClean="0">
                <a:latin typeface="Arial" pitchFamily="34" charset="0"/>
              </a:rPr>
              <a:pPr/>
              <a:t>25</a:t>
            </a:fld>
            <a:endParaRPr lang="cs-CZ" altLang="cs-CZ" smtClean="0">
              <a:latin typeface="Arial" pitchFamily="34" charset="0"/>
            </a:endParaRPr>
          </a:p>
        </p:txBody>
      </p:sp>
    </p:spTree>
    <p:extLst>
      <p:ext uri="{BB962C8B-B14F-4D97-AF65-F5344CB8AC3E}">
        <p14:creationId xmlns:p14="http://schemas.microsoft.com/office/powerpoint/2010/main" val="2664336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smtClean="0"/>
              <a:t>                                  Katedra správní vědy a správního práva </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547215" y="939112"/>
            <a:ext cx="7518400" cy="4316627"/>
          </a:xfrm>
        </p:spPr>
        <p:txBody>
          <a:bodyPr/>
          <a:lstStyle/>
          <a:p>
            <a:r>
              <a:rPr lang="cs-CZ" altLang="cs-CZ" sz="3600" u="sng" dirty="0" smtClean="0">
                <a:solidFill>
                  <a:schemeClr val="tx1"/>
                </a:solidFill>
                <a:effectLst>
                  <a:outerShdw blurRad="38100" dist="38100" dir="2700000" algn="tl">
                    <a:srgbClr val="000000">
                      <a:alpha val="43137"/>
                    </a:srgbClr>
                  </a:outerShdw>
                </a:effectLst>
              </a:rPr>
              <a:t/>
            </a:r>
            <a:br>
              <a:rPr lang="cs-CZ" altLang="cs-CZ" sz="3600" u="sng" dirty="0" smtClean="0">
                <a:solidFill>
                  <a:schemeClr val="tx1"/>
                </a:solidFill>
                <a:effectLst>
                  <a:outerShdw blurRad="38100" dist="38100" dir="2700000" algn="tl">
                    <a:srgbClr val="000000">
                      <a:alpha val="43137"/>
                    </a:srgbClr>
                  </a:outerShdw>
                </a:effectLst>
              </a:rPr>
            </a:br>
            <a:r>
              <a:rPr lang="cs-CZ" altLang="cs-CZ" sz="3600" dirty="0" smtClean="0">
                <a:solidFill>
                  <a:schemeClr val="tx1"/>
                </a:solidFill>
                <a:effectLst>
                  <a:outerShdw blurRad="38100" dist="38100" dir="2700000" algn="tl">
                    <a:srgbClr val="000000">
                      <a:alpha val="43137"/>
                    </a:srgbClr>
                  </a:outerShdw>
                </a:effectLst>
              </a:rPr>
              <a:t/>
            </a:r>
            <a:br>
              <a:rPr lang="cs-CZ" altLang="cs-CZ" sz="3600" dirty="0" smtClean="0">
                <a:solidFill>
                  <a:schemeClr val="tx1"/>
                </a:solidFill>
                <a:effectLst>
                  <a:outerShdw blurRad="38100" dist="38100" dir="2700000" algn="tl">
                    <a:srgbClr val="000000">
                      <a:alpha val="43137"/>
                    </a:srgbClr>
                  </a:outerShdw>
                </a:effectLst>
              </a:rPr>
            </a:br>
            <a:r>
              <a:rPr lang="cs-CZ" sz="2000" u="sng" dirty="0"/>
              <a:t>BM505Zk  Základy správní vědy</a:t>
            </a:r>
            <a:r>
              <a:rPr lang="cs-CZ" sz="2000" dirty="0"/>
              <a:t/>
            </a:r>
            <a:br>
              <a:rPr lang="cs-CZ" sz="2000" dirty="0"/>
            </a:br>
            <a:r>
              <a:rPr lang="cs-CZ" sz="2000" b="0" dirty="0" smtClean="0"/>
              <a:t>6</a:t>
            </a:r>
            <a:r>
              <a:rPr lang="cs-CZ" altLang="cs-CZ" sz="2000" b="0" dirty="0" smtClean="0">
                <a:solidFill>
                  <a:schemeClr val="tx1"/>
                </a:solidFill>
              </a:rPr>
              <a:t>. </a:t>
            </a:r>
            <a:r>
              <a:rPr lang="cs-CZ" altLang="cs-CZ" sz="2000" b="0" dirty="0">
                <a:solidFill>
                  <a:schemeClr val="tx1"/>
                </a:solidFill>
              </a:rPr>
              <a:t>přednáška </a:t>
            </a:r>
            <a:r>
              <a:rPr lang="cs-CZ" altLang="cs-CZ" sz="2000" b="0" dirty="0" smtClean="0">
                <a:solidFill>
                  <a:schemeClr val="tx1"/>
                </a:solidFill>
              </a:rPr>
              <a:t>29.10.2021</a:t>
            </a:r>
            <a:r>
              <a:rPr lang="cs-CZ" altLang="cs-CZ" sz="2000" dirty="0" smtClean="0">
                <a:solidFill>
                  <a:schemeClr val="tx1"/>
                </a:solidFill>
              </a:rPr>
              <a:t/>
            </a:r>
            <a:br>
              <a:rPr lang="cs-CZ" altLang="cs-CZ" sz="2000" dirty="0" smtClean="0">
                <a:solidFill>
                  <a:schemeClr val="tx1"/>
                </a:solidFill>
              </a:rPr>
            </a:br>
            <a:r>
              <a:rPr lang="cs-CZ" altLang="cs-CZ" sz="3600" u="sng" dirty="0" smtClean="0">
                <a:solidFill>
                  <a:schemeClr val="tx1"/>
                </a:solidFill>
                <a:effectLst>
                  <a:outerShdw blurRad="38100" dist="38100" dir="2700000" algn="tl">
                    <a:srgbClr val="000000">
                      <a:alpha val="43137"/>
                    </a:srgbClr>
                  </a:outerShdw>
                </a:effectLst>
              </a:rPr>
              <a:t/>
            </a:r>
            <a:br>
              <a:rPr lang="cs-CZ" altLang="cs-CZ" sz="3600" u="sng" dirty="0" smtClean="0">
                <a:solidFill>
                  <a:schemeClr val="tx1"/>
                </a:solidFill>
                <a:effectLst>
                  <a:outerShdw blurRad="38100" dist="38100" dir="2700000" algn="tl">
                    <a:srgbClr val="000000">
                      <a:alpha val="43137"/>
                    </a:srgbClr>
                  </a:outerShdw>
                </a:effectLst>
              </a:rPr>
            </a:br>
            <a:r>
              <a:rPr lang="cs-CZ" sz="2800" dirty="0" smtClean="0"/>
              <a:t>Personální stránka veřejné správy. Veřejná služba. </a:t>
            </a:r>
            <a:br>
              <a:rPr lang="cs-CZ" sz="2800" dirty="0" smtClean="0"/>
            </a:br>
            <a:r>
              <a:rPr lang="cs-CZ" sz="2800" dirty="0" smtClean="0"/>
              <a:t>Etické kodexy veřejné správy.</a:t>
            </a:r>
            <a:br>
              <a:rPr lang="cs-CZ" sz="2800" dirty="0" smtClean="0"/>
            </a:br>
            <a:r>
              <a:rPr lang="cs-CZ" sz="2800" dirty="0" smtClean="0"/>
              <a:t> </a:t>
            </a:r>
            <a:r>
              <a:rPr lang="cs-CZ" altLang="cs-CZ" sz="2800" dirty="0">
                <a:solidFill>
                  <a:schemeClr val="tx1"/>
                </a:solidFill>
              </a:rPr>
              <a:t/>
            </a:r>
            <a:br>
              <a:rPr lang="cs-CZ" altLang="cs-CZ" sz="2800" dirty="0">
                <a:solidFill>
                  <a:schemeClr val="tx1"/>
                </a:solidFill>
              </a:rPr>
            </a:br>
            <a:r>
              <a:rPr lang="cs-CZ" altLang="cs-CZ" sz="2800" dirty="0" smtClean="0">
                <a:solidFill>
                  <a:schemeClr val="tx1"/>
                </a:solidFill>
              </a:rPr>
              <a:t/>
            </a:r>
            <a:br>
              <a:rPr lang="cs-CZ" altLang="cs-CZ" sz="2800" dirty="0" smtClean="0">
                <a:solidFill>
                  <a:schemeClr val="tx1"/>
                </a:solidFill>
              </a:rPr>
            </a:br>
            <a:r>
              <a:rPr lang="cs-CZ" altLang="cs-CZ" dirty="0">
                <a:solidFill>
                  <a:schemeClr val="tx1"/>
                </a:solidFill>
              </a:rPr>
              <a:t/>
            </a:r>
            <a:br>
              <a:rPr lang="cs-CZ" altLang="cs-CZ" dirty="0">
                <a:solidFill>
                  <a:schemeClr val="tx1"/>
                </a:solidFill>
              </a:rPr>
            </a:br>
            <a:r>
              <a:rPr lang="cs-CZ" altLang="cs-CZ" dirty="0" smtClean="0">
                <a:solidFill>
                  <a:schemeClr val="tx1"/>
                </a:solidFill>
              </a:rPr>
              <a:t>	</a:t>
            </a:r>
            <a:r>
              <a:rPr lang="cs-CZ" altLang="cs-CZ" sz="2400" b="0" dirty="0" err="1" smtClean="0">
                <a:solidFill>
                  <a:schemeClr val="tx1"/>
                </a:solidFill>
              </a:rPr>
              <a:t>doc.JUDr</a:t>
            </a:r>
            <a:r>
              <a:rPr lang="cs-CZ" altLang="cs-CZ" sz="2400" b="0" dirty="0">
                <a:solidFill>
                  <a:schemeClr val="tx1"/>
                </a:solidFill>
              </a:rPr>
              <a:t>. </a:t>
            </a:r>
            <a:r>
              <a:rPr lang="cs-CZ" altLang="cs-CZ" sz="2400" b="0" dirty="0" smtClean="0">
                <a:solidFill>
                  <a:schemeClr val="tx1"/>
                </a:solidFill>
              </a:rPr>
              <a:t>Soňa Skulová, </a:t>
            </a:r>
            <a:r>
              <a:rPr lang="cs-CZ" altLang="cs-CZ" sz="2400" b="0" dirty="0">
                <a:solidFill>
                  <a:schemeClr val="tx1"/>
                </a:solidFill>
              </a:rPr>
              <a:t>Ph.D.</a:t>
            </a:r>
          </a:p>
        </p:txBody>
      </p:sp>
    </p:spTree>
    <p:extLst>
      <p:ext uri="{BB962C8B-B14F-4D97-AF65-F5344CB8AC3E}">
        <p14:creationId xmlns:p14="http://schemas.microsoft.com/office/powerpoint/2010/main" val="2206858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48498"/>
            <a:ext cx="8086635" cy="527222"/>
          </a:xfrm>
        </p:spPr>
        <p:txBody>
          <a:bodyPr/>
          <a:lstStyle/>
          <a:p>
            <a:r>
              <a:rPr lang="cs-CZ" dirty="0" smtClean="0"/>
              <a:t>Recentní vývoj ( po r.1989)</a:t>
            </a:r>
            <a:endParaRPr lang="cs-CZ" dirty="0"/>
          </a:p>
        </p:txBody>
      </p:sp>
      <p:sp>
        <p:nvSpPr>
          <p:cNvPr id="3" name="Zástupný symbol pro obsah 2"/>
          <p:cNvSpPr>
            <a:spLocks noGrp="1"/>
          </p:cNvSpPr>
          <p:nvPr>
            <p:ph idx="1"/>
          </p:nvPr>
        </p:nvSpPr>
        <p:spPr>
          <a:xfrm>
            <a:off x="509589" y="1392196"/>
            <a:ext cx="8082321" cy="4740318"/>
          </a:xfrm>
        </p:spPr>
        <p:txBody>
          <a:bodyPr/>
          <a:lstStyle/>
          <a:p>
            <a:endParaRPr lang="cs-CZ" sz="1800" dirty="0" smtClean="0"/>
          </a:p>
          <a:p>
            <a:r>
              <a:rPr lang="cs-CZ" sz="1800" dirty="0" smtClean="0"/>
              <a:t>Pozvolný - pomalý </a:t>
            </a:r>
            <a:r>
              <a:rPr lang="cs-CZ" sz="1800" dirty="0" smtClean="0"/>
              <a:t>návrat ke standardům.</a:t>
            </a:r>
          </a:p>
          <a:p>
            <a:pPr algn="just"/>
            <a:endParaRPr lang="cs-CZ" sz="1800" dirty="0" smtClean="0"/>
          </a:p>
          <a:p>
            <a:pPr algn="just"/>
            <a:r>
              <a:rPr lang="cs-CZ" sz="1800" dirty="0" smtClean="0"/>
              <a:t>Nejprve dílčí změny v zákoníku práce ( pouze základní rozsah </a:t>
            </a:r>
            <a:r>
              <a:rPr lang="cs-CZ" sz="1800" dirty="0" smtClean="0">
                <a:effectLst>
                  <a:outerShdw blurRad="38100" dist="38100" dir="2700000" algn="tl">
                    <a:srgbClr val="000000">
                      <a:alpha val="43137"/>
                    </a:srgbClr>
                  </a:outerShdw>
                </a:effectLst>
              </a:rPr>
              <a:t>specifických</a:t>
            </a:r>
            <a:r>
              <a:rPr lang="cs-CZ" sz="1800" dirty="0" smtClean="0"/>
              <a:t> </a:t>
            </a:r>
            <a:r>
              <a:rPr lang="cs-CZ" sz="1800" dirty="0" smtClean="0">
                <a:effectLst>
                  <a:outerShdw blurRad="38100" dist="38100" dir="2700000" algn="tl">
                    <a:srgbClr val="000000">
                      <a:alpha val="43137"/>
                    </a:srgbClr>
                  </a:outerShdw>
                </a:effectLst>
              </a:rPr>
              <a:t> povinností </a:t>
            </a:r>
            <a:r>
              <a:rPr lang="cs-CZ" sz="1800" dirty="0" smtClean="0"/>
              <a:t>této skupiny zaměstnanců – </a:t>
            </a:r>
            <a:r>
              <a:rPr lang="cs-CZ" sz="1800" i="1" dirty="0" smtClean="0">
                <a:effectLst>
                  <a:outerShdw blurRad="38100" dist="38100" dir="2700000" algn="tl">
                    <a:srgbClr val="000000">
                      <a:alpha val="43137"/>
                    </a:srgbClr>
                  </a:outerShdw>
                </a:effectLst>
              </a:rPr>
              <a:t>mlčenlivost, nestrannost, zákaz přijímání darů, omezení podnikatelské činnosti</a:t>
            </a:r>
            <a:r>
              <a:rPr lang="cs-CZ" sz="1800" dirty="0" smtClean="0"/>
              <a:t>).</a:t>
            </a:r>
          </a:p>
          <a:p>
            <a:pPr algn="just"/>
            <a:endParaRPr lang="cs-CZ" sz="1800" dirty="0" smtClean="0"/>
          </a:p>
          <a:p>
            <a:pPr algn="just"/>
            <a:r>
              <a:rPr lang="cs-CZ" sz="1800" dirty="0" smtClean="0"/>
              <a:t>V rámci </a:t>
            </a:r>
            <a:r>
              <a:rPr lang="cs-CZ" sz="1800" dirty="0" smtClean="0">
                <a:effectLst>
                  <a:outerShdw blurRad="38100" dist="38100" dir="2700000" algn="tl">
                    <a:srgbClr val="000000">
                      <a:alpha val="43137"/>
                    </a:srgbClr>
                  </a:outerShdw>
                </a:effectLst>
              </a:rPr>
              <a:t>reformy veřejné správy </a:t>
            </a:r>
            <a:r>
              <a:rPr lang="cs-CZ" sz="1800" dirty="0" smtClean="0"/>
              <a:t>(počátkem milénia) – úsilí o adekvátní právní zakotvení státní služby, resp. veřejné služby. </a:t>
            </a:r>
          </a:p>
          <a:p>
            <a:pPr algn="just"/>
            <a:endParaRPr lang="cs-CZ" sz="1800" dirty="0"/>
          </a:p>
          <a:p>
            <a:pPr algn="just"/>
            <a:r>
              <a:rPr lang="cs-CZ" sz="1800" dirty="0" smtClean="0">
                <a:effectLst>
                  <a:outerShdw blurRad="38100" dist="38100" dir="2700000" algn="tl">
                    <a:srgbClr val="000000">
                      <a:alpha val="43137"/>
                    </a:srgbClr>
                  </a:outerShdw>
                </a:effectLst>
              </a:rPr>
              <a:t>Specifický</a:t>
            </a:r>
            <a:r>
              <a:rPr lang="cs-CZ" sz="1800" dirty="0" smtClean="0"/>
              <a:t> recentní </a:t>
            </a:r>
            <a:r>
              <a:rPr lang="cs-CZ" sz="1800" dirty="0" smtClean="0">
                <a:effectLst>
                  <a:outerShdw blurRad="38100" dist="38100" dir="2700000" algn="tl">
                    <a:srgbClr val="000000">
                      <a:alpha val="43137"/>
                    </a:srgbClr>
                  </a:outerShdw>
                </a:effectLst>
              </a:rPr>
              <a:t>vývoj v oblasti právního režimu státní služby </a:t>
            </a:r>
            <a:r>
              <a:rPr lang="cs-CZ" sz="1800" dirty="0" smtClean="0"/>
              <a:t>(„státní úředníci“). </a:t>
            </a:r>
          </a:p>
          <a:p>
            <a:pPr lvl="4" algn="just"/>
            <a:endParaRPr lang="cs-CZ" sz="2000" dirty="0" smtClean="0"/>
          </a:p>
          <a:p>
            <a:pPr algn="just"/>
            <a:endParaRPr lang="cs-CZ" sz="2000" dirty="0" smtClean="0"/>
          </a:p>
          <a:p>
            <a:pPr algn="just"/>
            <a:endParaRPr lang="cs-CZ" sz="2000" dirty="0" smtClean="0"/>
          </a:p>
          <a:p>
            <a:pPr algn="just"/>
            <a:endParaRPr lang="cs-CZ" sz="2000" dirty="0" smtClean="0"/>
          </a:p>
          <a:p>
            <a:pPr marL="0" indent="0" algn="just">
              <a:buNone/>
            </a:pPr>
            <a:r>
              <a:rPr lang="cs-CZ" sz="2000" dirty="0" smtClean="0"/>
              <a:t> </a:t>
            </a:r>
            <a:endParaRPr lang="cs-CZ" sz="2000" dirty="0"/>
          </a:p>
        </p:txBody>
      </p:sp>
      <p:sp>
        <p:nvSpPr>
          <p:cNvPr id="4" name="Zástupný symbol pro zápatí 3"/>
          <p:cNvSpPr>
            <a:spLocks noGrp="1"/>
          </p:cNvSpPr>
          <p:nvPr>
            <p:ph type="ftr" sz="quarter" idx="10"/>
          </p:nvPr>
        </p:nvSpPr>
        <p:spPr/>
        <p:txBody>
          <a:bodyPr/>
          <a:lstStyle/>
          <a:p>
            <a:r>
              <a:rPr lang="cs-CZ" altLang="cs-CZ" dirty="0"/>
              <a:t>Katedra správní vědy a správního práva </a:t>
            </a:r>
          </a:p>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4"/>
            <a:r>
              <a:rPr lang="cs-CZ" dirty="0" smtClean="0">
                <a:solidFill>
                  <a:schemeClr val="tx1"/>
                </a:solidFill>
              </a:rPr>
              <a:t>Platná úprava rozlišuje :</a:t>
            </a:r>
            <a:br>
              <a:rPr lang="cs-CZ" dirty="0" smtClean="0">
                <a:solidFill>
                  <a:schemeClr val="tx1"/>
                </a:solidFill>
              </a:rPr>
            </a:br>
            <a:endParaRPr lang="cs-CZ" dirty="0">
              <a:solidFill>
                <a:schemeClr val="tx1"/>
              </a:solidFill>
            </a:endParaRPr>
          </a:p>
        </p:txBody>
      </p:sp>
      <p:sp>
        <p:nvSpPr>
          <p:cNvPr id="3" name="Zástupný symbol pro obsah 2"/>
          <p:cNvSpPr>
            <a:spLocks noGrp="1"/>
          </p:cNvSpPr>
          <p:nvPr>
            <p:ph idx="1"/>
          </p:nvPr>
        </p:nvSpPr>
        <p:spPr>
          <a:xfrm>
            <a:off x="509589" y="1660634"/>
            <a:ext cx="8082321" cy="4471879"/>
          </a:xfrm>
        </p:spPr>
        <p:txBody>
          <a:bodyPr/>
          <a:lstStyle/>
          <a:p>
            <a:pPr algn="just"/>
            <a:r>
              <a:rPr lang="cs-CZ" sz="2000" i="1" dirty="0" smtClean="0">
                <a:effectLst>
                  <a:outerShdw blurRad="38100" dist="38100" dir="2700000" algn="tl">
                    <a:srgbClr val="000000">
                      <a:alpha val="43137"/>
                    </a:srgbClr>
                  </a:outerShdw>
                </a:effectLst>
              </a:rPr>
              <a:t>úředníky územních samosprávných celků </a:t>
            </a:r>
            <a:r>
              <a:rPr lang="cs-CZ" sz="2000" dirty="0" smtClean="0"/>
              <a:t>(jsou </a:t>
            </a:r>
            <a:r>
              <a:rPr lang="cs-CZ" sz="2000" dirty="0" smtClean="0">
                <a:effectLst>
                  <a:outerShdw blurRad="38100" dist="38100" dir="2700000" algn="tl">
                    <a:srgbClr val="000000">
                      <a:alpha val="43137"/>
                    </a:srgbClr>
                  </a:outerShdw>
                </a:effectLst>
              </a:rPr>
              <a:t>zaměstnanci</a:t>
            </a:r>
            <a:r>
              <a:rPr lang="cs-CZ" sz="2000" dirty="0" smtClean="0"/>
              <a:t> tohoto ÚSC)  </a:t>
            </a:r>
            <a:r>
              <a:rPr lang="cs-CZ" sz="2000" dirty="0" smtClean="0">
                <a:effectLst>
                  <a:outerShdw blurRad="38100" dist="38100" dir="2700000" algn="tl">
                    <a:srgbClr val="000000">
                      <a:alpha val="43137"/>
                    </a:srgbClr>
                  </a:outerShdw>
                </a:effectLst>
              </a:rPr>
              <a:t>- z.č. 312/2002 Sb</a:t>
            </a:r>
            <a:r>
              <a:rPr lang="cs-CZ" sz="2000" dirty="0" smtClean="0"/>
              <a:t>. (k němu podpůrně - zákoník práce)</a:t>
            </a:r>
          </a:p>
          <a:p>
            <a:pPr marL="0" indent="0" algn="just">
              <a:buNone/>
            </a:pPr>
            <a:r>
              <a:rPr lang="cs-CZ" sz="2000" dirty="0"/>
              <a:t> </a:t>
            </a:r>
            <a:r>
              <a:rPr lang="cs-CZ" sz="2000" dirty="0" smtClean="0"/>
              <a:t>        = </a:t>
            </a:r>
            <a:r>
              <a:rPr lang="cs-CZ" sz="2000" dirty="0" smtClean="0">
                <a:effectLst>
                  <a:outerShdw blurRad="38100" dist="38100" dir="2700000" algn="tl">
                    <a:srgbClr val="000000">
                      <a:alpha val="43137"/>
                    </a:srgbClr>
                  </a:outerShdw>
                </a:effectLst>
              </a:rPr>
              <a:t>NEJDE O STÁTNÍ SLUŽBU.</a:t>
            </a:r>
          </a:p>
          <a:p>
            <a:pPr algn="just"/>
            <a:endParaRPr lang="cs-CZ" sz="2000" dirty="0" smtClean="0"/>
          </a:p>
          <a:p>
            <a:pPr algn="just"/>
            <a:r>
              <a:rPr lang="cs-CZ" sz="2000" i="1" dirty="0" smtClean="0">
                <a:effectLst>
                  <a:outerShdw blurRad="38100" dist="38100" dir="2700000" algn="tl">
                    <a:srgbClr val="000000">
                      <a:alpha val="43137"/>
                    </a:srgbClr>
                  </a:outerShdw>
                </a:effectLst>
              </a:rPr>
              <a:t>úředníky státní </a:t>
            </a:r>
            <a:r>
              <a:rPr lang="cs-CZ" sz="2000" dirty="0" smtClean="0"/>
              <a:t>(</a:t>
            </a:r>
            <a:r>
              <a:rPr lang="cs-CZ" sz="2000" dirty="0" smtClean="0">
                <a:effectLst>
                  <a:outerShdw blurRad="38100" dist="38100" dir="2700000" algn="tl">
                    <a:srgbClr val="000000">
                      <a:alpha val="43137"/>
                    </a:srgbClr>
                  </a:outerShdw>
                </a:effectLst>
              </a:rPr>
              <a:t>z.č.234/2014 Sb., zákon o státní službě /“ZOSS“/) </a:t>
            </a:r>
            <a:r>
              <a:rPr lang="cs-CZ" sz="2000" dirty="0" smtClean="0"/>
              <a:t>– jsou </a:t>
            </a:r>
            <a:r>
              <a:rPr lang="cs-CZ" sz="2000" dirty="0" smtClean="0">
                <a:effectLst>
                  <a:outerShdw blurRad="38100" dist="38100" dir="2700000" algn="tl">
                    <a:srgbClr val="000000">
                      <a:alpha val="43137"/>
                    </a:srgbClr>
                  </a:outerShdw>
                </a:effectLst>
              </a:rPr>
              <a:t>zaměstnanci státu,</a:t>
            </a:r>
            <a:r>
              <a:rPr lang="cs-CZ" sz="2000" dirty="0" smtClean="0"/>
              <a:t> </a:t>
            </a:r>
            <a:r>
              <a:rPr lang="cs-CZ" sz="2000" dirty="0" smtClean="0">
                <a:effectLst>
                  <a:outerShdw blurRad="38100" dist="38100" dir="2700000" algn="tl">
                    <a:srgbClr val="000000">
                      <a:alpha val="43137"/>
                    </a:srgbClr>
                  </a:outerShdw>
                </a:effectLst>
              </a:rPr>
              <a:t>ve služebním poměru.</a:t>
            </a:r>
          </a:p>
          <a:p>
            <a:pPr algn="just">
              <a:buNone/>
            </a:pPr>
            <a:r>
              <a:rPr lang="cs-CZ" sz="2000" dirty="0" smtClean="0"/>
              <a:t> </a:t>
            </a:r>
          </a:p>
          <a:p>
            <a:pPr algn="just"/>
            <a:r>
              <a:rPr lang="cs-CZ" sz="2000" i="1" dirty="0" smtClean="0">
                <a:effectLst>
                  <a:outerShdw blurRad="38100" dist="38100" dir="2700000" algn="tl">
                    <a:srgbClr val="000000">
                      <a:alpha val="43137"/>
                    </a:srgbClr>
                  </a:outerShdw>
                </a:effectLst>
              </a:rPr>
              <a:t>příslušníky</a:t>
            </a:r>
            <a:r>
              <a:rPr lang="cs-CZ" sz="2000" dirty="0" smtClean="0"/>
              <a:t> </a:t>
            </a:r>
            <a:r>
              <a:rPr lang="cs-CZ" sz="2000" i="1" dirty="0" smtClean="0">
                <a:effectLst>
                  <a:outerShdw blurRad="38100" dist="38100" dir="2700000" algn="tl">
                    <a:srgbClr val="000000">
                      <a:alpha val="43137"/>
                    </a:srgbClr>
                  </a:outerShdw>
                </a:effectLst>
              </a:rPr>
              <a:t>bezpečnostních sborů </a:t>
            </a:r>
            <a:r>
              <a:rPr lang="cs-CZ" sz="2000" dirty="0" smtClean="0"/>
              <a:t>(</a:t>
            </a:r>
            <a:r>
              <a:rPr lang="cs-CZ" sz="2000" dirty="0" smtClean="0">
                <a:effectLst>
                  <a:outerShdw blurRad="38100" dist="38100" dir="2700000" algn="tl">
                    <a:srgbClr val="000000">
                      <a:alpha val="43137"/>
                    </a:srgbClr>
                  </a:outerShdw>
                </a:effectLst>
              </a:rPr>
              <a:t>z.č.361/2003 Sb.) </a:t>
            </a:r>
            <a:r>
              <a:rPr lang="cs-CZ" sz="2000" dirty="0" smtClean="0"/>
              <a:t>– PČR, HZS, CS, VS, GIBS, BIS, ÚZSI = rovněž </a:t>
            </a:r>
            <a:r>
              <a:rPr lang="cs-CZ" sz="2000" dirty="0" smtClean="0">
                <a:effectLst>
                  <a:outerShdw blurRad="38100" dist="38100" dir="2700000" algn="tl">
                    <a:srgbClr val="000000">
                      <a:alpha val="43137"/>
                    </a:srgbClr>
                  </a:outerShdw>
                </a:effectLst>
              </a:rPr>
              <a:t>ve služebním poměru </a:t>
            </a:r>
            <a:r>
              <a:rPr lang="cs-CZ" sz="2000" dirty="0" smtClean="0"/>
              <a:t>(ještě užší vztah </a:t>
            </a:r>
            <a:r>
              <a:rPr lang="cs-CZ" sz="2000" dirty="0" smtClean="0">
                <a:effectLst>
                  <a:outerShdw blurRad="38100" dist="38100" dir="2700000" algn="tl">
                    <a:srgbClr val="000000">
                      <a:alpha val="43137"/>
                    </a:srgbClr>
                  </a:outerShdw>
                </a:effectLst>
              </a:rPr>
              <a:t>ke státu</a:t>
            </a:r>
            <a:r>
              <a:rPr lang="cs-CZ" sz="2000" dirty="0" smtClean="0"/>
              <a:t>).</a:t>
            </a:r>
          </a:p>
          <a:p>
            <a:pPr algn="just"/>
            <a:endParaRPr lang="cs-CZ" sz="2000" dirty="0" smtClean="0"/>
          </a:p>
          <a:p>
            <a:pPr algn="just"/>
            <a:r>
              <a:rPr lang="cs-CZ" sz="2000" i="1" dirty="0" smtClean="0">
                <a:effectLst>
                  <a:outerShdw blurRad="38100" dist="38100" dir="2700000" algn="tl">
                    <a:srgbClr val="000000">
                      <a:alpha val="43137"/>
                    </a:srgbClr>
                  </a:outerShdw>
                </a:effectLst>
              </a:rPr>
              <a:t>vojáky z povolání </a:t>
            </a:r>
            <a:r>
              <a:rPr lang="cs-CZ" sz="2000" dirty="0" smtClean="0"/>
              <a:t>(</a:t>
            </a:r>
            <a:r>
              <a:rPr lang="cs-CZ" sz="2000" dirty="0" smtClean="0">
                <a:effectLst>
                  <a:outerShdw blurRad="38100" dist="38100" dir="2700000" algn="tl">
                    <a:srgbClr val="000000">
                      <a:alpha val="43137"/>
                    </a:srgbClr>
                  </a:outerShdw>
                </a:effectLst>
              </a:rPr>
              <a:t>z.č. 221/1999 Sb.</a:t>
            </a:r>
            <a:r>
              <a:rPr lang="cs-CZ" sz="2000" dirty="0" smtClean="0"/>
              <a:t>) – rovněž </a:t>
            </a:r>
            <a:r>
              <a:rPr lang="cs-CZ" sz="2000" dirty="0" smtClean="0">
                <a:effectLst>
                  <a:outerShdw blurRad="38100" dist="38100" dir="2700000" algn="tl">
                    <a:srgbClr val="000000">
                      <a:alpha val="43137"/>
                    </a:srgbClr>
                  </a:outerShdw>
                </a:effectLst>
              </a:rPr>
              <a:t>ve služebním poměru.</a:t>
            </a:r>
            <a:endParaRPr lang="cs-CZ" dirty="0">
              <a:effectLst>
                <a:outerShdw blurRad="38100" dist="38100" dir="2700000" algn="tl">
                  <a:srgbClr val="000000">
                    <a:alpha val="43137"/>
                  </a:srgbClr>
                </a:outerShdw>
              </a:effectLst>
            </a:endParaRPr>
          </a:p>
        </p:txBody>
      </p:sp>
      <p:sp>
        <p:nvSpPr>
          <p:cNvPr id="4" name="Zástupný symbol pro zápatí 3"/>
          <p:cNvSpPr>
            <a:spLocks noGrp="1"/>
          </p:cNvSpPr>
          <p:nvPr>
            <p:ph type="ftr" sz="quarter" idx="10"/>
          </p:nvPr>
        </p:nvSpPr>
        <p:spPr/>
        <p:txBody>
          <a:bodyPr/>
          <a:lstStyle/>
          <a:p>
            <a:r>
              <a:rPr lang="cs-CZ" altLang="cs-CZ" dirty="0"/>
              <a:t>Katedra správní vědy a správního práva </a:t>
            </a:r>
          </a:p>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125539"/>
            <a:ext cx="8086635" cy="414937"/>
          </a:xfrm>
        </p:spPr>
        <p:txBody>
          <a:bodyPr/>
          <a:lstStyle/>
          <a:p>
            <a:pPr algn="ctr">
              <a:defRPr/>
            </a:pPr>
            <a:r>
              <a:rPr lang="cs-CZ" altLang="cs-CZ" dirty="0" smtClean="0">
                <a:solidFill>
                  <a:schemeClr val="tx1"/>
                </a:solidFill>
                <a:effectLst>
                  <a:outerShdw blurRad="38100" dist="38100" dir="2700000" algn="tl">
                    <a:srgbClr val="000000">
                      <a:alpha val="43137"/>
                    </a:srgbClr>
                  </a:outerShdw>
                </a:effectLst>
              </a:rPr>
              <a:t>Pojem a znaky „státní služby“</a:t>
            </a:r>
            <a:endParaRPr lang="cs-CZ" dirty="0">
              <a:solidFill>
                <a:schemeClr val="tx1"/>
              </a:solidFill>
            </a:endParaRPr>
          </a:p>
        </p:txBody>
      </p:sp>
      <p:sp>
        <p:nvSpPr>
          <p:cNvPr id="3" name="Zástupný symbol pro obsah 2"/>
          <p:cNvSpPr>
            <a:spLocks noGrp="1"/>
          </p:cNvSpPr>
          <p:nvPr>
            <p:ph idx="1"/>
          </p:nvPr>
        </p:nvSpPr>
        <p:spPr>
          <a:xfrm>
            <a:off x="857250" y="1773238"/>
            <a:ext cx="7772400" cy="4490928"/>
          </a:xfrm>
        </p:spPr>
        <p:txBody>
          <a:bodyPr/>
          <a:lstStyle/>
          <a:p>
            <a:pPr>
              <a:defRPr/>
            </a:pPr>
            <a:endParaRPr lang="cs-CZ" sz="2000" dirty="0" smtClean="0"/>
          </a:p>
          <a:p>
            <a:pPr>
              <a:defRPr/>
            </a:pPr>
            <a:r>
              <a:rPr lang="cs-CZ" sz="2000" dirty="0" smtClean="0"/>
              <a:t>Z </a:t>
            </a:r>
            <a:r>
              <a:rPr lang="cs-CZ" sz="2000" dirty="0" smtClean="0"/>
              <a:t>těchto důvodů se státní služba vyvinula jako</a:t>
            </a:r>
          </a:p>
          <a:p>
            <a:pPr>
              <a:buFont typeface="Wingdings" pitchFamily="2" charset="2"/>
              <a:buNone/>
              <a:defRPr/>
            </a:pPr>
            <a:r>
              <a:rPr lang="cs-CZ" sz="2000" b="1" i="1" dirty="0" smtClean="0">
                <a:effectLst>
                  <a:outerShdw blurRad="38100" dist="38100" dir="2700000" algn="tl">
                    <a:srgbClr val="000000">
                      <a:alpha val="43137"/>
                    </a:srgbClr>
                  </a:outerShdw>
                </a:effectLst>
              </a:rPr>
              <a:t>               veřejnoprávní vztah </a:t>
            </a:r>
          </a:p>
          <a:p>
            <a:pPr>
              <a:buFont typeface="Wingdings" pitchFamily="2" charset="2"/>
              <a:buNone/>
              <a:defRPr/>
            </a:pPr>
            <a:r>
              <a:rPr lang="cs-CZ" sz="2000" dirty="0" smtClean="0"/>
              <a:t>(</a:t>
            </a:r>
            <a:r>
              <a:rPr lang="cs-CZ" sz="2000" i="1" dirty="0" smtClean="0"/>
              <a:t>na rozdíl od pracovního poměru </a:t>
            </a:r>
            <a:r>
              <a:rPr lang="cs-CZ" sz="2000" dirty="0" smtClean="0"/>
              <a:t>v soukromé sféře), </a:t>
            </a:r>
          </a:p>
          <a:p>
            <a:pPr>
              <a:buFont typeface="Wingdings" pitchFamily="2" charset="2"/>
              <a:buNone/>
              <a:defRPr/>
            </a:pPr>
            <a:r>
              <a:rPr lang="cs-CZ" sz="2000" dirty="0" smtClean="0"/>
              <a:t>           a to vztah </a:t>
            </a:r>
            <a:r>
              <a:rPr lang="cs-CZ" sz="2000" b="1" i="1" dirty="0" smtClean="0"/>
              <a:t>mezi</a:t>
            </a:r>
            <a:r>
              <a:rPr lang="cs-CZ" sz="2000" dirty="0" smtClean="0"/>
              <a:t> státem a zaměstnancem (úředníkem).</a:t>
            </a:r>
          </a:p>
          <a:p>
            <a:pPr marL="0" indent="0" algn="just">
              <a:buNone/>
              <a:defRPr/>
            </a:pPr>
            <a:r>
              <a:rPr lang="cs-CZ" sz="2000" b="1" dirty="0" smtClean="0"/>
              <a:t/>
            </a:r>
            <a:br>
              <a:rPr lang="cs-CZ" sz="2000" b="1" dirty="0" smtClean="0"/>
            </a:br>
            <a:r>
              <a:rPr lang="cs-CZ" sz="2000" b="1" dirty="0" smtClean="0"/>
              <a:t>     - Řízení </a:t>
            </a:r>
            <a:r>
              <a:rPr lang="cs-CZ" sz="2000" dirty="0" smtClean="0"/>
              <a:t>ve věcech služebního poměru </a:t>
            </a:r>
            <a:r>
              <a:rPr lang="cs-CZ" sz="2000" dirty="0" smtClean="0">
                <a:effectLst>
                  <a:outerShdw blurRad="38100" dist="38100" dir="2700000" algn="tl">
                    <a:srgbClr val="000000">
                      <a:alpha val="43137"/>
                    </a:srgbClr>
                  </a:outerShdw>
                </a:effectLst>
              </a:rPr>
              <a:t>upraveno zákonem</a:t>
            </a:r>
            <a:r>
              <a:rPr lang="cs-CZ" sz="2000" dirty="0" smtClean="0"/>
              <a:t>.</a:t>
            </a:r>
          </a:p>
          <a:p>
            <a:pPr marL="0" indent="0" algn="just">
              <a:buNone/>
              <a:defRPr/>
            </a:pPr>
            <a:endParaRPr lang="cs-CZ" sz="2000" b="1" dirty="0" smtClean="0"/>
          </a:p>
          <a:p>
            <a:pPr marL="0" indent="0">
              <a:buNone/>
              <a:defRPr/>
            </a:pPr>
            <a:r>
              <a:rPr lang="cs-CZ" sz="2000" b="1" dirty="0"/>
              <a:t> </a:t>
            </a:r>
            <a:r>
              <a:rPr lang="cs-CZ" sz="2000" b="1" dirty="0" smtClean="0"/>
              <a:t>    - </a:t>
            </a:r>
            <a:r>
              <a:rPr lang="cs-CZ" sz="2000" b="1" dirty="0" smtClean="0"/>
              <a:t>Rozhodnutí</a:t>
            </a:r>
            <a:r>
              <a:rPr lang="cs-CZ" sz="2000" dirty="0" smtClean="0"/>
              <a:t> </a:t>
            </a:r>
            <a:r>
              <a:rPr lang="cs-CZ" sz="2000" dirty="0" smtClean="0"/>
              <a:t>ve věcech služebního poměru </a:t>
            </a:r>
            <a:r>
              <a:rPr lang="cs-CZ" sz="2000" dirty="0" smtClean="0">
                <a:effectLst>
                  <a:outerShdw blurRad="38100" dist="38100" dir="2700000" algn="tl">
                    <a:srgbClr val="000000">
                      <a:alpha val="43137"/>
                    </a:srgbClr>
                  </a:outerShdw>
                </a:effectLst>
              </a:rPr>
              <a:t>podléhají soudnímu </a:t>
            </a:r>
            <a:r>
              <a:rPr lang="cs-CZ" sz="2000" dirty="0" smtClean="0">
                <a:effectLst>
                  <a:outerShdw blurRad="38100" dist="38100" dir="2700000" algn="tl">
                    <a:srgbClr val="000000">
                      <a:alpha val="43137"/>
                    </a:srgbClr>
                  </a:outerShdw>
                </a:effectLst>
              </a:rPr>
              <a:t> 	přezkumu</a:t>
            </a:r>
            <a:r>
              <a:rPr lang="cs-CZ" sz="2000" dirty="0" smtClean="0">
                <a:effectLst>
                  <a:outerShdw blurRad="38100" dist="38100" dir="2700000" algn="tl">
                    <a:srgbClr val="000000">
                      <a:alpha val="43137"/>
                    </a:srgbClr>
                  </a:outerShdw>
                </a:effectLst>
              </a:rPr>
              <a:t>.  </a:t>
            </a:r>
          </a:p>
          <a:p>
            <a:pPr>
              <a:buFont typeface="Wingdings" pitchFamily="2" charset="2"/>
              <a:buNone/>
              <a:defRPr/>
            </a:pPr>
            <a:r>
              <a:rPr lang="cs-CZ" sz="2000" dirty="0" smtClean="0"/>
              <a:t>	</a:t>
            </a:r>
          </a:p>
          <a:p>
            <a:pPr>
              <a:buFont typeface="Wingdings" pitchFamily="2" charset="2"/>
              <a:buNone/>
              <a:defRPr/>
            </a:pPr>
            <a:endParaRPr lang="cs-CZ" sz="2000" b="1" dirty="0" smtClean="0">
              <a:solidFill>
                <a:srgbClr val="0070C0"/>
              </a:solidFill>
            </a:endParaRPr>
          </a:p>
        </p:txBody>
      </p:sp>
      <p:sp>
        <p:nvSpPr>
          <p:cNvPr id="4" name="Zástupný symbol pro zápatí 3"/>
          <p:cNvSpPr>
            <a:spLocks noGrp="1"/>
          </p:cNvSpPr>
          <p:nvPr>
            <p:ph type="ftr" sz="quarter" idx="10"/>
          </p:nvPr>
        </p:nvSpPr>
        <p:spPr/>
        <p:txBody>
          <a:bodyPr/>
          <a:lstStyle/>
          <a:p>
            <a:pPr>
              <a:defRPr/>
            </a:pPr>
            <a:r>
              <a:rPr lang="cs-CZ" altLang="cs-CZ" dirty="0"/>
              <a:t>Katedra správní vědy a správního práva </a:t>
            </a:r>
          </a:p>
          <a:p>
            <a:pPr>
              <a:defRPr/>
            </a:pPr>
            <a:endParaRPr lang="cs-CZ" dirty="0"/>
          </a:p>
        </p:txBody>
      </p:sp>
      <p:sp>
        <p:nvSpPr>
          <p:cNvPr id="11269" name="Zástupný symbol pro číslo snímku 4"/>
          <p:cNvSpPr>
            <a:spLocks noGrp="1"/>
          </p:cNvSpPr>
          <p:nvPr>
            <p:ph type="sldNum" sz="quarter" idx="11"/>
          </p:nvPr>
        </p:nvSpPr>
        <p:spPr>
          <a:noFill/>
        </p:spPr>
        <p:txBody>
          <a:bodyPr/>
          <a:lstStyle/>
          <a:p>
            <a:fld id="{B272A03C-8378-44D5-A7DC-4849A9C08DB7}" type="slidenum">
              <a:rPr lang="cs-CZ" altLang="cs-CZ" smtClean="0"/>
              <a:pPr/>
              <a:t>12</a:t>
            </a:fld>
            <a:endParaRPr lang="cs-CZ" altLang="cs-CZ"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125539"/>
            <a:ext cx="8086635" cy="439650"/>
          </a:xfrm>
        </p:spPr>
        <p:txBody>
          <a:bodyPr/>
          <a:lstStyle/>
          <a:p>
            <a:pPr algn="ctr">
              <a:defRPr/>
            </a:pPr>
            <a:r>
              <a:rPr lang="cs-CZ" altLang="cs-CZ" i="1" dirty="0" smtClean="0">
                <a:effectLst>
                  <a:outerShdw blurRad="38100" dist="38100" dir="2700000" algn="tl">
                    <a:srgbClr val="000000">
                      <a:alpha val="43137"/>
                    </a:srgbClr>
                  </a:outerShdw>
                </a:effectLst>
              </a:rPr>
              <a:t>Pojem a znaky „státní služby“ (1)</a:t>
            </a:r>
            <a:endParaRPr lang="cs-CZ" dirty="0"/>
          </a:p>
        </p:txBody>
      </p:sp>
      <p:sp>
        <p:nvSpPr>
          <p:cNvPr id="4" name="Zástupný symbol pro zápatí 3"/>
          <p:cNvSpPr>
            <a:spLocks noGrp="1"/>
          </p:cNvSpPr>
          <p:nvPr>
            <p:ph type="ftr" sz="quarter" idx="10"/>
          </p:nvPr>
        </p:nvSpPr>
        <p:spPr/>
        <p:txBody>
          <a:bodyPr/>
          <a:lstStyle/>
          <a:p>
            <a:pPr>
              <a:defRPr/>
            </a:pPr>
            <a:r>
              <a:rPr lang="cs-CZ" altLang="cs-CZ" dirty="0"/>
              <a:t>Katedra správní vědy a správního práva </a:t>
            </a:r>
          </a:p>
          <a:p>
            <a:pPr>
              <a:defRPr/>
            </a:pPr>
            <a:endParaRPr lang="cs-CZ" dirty="0"/>
          </a:p>
        </p:txBody>
      </p:sp>
      <p:sp>
        <p:nvSpPr>
          <p:cNvPr id="12292" name="Zástupný symbol pro číslo snímku 4"/>
          <p:cNvSpPr>
            <a:spLocks noGrp="1"/>
          </p:cNvSpPr>
          <p:nvPr>
            <p:ph type="sldNum" sz="quarter" idx="11"/>
          </p:nvPr>
        </p:nvSpPr>
        <p:spPr>
          <a:noFill/>
        </p:spPr>
        <p:txBody>
          <a:bodyPr/>
          <a:lstStyle/>
          <a:p>
            <a:fld id="{9881ACA8-331A-4273-B6BE-8DE7F5288354}" type="slidenum">
              <a:rPr lang="cs-CZ" altLang="cs-CZ" smtClean="0"/>
              <a:pPr/>
              <a:t>13</a:t>
            </a:fld>
            <a:endParaRPr lang="cs-CZ" altLang="cs-CZ" dirty="0" smtClean="0"/>
          </a:p>
        </p:txBody>
      </p:sp>
      <p:sp>
        <p:nvSpPr>
          <p:cNvPr id="7" name="Zástupný symbol pro obsah 2"/>
          <p:cNvSpPr>
            <a:spLocks noGrp="1"/>
          </p:cNvSpPr>
          <p:nvPr>
            <p:ph idx="1"/>
          </p:nvPr>
        </p:nvSpPr>
        <p:spPr>
          <a:xfrm>
            <a:off x="509589" y="1797269"/>
            <a:ext cx="8082321" cy="4335244"/>
          </a:xfrm>
        </p:spPr>
        <p:txBody>
          <a:bodyPr/>
          <a:lstStyle/>
          <a:p>
            <a:pPr>
              <a:buFont typeface="Wingdings" pitchFamily="2" charset="2"/>
              <a:buNone/>
              <a:defRPr/>
            </a:pPr>
            <a:r>
              <a:rPr lang="cs-CZ" b="1" i="1" dirty="0" smtClean="0">
                <a:solidFill>
                  <a:srgbClr val="7030A0"/>
                </a:solidFill>
              </a:rPr>
              <a:t>Typické znaky státně služebního poměru </a:t>
            </a:r>
            <a:r>
              <a:rPr lang="cs-CZ" dirty="0" smtClean="0"/>
              <a:t>:</a:t>
            </a:r>
          </a:p>
          <a:p>
            <a:pPr>
              <a:buFont typeface="Wingdings" pitchFamily="2" charset="2"/>
              <a:buChar char="Ø"/>
              <a:defRPr/>
            </a:pPr>
            <a:endParaRPr lang="cs-CZ" sz="2000" dirty="0" smtClean="0"/>
          </a:p>
          <a:p>
            <a:pPr>
              <a:buFont typeface="Wingdings" pitchFamily="2" charset="2"/>
              <a:buChar char="Ø"/>
              <a:defRPr/>
            </a:pPr>
            <a:r>
              <a:rPr lang="cs-CZ" sz="2000" b="1" dirty="0" smtClean="0"/>
              <a:t>Vzniká</a:t>
            </a:r>
            <a:r>
              <a:rPr lang="cs-CZ" sz="2000" dirty="0" smtClean="0">
                <a:solidFill>
                  <a:srgbClr val="00B050"/>
                </a:solidFill>
              </a:rPr>
              <a:t> </a:t>
            </a:r>
            <a:r>
              <a:rPr lang="cs-CZ" sz="2000" i="1" dirty="0" smtClean="0">
                <a:solidFill>
                  <a:srgbClr val="7030A0"/>
                </a:solidFill>
              </a:rPr>
              <a:t>jednostranným úkonem </a:t>
            </a:r>
            <a:r>
              <a:rPr lang="cs-CZ" sz="2000" dirty="0" smtClean="0"/>
              <a:t>- </a:t>
            </a:r>
            <a:r>
              <a:rPr lang="cs-CZ" sz="2000" dirty="0" smtClean="0">
                <a:solidFill>
                  <a:srgbClr val="7030A0"/>
                </a:solidFill>
              </a:rPr>
              <a:t>jmenováním</a:t>
            </a:r>
            <a:r>
              <a:rPr lang="cs-CZ" sz="2000" dirty="0" smtClean="0"/>
              <a:t> do funkce (nikoliv smluvně jako v soukromém sektoru), </a:t>
            </a:r>
            <a:r>
              <a:rPr lang="cs-CZ" sz="2000" dirty="0" smtClean="0">
                <a:solidFill>
                  <a:srgbClr val="68676C"/>
                </a:solidFill>
              </a:rPr>
              <a:t>/§ 31 ZOSS/ </a:t>
            </a:r>
          </a:p>
          <a:p>
            <a:pPr>
              <a:buFont typeface="Wingdings" pitchFamily="2" charset="2"/>
              <a:buChar char="Ø"/>
              <a:defRPr/>
            </a:pPr>
            <a:r>
              <a:rPr lang="cs-CZ" sz="2000" b="1" dirty="0" smtClean="0"/>
              <a:t>Vyšší nároky</a:t>
            </a:r>
            <a:r>
              <a:rPr lang="cs-CZ" sz="2000" b="1" dirty="0" smtClean="0">
                <a:solidFill>
                  <a:srgbClr val="00B050"/>
                </a:solidFill>
              </a:rPr>
              <a:t> </a:t>
            </a:r>
            <a:r>
              <a:rPr lang="cs-CZ" sz="2000" dirty="0" smtClean="0"/>
              <a:t>na zaměstnance (</a:t>
            </a:r>
            <a:r>
              <a:rPr lang="cs-CZ" sz="2000" i="1" dirty="0" smtClean="0">
                <a:solidFill>
                  <a:srgbClr val="7030A0"/>
                </a:solidFill>
              </a:rPr>
              <a:t>rozsah povinností</a:t>
            </a:r>
            <a:r>
              <a:rPr lang="cs-CZ" sz="2000" dirty="0" smtClean="0"/>
              <a:t>, včetně např. loajality, služební pohotovost, omezení podnikatelské činnosti, politické </a:t>
            </a:r>
            <a:r>
              <a:rPr lang="cs-CZ" sz="2000" dirty="0" err="1" smtClean="0"/>
              <a:t>angažovanosti,zákaz</a:t>
            </a:r>
            <a:r>
              <a:rPr lang="cs-CZ" sz="2000" dirty="0" smtClean="0"/>
              <a:t> </a:t>
            </a:r>
            <a:r>
              <a:rPr lang="cs-CZ" sz="2000" dirty="0" smtClean="0"/>
              <a:t>přijímání </a:t>
            </a:r>
            <a:r>
              <a:rPr lang="cs-CZ" sz="2000" dirty="0" smtClean="0"/>
              <a:t>darů, mlčenlivost…) </a:t>
            </a:r>
          </a:p>
          <a:p>
            <a:pPr>
              <a:buFont typeface="Wingdings" pitchFamily="2" charset="2"/>
              <a:buNone/>
              <a:defRPr/>
            </a:pPr>
            <a:r>
              <a:rPr lang="cs-CZ" sz="2000" dirty="0" smtClean="0">
                <a:solidFill>
                  <a:srgbClr val="68676C"/>
                </a:solidFill>
              </a:rPr>
              <a:t>     /Část III. ZOSS – Povinnosti a práva </a:t>
            </a:r>
            <a:r>
              <a:rPr lang="cs-CZ" sz="2000" dirty="0" err="1" smtClean="0">
                <a:solidFill>
                  <a:srgbClr val="68676C"/>
                </a:solidFill>
              </a:rPr>
              <a:t>st.zaměstnanců</a:t>
            </a:r>
            <a:r>
              <a:rPr lang="cs-CZ" sz="2000" dirty="0" smtClean="0">
                <a:solidFill>
                  <a:srgbClr val="68676C"/>
                </a:solidFill>
              </a:rPr>
              <a:t>,…/</a:t>
            </a:r>
          </a:p>
          <a:p>
            <a:pPr>
              <a:buFont typeface="Wingdings" pitchFamily="2" charset="2"/>
              <a:buChar char="Ø"/>
              <a:defRPr/>
            </a:pPr>
            <a:r>
              <a:rPr lang="cs-CZ" sz="2000" b="1" dirty="0" smtClean="0"/>
              <a:t>Disciplinární (kázeňská, </a:t>
            </a:r>
            <a:r>
              <a:rPr lang="cs-CZ" sz="2000" b="1" i="1" dirty="0" smtClean="0">
                <a:effectLst>
                  <a:outerShdw blurRad="38100" dist="38100" dir="2700000" algn="tl">
                    <a:srgbClr val="000000">
                      <a:alpha val="43137"/>
                    </a:srgbClr>
                  </a:outerShdw>
                </a:effectLst>
              </a:rPr>
              <a:t>kárná</a:t>
            </a:r>
            <a:r>
              <a:rPr lang="cs-CZ" sz="2000" b="1" dirty="0" smtClean="0"/>
              <a:t>)  odpovědnost</a:t>
            </a:r>
            <a:r>
              <a:rPr lang="cs-CZ" sz="2000" b="1" dirty="0" smtClean="0">
                <a:solidFill>
                  <a:srgbClr val="00B050"/>
                </a:solidFill>
              </a:rPr>
              <a:t> </a:t>
            </a:r>
            <a:r>
              <a:rPr lang="cs-CZ" sz="2000" dirty="0" smtClean="0"/>
              <a:t>( krajní sankce = zrušení služebního poměru) </a:t>
            </a:r>
          </a:p>
          <a:p>
            <a:pPr>
              <a:buFont typeface="Wingdings" pitchFamily="2" charset="2"/>
              <a:buNone/>
              <a:defRPr/>
            </a:pPr>
            <a:r>
              <a:rPr lang="cs-CZ" sz="2000" dirty="0" smtClean="0"/>
              <a:t>        – řízení před služebním orgánem (</a:t>
            </a:r>
            <a:r>
              <a:rPr lang="cs-CZ" sz="2000" i="1" dirty="0" smtClean="0">
                <a:solidFill>
                  <a:srgbClr val="7030A0"/>
                </a:solidFill>
                <a:effectLst>
                  <a:outerShdw blurRad="38100" dist="38100" dir="2700000" algn="tl">
                    <a:srgbClr val="000000">
                      <a:alpha val="43137"/>
                    </a:srgbClr>
                  </a:outerShdw>
                </a:effectLst>
              </a:rPr>
              <a:t>kárná komise, kárné řízení</a:t>
            </a:r>
            <a:r>
              <a:rPr lang="cs-CZ" sz="2000" dirty="0" smtClean="0"/>
              <a:t>)  </a:t>
            </a:r>
            <a:r>
              <a:rPr lang="cs-CZ" sz="2000" dirty="0" smtClean="0">
                <a:solidFill>
                  <a:srgbClr val="68676C"/>
                </a:solidFill>
              </a:rPr>
              <a:t>/část IV. ZOSS/.</a:t>
            </a:r>
          </a:p>
          <a:p>
            <a:pPr>
              <a:defRPr/>
            </a:pPr>
            <a:endParaRPr lang="cs-CZ"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125539"/>
            <a:ext cx="8086635" cy="522029"/>
          </a:xfrm>
        </p:spPr>
        <p:txBody>
          <a:bodyPr/>
          <a:lstStyle/>
          <a:p>
            <a:pPr algn="ctr">
              <a:defRPr/>
            </a:pPr>
            <a:r>
              <a:rPr lang="cs-CZ" altLang="cs-CZ" dirty="0" smtClean="0">
                <a:effectLst>
                  <a:outerShdw blurRad="38100" dist="38100" dir="2700000" algn="tl">
                    <a:srgbClr val="000000">
                      <a:alpha val="43137"/>
                    </a:srgbClr>
                  </a:outerShdw>
                </a:effectLst>
              </a:rPr>
              <a:t>Pojem a znaky „státní služby“ (2)</a:t>
            </a:r>
            <a:endParaRPr lang="cs-CZ" dirty="0"/>
          </a:p>
        </p:txBody>
      </p:sp>
      <p:sp>
        <p:nvSpPr>
          <p:cNvPr id="3" name="Zástupný symbol pro obsah 2"/>
          <p:cNvSpPr>
            <a:spLocks noGrp="1"/>
          </p:cNvSpPr>
          <p:nvPr>
            <p:ph idx="1"/>
          </p:nvPr>
        </p:nvSpPr>
        <p:spPr>
          <a:xfrm>
            <a:off x="900113" y="1797269"/>
            <a:ext cx="7772400" cy="4718860"/>
          </a:xfrm>
        </p:spPr>
        <p:txBody>
          <a:bodyPr/>
          <a:lstStyle/>
          <a:p>
            <a:pPr>
              <a:buFont typeface="Wingdings" pitchFamily="2" charset="2"/>
              <a:buNone/>
              <a:defRPr/>
            </a:pPr>
            <a:r>
              <a:rPr lang="cs-CZ" dirty="0" smtClean="0">
                <a:solidFill>
                  <a:srgbClr val="7030A0"/>
                </a:solidFill>
              </a:rPr>
              <a:t>Vyšší</a:t>
            </a:r>
            <a:r>
              <a:rPr lang="cs-CZ" dirty="0" smtClean="0"/>
              <a:t> </a:t>
            </a:r>
            <a:r>
              <a:rPr lang="cs-CZ" dirty="0" smtClean="0"/>
              <a:t>požadavky kompenzovány </a:t>
            </a:r>
            <a:r>
              <a:rPr lang="cs-CZ" b="1" i="1" dirty="0" smtClean="0">
                <a:effectLst>
                  <a:outerShdw blurRad="38100" dist="38100" dir="2700000" algn="tl">
                    <a:srgbClr val="000000">
                      <a:alpha val="43137"/>
                    </a:srgbClr>
                  </a:outerShdw>
                </a:effectLst>
              </a:rPr>
              <a:t>určitými výhodami, právy:</a:t>
            </a:r>
          </a:p>
          <a:p>
            <a:pPr>
              <a:buFont typeface="Wingdings" pitchFamily="2" charset="2"/>
              <a:buChar char="Ø"/>
              <a:defRPr/>
            </a:pPr>
            <a:r>
              <a:rPr lang="cs-CZ" sz="2000" dirty="0" smtClean="0">
                <a:solidFill>
                  <a:srgbClr val="7030A0"/>
                </a:solidFill>
              </a:rPr>
              <a:t>Vyšší </a:t>
            </a:r>
            <a:r>
              <a:rPr lang="cs-CZ" sz="2000" b="1" dirty="0" smtClean="0"/>
              <a:t>stabilita</a:t>
            </a:r>
            <a:r>
              <a:rPr lang="cs-CZ" sz="2000" dirty="0" smtClean="0">
                <a:solidFill>
                  <a:srgbClr val="7030A0"/>
                </a:solidFill>
              </a:rPr>
              <a:t> poměru </a:t>
            </a:r>
            <a:r>
              <a:rPr lang="cs-CZ" sz="2000" dirty="0" smtClean="0"/>
              <a:t>(omezené možnosti zrušení, </a:t>
            </a:r>
            <a:r>
              <a:rPr lang="cs-CZ" sz="2000" i="1" dirty="0" smtClean="0">
                <a:solidFill>
                  <a:srgbClr val="7030A0"/>
                </a:solidFill>
              </a:rPr>
              <a:t>skončení</a:t>
            </a:r>
            <a:r>
              <a:rPr lang="cs-CZ" sz="2000" dirty="0" smtClean="0"/>
              <a:t>  poměru),</a:t>
            </a:r>
          </a:p>
          <a:p>
            <a:pPr>
              <a:buFont typeface="Wingdings" pitchFamily="2" charset="2"/>
              <a:buChar char="Ø"/>
              <a:defRPr/>
            </a:pPr>
            <a:r>
              <a:rPr lang="cs-CZ" sz="2000" b="1" i="1" dirty="0" smtClean="0"/>
              <a:t>Plat</a:t>
            </a:r>
            <a:r>
              <a:rPr lang="cs-CZ" sz="2000" dirty="0" smtClean="0"/>
              <a:t> ( nikoliv </a:t>
            </a:r>
            <a:r>
              <a:rPr lang="cs-CZ" sz="2000" dirty="0" smtClean="0">
                <a:effectLst>
                  <a:outerShdw blurRad="38100" dist="38100" dir="2700000" algn="tl">
                    <a:srgbClr val="000000">
                      <a:alpha val="43137"/>
                    </a:srgbClr>
                  </a:outerShdw>
                </a:effectLst>
              </a:rPr>
              <a:t>mzda</a:t>
            </a:r>
            <a:r>
              <a:rPr lang="cs-CZ" sz="2000" dirty="0" smtClean="0"/>
              <a:t>), zaručený zákonem, určený zpravidla tarifem + třídami, </a:t>
            </a:r>
          </a:p>
          <a:p>
            <a:pPr>
              <a:buFont typeface="Wingdings" pitchFamily="2" charset="2"/>
              <a:buNone/>
              <a:defRPr/>
            </a:pPr>
            <a:r>
              <a:rPr lang="cs-CZ" sz="2000" dirty="0" smtClean="0"/>
              <a:t>	+ další náležitosti k platu ( příplatky, odměny),  </a:t>
            </a:r>
          </a:p>
          <a:p>
            <a:pPr>
              <a:buFont typeface="Wingdings" pitchFamily="2" charset="2"/>
              <a:buChar char="Ø"/>
              <a:defRPr/>
            </a:pPr>
            <a:r>
              <a:rPr lang="cs-CZ" sz="2000" b="1" dirty="0" smtClean="0"/>
              <a:t>Podpora</a:t>
            </a:r>
            <a:r>
              <a:rPr lang="cs-CZ" sz="2000" dirty="0" smtClean="0">
                <a:solidFill>
                  <a:srgbClr val="7030A0"/>
                </a:solidFill>
              </a:rPr>
              <a:t> při výkonu služby </a:t>
            </a:r>
            <a:r>
              <a:rPr lang="cs-CZ" sz="2000" dirty="0" smtClean="0"/>
              <a:t>( vč. stížnosti),</a:t>
            </a:r>
          </a:p>
          <a:p>
            <a:pPr>
              <a:buFont typeface="Wingdings" pitchFamily="2" charset="2"/>
              <a:buChar char="Ø"/>
              <a:defRPr/>
            </a:pPr>
            <a:r>
              <a:rPr lang="cs-CZ" sz="2000" dirty="0" smtClean="0"/>
              <a:t>Stanovení </a:t>
            </a:r>
            <a:r>
              <a:rPr lang="cs-CZ" sz="2000" b="1" dirty="0" smtClean="0"/>
              <a:t>podmínek výkonu služby</a:t>
            </a:r>
            <a:r>
              <a:rPr lang="cs-CZ" sz="2000" dirty="0" smtClean="0"/>
              <a:t>, </a:t>
            </a:r>
          </a:p>
          <a:p>
            <a:pPr>
              <a:buFont typeface="Wingdings" pitchFamily="2" charset="2"/>
              <a:buChar char="Ø"/>
              <a:defRPr/>
            </a:pPr>
            <a:r>
              <a:rPr lang="cs-CZ" sz="2000" b="1" dirty="0" smtClean="0"/>
              <a:t>celoživotní vzdělávání</a:t>
            </a:r>
            <a:r>
              <a:rPr lang="cs-CZ" sz="2000" b="1" dirty="0" smtClean="0">
                <a:solidFill>
                  <a:srgbClr val="00B050"/>
                </a:solidFill>
              </a:rPr>
              <a:t> </a:t>
            </a:r>
            <a:r>
              <a:rPr lang="cs-CZ" sz="2000" dirty="0" smtClean="0"/>
              <a:t>(placené, studijní volno, odborná literatura) + zároveň povinnost.</a:t>
            </a:r>
            <a:endParaRPr lang="cs-CZ" sz="2000" dirty="0"/>
          </a:p>
        </p:txBody>
      </p:sp>
      <p:sp>
        <p:nvSpPr>
          <p:cNvPr id="4" name="Zástupný symbol pro zápatí 3"/>
          <p:cNvSpPr>
            <a:spLocks noGrp="1"/>
          </p:cNvSpPr>
          <p:nvPr>
            <p:ph type="ftr" sz="quarter" idx="10"/>
          </p:nvPr>
        </p:nvSpPr>
        <p:spPr>
          <a:xfrm>
            <a:off x="422694" y="6409508"/>
            <a:ext cx="6305910" cy="448492"/>
          </a:xfrm>
        </p:spPr>
        <p:txBody>
          <a:bodyPr/>
          <a:lstStyle/>
          <a:p>
            <a:pPr>
              <a:defRPr/>
            </a:pPr>
            <a:endParaRPr lang="cs-CZ" altLang="cs-CZ" dirty="0" smtClean="0"/>
          </a:p>
          <a:p>
            <a:pPr>
              <a:defRPr/>
            </a:pPr>
            <a:endParaRPr lang="cs-CZ" altLang="cs-CZ" dirty="0"/>
          </a:p>
          <a:p>
            <a:pPr>
              <a:defRPr/>
            </a:pPr>
            <a:r>
              <a:rPr lang="cs-CZ" altLang="cs-CZ" dirty="0" smtClean="0"/>
              <a:t>Katedra </a:t>
            </a:r>
            <a:r>
              <a:rPr lang="cs-CZ" altLang="cs-CZ" dirty="0"/>
              <a:t>správní vědy a správního práva </a:t>
            </a:r>
          </a:p>
          <a:p>
            <a:pPr>
              <a:defRPr/>
            </a:pPr>
            <a:endParaRPr lang="cs-CZ" dirty="0"/>
          </a:p>
        </p:txBody>
      </p:sp>
      <p:sp>
        <p:nvSpPr>
          <p:cNvPr id="13317" name="Zástupný symbol pro číslo snímku 4"/>
          <p:cNvSpPr>
            <a:spLocks noGrp="1"/>
          </p:cNvSpPr>
          <p:nvPr>
            <p:ph type="sldNum" sz="quarter" idx="11"/>
          </p:nvPr>
        </p:nvSpPr>
        <p:spPr>
          <a:noFill/>
        </p:spPr>
        <p:txBody>
          <a:bodyPr/>
          <a:lstStyle/>
          <a:p>
            <a:fld id="{CFBEEF14-A1DA-433A-85A0-A5AFA58964C3}" type="slidenum">
              <a:rPr lang="cs-CZ" altLang="cs-CZ" smtClean="0"/>
              <a:pPr/>
              <a:t>14</a:t>
            </a:fld>
            <a:endParaRPr lang="cs-CZ" altLang="cs-CZ"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422694" y="6462026"/>
            <a:ext cx="6305910" cy="395974"/>
          </a:xfrm>
        </p:spPr>
        <p:txBody>
          <a:bodyPr/>
          <a:lstStyle/>
          <a:p>
            <a:pPr>
              <a:defRPr/>
            </a:pPr>
            <a:r>
              <a:rPr lang="cs-CZ" altLang="cs-CZ" dirty="0"/>
              <a:t>Katedra správní vědy a správního práva </a:t>
            </a:r>
          </a:p>
          <a:p>
            <a:pPr>
              <a:defRPr/>
            </a:pPr>
            <a:endParaRPr lang="cs-CZ" dirty="0"/>
          </a:p>
        </p:txBody>
      </p:sp>
      <p:sp>
        <p:nvSpPr>
          <p:cNvPr id="14339" name="Zástupný symbol pro číslo snímku 4"/>
          <p:cNvSpPr>
            <a:spLocks noGrp="1"/>
          </p:cNvSpPr>
          <p:nvPr>
            <p:ph type="sldNum" sz="quarter" idx="11"/>
          </p:nvPr>
        </p:nvSpPr>
        <p:spPr>
          <a:noFill/>
        </p:spPr>
        <p:txBody>
          <a:bodyPr/>
          <a:lstStyle/>
          <a:p>
            <a:fld id="{3A4846F4-B01E-410A-93C6-44A064ADA2EB}" type="slidenum">
              <a:rPr lang="cs-CZ" altLang="cs-CZ" smtClean="0"/>
              <a:pPr/>
              <a:t>15</a:t>
            </a:fld>
            <a:endParaRPr lang="cs-CZ" altLang="cs-CZ" dirty="0" smtClean="0"/>
          </a:p>
        </p:txBody>
      </p:sp>
      <p:sp>
        <p:nvSpPr>
          <p:cNvPr id="10244" name="Rectangle 48"/>
          <p:cNvSpPr>
            <a:spLocks noGrp="1" noChangeArrowheads="1"/>
          </p:cNvSpPr>
          <p:nvPr>
            <p:ph type="title"/>
          </p:nvPr>
        </p:nvSpPr>
        <p:spPr>
          <a:xfrm>
            <a:off x="509589" y="782595"/>
            <a:ext cx="8086635" cy="675502"/>
          </a:xfrm>
        </p:spPr>
        <p:txBody>
          <a:bodyPr/>
          <a:lstStyle/>
          <a:p>
            <a:pPr algn="ctr" eaLnBrk="1" hangingPunct="1">
              <a:defRPr/>
            </a:pPr>
            <a:r>
              <a:rPr lang="cs-CZ" altLang="cs-CZ" sz="2800" b="1" dirty="0" smtClean="0">
                <a:solidFill>
                  <a:schemeClr val="tx1"/>
                </a:solidFill>
              </a:rPr>
              <a:t>Zákon o státní službě  </a:t>
            </a:r>
          </a:p>
        </p:txBody>
      </p:sp>
      <p:sp>
        <p:nvSpPr>
          <p:cNvPr id="10245" name="Rectangle 49"/>
          <p:cNvSpPr>
            <a:spLocks noGrp="1" noChangeArrowheads="1"/>
          </p:cNvSpPr>
          <p:nvPr>
            <p:ph type="body" idx="1"/>
          </p:nvPr>
        </p:nvSpPr>
        <p:spPr>
          <a:xfrm>
            <a:off x="509589" y="1787611"/>
            <a:ext cx="8082321" cy="4344902"/>
          </a:xfrm>
        </p:spPr>
        <p:txBody>
          <a:bodyPr/>
          <a:lstStyle/>
          <a:p>
            <a:pPr eaLnBrk="1" hangingPunct="1">
              <a:buFont typeface="Wingdings" pitchFamily="2" charset="2"/>
              <a:buNone/>
              <a:defRPr/>
            </a:pPr>
            <a:r>
              <a:rPr lang="cs-CZ" altLang="cs-CZ" sz="2000" b="1" i="1" dirty="0" smtClean="0">
                <a:solidFill>
                  <a:srgbClr val="0070C0"/>
                </a:solidFill>
                <a:effectLst>
                  <a:outerShdw blurRad="38100" dist="38100" dir="2700000" algn="tl">
                    <a:srgbClr val="000000">
                      <a:alpha val="43137"/>
                    </a:srgbClr>
                  </a:outerShdw>
                </a:effectLst>
              </a:rPr>
              <a:t>Ústavní základ:</a:t>
            </a:r>
          </a:p>
          <a:p>
            <a:pPr eaLnBrk="1" hangingPunct="1">
              <a:defRPr/>
            </a:pPr>
            <a:r>
              <a:rPr lang="cs-CZ" altLang="cs-CZ" sz="2000" i="1" dirty="0" smtClean="0">
                <a:solidFill>
                  <a:srgbClr val="0070C0"/>
                </a:solidFill>
              </a:rPr>
              <a:t>Čl. 79 odst. 2 Ústavy ČR</a:t>
            </a:r>
            <a:r>
              <a:rPr lang="cs-CZ" altLang="cs-CZ" sz="2000" dirty="0" smtClean="0"/>
              <a:t>: „Právní poměry státních zaměstnanců v ministerstvech a jiných správních úřadech upravuje zákon. “</a:t>
            </a:r>
          </a:p>
          <a:p>
            <a:pPr eaLnBrk="1" hangingPunct="1">
              <a:buFont typeface="Wingdings" pitchFamily="2" charset="2"/>
              <a:buNone/>
              <a:defRPr/>
            </a:pPr>
            <a:r>
              <a:rPr lang="cs-CZ" altLang="cs-CZ" sz="2000" b="1" i="1" dirty="0" smtClean="0">
                <a:solidFill>
                  <a:srgbClr val="0070C0"/>
                </a:solidFill>
                <a:effectLst>
                  <a:outerShdw blurRad="38100" dist="38100" dir="2700000" algn="tl">
                    <a:srgbClr val="000000">
                      <a:alpha val="43137"/>
                    </a:srgbClr>
                  </a:outerShdw>
                </a:effectLst>
              </a:rPr>
              <a:t>Geneze:</a:t>
            </a:r>
          </a:p>
          <a:p>
            <a:pPr eaLnBrk="1" hangingPunct="1">
              <a:defRPr/>
            </a:pPr>
            <a:r>
              <a:rPr lang="cs-CZ" altLang="cs-CZ" sz="2000" i="1" dirty="0" smtClean="0">
                <a:solidFill>
                  <a:srgbClr val="0070C0"/>
                </a:solidFill>
              </a:rPr>
              <a:t>Požadavek EU </a:t>
            </a:r>
            <a:r>
              <a:rPr lang="cs-CZ" altLang="cs-CZ" sz="2000" dirty="0" smtClean="0"/>
              <a:t>na zefektivnění, profesionalitu a depolitizaci VS</a:t>
            </a:r>
          </a:p>
          <a:p>
            <a:pPr eaLnBrk="1" hangingPunct="1">
              <a:buFontTx/>
              <a:buChar char="-"/>
              <a:defRPr/>
            </a:pPr>
            <a:r>
              <a:rPr lang="cs-CZ" altLang="cs-CZ" sz="2000" dirty="0" smtClean="0"/>
              <a:t>jedno z předvstupních kritérií. </a:t>
            </a:r>
          </a:p>
          <a:p>
            <a:pPr eaLnBrk="1" hangingPunct="1">
              <a:buFontTx/>
              <a:buChar char="-"/>
              <a:defRPr/>
            </a:pPr>
            <a:endParaRPr lang="cs-CZ" altLang="cs-CZ" sz="2000" dirty="0"/>
          </a:p>
          <a:p>
            <a:pPr eaLnBrk="1" hangingPunct="1">
              <a:buFontTx/>
              <a:buChar char="-"/>
              <a:defRPr/>
            </a:pPr>
            <a:r>
              <a:rPr lang="cs-CZ" altLang="cs-CZ" sz="2000" dirty="0" smtClean="0"/>
              <a:t>Zákon přijat (</a:t>
            </a:r>
            <a:r>
              <a:rPr lang="cs-CZ" altLang="cs-CZ" sz="2000" dirty="0" smtClean="0">
                <a:solidFill>
                  <a:schemeClr val="bg2"/>
                </a:solidFill>
              </a:rPr>
              <a:t>zákon č. 218/2002 </a:t>
            </a:r>
            <a:r>
              <a:rPr lang="cs-CZ" altLang="cs-CZ" sz="2000" dirty="0" err="1" smtClean="0">
                <a:solidFill>
                  <a:schemeClr val="bg2"/>
                </a:solidFill>
              </a:rPr>
              <a:t>Sb.,o</a:t>
            </a:r>
            <a:r>
              <a:rPr lang="cs-CZ" altLang="cs-CZ" sz="2000" dirty="0" smtClean="0">
                <a:solidFill>
                  <a:schemeClr val="bg2"/>
                </a:solidFill>
              </a:rPr>
              <a:t> státní službě) </a:t>
            </a:r>
            <a:r>
              <a:rPr lang="cs-CZ" altLang="cs-CZ" sz="2000" dirty="0" smtClean="0"/>
              <a:t>– </a:t>
            </a:r>
          </a:p>
          <a:p>
            <a:pPr eaLnBrk="1" hangingPunct="1">
              <a:buFont typeface="Wingdings" pitchFamily="2" charset="2"/>
              <a:buNone/>
              <a:defRPr/>
            </a:pPr>
            <a:r>
              <a:rPr lang="cs-CZ" altLang="cs-CZ" sz="2000" dirty="0">
                <a:solidFill>
                  <a:srgbClr val="C00000"/>
                </a:solidFill>
              </a:rPr>
              <a:t> </a:t>
            </a:r>
            <a:r>
              <a:rPr lang="cs-CZ" altLang="cs-CZ" sz="2000" dirty="0" smtClean="0">
                <a:solidFill>
                  <a:srgbClr val="C00000"/>
                </a:solidFill>
              </a:rPr>
              <a:t>                       </a:t>
            </a:r>
            <a:r>
              <a:rPr lang="cs-CZ" altLang="cs-CZ" sz="2000" dirty="0" smtClean="0"/>
              <a:t>účinnosti nenabyl.</a:t>
            </a:r>
          </a:p>
          <a:p>
            <a:pPr eaLnBrk="1" hangingPunct="1">
              <a:buFont typeface="Wingdings" pitchFamily="2" charset="2"/>
              <a:buNone/>
              <a:defRPr/>
            </a:pPr>
            <a:r>
              <a:rPr lang="cs-CZ" altLang="cs-CZ" sz="2000" dirty="0" smtClean="0"/>
              <a:t>				2014 - </a:t>
            </a:r>
            <a:r>
              <a:rPr lang="cs-CZ" altLang="cs-CZ" sz="2000" dirty="0" smtClean="0">
                <a:effectLst>
                  <a:outerShdw blurRad="38100" dist="38100" dir="2700000" algn="tl">
                    <a:srgbClr val="000000">
                      <a:alpha val="43137"/>
                    </a:srgbClr>
                  </a:outerShdw>
                </a:effectLst>
              </a:rPr>
              <a:t>zrušen a nahrazen</a:t>
            </a:r>
            <a:r>
              <a:rPr lang="cs-CZ" altLang="cs-CZ" sz="2000" dirty="0" smtClean="0"/>
              <a:t>:  </a:t>
            </a:r>
          </a:p>
          <a:p>
            <a:pPr eaLnBrk="1" hangingPunct="1">
              <a:buFont typeface="Wingdings" pitchFamily="2" charset="2"/>
              <a:buNone/>
              <a:defRPr/>
            </a:pPr>
            <a:r>
              <a:rPr lang="cs-CZ" altLang="cs-CZ" sz="2000" i="1" dirty="0" smtClean="0">
                <a:solidFill>
                  <a:srgbClr val="00B050"/>
                </a:solidFill>
                <a:effectLst>
                  <a:outerShdw blurRad="38100" dist="38100" dir="2700000" algn="tl">
                    <a:srgbClr val="000000">
                      <a:alpha val="43137"/>
                    </a:srgbClr>
                  </a:outerShdw>
                </a:effectLst>
              </a:rPr>
              <a:t>                 </a:t>
            </a:r>
            <a:r>
              <a:rPr lang="cs-CZ" altLang="cs-CZ" b="1" dirty="0" smtClean="0"/>
              <a:t>Zákonem č. 234/2014 Sb., o státní službě,</a:t>
            </a:r>
            <a:r>
              <a:rPr lang="cs-CZ" altLang="cs-CZ" dirty="0" smtClean="0"/>
              <a:t> </a:t>
            </a:r>
            <a:r>
              <a:rPr lang="cs-CZ" altLang="cs-CZ" sz="2000" dirty="0" smtClean="0"/>
              <a:t>účinný od 1.1.2015.</a:t>
            </a:r>
          </a:p>
        </p:txBody>
      </p:sp>
      <p:cxnSp>
        <p:nvCxnSpPr>
          <p:cNvPr id="7" name="Přímá spojovací šipka 6"/>
          <p:cNvCxnSpPr/>
          <p:nvPr/>
        </p:nvCxnSpPr>
        <p:spPr bwMode="auto">
          <a:xfrm>
            <a:off x="2258350" y="5173198"/>
            <a:ext cx="360363"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914400" y="1000125"/>
            <a:ext cx="7772400" cy="408545"/>
          </a:xfrm>
        </p:spPr>
        <p:txBody>
          <a:bodyPr/>
          <a:lstStyle/>
          <a:p>
            <a:pPr algn="ctr">
              <a:defRPr/>
            </a:pPr>
            <a:r>
              <a:rPr lang="cs-CZ" altLang="cs-CZ" i="1" dirty="0" smtClean="0">
                <a:solidFill>
                  <a:srgbClr val="7030A0"/>
                </a:solidFill>
                <a:effectLst>
                  <a:outerShdw blurRad="38100" dist="38100" dir="2700000" algn="tl">
                    <a:srgbClr val="000000">
                      <a:alpha val="43137"/>
                    </a:srgbClr>
                  </a:outerShdw>
                </a:effectLst>
              </a:rPr>
              <a:t>Zákon o státní službě - předmět úpravy:</a:t>
            </a:r>
          </a:p>
        </p:txBody>
      </p:sp>
      <p:sp>
        <p:nvSpPr>
          <p:cNvPr id="17411" name="Zástupný symbol pro obsah 2"/>
          <p:cNvSpPr>
            <a:spLocks noGrp="1"/>
          </p:cNvSpPr>
          <p:nvPr>
            <p:ph idx="1"/>
          </p:nvPr>
        </p:nvSpPr>
        <p:spPr>
          <a:xfrm>
            <a:off x="900113" y="1428750"/>
            <a:ext cx="7772400" cy="5143500"/>
          </a:xfrm>
        </p:spPr>
        <p:txBody>
          <a:bodyPr/>
          <a:lstStyle/>
          <a:p>
            <a:endParaRPr lang="cs-CZ" altLang="cs-CZ" sz="2000" b="1" dirty="0" smtClean="0"/>
          </a:p>
          <a:p>
            <a:r>
              <a:rPr lang="cs-CZ" altLang="cs-CZ" sz="2000" b="1" dirty="0" smtClean="0"/>
              <a:t>právní </a:t>
            </a:r>
            <a:r>
              <a:rPr lang="cs-CZ" altLang="cs-CZ" sz="2000" dirty="0" smtClean="0"/>
              <a:t>poměry   1) státních </a:t>
            </a:r>
            <a:r>
              <a:rPr lang="cs-CZ" altLang="cs-CZ" sz="2000" dirty="0" smtClean="0"/>
              <a:t>zaměstnanců, </a:t>
            </a:r>
            <a:r>
              <a:rPr lang="cs-CZ" altLang="cs-CZ" sz="2000" dirty="0" smtClean="0"/>
              <a:t>vykonávajících ve                      		       2) správních úřadech</a:t>
            </a:r>
          </a:p>
          <a:p>
            <a:pPr>
              <a:buFont typeface="Wingdings" pitchFamily="2" charset="2"/>
              <a:buNone/>
            </a:pPr>
            <a:r>
              <a:rPr lang="cs-CZ" altLang="cs-CZ" sz="2000" dirty="0" smtClean="0"/>
              <a:t>                                 3) státní správu.</a:t>
            </a:r>
          </a:p>
          <a:p>
            <a:endParaRPr lang="cs-CZ" altLang="cs-CZ" sz="2000" dirty="0" smtClean="0"/>
          </a:p>
          <a:p>
            <a:r>
              <a:rPr lang="cs-CZ" altLang="cs-CZ" sz="2000" b="1" dirty="0" smtClean="0"/>
              <a:t>Dále upravuje: </a:t>
            </a:r>
          </a:p>
          <a:p>
            <a:pPr lvl="2">
              <a:buFont typeface="Arial" pitchFamily="34" charset="0"/>
              <a:buChar char="•"/>
            </a:pPr>
            <a:r>
              <a:rPr lang="cs-CZ" altLang="cs-CZ" sz="1800" dirty="0" smtClean="0">
                <a:solidFill>
                  <a:srgbClr val="0070C0"/>
                </a:solidFill>
              </a:rPr>
              <a:t> </a:t>
            </a:r>
            <a:r>
              <a:rPr lang="cs-CZ" altLang="cs-CZ" sz="1800" dirty="0" smtClean="0">
                <a:effectLst>
                  <a:outerShdw blurRad="38100" dist="38100" dir="2700000" algn="tl">
                    <a:srgbClr val="000000">
                      <a:alpha val="43137"/>
                    </a:srgbClr>
                  </a:outerShdw>
                </a:effectLst>
              </a:rPr>
              <a:t>organizační věci </a:t>
            </a:r>
            <a:r>
              <a:rPr lang="cs-CZ" altLang="cs-CZ" sz="1800" dirty="0" smtClean="0"/>
              <a:t>státní služby </a:t>
            </a:r>
          </a:p>
          <a:p>
            <a:pPr lvl="2">
              <a:buFont typeface="Arial" pitchFamily="34" charset="0"/>
              <a:buChar char="•"/>
            </a:pPr>
            <a:r>
              <a:rPr lang="cs-CZ" altLang="cs-CZ" sz="1800" dirty="0" smtClean="0">
                <a:solidFill>
                  <a:srgbClr val="00B050"/>
                </a:solidFill>
              </a:rPr>
              <a:t> </a:t>
            </a:r>
            <a:r>
              <a:rPr lang="cs-CZ" altLang="cs-CZ" sz="1800" dirty="0" smtClean="0">
                <a:effectLst>
                  <a:outerShdw blurRad="38100" dist="38100" dir="2700000" algn="tl">
                    <a:srgbClr val="000000">
                      <a:alpha val="43137"/>
                    </a:srgbClr>
                  </a:outerShdw>
                </a:effectLst>
              </a:rPr>
              <a:t>služební vztahy</a:t>
            </a:r>
            <a:r>
              <a:rPr lang="cs-CZ" altLang="cs-CZ" sz="1800" dirty="0" smtClean="0">
                <a:solidFill>
                  <a:srgbClr val="0070C0"/>
                </a:solidFill>
              </a:rPr>
              <a:t> </a:t>
            </a:r>
            <a:r>
              <a:rPr lang="cs-CZ" altLang="cs-CZ" sz="1800" dirty="0" smtClean="0"/>
              <a:t>státních zaměstnanců, </a:t>
            </a:r>
          </a:p>
          <a:p>
            <a:pPr lvl="2">
              <a:buFont typeface="Arial" pitchFamily="34" charset="0"/>
              <a:buChar char="•"/>
            </a:pPr>
            <a:r>
              <a:rPr lang="cs-CZ" altLang="cs-CZ" sz="1800" dirty="0" smtClean="0">
                <a:solidFill>
                  <a:srgbClr val="0070C0"/>
                </a:solidFill>
              </a:rPr>
              <a:t> </a:t>
            </a:r>
            <a:r>
              <a:rPr lang="cs-CZ" altLang="cs-CZ" sz="1800" dirty="0" smtClean="0">
                <a:effectLst>
                  <a:outerShdw blurRad="38100" dist="38100" dir="2700000" algn="tl">
                    <a:srgbClr val="000000">
                      <a:alpha val="43137"/>
                    </a:srgbClr>
                  </a:outerShdw>
                </a:effectLst>
              </a:rPr>
              <a:t>odměňování</a:t>
            </a:r>
            <a:r>
              <a:rPr lang="cs-CZ" altLang="cs-CZ" sz="1800" dirty="0" smtClean="0"/>
              <a:t> státních zaměstnanců, </a:t>
            </a:r>
          </a:p>
          <a:p>
            <a:pPr lvl="2">
              <a:buFont typeface="Arial" pitchFamily="34" charset="0"/>
              <a:buChar char="•"/>
            </a:pPr>
            <a:r>
              <a:rPr lang="cs-CZ" altLang="cs-CZ" sz="1800" dirty="0" smtClean="0">
                <a:solidFill>
                  <a:srgbClr val="00B050"/>
                </a:solidFill>
              </a:rPr>
              <a:t> </a:t>
            </a:r>
            <a:r>
              <a:rPr lang="cs-CZ" altLang="cs-CZ" sz="1800" dirty="0" smtClean="0">
                <a:effectLst>
                  <a:outerShdw blurRad="38100" dist="38100" dir="2700000" algn="tl">
                    <a:srgbClr val="000000">
                      <a:alpha val="43137"/>
                    </a:srgbClr>
                  </a:outerShdw>
                </a:effectLst>
              </a:rPr>
              <a:t>řízení</a:t>
            </a:r>
            <a:r>
              <a:rPr lang="cs-CZ" altLang="cs-CZ" sz="1800" dirty="0" smtClean="0">
                <a:solidFill>
                  <a:srgbClr val="00B050"/>
                </a:solidFill>
              </a:rPr>
              <a:t> </a:t>
            </a:r>
            <a:r>
              <a:rPr lang="cs-CZ" altLang="cs-CZ" sz="1800" dirty="0" smtClean="0"/>
              <a:t>ve věcech služebního poměru, </a:t>
            </a:r>
          </a:p>
          <a:p>
            <a:pPr lvl="2"/>
            <a:endParaRPr lang="cs-CZ" altLang="cs-CZ" sz="1800" dirty="0" smtClean="0"/>
          </a:p>
          <a:p>
            <a:pPr lvl="2" algn="just"/>
            <a:r>
              <a:rPr lang="cs-CZ" altLang="cs-CZ" sz="1800" dirty="0" smtClean="0"/>
              <a:t> + </a:t>
            </a:r>
            <a:r>
              <a:rPr lang="cs-CZ" altLang="cs-CZ" sz="1800" dirty="0" smtClean="0">
                <a:effectLst>
                  <a:outerShdw blurRad="38100" dist="38100" dir="2700000" algn="tl">
                    <a:srgbClr val="000000">
                      <a:alpha val="43137"/>
                    </a:srgbClr>
                  </a:outerShdw>
                </a:effectLst>
              </a:rPr>
              <a:t>organizační věci</a:t>
            </a:r>
            <a:r>
              <a:rPr lang="cs-CZ" altLang="cs-CZ" sz="1800" dirty="0" smtClean="0"/>
              <a:t> týkající se </a:t>
            </a:r>
            <a:r>
              <a:rPr lang="cs-CZ" altLang="cs-CZ" sz="1800" i="1" dirty="0" smtClean="0">
                <a:solidFill>
                  <a:srgbClr val="7030A0"/>
                </a:solidFill>
              </a:rPr>
              <a:t>zaměstnanců</a:t>
            </a:r>
            <a:r>
              <a:rPr lang="cs-CZ" altLang="cs-CZ" sz="1800" dirty="0" smtClean="0">
                <a:solidFill>
                  <a:srgbClr val="7030A0"/>
                </a:solidFill>
              </a:rPr>
              <a:t> </a:t>
            </a:r>
            <a:r>
              <a:rPr lang="cs-CZ" altLang="cs-CZ" sz="1800" dirty="0" smtClean="0"/>
              <a:t>ve správních úřadech, kteří pracují </a:t>
            </a:r>
            <a:r>
              <a:rPr lang="cs-CZ" altLang="cs-CZ" sz="1800" dirty="0" smtClean="0">
                <a:solidFill>
                  <a:srgbClr val="7030A0"/>
                </a:solidFill>
              </a:rPr>
              <a:t>v základním pracovněprávním vztahu </a:t>
            </a:r>
            <a:r>
              <a:rPr lang="cs-CZ" altLang="cs-CZ" sz="1800" dirty="0" smtClean="0"/>
              <a:t>(tedy nikoliv ve státní službě).</a:t>
            </a:r>
          </a:p>
          <a:p>
            <a:pPr lvl="1"/>
            <a:endParaRPr lang="cs-CZ" altLang="cs-CZ" dirty="0" smtClean="0"/>
          </a:p>
        </p:txBody>
      </p:sp>
      <p:sp>
        <p:nvSpPr>
          <p:cNvPr id="4" name="Zástupný symbol pro zápatí 3"/>
          <p:cNvSpPr>
            <a:spLocks noGrp="1"/>
          </p:cNvSpPr>
          <p:nvPr>
            <p:ph type="ftr" sz="quarter" idx="10"/>
          </p:nvPr>
        </p:nvSpPr>
        <p:spPr/>
        <p:txBody>
          <a:bodyPr/>
          <a:lstStyle/>
          <a:p>
            <a:pPr>
              <a:defRPr/>
            </a:pPr>
            <a:r>
              <a:rPr lang="cs-CZ" dirty="0" smtClean="0"/>
              <a:t>Zápatí prezentace</a:t>
            </a:r>
            <a:endParaRPr lang="cs-CZ" dirty="0"/>
          </a:p>
        </p:txBody>
      </p:sp>
      <p:sp>
        <p:nvSpPr>
          <p:cNvPr id="17413" name="Zástupný symbol pro číslo snímku 4"/>
          <p:cNvSpPr>
            <a:spLocks noGrp="1"/>
          </p:cNvSpPr>
          <p:nvPr>
            <p:ph type="sldNum" sz="quarter" idx="11"/>
          </p:nvPr>
        </p:nvSpPr>
        <p:spPr>
          <a:noFill/>
        </p:spPr>
        <p:txBody>
          <a:bodyPr/>
          <a:lstStyle/>
          <a:p>
            <a:fld id="{8FF9A9AD-1C8A-4A47-A959-6AB2C04CD5CE}" type="slidenum">
              <a:rPr lang="cs-CZ" altLang="cs-CZ" smtClean="0"/>
              <a:pPr/>
              <a:t>16</a:t>
            </a:fld>
            <a:endParaRPr lang="cs-CZ" altLang="cs-CZ"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509589" y="1125539"/>
            <a:ext cx="8086635" cy="340796"/>
          </a:xfrm>
        </p:spPr>
        <p:txBody>
          <a:bodyPr/>
          <a:lstStyle/>
          <a:p>
            <a:pPr algn="ctr"/>
            <a:r>
              <a:rPr lang="cs-CZ" altLang="cs-CZ" dirty="0" smtClean="0"/>
              <a:t>Pojmy: státní zaměstnanec, správní úřad, státní správa</a:t>
            </a:r>
          </a:p>
        </p:txBody>
      </p:sp>
      <p:sp>
        <p:nvSpPr>
          <p:cNvPr id="13315" name="Zástupný symbol pro obsah 2"/>
          <p:cNvSpPr>
            <a:spLocks noGrp="1"/>
          </p:cNvSpPr>
          <p:nvPr>
            <p:ph idx="1"/>
          </p:nvPr>
        </p:nvSpPr>
        <p:spPr>
          <a:xfrm>
            <a:off x="900113" y="1773238"/>
            <a:ext cx="7772400" cy="4535487"/>
          </a:xfrm>
        </p:spPr>
        <p:txBody>
          <a:bodyPr/>
          <a:lstStyle/>
          <a:p>
            <a:pPr>
              <a:defRPr/>
            </a:pPr>
            <a:r>
              <a:rPr lang="cs-CZ" altLang="cs-CZ" sz="2000" dirty="0" smtClean="0"/>
              <a:t>1) </a:t>
            </a:r>
            <a:r>
              <a:rPr lang="cs-CZ" altLang="cs-CZ" sz="2000" dirty="0" smtClean="0">
                <a:effectLst>
                  <a:outerShdw blurRad="38100" dist="38100" dir="2700000" algn="tl">
                    <a:srgbClr val="000000">
                      <a:alpha val="43137"/>
                    </a:srgbClr>
                  </a:outerShdw>
                </a:effectLst>
              </a:rPr>
              <a:t>Státní zaměstnanec </a:t>
            </a:r>
            <a:r>
              <a:rPr lang="cs-CZ" altLang="cs-CZ" sz="2000" dirty="0" smtClean="0"/>
              <a:t>(§ 6) </a:t>
            </a:r>
          </a:p>
          <a:p>
            <a:pPr lvl="1" algn="just">
              <a:defRPr/>
            </a:pPr>
            <a:r>
              <a:rPr lang="cs-CZ" altLang="cs-CZ" sz="1600" i="1" dirty="0" smtClean="0"/>
              <a:t>fyzická osoba, která byla přijata do služebního poměru a zařazena na služební místo nebo jmenována na služební místo představeného k výkonu některé z činností uvedených v § 5 (služba</a:t>
            </a:r>
            <a:r>
              <a:rPr lang="cs-CZ" altLang="cs-CZ" sz="1600" dirty="0" smtClean="0"/>
              <a:t>).</a:t>
            </a:r>
          </a:p>
          <a:p>
            <a:pPr>
              <a:defRPr/>
            </a:pPr>
            <a:r>
              <a:rPr lang="cs-CZ" altLang="cs-CZ" sz="2000" dirty="0" smtClean="0"/>
              <a:t>2) Správní úřad (§ 3) = </a:t>
            </a:r>
            <a:r>
              <a:rPr lang="cs-CZ" altLang="cs-CZ" sz="2000" dirty="0" smtClean="0">
                <a:effectLst>
                  <a:outerShdw blurRad="38100" dist="38100" dir="2700000" algn="tl">
                    <a:srgbClr val="000000">
                      <a:alpha val="43137"/>
                    </a:srgbClr>
                  </a:outerShdw>
                </a:effectLst>
              </a:rPr>
              <a:t>služební úřad </a:t>
            </a:r>
            <a:r>
              <a:rPr lang="cs-CZ" altLang="cs-CZ" sz="2000" dirty="0" smtClean="0"/>
              <a:t>(§ 4) </a:t>
            </a:r>
            <a:r>
              <a:rPr lang="cs-CZ" altLang="cs-CZ" sz="2000" i="1" dirty="0" smtClean="0"/>
              <a:t>( v něm působí státní zaměstnanci): </a:t>
            </a:r>
          </a:p>
          <a:p>
            <a:pPr lvl="1" algn="just">
              <a:defRPr/>
            </a:pPr>
            <a:r>
              <a:rPr lang="cs-CZ" altLang="cs-CZ" sz="1800" dirty="0" smtClean="0">
                <a:effectLst>
                  <a:outerShdw blurRad="38100" dist="38100" dir="2700000" algn="tl">
                    <a:srgbClr val="000000">
                      <a:alpha val="43137"/>
                    </a:srgbClr>
                  </a:outerShdw>
                </a:effectLst>
              </a:rPr>
              <a:t>ministerstvo a jiný správní úřad</a:t>
            </a:r>
            <a:r>
              <a:rPr lang="cs-CZ" altLang="cs-CZ" sz="1800" dirty="0" smtClean="0"/>
              <a:t>, jestliže je zřízen zákonem a je zákonem výslovně označen jako </a:t>
            </a:r>
            <a:r>
              <a:rPr lang="cs-CZ" altLang="cs-CZ" sz="1800" i="1" dirty="0" smtClean="0"/>
              <a:t>správní úřad </a:t>
            </a:r>
            <a:r>
              <a:rPr lang="cs-CZ" altLang="cs-CZ" sz="1800" dirty="0" smtClean="0"/>
              <a:t>nebo </a:t>
            </a:r>
            <a:r>
              <a:rPr lang="cs-CZ" altLang="cs-CZ" sz="1800" i="1" dirty="0" smtClean="0"/>
              <a:t>orgán státní správy</a:t>
            </a:r>
            <a:r>
              <a:rPr lang="cs-CZ" altLang="cs-CZ" sz="1800" dirty="0" smtClean="0"/>
              <a:t>.</a:t>
            </a:r>
          </a:p>
          <a:p>
            <a:pPr>
              <a:defRPr/>
            </a:pPr>
            <a:r>
              <a:rPr lang="cs-CZ" altLang="cs-CZ" sz="2000" dirty="0" smtClean="0"/>
              <a:t>3)</a:t>
            </a:r>
            <a:r>
              <a:rPr lang="cs-CZ" altLang="cs-CZ" sz="2000" dirty="0" smtClean="0">
                <a:solidFill>
                  <a:srgbClr val="FF0000"/>
                </a:solidFill>
              </a:rPr>
              <a:t> </a:t>
            </a:r>
            <a:r>
              <a:rPr lang="cs-CZ" altLang="cs-CZ" sz="2000" dirty="0" smtClean="0"/>
              <a:t>Státní správa = </a:t>
            </a:r>
            <a:r>
              <a:rPr lang="cs-CZ" altLang="cs-CZ" sz="2000" dirty="0" smtClean="0">
                <a:effectLst>
                  <a:outerShdw blurRad="38100" dist="38100" dir="2700000" algn="tl">
                    <a:srgbClr val="000000">
                      <a:alpha val="43137"/>
                    </a:srgbClr>
                  </a:outerShdw>
                </a:effectLst>
              </a:rPr>
              <a:t>služba</a:t>
            </a:r>
          </a:p>
          <a:p>
            <a:pPr lvl="1">
              <a:defRPr/>
            </a:pPr>
            <a:r>
              <a:rPr lang="cs-CZ" altLang="cs-CZ" sz="1600" dirty="0" smtClean="0"/>
              <a:t>Podrobně vymezena v § 5 – </a:t>
            </a:r>
            <a:r>
              <a:rPr lang="cs-CZ" altLang="cs-CZ" sz="1600" dirty="0" smtClean="0">
                <a:effectLst>
                  <a:outerShdw blurRad="38100" dist="38100" dir="2700000" algn="tl">
                    <a:srgbClr val="000000">
                      <a:alpha val="43137"/>
                    </a:srgbClr>
                  </a:outerShdw>
                </a:effectLst>
              </a:rPr>
              <a:t>„Služba a obory služby“.</a:t>
            </a:r>
          </a:p>
          <a:p>
            <a:pPr lvl="1" algn="just">
              <a:defRPr/>
            </a:pPr>
            <a:r>
              <a:rPr lang="cs-CZ" altLang="cs-CZ" sz="1600" i="1" dirty="0" smtClean="0">
                <a:effectLst>
                  <a:outerShdw blurRad="38100" dist="38100" dir="2700000" algn="tl">
                    <a:srgbClr val="000000">
                      <a:alpha val="43137"/>
                    </a:srgbClr>
                  </a:outerShdw>
                </a:effectLst>
              </a:rPr>
              <a:t>Služba</a:t>
            </a:r>
            <a:r>
              <a:rPr lang="cs-CZ" altLang="cs-CZ" sz="1600" dirty="0" smtClean="0"/>
              <a:t>  =  v podstatě  </a:t>
            </a:r>
            <a:r>
              <a:rPr lang="cs-CZ" altLang="cs-CZ" sz="1600" dirty="0" smtClean="0">
                <a:effectLst>
                  <a:outerShdw blurRad="38100" dist="38100" dir="2700000" algn="tl">
                    <a:srgbClr val="000000">
                      <a:alpha val="43137"/>
                    </a:srgbClr>
                  </a:outerShdw>
                </a:effectLst>
              </a:rPr>
              <a:t>druhy činností </a:t>
            </a:r>
            <a:r>
              <a:rPr lang="cs-CZ" altLang="cs-CZ" sz="1600" dirty="0" smtClean="0"/>
              <a:t>/např. příprava a provádění správních úkonů včetně kontroly, audit, zadávaní veřejných zakázek,…)</a:t>
            </a:r>
          </a:p>
          <a:p>
            <a:pPr lvl="1" algn="just">
              <a:defRPr/>
            </a:pPr>
            <a:r>
              <a:rPr lang="cs-CZ" altLang="cs-CZ" sz="1600" i="1" dirty="0" smtClean="0">
                <a:effectLst>
                  <a:outerShdw blurRad="38100" dist="38100" dir="2700000" algn="tl">
                    <a:srgbClr val="000000">
                      <a:alpha val="43137"/>
                    </a:srgbClr>
                  </a:outerShdw>
                </a:effectLst>
              </a:rPr>
              <a:t>Obory služby</a:t>
            </a:r>
            <a:r>
              <a:rPr lang="cs-CZ" altLang="cs-CZ" sz="1600" dirty="0" smtClean="0">
                <a:effectLst>
                  <a:outerShdw blurRad="38100" dist="38100" dir="2700000" algn="tl">
                    <a:srgbClr val="000000">
                      <a:alpha val="43137"/>
                    </a:srgbClr>
                  </a:outerShdw>
                </a:effectLst>
              </a:rPr>
              <a:t> </a:t>
            </a:r>
            <a:r>
              <a:rPr lang="cs-CZ" altLang="cs-CZ" sz="1600" dirty="0" smtClean="0"/>
              <a:t>stanoví vláda nařízením  - s tím provázána </a:t>
            </a:r>
            <a:r>
              <a:rPr lang="cs-CZ" altLang="cs-CZ" sz="1600" i="1" dirty="0" smtClean="0">
                <a:solidFill>
                  <a:srgbClr val="7030A0"/>
                </a:solidFill>
              </a:rPr>
              <a:t>služební místa</a:t>
            </a:r>
            <a:r>
              <a:rPr lang="cs-CZ" altLang="cs-CZ" sz="1600" dirty="0" smtClean="0"/>
              <a:t> /vytvořena </a:t>
            </a:r>
            <a:r>
              <a:rPr lang="cs-CZ" altLang="cs-CZ" sz="1600" dirty="0" smtClean="0">
                <a:effectLst>
                  <a:outerShdw blurRad="38100" dist="38100" dir="2700000" algn="tl">
                    <a:srgbClr val="000000">
                      <a:alpha val="43137"/>
                    </a:srgbClr>
                  </a:outerShdw>
                </a:effectLst>
              </a:rPr>
              <a:t>systemizace</a:t>
            </a:r>
            <a:r>
              <a:rPr lang="cs-CZ" altLang="cs-CZ" sz="1600" dirty="0" smtClean="0"/>
              <a:t> služebních míst- pro každý služební úřad/,</a:t>
            </a:r>
          </a:p>
        </p:txBody>
      </p:sp>
      <p:sp>
        <p:nvSpPr>
          <p:cNvPr id="4" name="Zástupný symbol pro zápatí 3"/>
          <p:cNvSpPr>
            <a:spLocks noGrp="1"/>
          </p:cNvSpPr>
          <p:nvPr>
            <p:ph type="ftr" sz="quarter" idx="10"/>
          </p:nvPr>
        </p:nvSpPr>
        <p:spPr/>
        <p:txBody>
          <a:bodyPr/>
          <a:lstStyle/>
          <a:p>
            <a:pPr>
              <a:defRPr/>
            </a:pPr>
            <a:r>
              <a:rPr lang="cs-CZ" dirty="0" smtClean="0"/>
              <a:t>Zápatí prezentace</a:t>
            </a:r>
            <a:endParaRPr lang="cs-CZ" dirty="0"/>
          </a:p>
        </p:txBody>
      </p:sp>
      <p:sp>
        <p:nvSpPr>
          <p:cNvPr id="18437" name="Zástupný symbol pro číslo snímku 4"/>
          <p:cNvSpPr>
            <a:spLocks noGrp="1"/>
          </p:cNvSpPr>
          <p:nvPr>
            <p:ph type="sldNum" sz="quarter" idx="11"/>
          </p:nvPr>
        </p:nvSpPr>
        <p:spPr>
          <a:noFill/>
        </p:spPr>
        <p:txBody>
          <a:bodyPr/>
          <a:lstStyle/>
          <a:p>
            <a:fld id="{810C78D7-39B3-45D9-A842-9FD185CD03B0}" type="slidenum">
              <a:rPr lang="cs-CZ" altLang="cs-CZ" smtClean="0"/>
              <a:pPr/>
              <a:t>17</a:t>
            </a:fld>
            <a:endParaRPr lang="cs-CZ" altLang="cs-CZ"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altLang="cs-CZ" sz="2800" b="1" i="1" dirty="0" smtClean="0">
                <a:effectLst>
                  <a:outerShdw blurRad="38100" dist="38100" dir="2700000" algn="tl">
                    <a:srgbClr val="000000">
                      <a:alpha val="43137"/>
                    </a:srgbClr>
                  </a:outerShdw>
                </a:effectLst>
              </a:rPr>
              <a:t>Organizace státní služby</a:t>
            </a:r>
            <a:endParaRPr lang="cs-CZ" sz="2800" dirty="0"/>
          </a:p>
        </p:txBody>
      </p:sp>
      <p:sp>
        <p:nvSpPr>
          <p:cNvPr id="20483" name="Zástupný symbol pro obsah 2"/>
          <p:cNvSpPr>
            <a:spLocks noGrp="1"/>
          </p:cNvSpPr>
          <p:nvPr>
            <p:ph idx="1"/>
          </p:nvPr>
        </p:nvSpPr>
        <p:spPr>
          <a:xfrm>
            <a:off x="900113" y="1773238"/>
            <a:ext cx="7600950" cy="4298950"/>
          </a:xfrm>
        </p:spPr>
        <p:txBody>
          <a:bodyPr/>
          <a:lstStyle/>
          <a:p>
            <a:pPr algn="just"/>
            <a:endParaRPr lang="cs-CZ" altLang="cs-CZ" sz="1400" b="1" dirty="0" smtClean="0"/>
          </a:p>
          <a:p>
            <a:pPr algn="just">
              <a:buFont typeface="Wingdings" pitchFamily="2" charset="2"/>
              <a:buChar char="Ø"/>
            </a:pPr>
            <a:r>
              <a:rPr lang="cs-CZ" altLang="cs-CZ" sz="1800" b="1" dirty="0" smtClean="0"/>
              <a:t>PŘEDSTAVENÝ </a:t>
            </a:r>
            <a:r>
              <a:rPr lang="cs-CZ" altLang="cs-CZ" sz="1800" i="1" dirty="0" smtClean="0"/>
              <a:t>(V KAŽDÉM ÚŘADĚ)</a:t>
            </a:r>
          </a:p>
          <a:p>
            <a:pPr lvl="1" algn="just"/>
            <a:r>
              <a:rPr lang="cs-CZ" altLang="cs-CZ" sz="2000" dirty="0" smtClean="0"/>
              <a:t>státní zaměstnanec, který je </a:t>
            </a:r>
            <a:r>
              <a:rPr lang="cs-CZ" altLang="cs-CZ" sz="2000" i="1" dirty="0" smtClean="0">
                <a:solidFill>
                  <a:srgbClr val="0070C0"/>
                </a:solidFill>
              </a:rPr>
              <a:t>oprávněn vést podřízené státní zaměstnance</a:t>
            </a:r>
            <a:r>
              <a:rPr lang="cs-CZ" altLang="cs-CZ" sz="2000" i="1" dirty="0" smtClean="0"/>
              <a:t>, ukládat jim služební úkoly</a:t>
            </a:r>
            <a:r>
              <a:rPr lang="cs-CZ" altLang="cs-CZ" sz="2000" dirty="0" smtClean="0"/>
              <a:t>, organizovat, řídit a kontrolovat výkon jejich služby a dávat jim k tomu příkazy. </a:t>
            </a:r>
          </a:p>
          <a:p>
            <a:pPr lvl="1" algn="just"/>
            <a:endParaRPr lang="cs-CZ" altLang="cs-CZ" sz="2000" dirty="0" smtClean="0"/>
          </a:p>
          <a:p>
            <a:pPr lvl="1" algn="just">
              <a:buFont typeface="Wingdings" pitchFamily="2" charset="2"/>
              <a:buChar char="Ø"/>
            </a:pPr>
            <a:r>
              <a:rPr lang="cs-CZ" altLang="cs-CZ" sz="2000" dirty="0" smtClean="0"/>
              <a:t>V </a:t>
            </a:r>
            <a:r>
              <a:rPr lang="cs-CZ" altLang="cs-CZ" sz="2000" b="1" dirty="0" smtClean="0"/>
              <a:t>ministerstvech a na Úřadě vlády </a:t>
            </a:r>
            <a:r>
              <a:rPr lang="cs-CZ" altLang="cs-CZ" sz="2000" dirty="0" smtClean="0"/>
              <a:t>:</a:t>
            </a:r>
          </a:p>
          <a:p>
            <a:pPr marL="457200" lvl="1" indent="0" algn="just">
              <a:buNone/>
            </a:pPr>
            <a:r>
              <a:rPr lang="cs-CZ" altLang="cs-CZ" sz="2000" dirty="0" smtClean="0"/>
              <a:t> 	</a:t>
            </a:r>
            <a:r>
              <a:rPr lang="cs-CZ" altLang="cs-CZ" sz="2000" b="1" i="1" dirty="0" smtClean="0">
                <a:effectLst>
                  <a:outerShdw blurRad="38100" dist="38100" dir="2700000" algn="tl">
                    <a:srgbClr val="000000">
                      <a:alpha val="43137"/>
                    </a:srgbClr>
                  </a:outerShdw>
                </a:effectLst>
              </a:rPr>
              <a:t>náměstek pro řízení sekce</a:t>
            </a:r>
            <a:r>
              <a:rPr lang="cs-CZ" altLang="cs-CZ" sz="2000" b="1" i="1" dirty="0" smtClean="0">
                <a:solidFill>
                  <a:srgbClr val="C00000"/>
                </a:solidFill>
              </a:rPr>
              <a:t> </a:t>
            </a:r>
            <a:r>
              <a:rPr lang="cs-CZ" altLang="cs-CZ" sz="2000" b="1" dirty="0" smtClean="0"/>
              <a:t>(také „</a:t>
            </a:r>
            <a:r>
              <a:rPr lang="cs-CZ" altLang="cs-CZ" sz="2000" b="1" dirty="0" smtClean="0">
                <a:effectLst>
                  <a:outerShdw blurRad="38100" dist="38100" dir="2700000" algn="tl">
                    <a:srgbClr val="000000">
                      <a:alpha val="43137"/>
                    </a:srgbClr>
                  </a:outerShdw>
                </a:effectLst>
              </a:rPr>
              <a:t>státní tajemník“</a:t>
            </a:r>
            <a:r>
              <a:rPr lang="cs-CZ" altLang="cs-CZ" sz="2000" b="1" dirty="0" smtClean="0"/>
              <a:t>)</a:t>
            </a:r>
            <a:r>
              <a:rPr lang="cs-CZ" altLang="cs-CZ" sz="2000" b="1" dirty="0" smtClean="0">
                <a:solidFill>
                  <a:srgbClr val="C00000"/>
                </a:solidFill>
              </a:rPr>
              <a:t> </a:t>
            </a:r>
            <a:r>
              <a:rPr lang="cs-CZ" altLang="cs-CZ" sz="2000" b="1" dirty="0" smtClean="0"/>
              <a:t>–   	</a:t>
            </a:r>
            <a:r>
              <a:rPr lang="cs-CZ" altLang="cs-CZ" sz="2000" dirty="0" smtClean="0">
                <a:solidFill>
                  <a:srgbClr val="0070C0"/>
                </a:solidFill>
              </a:rPr>
              <a:t>personální pravomoci</a:t>
            </a:r>
            <a:r>
              <a:rPr lang="cs-CZ" altLang="cs-CZ" sz="2000" b="1" dirty="0" smtClean="0"/>
              <a:t>, dále </a:t>
            </a:r>
            <a:r>
              <a:rPr lang="cs-CZ" altLang="cs-CZ" sz="2000" dirty="0" smtClean="0">
                <a:effectLst>
                  <a:outerShdw blurRad="38100" dist="38100" dir="2700000" algn="tl">
                    <a:srgbClr val="000000">
                      <a:alpha val="43137"/>
                    </a:srgbClr>
                  </a:outerShdw>
                </a:effectLst>
              </a:rPr>
              <a:t>ředitel odboru, vedoucí 	oddělení.</a:t>
            </a:r>
          </a:p>
          <a:p>
            <a:pPr lvl="1" algn="just">
              <a:buFont typeface="Wingdings" pitchFamily="2" charset="2"/>
              <a:buChar char="Ø"/>
            </a:pPr>
            <a:r>
              <a:rPr lang="cs-CZ" altLang="cs-CZ" sz="2000" dirty="0" smtClean="0">
                <a:effectLst>
                  <a:outerShdw blurRad="38100" dist="38100" dir="2700000" algn="tl">
                    <a:srgbClr val="000000">
                      <a:alpha val="43137"/>
                    </a:srgbClr>
                  </a:outerShdw>
                </a:effectLst>
              </a:rPr>
              <a:t>V jiných správních úřadech -</a:t>
            </a:r>
            <a:r>
              <a:rPr lang="cs-CZ" altLang="cs-CZ" sz="2000" b="1" dirty="0" smtClean="0">
                <a:effectLst>
                  <a:outerShdw blurRad="38100" dist="38100" dir="2700000" algn="tl">
                    <a:srgbClr val="000000">
                      <a:alpha val="43137"/>
                    </a:srgbClr>
                  </a:outerShdw>
                </a:effectLst>
              </a:rPr>
              <a:t> vedoucí služebního úřadu, ředitel sekce, ředitel odboru, vedoucí oddělení.</a:t>
            </a:r>
          </a:p>
          <a:p>
            <a:endParaRPr lang="cs-CZ" sz="2000" dirty="0" smtClean="0"/>
          </a:p>
        </p:txBody>
      </p:sp>
      <p:sp>
        <p:nvSpPr>
          <p:cNvPr id="4" name="Zástupný symbol pro zápatí 3"/>
          <p:cNvSpPr>
            <a:spLocks noGrp="1"/>
          </p:cNvSpPr>
          <p:nvPr>
            <p:ph type="ftr" sz="quarter" idx="10"/>
          </p:nvPr>
        </p:nvSpPr>
        <p:spPr/>
        <p:txBody>
          <a:bodyPr/>
          <a:lstStyle/>
          <a:p>
            <a:pPr>
              <a:defRPr/>
            </a:pPr>
            <a:r>
              <a:rPr lang="cs-CZ" dirty="0" smtClean="0"/>
              <a:t>Zápatí prezentace</a:t>
            </a:r>
            <a:endParaRPr lang="cs-CZ" dirty="0"/>
          </a:p>
        </p:txBody>
      </p:sp>
      <p:sp>
        <p:nvSpPr>
          <p:cNvPr id="20485" name="Zástupný symbol pro číslo snímku 4"/>
          <p:cNvSpPr>
            <a:spLocks noGrp="1"/>
          </p:cNvSpPr>
          <p:nvPr>
            <p:ph type="sldNum" sz="quarter" idx="11"/>
          </p:nvPr>
        </p:nvSpPr>
        <p:spPr>
          <a:noFill/>
        </p:spPr>
        <p:txBody>
          <a:bodyPr/>
          <a:lstStyle/>
          <a:p>
            <a:fld id="{09712D93-6EA2-4FF3-BDE4-FA66BEABAF66}" type="slidenum">
              <a:rPr lang="cs-CZ" altLang="cs-CZ" smtClean="0"/>
              <a:pPr/>
              <a:t>18</a:t>
            </a:fld>
            <a:endParaRPr lang="cs-CZ" altLang="cs-CZ" dirty="0" smtClean="0"/>
          </a:p>
        </p:txBody>
      </p:sp>
      <p:pic>
        <p:nvPicPr>
          <p:cNvPr id="6" name="Picture 2" descr="\\nss2\desktop\chadima\Zákon o státní službě_MK-2.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a:xfrm>
            <a:off x="509589" y="1125539"/>
            <a:ext cx="8086635" cy="332558"/>
          </a:xfrm>
        </p:spPr>
        <p:txBody>
          <a:bodyPr/>
          <a:lstStyle/>
          <a:p>
            <a:pPr algn="ctr"/>
            <a:r>
              <a:rPr lang="cs-CZ" altLang="cs-CZ" b="0" dirty="0" smtClean="0">
                <a:solidFill>
                  <a:schemeClr val="tx1"/>
                </a:solidFill>
                <a:effectLst>
                  <a:outerShdw blurRad="38100" dist="38100" dir="2700000" algn="tl">
                    <a:srgbClr val="000000">
                      <a:alpha val="43137"/>
                    </a:srgbClr>
                  </a:outerShdw>
                </a:effectLst>
              </a:rPr>
              <a:t>Povinnosti státních zaměstnanců (§ 77)</a:t>
            </a:r>
          </a:p>
        </p:txBody>
      </p:sp>
      <p:sp>
        <p:nvSpPr>
          <p:cNvPr id="26627" name="Zástupný symbol pro obsah 2"/>
          <p:cNvSpPr>
            <a:spLocks noGrp="1"/>
          </p:cNvSpPr>
          <p:nvPr>
            <p:ph idx="1"/>
          </p:nvPr>
        </p:nvSpPr>
        <p:spPr>
          <a:xfrm>
            <a:off x="900113" y="1571625"/>
            <a:ext cx="7772400" cy="4559300"/>
          </a:xfrm>
        </p:spPr>
        <p:txBody>
          <a:bodyPr/>
          <a:lstStyle/>
          <a:p>
            <a:r>
              <a:rPr lang="cs-CZ" altLang="cs-CZ" sz="1800" dirty="0" smtClean="0"/>
              <a:t>Mlčenlivost</a:t>
            </a:r>
          </a:p>
          <a:p>
            <a:r>
              <a:rPr lang="cs-CZ" altLang="cs-CZ" sz="1800" dirty="0" smtClean="0"/>
              <a:t>Nestrannost</a:t>
            </a:r>
          </a:p>
          <a:p>
            <a:r>
              <a:rPr lang="cs-CZ" altLang="cs-CZ" sz="1800" dirty="0" smtClean="0"/>
              <a:t>Dodržování právních předpisů a služební kázně</a:t>
            </a:r>
          </a:p>
          <a:p>
            <a:r>
              <a:rPr lang="cs-CZ" altLang="cs-CZ" sz="1800" dirty="0" smtClean="0"/>
              <a:t>Plnění úkolů osobně, řádně a včas</a:t>
            </a:r>
          </a:p>
          <a:p>
            <a:r>
              <a:rPr lang="cs-CZ" altLang="cs-CZ" sz="1800" dirty="0" smtClean="0"/>
              <a:t>Zdržet se jednání, které by mohlo vést ke střetu veřejného zájmu se zájmy osobními</a:t>
            </a:r>
          </a:p>
          <a:p>
            <a:r>
              <a:rPr lang="cs-CZ" altLang="cs-CZ" sz="1800" dirty="0" smtClean="0"/>
              <a:t>Nepřijímat dary nad 300 Kč (?!)</a:t>
            </a:r>
          </a:p>
          <a:p>
            <a:endParaRPr lang="cs-CZ" altLang="cs-CZ" sz="1800" dirty="0" smtClean="0"/>
          </a:p>
          <a:p>
            <a:r>
              <a:rPr lang="cs-CZ" altLang="cs-CZ" sz="1800" dirty="0" smtClean="0"/>
              <a:t>A další…</a:t>
            </a:r>
          </a:p>
        </p:txBody>
      </p:sp>
      <p:sp>
        <p:nvSpPr>
          <p:cNvPr id="4" name="Zástupný symbol pro zápatí 3"/>
          <p:cNvSpPr>
            <a:spLocks noGrp="1"/>
          </p:cNvSpPr>
          <p:nvPr>
            <p:ph type="ftr" sz="quarter" idx="10"/>
          </p:nvPr>
        </p:nvSpPr>
        <p:spPr/>
        <p:txBody>
          <a:bodyPr/>
          <a:lstStyle/>
          <a:p>
            <a:pPr>
              <a:defRPr/>
            </a:pPr>
            <a:r>
              <a:rPr lang="cs-CZ" dirty="0" smtClean="0"/>
              <a:t>Zápatí prezentace</a:t>
            </a:r>
            <a:endParaRPr lang="cs-CZ" dirty="0"/>
          </a:p>
        </p:txBody>
      </p:sp>
      <p:sp>
        <p:nvSpPr>
          <p:cNvPr id="26629" name="Zástupný symbol pro číslo snímku 4"/>
          <p:cNvSpPr>
            <a:spLocks noGrp="1"/>
          </p:cNvSpPr>
          <p:nvPr>
            <p:ph type="sldNum" sz="quarter" idx="11"/>
          </p:nvPr>
        </p:nvSpPr>
        <p:spPr>
          <a:noFill/>
        </p:spPr>
        <p:txBody>
          <a:bodyPr/>
          <a:lstStyle/>
          <a:p>
            <a:fld id="{9A50D99D-1194-40C5-B7AF-5D6BC982C6A3}" type="slidenum">
              <a:rPr lang="cs-CZ" altLang="cs-CZ" smtClean="0"/>
              <a:pPr/>
              <a:t>19</a:t>
            </a:fld>
            <a:endParaRPr lang="cs-CZ" altLang="cs-CZ"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81449"/>
            <a:ext cx="8086635" cy="568410"/>
          </a:xfrm>
        </p:spPr>
        <p:txBody>
          <a:bodyPr/>
          <a:lstStyle/>
          <a:p>
            <a:r>
              <a:rPr lang="cs-CZ" b="0" dirty="0" smtClean="0">
                <a:solidFill>
                  <a:schemeClr val="tx1"/>
                </a:solidFill>
              </a:rPr>
              <a:t>Obsah přednášky:</a:t>
            </a:r>
            <a:endParaRPr lang="cs-CZ" b="0" dirty="0">
              <a:solidFill>
                <a:schemeClr val="tx1"/>
              </a:solidFill>
            </a:endParaRPr>
          </a:p>
        </p:txBody>
      </p:sp>
      <p:sp>
        <p:nvSpPr>
          <p:cNvPr id="3" name="Zástupný symbol pro obsah 2"/>
          <p:cNvSpPr>
            <a:spLocks noGrp="1"/>
          </p:cNvSpPr>
          <p:nvPr>
            <p:ph idx="1"/>
          </p:nvPr>
        </p:nvSpPr>
        <p:spPr>
          <a:xfrm>
            <a:off x="509589" y="1598141"/>
            <a:ext cx="8082321" cy="4534372"/>
          </a:xfrm>
        </p:spPr>
        <p:txBody>
          <a:bodyPr/>
          <a:lstStyle/>
          <a:p>
            <a:pPr>
              <a:buFont typeface="+mj-lt"/>
              <a:buAutoNum type="arabicPeriod"/>
            </a:pPr>
            <a:r>
              <a:rPr lang="cs-CZ" sz="1800" b="1" dirty="0" smtClean="0"/>
              <a:t>Význam </a:t>
            </a:r>
            <a:r>
              <a:rPr lang="cs-CZ" sz="1800" b="1" dirty="0" smtClean="0">
                <a:solidFill>
                  <a:srgbClr val="00287D"/>
                </a:solidFill>
                <a:effectLst>
                  <a:outerShdw blurRad="38100" dist="38100" dir="2700000" algn="tl">
                    <a:srgbClr val="000000">
                      <a:alpha val="43137"/>
                    </a:srgbClr>
                  </a:outerShdw>
                </a:effectLst>
              </a:rPr>
              <a:t>personálního základu</a:t>
            </a:r>
            <a:r>
              <a:rPr lang="cs-CZ" sz="1800" b="1" dirty="0" smtClean="0">
                <a:solidFill>
                  <a:srgbClr val="00287D"/>
                </a:solidFill>
              </a:rPr>
              <a:t> </a:t>
            </a:r>
            <a:r>
              <a:rPr lang="cs-CZ" sz="1800" dirty="0"/>
              <a:t>veřejné </a:t>
            </a:r>
            <a:r>
              <a:rPr lang="cs-CZ" sz="1800" dirty="0" smtClean="0"/>
              <a:t>správy v podmínkách moderního právního státu .</a:t>
            </a:r>
          </a:p>
          <a:p>
            <a:pPr>
              <a:buFont typeface="+mj-lt"/>
              <a:buAutoNum type="arabicPeriod"/>
            </a:pPr>
            <a:r>
              <a:rPr lang="cs-CZ" sz="1800" b="1" dirty="0" smtClean="0"/>
              <a:t>Veřejná </a:t>
            </a:r>
            <a:r>
              <a:rPr lang="cs-CZ" sz="1800" b="1" dirty="0"/>
              <a:t>služba</a:t>
            </a:r>
            <a:r>
              <a:rPr lang="cs-CZ" sz="1800" dirty="0"/>
              <a:t> (pojem a charakteristika veřejné služby, právní poměry zaměstnanců samosprávy).</a:t>
            </a:r>
            <a:r>
              <a:rPr lang="cs-CZ" sz="1800" b="1" dirty="0"/>
              <a:t> </a:t>
            </a:r>
            <a:r>
              <a:rPr lang="cs-CZ" sz="1800" b="1" dirty="0" smtClean="0"/>
              <a:t>Státní služba.</a:t>
            </a:r>
          </a:p>
          <a:p>
            <a:pPr marL="0" indent="0">
              <a:buNone/>
            </a:pPr>
            <a:endParaRPr lang="cs-CZ" sz="1800" dirty="0" smtClean="0"/>
          </a:p>
          <a:p>
            <a:pPr marL="0" indent="0">
              <a:buNone/>
            </a:pPr>
            <a:r>
              <a:rPr lang="cs-CZ" sz="1800" b="1" dirty="0" smtClean="0"/>
              <a:t>3.   </a:t>
            </a:r>
            <a:r>
              <a:rPr lang="cs-CZ" sz="1800" b="1" dirty="0" smtClean="0">
                <a:solidFill>
                  <a:schemeClr val="accent5">
                    <a:lumMod val="25000"/>
                  </a:schemeClr>
                </a:solidFill>
                <a:effectLst>
                  <a:outerShdw blurRad="38100" dist="38100" dir="2700000" algn="tl">
                    <a:srgbClr val="000000">
                      <a:alpha val="43137"/>
                    </a:srgbClr>
                  </a:outerShdw>
                </a:effectLst>
              </a:rPr>
              <a:t>Etika </a:t>
            </a:r>
            <a:r>
              <a:rPr lang="cs-CZ" sz="1800" b="1" dirty="0">
                <a:solidFill>
                  <a:schemeClr val="accent5">
                    <a:lumMod val="25000"/>
                  </a:schemeClr>
                </a:solidFill>
                <a:effectLst>
                  <a:outerShdw blurRad="38100" dist="38100" dir="2700000" algn="tl">
                    <a:srgbClr val="000000">
                      <a:alpha val="43137"/>
                    </a:srgbClr>
                  </a:outerShdw>
                </a:effectLst>
              </a:rPr>
              <a:t>veřejné </a:t>
            </a:r>
            <a:r>
              <a:rPr lang="cs-CZ" sz="1800" b="1" dirty="0" smtClean="0">
                <a:solidFill>
                  <a:schemeClr val="accent5">
                    <a:lumMod val="25000"/>
                  </a:schemeClr>
                </a:solidFill>
                <a:effectLst>
                  <a:outerShdw blurRad="38100" dist="38100" dir="2700000" algn="tl">
                    <a:srgbClr val="000000">
                      <a:alpha val="43137"/>
                    </a:srgbClr>
                  </a:outerShdw>
                </a:effectLst>
              </a:rPr>
              <a:t>správy. Etické kodexy.</a:t>
            </a:r>
            <a:r>
              <a:rPr lang="cs-CZ" sz="1800" dirty="0" smtClean="0"/>
              <a:t> </a:t>
            </a:r>
          </a:p>
          <a:p>
            <a:pPr>
              <a:buFont typeface="+mj-lt"/>
              <a:buAutoNum type="alphaLcParenR"/>
            </a:pPr>
            <a:r>
              <a:rPr lang="cs-CZ" sz="1800" dirty="0" smtClean="0"/>
              <a:t>pojem </a:t>
            </a:r>
            <a:r>
              <a:rPr lang="cs-CZ" sz="1800" dirty="0"/>
              <a:t>a význam etiky veřejné </a:t>
            </a:r>
            <a:r>
              <a:rPr lang="cs-CZ" sz="1800" dirty="0" smtClean="0"/>
              <a:t>správy.</a:t>
            </a:r>
          </a:p>
          <a:p>
            <a:pPr>
              <a:buFont typeface="+mj-lt"/>
              <a:buAutoNum type="alphaLcParenR"/>
            </a:pPr>
            <a:r>
              <a:rPr lang="cs-CZ" sz="1800" dirty="0" smtClean="0"/>
              <a:t>profesní etika. </a:t>
            </a:r>
          </a:p>
          <a:p>
            <a:pPr>
              <a:buFont typeface="+mj-lt"/>
              <a:buAutoNum type="alphaLcParenR"/>
            </a:pPr>
            <a:r>
              <a:rPr lang="cs-CZ" sz="1800" dirty="0" smtClean="0"/>
              <a:t>etická infrastruktura</a:t>
            </a:r>
            <a:r>
              <a:rPr lang="cs-CZ" sz="1800" dirty="0"/>
              <a:t>, předcházení korupčnímu jednání, střet zájmů</a:t>
            </a:r>
            <a:r>
              <a:rPr lang="cs-CZ" sz="1800" dirty="0" smtClean="0"/>
              <a:t>).</a:t>
            </a:r>
          </a:p>
          <a:p>
            <a:pPr>
              <a:buFont typeface="+mj-lt"/>
              <a:buAutoNum type="alphaLcParenR"/>
            </a:pPr>
            <a:r>
              <a:rPr lang="cs-CZ" sz="1800" dirty="0" smtClean="0"/>
              <a:t>etické kodexy </a:t>
            </a:r>
            <a:r>
              <a:rPr lang="cs-CZ" sz="1800" dirty="0"/>
              <a:t>pracovníků veřejné </a:t>
            </a:r>
            <a:r>
              <a:rPr lang="cs-CZ" sz="1800" dirty="0" smtClean="0"/>
              <a:t>správy.</a:t>
            </a:r>
          </a:p>
          <a:p>
            <a:pPr>
              <a:buFont typeface="+mj-lt"/>
              <a:buAutoNum type="alphaLcParenR"/>
            </a:pPr>
            <a:endParaRPr lang="cs-CZ" sz="1800" dirty="0"/>
          </a:p>
          <a:p>
            <a:pPr marL="0" indent="0">
              <a:buNone/>
            </a:pPr>
            <a:r>
              <a:rPr lang="cs-CZ" sz="1800" dirty="0" smtClean="0"/>
              <a:t>Exkurz – k zákonu o střetu zájmů.</a:t>
            </a:r>
          </a:p>
          <a:p>
            <a:pPr>
              <a:buFont typeface="+mj-lt"/>
              <a:buAutoNum type="alphaLcParenR"/>
            </a:pPr>
            <a:endParaRPr lang="cs-CZ" sz="1800" dirty="0"/>
          </a:p>
          <a:p>
            <a:endParaRPr lang="cs-CZ" dirty="0"/>
          </a:p>
        </p:txBody>
      </p:sp>
      <p:sp>
        <p:nvSpPr>
          <p:cNvPr id="4" name="Zástupný symbol pro zápatí 3"/>
          <p:cNvSpPr>
            <a:spLocks noGrp="1"/>
          </p:cNvSpPr>
          <p:nvPr>
            <p:ph type="ftr" sz="quarter" idx="10"/>
          </p:nvPr>
        </p:nvSpPr>
        <p:spPr/>
        <p:txBody>
          <a:bodyPr/>
          <a:lstStyle/>
          <a:p>
            <a:r>
              <a:rPr lang="cs-CZ" altLang="cs-CZ" dirty="0"/>
              <a:t>Katedra správní vědy a správního práva </a:t>
            </a:r>
          </a:p>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29812933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509589" y="1125540"/>
            <a:ext cx="8086635" cy="143088"/>
          </a:xfrm>
        </p:spPr>
        <p:txBody>
          <a:bodyPr/>
          <a:lstStyle/>
          <a:p>
            <a:pPr algn="ctr"/>
            <a:r>
              <a:rPr lang="cs-CZ" altLang="cs-CZ" b="0" dirty="0" smtClean="0">
                <a:solidFill>
                  <a:schemeClr val="tx1"/>
                </a:solidFill>
                <a:effectLst>
                  <a:outerShdw blurRad="38100" dist="38100" dir="2700000" algn="tl">
                    <a:srgbClr val="000000">
                      <a:alpha val="43137"/>
                    </a:srgbClr>
                  </a:outerShdw>
                </a:effectLst>
              </a:rPr>
              <a:t>Práva státních zaměstnanců (§ 79)</a:t>
            </a:r>
          </a:p>
        </p:txBody>
      </p:sp>
      <p:sp>
        <p:nvSpPr>
          <p:cNvPr id="27651" name="Zástupný symbol pro obsah 2"/>
          <p:cNvSpPr>
            <a:spLocks noGrp="1"/>
          </p:cNvSpPr>
          <p:nvPr>
            <p:ph idx="1"/>
          </p:nvPr>
        </p:nvSpPr>
        <p:spPr>
          <a:xfrm>
            <a:off x="900113" y="1643063"/>
            <a:ext cx="7772400" cy="4487862"/>
          </a:xfrm>
        </p:spPr>
        <p:txBody>
          <a:bodyPr/>
          <a:lstStyle/>
          <a:p>
            <a:pPr algn="just"/>
            <a:r>
              <a:rPr lang="cs-CZ" altLang="cs-CZ" sz="1800" dirty="0" smtClean="0"/>
              <a:t>vytvoření </a:t>
            </a:r>
            <a:r>
              <a:rPr lang="cs-CZ" altLang="cs-CZ" sz="1800" dirty="0" smtClean="0">
                <a:effectLst>
                  <a:outerShdw blurRad="38100" dist="38100" dir="2700000" algn="tl">
                    <a:srgbClr val="000000">
                      <a:alpha val="43137"/>
                    </a:srgbClr>
                  </a:outerShdw>
                </a:effectLst>
              </a:rPr>
              <a:t>podmínek</a:t>
            </a:r>
            <a:r>
              <a:rPr lang="cs-CZ" altLang="cs-CZ" sz="1800" dirty="0" smtClean="0"/>
              <a:t> pro řádný výkon služby</a:t>
            </a:r>
          </a:p>
          <a:p>
            <a:pPr algn="just"/>
            <a:r>
              <a:rPr lang="cs-CZ" altLang="cs-CZ" sz="1800" dirty="0" smtClean="0"/>
              <a:t>odmítnout vyřizovat služební úkoly nespadající do oborů služby </a:t>
            </a:r>
          </a:p>
          <a:p>
            <a:pPr algn="just"/>
            <a:r>
              <a:rPr lang="cs-CZ" altLang="cs-CZ" sz="1800" dirty="0" smtClean="0"/>
              <a:t>odmítnout splnit služební úkol, který má plnit osobně představený s výjimkou zastupování) </a:t>
            </a:r>
          </a:p>
          <a:p>
            <a:pPr algn="just"/>
            <a:r>
              <a:rPr lang="cs-CZ" altLang="cs-CZ" sz="1800" dirty="0" smtClean="0"/>
              <a:t>snížení platové třídy bez souhlasu zaměstnance jen v případech stanovených zákonem o státní službě nebo zákonem, který mění působnost služebního úřadu </a:t>
            </a:r>
          </a:p>
          <a:p>
            <a:pPr algn="just"/>
            <a:r>
              <a:rPr lang="cs-CZ" altLang="cs-CZ" sz="1800" dirty="0" smtClean="0"/>
              <a:t>podat </a:t>
            </a:r>
            <a:r>
              <a:rPr lang="cs-CZ" altLang="cs-CZ" sz="1800" dirty="0" smtClean="0">
                <a:effectLst>
                  <a:outerShdw blurRad="38100" dist="38100" dir="2700000" algn="tl">
                    <a:srgbClr val="000000">
                      <a:alpha val="43137"/>
                    </a:srgbClr>
                  </a:outerShdw>
                </a:effectLst>
              </a:rPr>
              <a:t>stížnost ve věcech výkonu služby</a:t>
            </a:r>
            <a:r>
              <a:rPr lang="cs-CZ" altLang="cs-CZ" sz="1800" dirty="0" smtClean="0"/>
              <a:t> a služebních vztahů (§ 157) </a:t>
            </a:r>
          </a:p>
          <a:p>
            <a:pPr algn="just"/>
            <a:endParaRPr lang="cs-CZ" altLang="cs-CZ" sz="1800" dirty="0" smtClean="0"/>
          </a:p>
          <a:p>
            <a:pPr algn="just"/>
            <a:r>
              <a:rPr lang="cs-CZ" altLang="cs-CZ" sz="1800" dirty="0" smtClean="0"/>
              <a:t>A další …</a:t>
            </a:r>
          </a:p>
        </p:txBody>
      </p:sp>
      <p:sp>
        <p:nvSpPr>
          <p:cNvPr id="4" name="Zástupný symbol pro zápatí 3"/>
          <p:cNvSpPr>
            <a:spLocks noGrp="1"/>
          </p:cNvSpPr>
          <p:nvPr>
            <p:ph type="ftr" sz="quarter" idx="10"/>
          </p:nvPr>
        </p:nvSpPr>
        <p:spPr/>
        <p:txBody>
          <a:bodyPr/>
          <a:lstStyle/>
          <a:p>
            <a:pPr>
              <a:defRPr/>
            </a:pPr>
            <a:r>
              <a:rPr lang="cs-CZ" dirty="0" smtClean="0"/>
              <a:t>Zápatí prezentace</a:t>
            </a:r>
            <a:endParaRPr lang="cs-CZ" dirty="0"/>
          </a:p>
        </p:txBody>
      </p:sp>
      <p:sp>
        <p:nvSpPr>
          <p:cNvPr id="27653" name="Zástupný symbol pro číslo snímku 4"/>
          <p:cNvSpPr>
            <a:spLocks noGrp="1"/>
          </p:cNvSpPr>
          <p:nvPr>
            <p:ph type="sldNum" sz="quarter" idx="11"/>
          </p:nvPr>
        </p:nvSpPr>
        <p:spPr>
          <a:noFill/>
        </p:spPr>
        <p:txBody>
          <a:bodyPr/>
          <a:lstStyle/>
          <a:p>
            <a:fld id="{80DFE7BD-97C7-43C3-ABA3-BE90C3709D06}" type="slidenum">
              <a:rPr lang="cs-CZ" altLang="cs-CZ" smtClean="0"/>
              <a:pPr/>
              <a:t>20</a:t>
            </a:fld>
            <a:endParaRPr lang="cs-CZ" altLang="cs-CZ"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509589" y="1125539"/>
            <a:ext cx="8086635" cy="398461"/>
          </a:xfrm>
        </p:spPr>
        <p:txBody>
          <a:bodyPr/>
          <a:lstStyle/>
          <a:p>
            <a:pPr algn="ctr"/>
            <a:r>
              <a:rPr lang="cs-CZ" altLang="cs-CZ" b="0" dirty="0" smtClean="0">
                <a:solidFill>
                  <a:schemeClr val="tx1"/>
                </a:solidFill>
                <a:effectLst>
                  <a:outerShdw blurRad="38100" dist="38100" dir="2700000" algn="tl">
                    <a:srgbClr val="000000">
                      <a:alpha val="43137"/>
                    </a:srgbClr>
                  </a:outerShdw>
                </a:effectLst>
              </a:rPr>
              <a:t>Omezení práv státních zaměstnanců</a:t>
            </a:r>
          </a:p>
        </p:txBody>
      </p:sp>
      <p:sp>
        <p:nvSpPr>
          <p:cNvPr id="28675" name="Zástupný symbol pro obsah 2"/>
          <p:cNvSpPr>
            <a:spLocks noGrp="1"/>
          </p:cNvSpPr>
          <p:nvPr>
            <p:ph idx="1"/>
          </p:nvPr>
        </p:nvSpPr>
        <p:spPr/>
        <p:txBody>
          <a:bodyPr/>
          <a:lstStyle/>
          <a:p>
            <a:r>
              <a:rPr lang="cs-CZ" altLang="cs-CZ" sz="2000" dirty="0" smtClean="0">
                <a:effectLst>
                  <a:outerShdw blurRad="38100" dist="38100" dir="2700000" algn="tl">
                    <a:srgbClr val="000000">
                      <a:alpha val="43137"/>
                    </a:srgbClr>
                  </a:outerShdw>
                </a:effectLst>
              </a:rPr>
              <a:t>nelze funkce v politické straně nebo politickém hnutí </a:t>
            </a:r>
            <a:r>
              <a:rPr lang="cs-CZ" altLang="cs-CZ" sz="2000" dirty="0" smtClean="0"/>
              <a:t>(avšak může být členem politické strany) </a:t>
            </a:r>
          </a:p>
          <a:p>
            <a:r>
              <a:rPr lang="cs-CZ" altLang="cs-CZ" sz="2000" dirty="0" smtClean="0">
                <a:effectLst>
                  <a:outerShdw blurRad="38100" dist="38100" dir="2700000" algn="tl">
                    <a:srgbClr val="000000">
                      <a:alpha val="43137"/>
                    </a:srgbClr>
                  </a:outerShdw>
                </a:effectLst>
              </a:rPr>
              <a:t>zápověď členství </a:t>
            </a:r>
            <a:r>
              <a:rPr lang="cs-CZ" altLang="cs-CZ" sz="2000" dirty="0" smtClean="0"/>
              <a:t>v řídícím nebo kontrolním orgánu </a:t>
            </a:r>
            <a:r>
              <a:rPr lang="cs-CZ" altLang="cs-CZ" sz="2000" dirty="0" smtClean="0">
                <a:effectLst>
                  <a:outerShdw blurRad="38100" dist="38100" dir="2700000" algn="tl">
                    <a:srgbClr val="000000">
                      <a:alpha val="43137"/>
                    </a:srgbClr>
                  </a:outerShdw>
                </a:effectLst>
              </a:rPr>
              <a:t>obchodní korporace</a:t>
            </a:r>
          </a:p>
          <a:p>
            <a:r>
              <a:rPr lang="cs-CZ" altLang="cs-CZ" sz="2000" dirty="0" smtClean="0">
                <a:effectLst>
                  <a:outerShdw blurRad="38100" dist="38100" dir="2700000" algn="tl">
                    <a:srgbClr val="000000">
                      <a:alpha val="43137"/>
                    </a:srgbClr>
                  </a:outerShdw>
                </a:effectLst>
              </a:rPr>
              <a:t>jiná výdělečná činnost jen se souhlasem </a:t>
            </a:r>
            <a:r>
              <a:rPr lang="cs-CZ" altLang="cs-CZ" sz="2000" dirty="0" smtClean="0"/>
              <a:t>služebního orgánu (výjimky § 81 odst. 2) </a:t>
            </a:r>
          </a:p>
          <a:p>
            <a:r>
              <a:rPr lang="pt-BR" altLang="cs-CZ" sz="2000" dirty="0" smtClean="0"/>
              <a:t>představený nemá právo na stávku – § 80 </a:t>
            </a:r>
          </a:p>
          <a:p>
            <a:r>
              <a:rPr lang="cs-CZ" altLang="cs-CZ" sz="2000" dirty="0" smtClean="0"/>
              <a:t>zákaz konkurence – § 83. </a:t>
            </a:r>
          </a:p>
          <a:p>
            <a:endParaRPr lang="cs-CZ" altLang="cs-CZ" dirty="0" smtClean="0"/>
          </a:p>
        </p:txBody>
      </p:sp>
      <p:sp>
        <p:nvSpPr>
          <p:cNvPr id="4" name="Zástupný symbol pro zápatí 3"/>
          <p:cNvSpPr>
            <a:spLocks noGrp="1"/>
          </p:cNvSpPr>
          <p:nvPr>
            <p:ph type="ftr" sz="quarter" idx="10"/>
          </p:nvPr>
        </p:nvSpPr>
        <p:spPr/>
        <p:txBody>
          <a:bodyPr/>
          <a:lstStyle/>
          <a:p>
            <a:pPr>
              <a:defRPr/>
            </a:pPr>
            <a:r>
              <a:rPr lang="cs-CZ" dirty="0" smtClean="0"/>
              <a:t>Zápatí prezentace</a:t>
            </a:r>
            <a:endParaRPr lang="cs-CZ" dirty="0"/>
          </a:p>
        </p:txBody>
      </p:sp>
      <p:sp>
        <p:nvSpPr>
          <p:cNvPr id="28677" name="Zástupný symbol pro číslo snímku 4"/>
          <p:cNvSpPr>
            <a:spLocks noGrp="1"/>
          </p:cNvSpPr>
          <p:nvPr>
            <p:ph type="sldNum" sz="quarter" idx="11"/>
          </p:nvPr>
        </p:nvSpPr>
        <p:spPr>
          <a:noFill/>
        </p:spPr>
        <p:txBody>
          <a:bodyPr/>
          <a:lstStyle/>
          <a:p>
            <a:fld id="{48A4D0DA-FC14-4A3F-86F1-4AA64E1B2778}" type="slidenum">
              <a:rPr lang="cs-CZ" altLang="cs-CZ" smtClean="0"/>
              <a:pPr/>
              <a:t>21</a:t>
            </a:fld>
            <a:endParaRPr lang="cs-CZ" altLang="cs-CZ"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a:xfrm>
            <a:off x="840515" y="870857"/>
            <a:ext cx="8086635" cy="1872343"/>
          </a:xfrm>
        </p:spPr>
        <p:txBody>
          <a:bodyPr>
            <a:normAutofit fontScale="90000"/>
          </a:bodyPr>
          <a:lstStyle/>
          <a:p>
            <a:pPr fontAlgn="auto">
              <a:spcAft>
                <a:spcPts val="0"/>
              </a:spcAft>
              <a:defRPr/>
            </a:pPr>
            <a:r>
              <a:rPr lang="cs-CZ" sz="2800" dirty="0" smtClean="0">
                <a:solidFill>
                  <a:schemeClr val="accent1">
                    <a:lumMod val="50000"/>
                  </a:schemeClr>
                </a:solidFill>
              </a:rPr>
              <a:t>3</a:t>
            </a:r>
            <a:r>
              <a:rPr lang="cs-CZ" sz="2800" dirty="0">
                <a:solidFill>
                  <a:schemeClr val="accent1">
                    <a:lumMod val="50000"/>
                  </a:schemeClr>
                </a:solidFill>
              </a:rPr>
              <a:t>. Etika veřejné </a:t>
            </a:r>
            <a:r>
              <a:rPr lang="cs-CZ" sz="2800" dirty="0" smtClean="0">
                <a:solidFill>
                  <a:schemeClr val="accent1">
                    <a:lumMod val="50000"/>
                  </a:schemeClr>
                </a:solidFill>
              </a:rPr>
              <a:t>správy</a:t>
            </a:r>
            <a:br>
              <a:rPr lang="cs-CZ" sz="2800" dirty="0" smtClean="0">
                <a:solidFill>
                  <a:schemeClr val="accent1">
                    <a:lumMod val="50000"/>
                  </a:schemeClr>
                </a:solidFill>
              </a:rPr>
            </a:br>
            <a:r>
              <a:rPr lang="cs-CZ" sz="2800" dirty="0" smtClean="0">
                <a:solidFill>
                  <a:schemeClr val="accent1">
                    <a:lumMod val="50000"/>
                  </a:schemeClr>
                </a:solidFill>
              </a:rPr>
              <a:t/>
            </a:r>
            <a:br>
              <a:rPr lang="cs-CZ" sz="2800" dirty="0" smtClean="0">
                <a:solidFill>
                  <a:schemeClr val="accent1">
                    <a:lumMod val="50000"/>
                  </a:schemeClr>
                </a:solidFill>
              </a:rPr>
            </a:br>
            <a:r>
              <a:rPr lang="cs-CZ" sz="2800" dirty="0" smtClean="0">
                <a:solidFill>
                  <a:schemeClr val="accent1">
                    <a:lumMod val="50000"/>
                  </a:schemeClr>
                </a:solidFill>
              </a:rPr>
              <a:t>3.a</a:t>
            </a:r>
            <a:r>
              <a:rPr lang="cs-CZ" sz="2200" dirty="0" smtClean="0">
                <a:solidFill>
                  <a:schemeClr val="accent1">
                    <a:lumMod val="50000"/>
                  </a:schemeClr>
                </a:solidFill>
              </a:rPr>
              <a:t>) </a:t>
            </a:r>
            <a:r>
              <a:rPr lang="cs-CZ" sz="2200" b="1" dirty="0" smtClean="0">
                <a:solidFill>
                  <a:schemeClr val="accent5">
                    <a:lumMod val="25000"/>
                  </a:schemeClr>
                </a:solidFill>
              </a:rPr>
              <a:t>Význam etiky veřejné správy </a:t>
            </a:r>
            <a:br>
              <a:rPr lang="cs-CZ" sz="2200" b="1" dirty="0" smtClean="0">
                <a:solidFill>
                  <a:schemeClr val="accent5">
                    <a:lumMod val="25000"/>
                  </a:schemeClr>
                </a:solidFill>
              </a:rPr>
            </a:br>
            <a:r>
              <a:rPr lang="cs-CZ" sz="2000" b="1" dirty="0" smtClean="0">
                <a:solidFill>
                  <a:schemeClr val="accent5">
                    <a:lumMod val="25000"/>
                  </a:schemeClr>
                </a:solidFill>
              </a:rPr>
              <a:t>- pro  společnost („veřejný zájem“¨),</a:t>
            </a:r>
            <a:br>
              <a:rPr lang="cs-CZ" sz="2000" b="1" dirty="0" smtClean="0">
                <a:solidFill>
                  <a:schemeClr val="accent5">
                    <a:lumMod val="25000"/>
                  </a:schemeClr>
                </a:solidFill>
              </a:rPr>
            </a:br>
            <a:r>
              <a:rPr lang="cs-CZ" sz="2000" dirty="0">
                <a:solidFill>
                  <a:schemeClr val="accent5">
                    <a:lumMod val="25000"/>
                  </a:schemeClr>
                </a:solidFill>
              </a:rPr>
              <a:t>-</a:t>
            </a:r>
            <a:r>
              <a:rPr lang="cs-CZ" sz="2000" b="1" dirty="0" smtClean="0">
                <a:solidFill>
                  <a:schemeClr val="accent5">
                    <a:lumMod val="25000"/>
                  </a:schemeClr>
                </a:solidFill>
              </a:rPr>
              <a:t> pro občany, právnické osoby („soukromý zájem“)  </a:t>
            </a:r>
          </a:p>
        </p:txBody>
      </p:sp>
      <p:sp>
        <p:nvSpPr>
          <p:cNvPr id="3" name="Zástupný symbol pro obsah 2"/>
          <p:cNvSpPr>
            <a:spLocks noGrp="1"/>
          </p:cNvSpPr>
          <p:nvPr>
            <p:ph idx="1"/>
          </p:nvPr>
        </p:nvSpPr>
        <p:spPr/>
        <p:txBody>
          <a:bodyPr rtlCol="0">
            <a:normAutofit/>
          </a:bodyPr>
          <a:lstStyle/>
          <a:p>
            <a:pPr marL="365760" indent="-283464" eaLnBrk="1" fontAlgn="auto" hangingPunct="1">
              <a:spcAft>
                <a:spcPts val="0"/>
              </a:spcAft>
              <a:buFont typeface="Arial" pitchFamily="34" charset="0"/>
              <a:buChar char="•"/>
              <a:defRPr/>
            </a:pPr>
            <a:endParaRPr lang="cs-CZ" sz="2000" dirty="0" smtClean="0"/>
          </a:p>
          <a:p>
            <a:pPr marL="365760" indent="-283464" eaLnBrk="1" fontAlgn="auto" hangingPunct="1">
              <a:spcAft>
                <a:spcPts val="0"/>
              </a:spcAft>
              <a:buFont typeface="Arial" pitchFamily="34" charset="0"/>
              <a:buChar char="•"/>
              <a:defRPr/>
            </a:pPr>
            <a:r>
              <a:rPr lang="cs-CZ" sz="2000" dirty="0" smtClean="0"/>
              <a:t>.</a:t>
            </a:r>
          </a:p>
          <a:p>
            <a:pPr marL="365760" indent="-283464" eaLnBrk="1" fontAlgn="auto" hangingPunct="1">
              <a:spcAft>
                <a:spcPts val="0"/>
              </a:spcAft>
              <a:buFont typeface="Arial" pitchFamily="34" charset="0"/>
              <a:buChar char="•"/>
              <a:defRPr/>
            </a:pPr>
            <a:endParaRPr lang="cs-CZ" sz="2000" dirty="0" smtClean="0"/>
          </a:p>
          <a:p>
            <a:pPr marL="365760" indent="-283464" algn="just" eaLnBrk="1" fontAlgn="auto" hangingPunct="1">
              <a:spcAft>
                <a:spcPts val="0"/>
              </a:spcAft>
              <a:buFont typeface="Arial" pitchFamily="34" charset="0"/>
              <a:buChar char="•"/>
              <a:defRPr/>
            </a:pPr>
            <a:r>
              <a:rPr lang="cs-CZ" sz="2000" b="1" dirty="0" smtClean="0"/>
              <a:t>„Etická </a:t>
            </a:r>
            <a:r>
              <a:rPr lang="cs-CZ" sz="2000" dirty="0" smtClean="0"/>
              <a:t>(</a:t>
            </a:r>
            <a:r>
              <a:rPr lang="cs-CZ" sz="2000" i="1" dirty="0" smtClean="0"/>
              <a:t>správná, řádná, zákonná</a:t>
            </a:r>
            <a:r>
              <a:rPr lang="cs-CZ" sz="2000" dirty="0" smtClean="0"/>
              <a:t>) </a:t>
            </a:r>
            <a:r>
              <a:rPr lang="cs-CZ" sz="2000" b="1" dirty="0" smtClean="0"/>
              <a:t>veřejná správa je předpokladem prosperity společnosti.“ </a:t>
            </a:r>
            <a:r>
              <a:rPr lang="cs-CZ" sz="2000" dirty="0" smtClean="0"/>
              <a:t>(dle OSN, OECD)</a:t>
            </a:r>
            <a:r>
              <a:rPr lang="cs-CZ" sz="2000" b="1" dirty="0" smtClean="0"/>
              <a:t>. </a:t>
            </a:r>
          </a:p>
          <a:p>
            <a:pPr marL="0" indent="0" algn="just" eaLnBrk="1" fontAlgn="auto" hangingPunct="1">
              <a:spcAft>
                <a:spcPts val="0"/>
              </a:spcAft>
              <a:buFont typeface="Arial" pitchFamily="34" charset="0"/>
              <a:buNone/>
              <a:defRPr/>
            </a:pPr>
            <a:endParaRPr lang="cs-CZ" sz="2000" dirty="0" smtClean="0"/>
          </a:p>
          <a:p>
            <a:pPr marL="365760" indent="-283464" algn="just" fontAlgn="auto">
              <a:spcAft>
                <a:spcPts val="0"/>
              </a:spcAft>
              <a:buFont typeface="Arial" pitchFamily="34" charset="0"/>
              <a:buChar char="•"/>
              <a:defRPr/>
            </a:pPr>
            <a:r>
              <a:rPr lang="cs-CZ" sz="2000" dirty="0" smtClean="0"/>
              <a:t>Zcela opačně pak působí </a:t>
            </a:r>
            <a:r>
              <a:rPr lang="cs-CZ" sz="2000" b="1" dirty="0" smtClean="0"/>
              <a:t>korupční jednání </a:t>
            </a:r>
            <a:r>
              <a:rPr lang="cs-CZ" sz="2000" dirty="0" smtClean="0"/>
              <a:t>(posilované tzv</a:t>
            </a:r>
            <a:r>
              <a:rPr lang="cs-CZ" sz="2000" b="1" i="1" dirty="0" smtClean="0"/>
              <a:t>. </a:t>
            </a:r>
            <a:r>
              <a:rPr lang="cs-CZ" sz="2000" i="1" dirty="0" smtClean="0">
                <a:effectLst>
                  <a:outerShdw blurRad="38100" dist="38100" dir="2700000" algn="tl">
                    <a:srgbClr val="000000">
                      <a:alpha val="43137"/>
                    </a:srgbClr>
                  </a:outerShdw>
                </a:effectLst>
              </a:rPr>
              <a:t>korupčními tlaky</a:t>
            </a:r>
            <a:r>
              <a:rPr lang="cs-CZ" sz="2000" dirty="0" smtClean="0">
                <a:effectLst>
                  <a:outerShdw blurRad="38100" dist="38100" dir="2700000" algn="tl">
                    <a:srgbClr val="000000">
                      <a:alpha val="43137"/>
                    </a:srgbClr>
                  </a:outerShdw>
                </a:effectLst>
              </a:rPr>
              <a:t>).</a:t>
            </a:r>
          </a:p>
          <a:p>
            <a:pPr marL="365760" indent="-283464" algn="just" eaLnBrk="1" fontAlgn="auto" hangingPunct="1">
              <a:spcAft>
                <a:spcPts val="0"/>
              </a:spcAft>
              <a:buFont typeface="Arial" pitchFamily="34" charset="0"/>
              <a:buChar char="•"/>
              <a:defRPr/>
            </a:pPr>
            <a:r>
              <a:rPr lang="cs-CZ" sz="2000" b="1" dirty="0" smtClean="0">
                <a:effectLst>
                  <a:outerShdw blurRad="38100" dist="38100" dir="2700000" algn="tl">
                    <a:srgbClr val="000000">
                      <a:alpha val="43137"/>
                    </a:srgbClr>
                  </a:outerShdw>
                </a:effectLst>
              </a:rPr>
              <a:t>Korupce</a:t>
            </a:r>
            <a:r>
              <a:rPr lang="cs-CZ" sz="2000" dirty="0" smtClean="0"/>
              <a:t> = </a:t>
            </a:r>
            <a:r>
              <a:rPr lang="cs-CZ" sz="2000" dirty="0" smtClean="0">
                <a:effectLst>
                  <a:outerShdw blurRad="38100" dist="38100" dir="2700000" algn="tl">
                    <a:srgbClr val="000000">
                      <a:alpha val="43137"/>
                    </a:srgbClr>
                  </a:outerShdw>
                </a:effectLst>
              </a:rPr>
              <a:t>krajní varianta neetického chování.</a:t>
            </a:r>
            <a:r>
              <a:rPr lang="cs-CZ" sz="2000" dirty="0" smtClean="0"/>
              <a:t> </a:t>
            </a:r>
          </a:p>
          <a:p>
            <a:pPr marL="365760" indent="-283464" algn="just" eaLnBrk="1" fontAlgn="auto" hangingPunct="1">
              <a:spcAft>
                <a:spcPts val="0"/>
              </a:spcAft>
              <a:buFont typeface="Arial" pitchFamily="34" charset="0"/>
              <a:buChar char="•"/>
              <a:defRPr/>
            </a:pPr>
            <a:r>
              <a:rPr lang="cs-CZ" sz="2000" dirty="0" smtClean="0"/>
              <a:t>Obdobně  - </a:t>
            </a:r>
            <a:r>
              <a:rPr lang="cs-CZ" sz="2000" b="1" dirty="0" smtClean="0">
                <a:effectLst>
                  <a:outerShdw blurRad="38100" dist="38100" dir="2700000" algn="tl">
                    <a:srgbClr val="000000">
                      <a:alpha val="43137"/>
                    </a:srgbClr>
                  </a:outerShdw>
                </a:effectLst>
              </a:rPr>
              <a:t>zneužíváním pravomoci</a:t>
            </a:r>
            <a:r>
              <a:rPr lang="cs-CZ" sz="2000" dirty="0" smtClean="0"/>
              <a:t> veřejného funkcionáře</a:t>
            </a:r>
            <a:r>
              <a:rPr lang="cs-CZ" sz="2000" dirty="0" smtClean="0"/>
              <a:t>…</a:t>
            </a:r>
          </a:p>
          <a:p>
            <a:pPr marL="82296" indent="0" algn="just" eaLnBrk="1" fontAlgn="auto" hangingPunct="1">
              <a:spcAft>
                <a:spcPts val="0"/>
              </a:spcAft>
              <a:buNone/>
              <a:defRPr/>
            </a:pPr>
            <a:r>
              <a:rPr lang="cs-CZ" sz="2000" dirty="0" smtClean="0"/>
              <a:t>	(upraveny v Trestním zákoníku)</a:t>
            </a:r>
            <a:endParaRPr lang="cs-CZ" sz="2000" dirty="0" smtClean="0"/>
          </a:p>
          <a:p>
            <a:pPr marL="365760" indent="-283464" algn="just" eaLnBrk="1" fontAlgn="auto" hangingPunct="1">
              <a:spcAft>
                <a:spcPts val="0"/>
              </a:spcAft>
              <a:buFont typeface="Arial" pitchFamily="34" charset="0"/>
              <a:buChar char="•"/>
              <a:defRPr/>
            </a:pPr>
            <a:endParaRPr lang="cs-CZ" sz="2000" dirty="0"/>
          </a:p>
          <a:p>
            <a:pPr marL="365760" indent="-283464" algn="just" eaLnBrk="1" fontAlgn="auto" hangingPunct="1">
              <a:spcAft>
                <a:spcPts val="0"/>
              </a:spcAft>
              <a:buFont typeface="Arial" pitchFamily="34" charset="0"/>
              <a:buChar char="•"/>
              <a:defRPr/>
            </a:pPr>
            <a:endParaRPr lang="cs-CZ" sz="20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rrowheads="1"/>
          </p:cNvSpPr>
          <p:nvPr>
            <p:ph type="title"/>
          </p:nvPr>
        </p:nvSpPr>
        <p:spPr>
          <a:xfrm>
            <a:off x="2016172" y="1370013"/>
            <a:ext cx="8086635" cy="647700"/>
          </a:xfrm>
        </p:spPr>
        <p:txBody>
          <a:bodyPr rtlCol="0">
            <a:noAutofit/>
          </a:bodyPr>
          <a:lstStyle/>
          <a:p>
            <a:pPr eaLnBrk="1" fontAlgn="auto" hangingPunct="1">
              <a:spcAft>
                <a:spcPts val="0"/>
              </a:spcAft>
              <a:defRPr/>
            </a:pPr>
            <a:r>
              <a:rPr lang="cs-CZ" dirty="0" smtClean="0">
                <a:solidFill>
                  <a:schemeClr val="tx1"/>
                </a:solidFill>
                <a:effectLst>
                  <a:outerShdw blurRad="38100" dist="38100" dir="2700000" algn="tl">
                    <a:srgbClr val="000000">
                      <a:alpha val="43137"/>
                    </a:srgbClr>
                  </a:outerShdw>
                </a:effectLst>
              </a:rPr>
              <a:t>Morální regulace </a:t>
            </a:r>
            <a:r>
              <a:rPr lang="cs-CZ" b="0" dirty="0" smtClean="0">
                <a:solidFill>
                  <a:schemeClr val="tx1"/>
                </a:solidFill>
              </a:rPr>
              <a:t>chování úředníka</a:t>
            </a:r>
            <a:br>
              <a:rPr lang="cs-CZ" b="0" dirty="0" smtClean="0">
                <a:solidFill>
                  <a:schemeClr val="tx1"/>
                </a:solidFill>
              </a:rPr>
            </a:br>
            <a:r>
              <a:rPr lang="cs-CZ" b="0" dirty="0" smtClean="0">
                <a:solidFill>
                  <a:schemeClr val="tx1"/>
                </a:solidFill>
              </a:rPr>
              <a:t>v moderních (právních) státech</a:t>
            </a:r>
          </a:p>
        </p:txBody>
      </p:sp>
      <p:sp>
        <p:nvSpPr>
          <p:cNvPr id="365571" name="Rectangle 3"/>
          <p:cNvSpPr>
            <a:spLocks noGrp="1" noChangeArrowheads="1"/>
          </p:cNvSpPr>
          <p:nvPr>
            <p:ph idx="1"/>
          </p:nvPr>
        </p:nvSpPr>
        <p:spPr/>
        <p:txBody>
          <a:bodyPr rtlCol="0">
            <a:normAutofit/>
          </a:bodyPr>
          <a:lstStyle/>
          <a:p>
            <a:pPr marL="365760" indent="-283464" algn="just" eaLnBrk="1" fontAlgn="auto" hangingPunct="1">
              <a:spcAft>
                <a:spcPts val="0"/>
              </a:spcAft>
              <a:buFont typeface="Arial" pitchFamily="34" charset="0"/>
              <a:buChar char="•"/>
              <a:defRPr/>
            </a:pPr>
            <a:endParaRPr lang="cs-CZ" sz="2000" dirty="0" smtClean="0"/>
          </a:p>
          <a:p>
            <a:pPr marL="365760" indent="-283464" algn="just" eaLnBrk="1" fontAlgn="auto" hangingPunct="1">
              <a:spcAft>
                <a:spcPts val="0"/>
              </a:spcAft>
              <a:buFont typeface="Arial" pitchFamily="34" charset="0"/>
              <a:buChar char="•"/>
              <a:defRPr/>
            </a:pPr>
            <a:r>
              <a:rPr lang="cs-CZ" sz="2000" dirty="0" smtClean="0"/>
              <a:t> Ve vyspělých státech je věnována velká pozornost </a:t>
            </a:r>
            <a:r>
              <a:rPr lang="cs-CZ" sz="2000" dirty="0" smtClean="0">
                <a:effectLst>
                  <a:outerShdw blurRad="38100" dist="38100" dir="2700000" algn="tl">
                    <a:srgbClr val="000000">
                      <a:alpha val="43137"/>
                    </a:srgbClr>
                  </a:outerShdw>
                </a:effectLst>
              </a:rPr>
              <a:t>regulaci chování úředníků prostřednictvím etiky</a:t>
            </a:r>
            <a:r>
              <a:rPr lang="cs-CZ" sz="2000" dirty="0" smtClean="0"/>
              <a:t>, jako </a:t>
            </a:r>
            <a:r>
              <a:rPr lang="cs-CZ" sz="2000" b="1" dirty="0" smtClean="0"/>
              <a:t>doplněk regulace právní</a:t>
            </a:r>
            <a:r>
              <a:rPr lang="cs-CZ" sz="2000" dirty="0" smtClean="0"/>
              <a:t>. </a:t>
            </a:r>
          </a:p>
          <a:p>
            <a:pPr marL="365760" indent="-283464" algn="just" eaLnBrk="1" fontAlgn="auto" hangingPunct="1">
              <a:spcAft>
                <a:spcPts val="0"/>
              </a:spcAft>
              <a:buFont typeface="Arial" pitchFamily="34" charset="0"/>
              <a:buChar char="•"/>
              <a:defRPr/>
            </a:pPr>
            <a:endParaRPr lang="cs-CZ" sz="2000" dirty="0" smtClean="0"/>
          </a:p>
          <a:p>
            <a:pPr marL="365760" indent="-283464" algn="just" eaLnBrk="1" fontAlgn="auto" hangingPunct="1">
              <a:spcAft>
                <a:spcPts val="0"/>
              </a:spcAft>
              <a:buFont typeface="Arial" pitchFamily="34" charset="0"/>
              <a:buChar char="•"/>
              <a:defRPr/>
            </a:pPr>
            <a:r>
              <a:rPr lang="cs-CZ" sz="2000" dirty="0" smtClean="0">
                <a:effectLst>
                  <a:outerShdw blurRad="38100" dist="38100" dir="2700000" algn="tl">
                    <a:srgbClr val="000000">
                      <a:alpha val="43137"/>
                    </a:srgbClr>
                  </a:outerShdw>
                </a:effectLst>
              </a:rPr>
              <a:t>činnost je hodnocena z hlediska etičnosti </a:t>
            </a:r>
            <a:r>
              <a:rPr lang="cs-CZ" sz="2000" dirty="0" smtClean="0"/>
              <a:t>relativně pravidelně a relativně ustáleným způsobem,</a:t>
            </a:r>
          </a:p>
          <a:p>
            <a:pPr marL="365760" indent="-283464" algn="just" eaLnBrk="1" fontAlgn="auto" hangingPunct="1">
              <a:spcAft>
                <a:spcPts val="0"/>
              </a:spcAft>
              <a:buFont typeface="Arial" pitchFamily="34" charset="0"/>
              <a:buChar char="•"/>
              <a:defRPr/>
            </a:pPr>
            <a:endParaRPr lang="cs-CZ" sz="2000" dirty="0" smtClean="0"/>
          </a:p>
          <a:p>
            <a:pPr marL="365760" indent="-283464" algn="just" eaLnBrk="1" fontAlgn="auto" hangingPunct="1">
              <a:spcAft>
                <a:spcPts val="0"/>
              </a:spcAft>
              <a:buFont typeface="Arial" pitchFamily="34" charset="0"/>
              <a:buChar char="•"/>
              <a:defRPr/>
            </a:pPr>
            <a:r>
              <a:rPr lang="cs-CZ" sz="2000" dirty="0" smtClean="0"/>
              <a:t>Tím je ovlivňováno rozhodování nositele této činnosti.</a:t>
            </a:r>
          </a:p>
          <a:p>
            <a:pPr marL="365760" indent="-283464" algn="just" eaLnBrk="1" fontAlgn="auto" hangingPunct="1">
              <a:spcAft>
                <a:spcPts val="0"/>
              </a:spcAft>
              <a:buFont typeface="Arial" pitchFamily="34" charset="0"/>
              <a:buChar char="•"/>
              <a:defRPr/>
            </a:pPr>
            <a:endParaRPr lang="cs-CZ" sz="2000" dirty="0"/>
          </a:p>
          <a:p>
            <a:pPr marL="365760" indent="-283464" algn="just" fontAlgn="auto">
              <a:spcAft>
                <a:spcPts val="0"/>
              </a:spcAft>
              <a:buFont typeface="Arial" pitchFamily="34" charset="0"/>
              <a:buChar char="•"/>
              <a:defRPr/>
            </a:pPr>
            <a:r>
              <a:rPr lang="cs-CZ" sz="2000" dirty="0">
                <a:effectLst>
                  <a:outerShdw blurRad="38100" dist="38100" dir="2700000" algn="tl">
                    <a:srgbClr val="000000">
                      <a:alpha val="43137"/>
                    </a:srgbClr>
                  </a:outerShdw>
                </a:effectLst>
              </a:rPr>
              <a:t>K ZAMYŠLENÍ</a:t>
            </a:r>
            <a:r>
              <a:rPr lang="cs-CZ" sz="2000" dirty="0"/>
              <a:t>:</a:t>
            </a:r>
            <a:r>
              <a:rPr lang="cs-CZ" sz="2000" b="1" dirty="0">
                <a:solidFill>
                  <a:srgbClr val="C00000"/>
                </a:solidFill>
              </a:rPr>
              <a:t> </a:t>
            </a:r>
            <a:r>
              <a:rPr lang="cs-CZ" sz="2000" dirty="0"/>
              <a:t>Které faktory (okolnosti, podmínky</a:t>
            </a:r>
            <a:r>
              <a:rPr lang="cs-CZ" sz="2000" dirty="0" smtClean="0"/>
              <a:t>) podporují </a:t>
            </a:r>
            <a:r>
              <a:rPr lang="cs-CZ" sz="2000" dirty="0"/>
              <a:t>korupční chování ? (</a:t>
            </a:r>
            <a:r>
              <a:rPr lang="cs-CZ" sz="2000" i="1" dirty="0"/>
              <a:t>K tomu viz níže – v „etické infrastruktuře“</a:t>
            </a:r>
            <a:r>
              <a:rPr lang="cs-CZ" sz="2000" dirty="0"/>
              <a:t>). </a:t>
            </a:r>
          </a:p>
          <a:p>
            <a:pPr marL="365760" indent="-283464" algn="just" eaLnBrk="1" fontAlgn="auto" hangingPunct="1">
              <a:spcAft>
                <a:spcPts val="0"/>
              </a:spcAft>
              <a:buFont typeface="Arial" pitchFamily="34" charset="0"/>
              <a:buChar char="•"/>
              <a:defRPr/>
            </a:pPr>
            <a:endParaRPr lang="cs-CZ" sz="2000" dirty="0" smtClean="0"/>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546128" y="937761"/>
            <a:ext cx="8895299" cy="420776"/>
          </a:xfrm>
        </p:spPr>
        <p:txBody>
          <a:bodyPr/>
          <a:lstStyle/>
          <a:p>
            <a:pPr eaLnBrk="1" fontAlgn="auto" hangingPunct="1">
              <a:spcAft>
                <a:spcPts val="0"/>
              </a:spcAft>
              <a:defRPr/>
            </a:pPr>
            <a:r>
              <a:rPr lang="cs-CZ" b="1" dirty="0" smtClean="0">
                <a:solidFill>
                  <a:schemeClr val="accent5">
                    <a:lumMod val="25000"/>
                  </a:schemeClr>
                </a:solidFill>
              </a:rPr>
              <a:t>3.b) Pojem „profesní etika“</a:t>
            </a:r>
          </a:p>
        </p:txBody>
      </p:sp>
      <p:sp>
        <p:nvSpPr>
          <p:cNvPr id="366595" name="Rectangle 3"/>
          <p:cNvSpPr>
            <a:spLocks noGrp="1" noChangeArrowheads="1"/>
          </p:cNvSpPr>
          <p:nvPr>
            <p:ph idx="1"/>
          </p:nvPr>
        </p:nvSpPr>
        <p:spPr>
          <a:xfrm>
            <a:off x="534302" y="1647567"/>
            <a:ext cx="8082321" cy="4476708"/>
          </a:xfrm>
        </p:spPr>
        <p:txBody>
          <a:bodyPr rtlCol="0">
            <a:normAutofit/>
          </a:bodyPr>
          <a:lstStyle/>
          <a:p>
            <a:pPr marL="365760" indent="-283464" algn="just" eaLnBrk="1" fontAlgn="auto" hangingPunct="1">
              <a:lnSpc>
                <a:spcPct val="80000"/>
              </a:lnSpc>
              <a:spcAft>
                <a:spcPts val="0"/>
              </a:spcAft>
              <a:buFont typeface="Arial" pitchFamily="34" charset="0"/>
              <a:buChar char="•"/>
              <a:defRPr/>
            </a:pPr>
            <a:r>
              <a:rPr lang="cs-CZ" sz="2000" dirty="0" smtClean="0">
                <a:effectLst>
                  <a:outerShdw blurRad="38100" dist="38100" dir="2700000" algn="tl">
                    <a:srgbClr val="000000">
                      <a:alpha val="43137"/>
                    </a:srgbClr>
                  </a:outerShdw>
                </a:effectLst>
                <a:cs typeface="Times New Roman" panose="02020603050405020304" pitchFamily="18" charset="0"/>
              </a:rPr>
              <a:t>Tzv. „normativní etika“ </a:t>
            </a:r>
            <a:r>
              <a:rPr lang="cs-CZ" sz="2000" dirty="0" smtClean="0">
                <a:cs typeface="Times New Roman" panose="02020603050405020304" pitchFamily="18" charset="0"/>
              </a:rPr>
              <a:t>pojednává o tom, </a:t>
            </a:r>
            <a:r>
              <a:rPr lang="cs-CZ" sz="2000" i="1" dirty="0" smtClean="0">
                <a:effectLst>
                  <a:outerShdw blurRad="38100" dist="38100" dir="2700000" algn="tl">
                    <a:srgbClr val="000000">
                      <a:alpha val="43137"/>
                    </a:srgbClr>
                  </a:outerShdw>
                </a:effectLst>
                <a:cs typeface="Times New Roman" panose="02020603050405020304" pitchFamily="18" charset="0"/>
              </a:rPr>
              <a:t>“co má být”, “co je </a:t>
            </a:r>
            <a:r>
              <a:rPr lang="cs-CZ" sz="2000" b="1" i="1" dirty="0" smtClean="0">
                <a:effectLst>
                  <a:outerShdw blurRad="38100" dist="38100" dir="2700000" algn="tl">
                    <a:srgbClr val="000000">
                      <a:alpha val="43137"/>
                    </a:srgbClr>
                  </a:outerShdw>
                </a:effectLst>
                <a:cs typeface="Times New Roman" panose="02020603050405020304" pitchFamily="18" charset="0"/>
              </a:rPr>
              <a:t>správné</a:t>
            </a:r>
            <a:r>
              <a:rPr lang="cs-CZ" sz="2000" i="1" dirty="0" smtClean="0">
                <a:effectLst>
                  <a:outerShdw blurRad="38100" dist="38100" dir="2700000" algn="tl">
                    <a:srgbClr val="000000">
                      <a:alpha val="43137"/>
                    </a:srgbClr>
                  </a:outerShdw>
                </a:effectLst>
                <a:cs typeface="Times New Roman" panose="02020603050405020304" pitchFamily="18" charset="0"/>
              </a:rPr>
              <a:t> či dobré”</a:t>
            </a:r>
            <a:r>
              <a:rPr lang="cs-CZ" sz="2000" dirty="0" smtClean="0">
                <a:cs typeface="Times New Roman" panose="02020603050405020304" pitchFamily="18" charset="0"/>
              </a:rPr>
              <a:t>.</a:t>
            </a:r>
          </a:p>
          <a:p>
            <a:pPr marL="82296" indent="0" eaLnBrk="1" fontAlgn="auto" hangingPunct="1">
              <a:lnSpc>
                <a:spcPct val="80000"/>
              </a:lnSpc>
              <a:spcAft>
                <a:spcPts val="0"/>
              </a:spcAft>
              <a:buNone/>
              <a:defRPr/>
            </a:pPr>
            <a:r>
              <a:rPr lang="cs-CZ" sz="2000" dirty="0" smtClean="0">
                <a:cs typeface="Times New Roman" panose="02020603050405020304" pitchFamily="18" charset="0"/>
              </a:rPr>
              <a:t> </a:t>
            </a:r>
          </a:p>
          <a:p>
            <a:pPr marL="365760" indent="-283464" algn="just" eaLnBrk="1" fontAlgn="auto" hangingPunct="1">
              <a:lnSpc>
                <a:spcPct val="80000"/>
              </a:lnSpc>
              <a:spcAft>
                <a:spcPts val="0"/>
              </a:spcAft>
              <a:buFont typeface="Arial" pitchFamily="34" charset="0"/>
              <a:buChar char="•"/>
              <a:defRPr/>
            </a:pPr>
            <a:r>
              <a:rPr lang="cs-CZ" sz="2000" b="1" dirty="0" smtClean="0">
                <a:cs typeface="Times New Roman" panose="02020603050405020304" pitchFamily="18" charset="0"/>
              </a:rPr>
              <a:t>Profesní etika</a:t>
            </a:r>
            <a:r>
              <a:rPr lang="cs-CZ" sz="2000" dirty="0" smtClean="0">
                <a:cs typeface="Times New Roman" panose="02020603050405020304" pitchFamily="18" charset="0"/>
              </a:rPr>
              <a:t> si proto neklade otázku </a:t>
            </a:r>
            <a:r>
              <a:rPr lang="cs-CZ" sz="2000" i="1" dirty="0" smtClean="0">
                <a:effectLst>
                  <a:outerShdw blurRad="38100" dist="38100" dir="2700000" algn="tl">
                    <a:srgbClr val="000000">
                      <a:alpha val="43137"/>
                    </a:srgbClr>
                  </a:outerShdw>
                </a:effectLst>
                <a:cs typeface="Times New Roman" panose="02020603050405020304" pitchFamily="18" charset="0"/>
              </a:rPr>
              <a:t>proč</a:t>
            </a:r>
            <a:r>
              <a:rPr lang="cs-CZ" sz="2000" dirty="0" smtClean="0">
                <a:cs typeface="Times New Roman" panose="02020603050405020304" pitchFamily="18" charset="0"/>
              </a:rPr>
              <a:t> je nějaké jednání správné, ale pouze otázku </a:t>
            </a:r>
            <a:r>
              <a:rPr lang="cs-CZ" sz="2000" i="1" dirty="0" smtClean="0">
                <a:effectLst>
                  <a:outerShdw blurRad="38100" dist="38100" dir="2700000" algn="tl">
                    <a:srgbClr val="000000">
                      <a:alpha val="43137"/>
                    </a:srgbClr>
                  </a:outerShdw>
                </a:effectLst>
                <a:cs typeface="Times New Roman" panose="02020603050405020304" pitchFamily="18" charset="0"/>
              </a:rPr>
              <a:t>jaké jednání </a:t>
            </a:r>
            <a:r>
              <a:rPr lang="cs-CZ" sz="2000" dirty="0" smtClean="0">
                <a:effectLst>
                  <a:outerShdw blurRad="38100" dist="38100" dir="2700000" algn="tl">
                    <a:srgbClr val="000000">
                      <a:alpha val="43137"/>
                    </a:srgbClr>
                  </a:outerShdw>
                </a:effectLst>
                <a:cs typeface="Times New Roman" panose="02020603050405020304" pitchFamily="18" charset="0"/>
              </a:rPr>
              <a:t>je správné</a:t>
            </a:r>
            <a:r>
              <a:rPr lang="cs-CZ" sz="2000" dirty="0" smtClean="0">
                <a:cs typeface="Times New Roman" panose="02020603050405020304" pitchFamily="18" charset="0"/>
              </a:rPr>
              <a:t>.</a:t>
            </a:r>
          </a:p>
          <a:p>
            <a:pPr marL="365760" indent="-283464" eaLnBrk="1" fontAlgn="auto" hangingPunct="1">
              <a:lnSpc>
                <a:spcPct val="80000"/>
              </a:lnSpc>
              <a:spcAft>
                <a:spcPts val="0"/>
              </a:spcAft>
              <a:buFont typeface="Arial" pitchFamily="34" charset="0"/>
              <a:buChar char="•"/>
              <a:defRPr/>
            </a:pPr>
            <a:endParaRPr lang="cs-CZ" sz="2000" dirty="0" smtClean="0">
              <a:cs typeface="Times New Roman" panose="02020603050405020304" pitchFamily="18" charset="0"/>
            </a:endParaRPr>
          </a:p>
          <a:p>
            <a:pPr marL="365760" indent="-283464" algn="just" eaLnBrk="1" fontAlgn="auto" hangingPunct="1">
              <a:spcAft>
                <a:spcPts val="0"/>
              </a:spcAft>
              <a:buFont typeface="Wingdings 2"/>
              <a:buChar char=""/>
              <a:defRPr/>
            </a:pPr>
            <a:r>
              <a:rPr lang="cs-CZ" sz="2000" dirty="0">
                <a:cs typeface="Times New Roman" panose="02020603050405020304" pitchFamily="18" charset="0"/>
              </a:rPr>
              <a:t>Profesní etiky se </a:t>
            </a:r>
            <a:r>
              <a:rPr lang="cs-CZ" sz="2000" dirty="0" smtClean="0">
                <a:effectLst>
                  <a:outerShdw blurRad="38100" dist="38100" dir="2700000" algn="tl">
                    <a:srgbClr val="000000">
                      <a:alpha val="43137"/>
                    </a:srgbClr>
                  </a:outerShdw>
                </a:effectLst>
                <a:cs typeface="Times New Roman" panose="02020603050405020304" pitchFamily="18" charset="0"/>
              </a:rPr>
              <a:t>pro jednotlivé „profese“</a:t>
            </a:r>
            <a:r>
              <a:rPr lang="cs-CZ" sz="2000" dirty="0" smtClean="0">
                <a:cs typeface="Times New Roman" panose="02020603050405020304" pitchFamily="18" charset="0"/>
              </a:rPr>
              <a:t> snaží </a:t>
            </a:r>
            <a:r>
              <a:rPr lang="cs-CZ" sz="2000" dirty="0">
                <a:cs typeface="Times New Roman" panose="02020603050405020304" pitchFamily="18" charset="0"/>
              </a:rPr>
              <a:t>formulovat </a:t>
            </a:r>
            <a:r>
              <a:rPr lang="cs-CZ" sz="2000" i="1" dirty="0" smtClean="0">
                <a:effectLst>
                  <a:outerShdw blurRad="38100" dist="38100" dir="2700000" algn="tl">
                    <a:srgbClr val="000000">
                      <a:alpha val="43137"/>
                    </a:srgbClr>
                  </a:outerShdw>
                </a:effectLst>
                <a:cs typeface="Times New Roman" panose="02020603050405020304" pitchFamily="18" charset="0"/>
              </a:rPr>
              <a:t>hodnoty</a:t>
            </a:r>
            <a:r>
              <a:rPr lang="cs-CZ" sz="2000" i="1" dirty="0">
                <a:effectLst>
                  <a:outerShdw blurRad="38100" dist="38100" dir="2700000" algn="tl">
                    <a:srgbClr val="000000">
                      <a:alpha val="43137"/>
                    </a:srgbClr>
                  </a:outerShdw>
                </a:effectLst>
                <a:cs typeface="Times New Roman" panose="02020603050405020304" pitchFamily="18" charset="0"/>
              </a:rPr>
              <a:t>, normy a principy</a:t>
            </a:r>
            <a:r>
              <a:rPr lang="cs-CZ" sz="2000" dirty="0">
                <a:cs typeface="Times New Roman" panose="02020603050405020304" pitchFamily="18" charset="0"/>
              </a:rPr>
              <a:t>, které budou příslušníci dané profesní skupiny, nebo většina z nich, považovat za </a:t>
            </a:r>
            <a:r>
              <a:rPr lang="cs-CZ" sz="2000" dirty="0" smtClean="0">
                <a:effectLst>
                  <a:outerShdw blurRad="38100" dist="38100" dir="2700000" algn="tl">
                    <a:srgbClr val="000000">
                      <a:alpha val="43137"/>
                    </a:srgbClr>
                  </a:outerShdw>
                </a:effectLst>
                <a:cs typeface="Times New Roman" panose="02020603050405020304" pitchFamily="18" charset="0"/>
              </a:rPr>
              <a:t>vodítko, kritérium  </a:t>
            </a:r>
            <a:r>
              <a:rPr lang="cs-CZ" sz="2000" dirty="0" smtClean="0">
                <a:cs typeface="Times New Roman" panose="02020603050405020304" pitchFamily="18" charset="0"/>
              </a:rPr>
              <a:t>svého chování. </a:t>
            </a:r>
            <a:endParaRPr lang="cs-CZ" sz="2000" dirty="0">
              <a:cs typeface="Times New Roman" panose="02020603050405020304" pitchFamily="18" charset="0"/>
            </a:endParaRPr>
          </a:p>
          <a:p>
            <a:pPr marL="365760" indent="-283464" eaLnBrk="1" fontAlgn="auto" hangingPunct="1">
              <a:spcAft>
                <a:spcPts val="0"/>
              </a:spcAft>
              <a:buFont typeface="Wingdings 2"/>
              <a:buChar char=""/>
              <a:defRPr/>
            </a:pPr>
            <a:endParaRPr lang="cs-CZ" sz="2400" dirty="0" smtClean="0">
              <a:cs typeface="Times New Roman" panose="02020603050405020304" pitchFamily="18" charset="0"/>
            </a:endParaRPr>
          </a:p>
          <a:p>
            <a:pPr marL="365760" indent="-283464" algn="just" eaLnBrk="1" fontAlgn="auto" hangingPunct="1">
              <a:lnSpc>
                <a:spcPct val="80000"/>
              </a:lnSpc>
              <a:spcAft>
                <a:spcPts val="0"/>
              </a:spcAft>
              <a:buFont typeface="Arial" pitchFamily="34" charset="0"/>
              <a:buChar char="•"/>
              <a:defRPr/>
            </a:pPr>
            <a:r>
              <a:rPr lang="cs-CZ" sz="2200" b="1" i="1" dirty="0" smtClean="0">
                <a:cs typeface="Times New Roman" panose="02020603050405020304" pitchFamily="18" charset="0"/>
              </a:rPr>
              <a:t>Praktický význam </a:t>
            </a:r>
            <a:r>
              <a:rPr lang="cs-CZ" sz="2200" i="1" dirty="0" smtClean="0">
                <a:effectLst>
                  <a:outerShdw blurRad="38100" dist="38100" dir="2700000" algn="tl">
                    <a:srgbClr val="000000">
                      <a:alpha val="43137"/>
                    </a:srgbClr>
                  </a:outerShdw>
                </a:effectLst>
                <a:cs typeface="Times New Roman" panose="02020603050405020304" pitchFamily="18" charset="0"/>
              </a:rPr>
              <a:t>profesní etiky </a:t>
            </a:r>
            <a:r>
              <a:rPr lang="cs-CZ" sz="2200" dirty="0" smtClean="0">
                <a:cs typeface="Times New Roman" panose="02020603050405020304" pitchFamily="18" charset="0"/>
              </a:rPr>
              <a:t>– pomáhá nacházet </a:t>
            </a:r>
            <a:r>
              <a:rPr lang="cs-CZ" sz="2200" dirty="0" smtClean="0">
                <a:effectLst>
                  <a:outerShdw blurRad="38100" dist="38100" dir="2700000" algn="tl">
                    <a:srgbClr val="000000">
                      <a:alpha val="43137"/>
                    </a:srgbClr>
                  </a:outerShdw>
                </a:effectLst>
                <a:cs typeface="Times New Roman" panose="02020603050405020304" pitchFamily="18" charset="0"/>
              </a:rPr>
              <a:t>správné jednání</a:t>
            </a:r>
            <a:r>
              <a:rPr lang="cs-CZ" sz="2200" dirty="0" smtClean="0">
                <a:cs typeface="Times New Roman" panose="02020603050405020304" pitchFamily="18" charset="0"/>
              </a:rPr>
              <a:t>, resp. řešení problémů </a:t>
            </a:r>
            <a:r>
              <a:rPr lang="cs-CZ" sz="2200" i="1" dirty="0" smtClean="0">
                <a:effectLst>
                  <a:outerShdw blurRad="38100" dist="38100" dir="2700000" algn="tl">
                    <a:srgbClr val="000000">
                      <a:alpha val="43137"/>
                    </a:srgbClr>
                  </a:outerShdw>
                </a:effectLst>
                <a:cs typeface="Times New Roman" panose="02020603050405020304" pitchFamily="18" charset="0"/>
              </a:rPr>
              <a:t>v konkrétních situacích</a:t>
            </a:r>
            <a:r>
              <a:rPr lang="cs-CZ" sz="2200" dirty="0" smtClean="0">
                <a:cs typeface="Times New Roman" panose="02020603050405020304" pitchFamily="18" charset="0"/>
              </a:rPr>
              <a:t>, jimž jsou úředníci vystaveni  = ona doplňková funkce.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fontAlgn="auto" hangingPunct="1">
              <a:spcAft>
                <a:spcPts val="0"/>
              </a:spcAft>
              <a:defRPr/>
            </a:pPr>
            <a:r>
              <a:rPr lang="cs-CZ" b="1" dirty="0" smtClean="0">
                <a:solidFill>
                  <a:schemeClr val="accent5">
                    <a:lumMod val="25000"/>
                  </a:schemeClr>
                </a:solidFill>
              </a:rPr>
              <a:t>Etika veřejné správy – pojem</a:t>
            </a:r>
            <a:r>
              <a:rPr lang="cs-CZ" sz="3200" b="1" dirty="0" smtClean="0">
                <a:solidFill>
                  <a:schemeClr val="accent5">
                    <a:lumMod val="25000"/>
                  </a:schemeClr>
                </a:solidFill>
              </a:rPr>
              <a:t>:</a:t>
            </a:r>
          </a:p>
        </p:txBody>
      </p:sp>
      <p:sp>
        <p:nvSpPr>
          <p:cNvPr id="367619" name="Rectangle 3"/>
          <p:cNvSpPr>
            <a:spLocks noGrp="1" noChangeArrowheads="1"/>
          </p:cNvSpPr>
          <p:nvPr>
            <p:ph idx="1"/>
          </p:nvPr>
        </p:nvSpPr>
        <p:spPr/>
        <p:txBody>
          <a:bodyPr rtlCol="0">
            <a:normAutofit/>
          </a:bodyPr>
          <a:lstStyle/>
          <a:p>
            <a:pPr marL="514350" indent="-514350" algn="just" eaLnBrk="1" fontAlgn="auto" hangingPunct="1">
              <a:spcAft>
                <a:spcPts val="0"/>
              </a:spcAft>
              <a:buFont typeface="+mj-lt"/>
              <a:buAutoNum type="arabicPeriod"/>
              <a:defRPr/>
            </a:pPr>
            <a:r>
              <a:rPr lang="cs-CZ" dirty="0" smtClean="0"/>
              <a:t>žádoucí </a:t>
            </a:r>
            <a:r>
              <a:rPr lang="cs-CZ" b="1" dirty="0" smtClean="0"/>
              <a:t>hodnota či stav</a:t>
            </a:r>
            <a:r>
              <a:rPr lang="cs-CZ" dirty="0" smtClean="0"/>
              <a:t>, a zároveň </a:t>
            </a:r>
            <a:r>
              <a:rPr lang="cs-CZ" b="1" dirty="0" smtClean="0"/>
              <a:t>souhrn různých opatření </a:t>
            </a:r>
            <a:r>
              <a:rPr lang="cs-CZ" dirty="0" smtClean="0"/>
              <a:t>usměrňujících činnost ve veřejné správě směrem k žádoucímu jednání. </a:t>
            </a:r>
          </a:p>
          <a:p>
            <a:pPr marL="365760" indent="-283464" algn="just" eaLnBrk="1" fontAlgn="auto" hangingPunct="1">
              <a:spcAft>
                <a:spcPts val="0"/>
              </a:spcAft>
              <a:buFont typeface="Arial" pitchFamily="34" charset="0"/>
              <a:buChar char="•"/>
              <a:defRPr/>
            </a:pPr>
            <a:endParaRPr lang="cs-CZ" dirty="0" smtClean="0"/>
          </a:p>
          <a:p>
            <a:pPr marL="0" indent="0" algn="just" eaLnBrk="1" fontAlgn="auto" hangingPunct="1">
              <a:spcAft>
                <a:spcPts val="0"/>
              </a:spcAft>
              <a:buFont typeface="Arial" pitchFamily="34" charset="0"/>
              <a:buNone/>
              <a:defRPr/>
            </a:pPr>
            <a:r>
              <a:rPr lang="cs-CZ" dirty="0" smtClean="0"/>
              <a:t>2.  	</a:t>
            </a:r>
            <a:r>
              <a:rPr lang="cs-CZ" b="1" dirty="0" smtClean="0"/>
              <a:t>působení</a:t>
            </a:r>
            <a:r>
              <a:rPr lang="cs-CZ" dirty="0" smtClean="0"/>
              <a:t> k tomu, </a:t>
            </a:r>
            <a:r>
              <a:rPr lang="cs-CZ" i="1" dirty="0" smtClean="0"/>
              <a:t>aby nedocházelo  </a:t>
            </a:r>
            <a:r>
              <a:rPr lang="cs-CZ" dirty="0" smtClean="0"/>
              <a:t>k </a:t>
            </a:r>
            <a:r>
              <a:rPr lang="cs-CZ" i="1" dirty="0" smtClean="0"/>
              <a:t>nežádoucímu</a:t>
            </a:r>
            <a:r>
              <a:rPr lang="cs-CZ" dirty="0" smtClean="0"/>
              <a:t> 	chování úředníků, </a:t>
            </a:r>
            <a:r>
              <a:rPr lang="cs-CZ" b="1" dirty="0" smtClean="0"/>
              <a:t> podpora </a:t>
            </a:r>
            <a:r>
              <a:rPr lang="cs-CZ" dirty="0" smtClean="0"/>
              <a:t>chování a jednání 	</a:t>
            </a:r>
            <a:r>
              <a:rPr lang="cs-CZ" b="1" i="1" dirty="0" smtClean="0"/>
              <a:t>žádoucího</a:t>
            </a:r>
            <a:r>
              <a:rPr lang="cs-CZ" dirty="0" smtClean="0"/>
              <a: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Rot="1" noChangeArrowheads="1"/>
          </p:cNvSpPr>
          <p:nvPr>
            <p:ph type="title"/>
          </p:nvPr>
        </p:nvSpPr>
        <p:spPr>
          <a:xfrm>
            <a:off x="509589" y="1125538"/>
            <a:ext cx="8086635" cy="892731"/>
          </a:xfrm>
        </p:spPr>
        <p:txBody>
          <a:bodyPr rtlCol="0">
            <a:noAutofit/>
          </a:bodyPr>
          <a:lstStyle/>
          <a:p>
            <a:pPr eaLnBrk="1" fontAlgn="auto" hangingPunct="1">
              <a:spcAft>
                <a:spcPts val="0"/>
              </a:spcAft>
              <a:defRPr/>
            </a:pPr>
            <a:r>
              <a:rPr lang="cs-CZ" b="1" dirty="0" smtClean="0">
                <a:solidFill>
                  <a:schemeClr val="tx1"/>
                </a:solidFill>
              </a:rPr>
              <a:t>3.c) Základní principy řízení etiky </a:t>
            </a:r>
            <a:r>
              <a:rPr lang="cs-CZ" b="0" dirty="0" smtClean="0">
                <a:solidFill>
                  <a:schemeClr val="tx1"/>
                </a:solidFill>
              </a:rPr>
              <a:t>ve veřejné správě = </a:t>
            </a:r>
            <a:r>
              <a:rPr lang="cs-CZ" dirty="0" smtClean="0">
                <a:solidFill>
                  <a:schemeClr val="accent1">
                    <a:lumMod val="50000"/>
                  </a:schemeClr>
                </a:solidFill>
              </a:rPr>
              <a:t>„</a:t>
            </a:r>
            <a:r>
              <a:rPr lang="cs-CZ" b="1" i="1" dirty="0" smtClean="0">
                <a:solidFill>
                  <a:schemeClr val="accent1">
                    <a:lumMod val="50000"/>
                  </a:schemeClr>
                </a:solidFill>
              </a:rPr>
              <a:t>etická infrastruktura“ .</a:t>
            </a:r>
            <a:br>
              <a:rPr lang="cs-CZ" b="1" i="1" dirty="0" smtClean="0">
                <a:solidFill>
                  <a:schemeClr val="accent1">
                    <a:lumMod val="50000"/>
                  </a:schemeClr>
                </a:solidFill>
              </a:rPr>
            </a:br>
            <a:r>
              <a:rPr lang="cs-CZ" b="0" i="1" dirty="0" smtClean="0">
                <a:solidFill>
                  <a:schemeClr val="tx1"/>
                </a:solidFill>
              </a:rPr>
              <a:t>- aneb </a:t>
            </a:r>
            <a:r>
              <a:rPr lang="cs-CZ" b="0" dirty="0" smtClean="0">
                <a:solidFill>
                  <a:schemeClr val="tx1"/>
                </a:solidFill>
              </a:rPr>
              <a:t>co lze dělat a zlepšovat na poli etiky:</a:t>
            </a:r>
          </a:p>
        </p:txBody>
      </p:sp>
      <p:sp>
        <p:nvSpPr>
          <p:cNvPr id="368643" name="Rectangle 3"/>
          <p:cNvSpPr>
            <a:spLocks noGrp="1" noChangeArrowheads="1"/>
          </p:cNvSpPr>
          <p:nvPr>
            <p:ph idx="1"/>
          </p:nvPr>
        </p:nvSpPr>
        <p:spPr/>
        <p:txBody>
          <a:bodyPr rtlCol="0">
            <a:normAutofit fontScale="85000" lnSpcReduction="10000"/>
          </a:bodyPr>
          <a:lstStyle/>
          <a:p>
            <a:pPr marL="365760" indent="-283464" algn="just" eaLnBrk="1" fontAlgn="auto" hangingPunct="1">
              <a:spcAft>
                <a:spcPts val="0"/>
              </a:spcAft>
              <a:buFont typeface="Arial" pitchFamily="34" charset="0"/>
              <a:buChar char="•"/>
              <a:defRPr/>
            </a:pPr>
            <a:endParaRPr lang="cs-CZ" sz="2800" dirty="0" smtClean="0"/>
          </a:p>
          <a:p>
            <a:pPr marL="365760" indent="-283464" algn="just" eaLnBrk="1" fontAlgn="auto" hangingPunct="1">
              <a:spcAft>
                <a:spcPts val="0"/>
              </a:spcAft>
              <a:buFont typeface="Arial" pitchFamily="34" charset="0"/>
              <a:buChar char="•"/>
              <a:defRPr/>
            </a:pPr>
            <a:r>
              <a:rPr lang="cs-CZ" sz="2800" dirty="0" smtClean="0"/>
              <a:t>Etiku ve veřejné správě je třeba </a:t>
            </a:r>
            <a:r>
              <a:rPr lang="cs-CZ" sz="2800" i="1" dirty="0" smtClean="0"/>
              <a:t>organizovaným způsobem průběžně podporovat</a:t>
            </a:r>
          </a:p>
          <a:p>
            <a:pPr marL="365760" indent="-283464" algn="just" eaLnBrk="1" fontAlgn="auto" hangingPunct="1">
              <a:spcAft>
                <a:spcPts val="0"/>
              </a:spcAft>
              <a:buFont typeface="Arial" pitchFamily="34" charset="0"/>
              <a:buChar char="•"/>
              <a:defRPr/>
            </a:pPr>
            <a:r>
              <a:rPr lang="cs-CZ" sz="2800" dirty="0" smtClean="0"/>
              <a:t>Etika veřejné správy </a:t>
            </a:r>
            <a:r>
              <a:rPr lang="cs-CZ" sz="2800" i="1" dirty="0" smtClean="0">
                <a:effectLst>
                  <a:outerShdw blurRad="38100" dist="38100" dir="2700000" algn="tl">
                    <a:srgbClr val="000000">
                      <a:alpha val="43137"/>
                    </a:srgbClr>
                  </a:outerShdw>
                </a:effectLst>
              </a:rPr>
              <a:t>nepředstavuje pouhý morální apel</a:t>
            </a:r>
            <a:r>
              <a:rPr lang="cs-CZ" sz="2800" dirty="0" smtClean="0"/>
              <a:t>.</a:t>
            </a:r>
          </a:p>
          <a:p>
            <a:pPr marL="365760" indent="-283464" algn="just" eaLnBrk="1" fontAlgn="auto" hangingPunct="1">
              <a:spcAft>
                <a:spcPts val="0"/>
              </a:spcAft>
              <a:buFont typeface="Arial" pitchFamily="34" charset="0"/>
              <a:buChar char="•"/>
              <a:defRPr/>
            </a:pPr>
            <a:r>
              <a:rPr lang="cs-CZ" sz="2800" dirty="0" smtClean="0"/>
              <a:t>Jde o</a:t>
            </a:r>
            <a:r>
              <a:rPr lang="cs-CZ" sz="2800" b="1" dirty="0" smtClean="0"/>
              <a:t> řadu nástrojů</a:t>
            </a:r>
            <a:r>
              <a:rPr lang="cs-CZ" sz="2800" dirty="0" smtClean="0"/>
              <a:t>, které pomáhají regulovat a omezovat nežádoucí jednání (zejména </a:t>
            </a:r>
            <a:r>
              <a:rPr lang="cs-CZ" sz="2800" i="1" dirty="0" smtClean="0"/>
              <a:t>korupci či zneužívání pravomoci), </a:t>
            </a:r>
            <a:r>
              <a:rPr lang="cs-CZ" sz="2800" dirty="0" smtClean="0"/>
              <a:t>a podporovat</a:t>
            </a:r>
            <a:r>
              <a:rPr lang="cs-CZ" sz="2800" i="1" dirty="0" smtClean="0"/>
              <a:t> </a:t>
            </a:r>
            <a:r>
              <a:rPr lang="cs-CZ" sz="2800" dirty="0" smtClean="0"/>
              <a:t> žádoucí.</a:t>
            </a:r>
          </a:p>
          <a:p>
            <a:pPr marL="365760" indent="-283464" algn="just" eaLnBrk="1" fontAlgn="auto" hangingPunct="1">
              <a:spcAft>
                <a:spcPts val="0"/>
              </a:spcAft>
              <a:buFont typeface="Arial" pitchFamily="34" charset="0"/>
              <a:buChar char="•"/>
              <a:defRPr/>
            </a:pPr>
            <a:r>
              <a:rPr lang="cs-CZ" sz="2800" i="1" dirty="0" smtClean="0">
                <a:solidFill>
                  <a:schemeClr val="accent1">
                    <a:lumMod val="50000"/>
                  </a:schemeClr>
                </a:solidFill>
                <a:effectLst>
                  <a:outerShdw blurRad="38100" dist="38100" dir="2700000" algn="tl">
                    <a:srgbClr val="000000">
                      <a:alpha val="43137"/>
                    </a:srgbClr>
                  </a:outerShdw>
                </a:effectLst>
              </a:rPr>
              <a:t>Nástroje, které se používají </a:t>
            </a:r>
            <a:r>
              <a:rPr lang="cs-CZ" sz="2800" dirty="0" smtClean="0"/>
              <a:t>na ovlivňování a minimalizaci různých druhů nežádoucího jednání, se nazývají</a:t>
            </a:r>
          </a:p>
          <a:p>
            <a:pPr marL="0" indent="0" algn="just" eaLnBrk="1" fontAlgn="auto" hangingPunct="1">
              <a:spcAft>
                <a:spcPts val="0"/>
              </a:spcAft>
              <a:buFont typeface="Arial" pitchFamily="34" charset="0"/>
              <a:buNone/>
              <a:defRPr/>
            </a:pPr>
            <a:r>
              <a:rPr lang="cs-CZ" sz="2800" b="1" dirty="0" smtClean="0"/>
              <a:t>                      etická infrastruktura.</a:t>
            </a:r>
            <a:r>
              <a:rPr lang="cs-CZ" sz="2800" i="1" dirty="0" smtClean="0">
                <a:solidFill>
                  <a:srgbClr val="7030A0"/>
                </a:solidFill>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fontAlgn="auto" hangingPunct="1">
              <a:spcAft>
                <a:spcPts val="0"/>
              </a:spcAft>
              <a:defRPr/>
            </a:pPr>
            <a:r>
              <a:rPr lang="cs-CZ" b="1" dirty="0" smtClean="0">
                <a:solidFill>
                  <a:schemeClr val="tx1"/>
                </a:solidFill>
              </a:rPr>
              <a:t>Etická infrastruktura </a:t>
            </a:r>
            <a:r>
              <a:rPr lang="cs-CZ" i="1" dirty="0" smtClean="0">
                <a:solidFill>
                  <a:schemeClr val="tx1"/>
                </a:solidFill>
              </a:rPr>
              <a:t>(podle OECD)</a:t>
            </a:r>
            <a:r>
              <a:rPr lang="cs-CZ" b="1" dirty="0" smtClean="0">
                <a:solidFill>
                  <a:schemeClr val="tx1"/>
                </a:solidFill>
              </a:rPr>
              <a:t> - </a:t>
            </a:r>
            <a:br>
              <a:rPr lang="cs-CZ" b="1" dirty="0" smtClean="0">
                <a:solidFill>
                  <a:schemeClr val="tx1"/>
                </a:solidFill>
              </a:rPr>
            </a:br>
            <a:r>
              <a:rPr lang="cs-CZ" b="1" dirty="0" smtClean="0">
                <a:solidFill>
                  <a:schemeClr val="tx1"/>
                </a:solidFill>
              </a:rPr>
              <a:t>tři základní oblasti: </a:t>
            </a:r>
          </a:p>
        </p:txBody>
      </p:sp>
      <p:sp>
        <p:nvSpPr>
          <p:cNvPr id="369667" name="Rectangle 3"/>
          <p:cNvSpPr>
            <a:spLocks noGrp="1" noChangeArrowheads="1"/>
          </p:cNvSpPr>
          <p:nvPr>
            <p:ph idx="1"/>
          </p:nvPr>
        </p:nvSpPr>
        <p:spPr>
          <a:xfrm>
            <a:off x="587966" y="1964373"/>
            <a:ext cx="8082321" cy="4613188"/>
          </a:xfrm>
        </p:spPr>
        <p:txBody>
          <a:bodyPr rtlCol="0">
            <a:normAutofit fontScale="77500" lnSpcReduction="20000"/>
          </a:bodyPr>
          <a:lstStyle/>
          <a:p>
            <a:pPr marL="365760" indent="-283464" algn="just" eaLnBrk="1" fontAlgn="auto" hangingPunct="1">
              <a:lnSpc>
                <a:spcPct val="90000"/>
              </a:lnSpc>
              <a:spcAft>
                <a:spcPts val="0"/>
              </a:spcAft>
              <a:buFont typeface="Arial" pitchFamily="34" charset="0"/>
              <a:buChar char="•"/>
              <a:defRPr/>
            </a:pPr>
            <a:r>
              <a:rPr lang="cs-CZ" sz="2800" b="1" dirty="0" smtClean="0"/>
              <a:t>1)  kontrola: </a:t>
            </a:r>
          </a:p>
          <a:p>
            <a:pPr marL="0" indent="0" algn="just" fontAlgn="auto">
              <a:lnSpc>
                <a:spcPct val="90000"/>
              </a:lnSpc>
              <a:spcAft>
                <a:spcPts val="0"/>
              </a:spcAft>
              <a:buNone/>
              <a:defRPr/>
            </a:pPr>
            <a:r>
              <a:rPr lang="cs-CZ" sz="2800" dirty="0" smtClean="0">
                <a:effectLst>
                  <a:outerShdw blurRad="38100" dist="38100" dir="2700000" algn="tl">
                    <a:srgbClr val="000000">
                      <a:alpha val="43137"/>
                    </a:srgbClr>
                  </a:outerShdw>
                </a:effectLst>
              </a:rPr>
              <a:t>- formalizovaná, institucionalizovaná </a:t>
            </a:r>
            <a:r>
              <a:rPr lang="cs-CZ" sz="2800" dirty="0">
                <a:effectLst>
                  <a:outerShdw blurRad="38100" dist="38100" dir="2700000" algn="tl">
                    <a:srgbClr val="000000">
                      <a:alpha val="43137"/>
                    </a:srgbClr>
                  </a:outerShdw>
                </a:effectLst>
              </a:rPr>
              <a:t>(včetně systému sankcí)</a:t>
            </a:r>
            <a:r>
              <a:rPr lang="cs-CZ" sz="2800" dirty="0" smtClean="0"/>
              <a:t>, </a:t>
            </a:r>
          </a:p>
          <a:p>
            <a:pPr marL="0" indent="0" algn="just" fontAlgn="auto">
              <a:lnSpc>
                <a:spcPct val="90000"/>
              </a:lnSpc>
              <a:spcAft>
                <a:spcPts val="0"/>
              </a:spcAft>
              <a:buNone/>
              <a:defRPr/>
            </a:pPr>
            <a:endParaRPr lang="cs-CZ" sz="2800" dirty="0"/>
          </a:p>
          <a:p>
            <a:pPr marL="0" indent="0" algn="just" fontAlgn="auto">
              <a:lnSpc>
                <a:spcPct val="90000"/>
              </a:lnSpc>
              <a:spcAft>
                <a:spcPts val="0"/>
              </a:spcAft>
              <a:buNone/>
              <a:defRPr/>
            </a:pPr>
            <a:r>
              <a:rPr lang="cs-CZ" sz="2800" dirty="0" smtClean="0"/>
              <a:t>- ale také</a:t>
            </a:r>
            <a:r>
              <a:rPr lang="cs-CZ" sz="2800" dirty="0" smtClean="0">
                <a:solidFill>
                  <a:srgbClr val="00B050"/>
                </a:solidFill>
                <a:effectLst>
                  <a:outerShdw blurRad="38100" dist="38100" dir="2700000" algn="tl">
                    <a:srgbClr val="000000">
                      <a:alpha val="43137"/>
                    </a:srgbClr>
                  </a:outerShdw>
                </a:effectLst>
              </a:rPr>
              <a:t> </a:t>
            </a:r>
            <a:r>
              <a:rPr lang="cs-CZ" sz="2800" dirty="0" smtClean="0">
                <a:effectLst>
                  <a:outerShdw blurRad="38100" dist="38100" dir="2700000" algn="tl">
                    <a:srgbClr val="000000">
                      <a:alpha val="43137"/>
                    </a:srgbClr>
                  </a:outerShdw>
                </a:effectLst>
              </a:rPr>
              <a:t>neformální</a:t>
            </a:r>
            <a:r>
              <a:rPr lang="cs-CZ" sz="2800" dirty="0" smtClean="0"/>
              <a:t>, ze strany občanů, občan. sdružení, sdělovacích prostředků) – co nejkomplexnější systém, </a:t>
            </a:r>
          </a:p>
          <a:p>
            <a:pPr marL="0" indent="0" algn="just" eaLnBrk="1" fontAlgn="auto" hangingPunct="1">
              <a:lnSpc>
                <a:spcPct val="90000"/>
              </a:lnSpc>
              <a:spcAft>
                <a:spcPts val="0"/>
              </a:spcAft>
              <a:buFont typeface="Arial" pitchFamily="34" charset="0"/>
              <a:buNone/>
              <a:defRPr/>
            </a:pPr>
            <a:endParaRPr lang="cs-CZ" sz="2800" b="1" dirty="0" smtClean="0"/>
          </a:p>
          <a:p>
            <a:pPr marL="365760" indent="-283464" algn="just" eaLnBrk="1" fontAlgn="auto" hangingPunct="1">
              <a:lnSpc>
                <a:spcPct val="90000"/>
              </a:lnSpc>
              <a:spcAft>
                <a:spcPts val="0"/>
              </a:spcAft>
              <a:buFont typeface="Arial" pitchFamily="34" charset="0"/>
              <a:buChar char="•"/>
              <a:defRPr/>
            </a:pPr>
            <a:r>
              <a:rPr lang="cs-CZ" sz="2800" b="1" dirty="0" smtClean="0"/>
              <a:t>2)  vedení </a:t>
            </a:r>
            <a:r>
              <a:rPr lang="cs-CZ" sz="2800" i="1" dirty="0" smtClean="0"/>
              <a:t>(„</a:t>
            </a:r>
            <a:r>
              <a:rPr lang="cs-CZ" sz="2800" i="1" dirty="0" err="1" smtClean="0"/>
              <a:t>leadership</a:t>
            </a:r>
            <a:r>
              <a:rPr lang="cs-CZ" sz="2800" i="1" dirty="0" smtClean="0"/>
              <a:t>“)</a:t>
            </a:r>
            <a:r>
              <a:rPr lang="cs-CZ" sz="2800" b="1" dirty="0" smtClean="0"/>
              <a:t>: </a:t>
            </a:r>
          </a:p>
          <a:p>
            <a:pPr marL="0" indent="0" algn="just" fontAlgn="auto">
              <a:lnSpc>
                <a:spcPct val="90000"/>
              </a:lnSpc>
              <a:spcAft>
                <a:spcPts val="0"/>
              </a:spcAft>
              <a:buNone/>
              <a:defRPr/>
            </a:pPr>
            <a:r>
              <a:rPr lang="cs-CZ" sz="2800" dirty="0" smtClean="0">
                <a:effectLst>
                  <a:outerShdw blurRad="38100" dist="38100" dir="2700000" algn="tl">
                    <a:srgbClr val="000000">
                      <a:alpha val="43137"/>
                    </a:srgbClr>
                  </a:outerShdw>
                </a:effectLst>
              </a:rPr>
              <a:t>= podpora</a:t>
            </a:r>
            <a:r>
              <a:rPr lang="cs-CZ" sz="2800" dirty="0" smtClean="0"/>
              <a:t> etického chování ze strany  politiků a vedoucích pracovníků, vydávání etických </a:t>
            </a:r>
            <a:r>
              <a:rPr lang="cs-CZ" sz="2800" dirty="0" smtClean="0">
                <a:effectLst>
                  <a:outerShdw blurRad="38100" dist="38100" dir="2700000" algn="tl">
                    <a:srgbClr val="000000">
                      <a:alpha val="43137"/>
                    </a:srgbClr>
                  </a:outerShdw>
                </a:effectLst>
              </a:rPr>
              <a:t>kodexů, osobní</a:t>
            </a:r>
            <a:r>
              <a:rPr lang="cs-CZ" sz="2800" dirty="0" smtClean="0"/>
              <a:t> </a:t>
            </a:r>
            <a:r>
              <a:rPr lang="cs-CZ" sz="2800" dirty="0" smtClean="0">
                <a:effectLst>
                  <a:outerShdw blurRad="38100" dist="38100" dir="2700000" algn="tl">
                    <a:srgbClr val="000000">
                      <a:alpha val="43137"/>
                    </a:srgbClr>
                  </a:outerShdw>
                </a:effectLst>
              </a:rPr>
              <a:t>příklad vedoucích</a:t>
            </a:r>
            <a:r>
              <a:rPr lang="cs-CZ" sz="2800" dirty="0" smtClean="0"/>
              <a:t>,</a:t>
            </a:r>
          </a:p>
          <a:p>
            <a:pPr marL="0" indent="0" algn="just" eaLnBrk="1" fontAlgn="auto" hangingPunct="1">
              <a:lnSpc>
                <a:spcPct val="90000"/>
              </a:lnSpc>
              <a:spcAft>
                <a:spcPts val="0"/>
              </a:spcAft>
              <a:buFont typeface="Arial" pitchFamily="34" charset="0"/>
              <a:buNone/>
              <a:defRPr/>
            </a:pPr>
            <a:endParaRPr lang="cs-CZ" sz="2800" b="1" dirty="0" smtClean="0"/>
          </a:p>
          <a:p>
            <a:pPr marL="365760" indent="-283464" algn="just" eaLnBrk="1" fontAlgn="auto" hangingPunct="1">
              <a:lnSpc>
                <a:spcPct val="90000"/>
              </a:lnSpc>
              <a:spcAft>
                <a:spcPts val="0"/>
              </a:spcAft>
              <a:buFont typeface="Arial" pitchFamily="34" charset="0"/>
              <a:buChar char="•"/>
              <a:defRPr/>
            </a:pPr>
            <a:r>
              <a:rPr lang="cs-CZ" sz="2800" b="1" dirty="0" smtClean="0"/>
              <a:t>3) řízení </a:t>
            </a:r>
            <a:r>
              <a:rPr lang="cs-CZ" sz="2800" i="1" dirty="0" smtClean="0"/>
              <a:t>(„management“)</a:t>
            </a:r>
            <a:r>
              <a:rPr lang="cs-CZ" sz="2800" b="1" dirty="0" smtClean="0"/>
              <a:t>: </a:t>
            </a:r>
          </a:p>
          <a:p>
            <a:pPr marL="0" indent="0" algn="just" eaLnBrk="1" fontAlgn="auto" hangingPunct="1">
              <a:lnSpc>
                <a:spcPct val="90000"/>
              </a:lnSpc>
              <a:spcAft>
                <a:spcPts val="0"/>
              </a:spcAft>
              <a:buFont typeface="Arial" pitchFamily="34" charset="0"/>
              <a:buNone/>
              <a:defRPr/>
            </a:pPr>
            <a:r>
              <a:rPr lang="cs-CZ" sz="2800" dirty="0" smtClean="0"/>
              <a:t>prosazování a </a:t>
            </a:r>
            <a:r>
              <a:rPr lang="cs-CZ" sz="2800" dirty="0" smtClean="0">
                <a:effectLst>
                  <a:outerShdw blurRad="38100" dist="38100" dir="2700000" algn="tl">
                    <a:srgbClr val="000000">
                      <a:alpha val="43137"/>
                    </a:srgbClr>
                  </a:outerShdw>
                </a:effectLst>
              </a:rPr>
              <a:t>kontrola</a:t>
            </a:r>
            <a:r>
              <a:rPr lang="cs-CZ" sz="2800" dirty="0" smtClean="0"/>
              <a:t> etického chování jako součást řídící práce, osobního hodnocení, vytváření </a:t>
            </a:r>
            <a:r>
              <a:rPr lang="cs-CZ" sz="2800" dirty="0" smtClean="0">
                <a:effectLst>
                  <a:outerShdw blurRad="38100" dist="38100" dir="2700000" algn="tl">
                    <a:srgbClr val="000000">
                      <a:alpha val="43137"/>
                    </a:srgbClr>
                  </a:outerShdw>
                </a:effectLst>
              </a:rPr>
              <a:t>poradenských center, etických komisí</a:t>
            </a:r>
            <a:r>
              <a:rPr lang="cs-CZ" sz="2800" dirty="0" smtClean="0"/>
              <a:t>, správný </a:t>
            </a:r>
            <a:r>
              <a:rPr lang="cs-CZ" sz="2800" dirty="0" smtClean="0">
                <a:effectLst>
                  <a:outerShdw blurRad="38100" dist="38100" dir="2700000" algn="tl">
                    <a:srgbClr val="000000">
                      <a:alpha val="43137"/>
                    </a:srgbClr>
                  </a:outerShdw>
                </a:effectLst>
              </a:rPr>
              <a:t>výběr </a:t>
            </a:r>
            <a:r>
              <a:rPr lang="cs-CZ" sz="2800" dirty="0" smtClean="0"/>
              <a:t>pracovníků.</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a:xfrm>
            <a:off x="457200" y="115888"/>
            <a:ext cx="8229600" cy="1301750"/>
          </a:xfrm>
        </p:spPr>
        <p:txBody>
          <a:bodyPr/>
          <a:lstStyle/>
          <a:p>
            <a:pPr eaLnBrk="1" fontAlgn="auto" hangingPunct="1">
              <a:spcAft>
                <a:spcPts val="0"/>
              </a:spcAft>
              <a:defRPr/>
            </a:pPr>
            <a:r>
              <a:rPr lang="cs-CZ" sz="2000" b="1" dirty="0" smtClean="0">
                <a:solidFill>
                  <a:schemeClr val="tx1"/>
                </a:solidFill>
              </a:rPr>
              <a:t>Postavení veřejných úředníků v Evropě a podpora etiky veřejné správy:</a:t>
            </a:r>
          </a:p>
        </p:txBody>
      </p:sp>
      <p:sp>
        <p:nvSpPr>
          <p:cNvPr id="18435" name="Zástupný symbol pro obsah 2"/>
          <p:cNvSpPr>
            <a:spLocks noGrp="1"/>
          </p:cNvSpPr>
          <p:nvPr>
            <p:ph idx="1"/>
          </p:nvPr>
        </p:nvSpPr>
        <p:spPr>
          <a:xfrm>
            <a:off x="457200" y="1341438"/>
            <a:ext cx="8229600" cy="4784725"/>
          </a:xfrm>
        </p:spPr>
        <p:txBody>
          <a:bodyPr/>
          <a:lstStyle/>
          <a:p>
            <a:pPr eaLnBrk="1" hangingPunct="1"/>
            <a:endParaRPr lang="cs-CZ" altLang="cs-CZ" sz="2800" b="1" dirty="0" smtClean="0"/>
          </a:p>
          <a:p>
            <a:pPr eaLnBrk="1" hangingPunct="1"/>
            <a:r>
              <a:rPr lang="cs-CZ" altLang="cs-CZ" sz="2000" dirty="0" smtClean="0">
                <a:effectLst>
                  <a:outerShdw blurRad="38100" dist="38100" dir="2700000" algn="tl">
                    <a:srgbClr val="000000">
                      <a:alpha val="43137"/>
                    </a:srgbClr>
                  </a:outerShdw>
                </a:effectLst>
              </a:rPr>
              <a:t>EU, Evropská komise : </a:t>
            </a:r>
          </a:p>
          <a:p>
            <a:pPr lvl="1" eaLnBrk="1" hangingPunct="1">
              <a:buFont typeface="Wingdings" pitchFamily="2" charset="2"/>
              <a:buChar char="ü"/>
            </a:pPr>
            <a:r>
              <a:rPr lang="cs-CZ" altLang="cs-CZ" sz="2000" i="1" dirty="0" smtClean="0">
                <a:effectLst>
                  <a:outerShdw blurRad="38100" dist="38100" dir="2700000" algn="tl">
                    <a:srgbClr val="000000">
                      <a:alpha val="43137"/>
                    </a:srgbClr>
                  </a:outerShdw>
                </a:effectLst>
              </a:rPr>
              <a:t>„Kodex dobrého administrativního chování“ </a:t>
            </a:r>
          </a:p>
          <a:p>
            <a:pPr lvl="1" algn="just" eaLnBrk="1" hangingPunct="1">
              <a:buNone/>
            </a:pPr>
            <a:r>
              <a:rPr lang="cs-CZ" altLang="cs-CZ" sz="2000" i="1" dirty="0" smtClean="0">
                <a:effectLst>
                  <a:outerShdw blurRad="38100" dist="38100" dir="2700000" algn="tl">
                    <a:srgbClr val="000000">
                      <a:alpha val="43137"/>
                    </a:srgbClr>
                  </a:outerShdw>
                </a:effectLst>
              </a:rPr>
              <a:t>        </a:t>
            </a:r>
            <a:r>
              <a:rPr lang="cs-CZ" altLang="cs-CZ" sz="2000" dirty="0" smtClean="0">
                <a:effectLst>
                  <a:outerShdw blurRad="38100" dist="38100" dir="2700000" algn="tl">
                    <a:srgbClr val="000000">
                      <a:alpha val="43137"/>
                    </a:srgbClr>
                  </a:outerShdw>
                </a:effectLst>
              </a:rPr>
              <a:t>p</a:t>
            </a:r>
            <a:r>
              <a:rPr lang="cs-CZ" altLang="cs-CZ" sz="2000" dirty="0" smtClean="0"/>
              <a:t>ro 	úředníky EK z roku 2000 (vydal evropský 	ombudsman), </a:t>
            </a:r>
          </a:p>
          <a:p>
            <a:pPr lvl="1" eaLnBrk="1" hangingPunct="1">
              <a:buFont typeface="Wingdings" pitchFamily="2" charset="2"/>
              <a:buChar char="ü"/>
            </a:pPr>
            <a:r>
              <a:rPr lang="cs-CZ" altLang="cs-CZ" sz="2000" dirty="0" smtClean="0"/>
              <a:t>protikorupční agentura /</a:t>
            </a:r>
            <a:r>
              <a:rPr lang="cs-CZ" altLang="cs-CZ" sz="2000" dirty="0" smtClean="0">
                <a:effectLst>
                  <a:outerShdw blurRad="38100" dist="38100" dir="2700000" algn="tl">
                    <a:srgbClr val="000000">
                      <a:alpha val="43137"/>
                    </a:srgbClr>
                  </a:outerShdw>
                </a:effectLst>
              </a:rPr>
              <a:t>OLAF</a:t>
            </a:r>
            <a:r>
              <a:rPr lang="cs-CZ" altLang="cs-CZ" sz="2000" dirty="0" smtClean="0"/>
              <a:t>/.</a:t>
            </a:r>
          </a:p>
          <a:p>
            <a:pPr lvl="1" eaLnBrk="1" hangingPunct="1">
              <a:buFont typeface="Wingdings" pitchFamily="2" charset="2"/>
              <a:buChar char="ü"/>
            </a:pPr>
            <a:endParaRPr lang="cs-CZ" altLang="cs-CZ" sz="2000" dirty="0" smtClean="0"/>
          </a:p>
          <a:p>
            <a:pPr eaLnBrk="1" hangingPunct="1"/>
            <a:r>
              <a:rPr lang="cs-CZ" altLang="cs-CZ" sz="2000" dirty="0" smtClean="0">
                <a:effectLst>
                  <a:outerShdw blurRad="38100" dist="38100" dir="2700000" algn="tl">
                    <a:srgbClr val="000000">
                      <a:alpha val="43137"/>
                    </a:srgbClr>
                  </a:outerShdw>
                </a:effectLst>
              </a:rPr>
              <a:t>Rada Evropy:</a:t>
            </a:r>
          </a:p>
          <a:p>
            <a:pPr lvl="1" eaLnBrk="1" hangingPunct="1">
              <a:buFont typeface="Wingdings" pitchFamily="2" charset="2"/>
              <a:buChar char="ü"/>
            </a:pPr>
            <a:r>
              <a:rPr lang="cs-CZ" altLang="cs-CZ" sz="2000" dirty="0" smtClean="0"/>
              <a:t>Např. Doporučení Výboru ministrů RE č./2000/6, o postavení  úředníků  veřejné správy,</a:t>
            </a:r>
          </a:p>
          <a:p>
            <a:pPr lvl="1" eaLnBrk="1" hangingPunct="1">
              <a:buFont typeface="Wingdings" pitchFamily="2" charset="2"/>
              <a:buChar char="ü"/>
            </a:pPr>
            <a:r>
              <a:rPr lang="cs-CZ" altLang="cs-CZ" sz="2000" dirty="0" smtClean="0"/>
              <a:t>skupina států proti korupci /</a:t>
            </a:r>
            <a:r>
              <a:rPr lang="cs-CZ" altLang="cs-CZ" sz="2000" dirty="0" smtClean="0">
                <a:effectLst>
                  <a:outerShdw blurRad="38100" dist="38100" dir="2700000" algn="tl">
                    <a:srgbClr val="000000">
                      <a:alpha val="43137"/>
                    </a:srgbClr>
                  </a:outerShdw>
                </a:effectLst>
              </a:rPr>
              <a:t>GRECO</a:t>
            </a:r>
            <a:r>
              <a:rPr lang="cs-CZ" altLang="cs-CZ" sz="2000" dirty="0" smtClean="0"/>
              <a:t>/. </a:t>
            </a:r>
          </a:p>
          <a:p>
            <a:pPr eaLnBrk="1" hangingPunct="1"/>
            <a:endParaRPr lang="cs-CZ" altLang="cs-CZ" sz="2800"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Rot="1" noChangeArrowheads="1"/>
          </p:cNvSpPr>
          <p:nvPr>
            <p:ph type="title"/>
          </p:nvPr>
        </p:nvSpPr>
        <p:spPr/>
        <p:txBody>
          <a:bodyPr rtlCol="0">
            <a:normAutofit fontScale="90000"/>
          </a:bodyPr>
          <a:lstStyle/>
          <a:p>
            <a:pPr fontAlgn="auto">
              <a:spcAft>
                <a:spcPts val="0"/>
              </a:spcAft>
              <a:defRPr/>
            </a:pPr>
            <a:r>
              <a:rPr lang="cs-CZ" dirty="0" smtClean="0"/>
              <a:t>3.d) V ČR - </a:t>
            </a:r>
            <a:r>
              <a:rPr lang="cs-CZ" dirty="0" smtClean="0">
                <a:solidFill>
                  <a:schemeClr val="tx2">
                    <a:satMod val="130000"/>
                  </a:schemeClr>
                </a:solidFill>
              </a:rPr>
              <a:t>Etický kodex  zaměstnanců ve veřejné správě </a:t>
            </a:r>
          </a:p>
        </p:txBody>
      </p:sp>
      <p:sp>
        <p:nvSpPr>
          <p:cNvPr id="32771" name="Rectangle 3"/>
          <p:cNvSpPr>
            <a:spLocks noGrp="1" noChangeArrowheads="1"/>
          </p:cNvSpPr>
          <p:nvPr>
            <p:ph idx="1"/>
          </p:nvPr>
        </p:nvSpPr>
        <p:spPr/>
        <p:txBody>
          <a:bodyPr>
            <a:normAutofit/>
          </a:bodyPr>
          <a:lstStyle/>
          <a:p>
            <a:pPr marL="365760" indent="-283464" algn="just" eaLnBrk="1" fontAlgn="auto" hangingPunct="1">
              <a:spcAft>
                <a:spcPts val="0"/>
              </a:spcAft>
              <a:buFont typeface="Wingdings 2"/>
              <a:buChar char=""/>
              <a:defRPr/>
            </a:pPr>
            <a:r>
              <a:rPr lang="cs-CZ" sz="2000" dirty="0" smtClean="0"/>
              <a:t>etický kodex úředníků veřejné správy </a:t>
            </a:r>
            <a:r>
              <a:rPr lang="cs-CZ" sz="2000" dirty="0" smtClean="0">
                <a:effectLst>
                  <a:outerShdw blurRad="38100" dist="38100" dir="2700000" algn="tl">
                    <a:srgbClr val="000000">
                      <a:alpha val="43137"/>
                    </a:srgbClr>
                  </a:outerShdw>
                </a:effectLst>
              </a:rPr>
              <a:t>poprvé</a:t>
            </a:r>
            <a:r>
              <a:rPr lang="cs-CZ" sz="2000" dirty="0" smtClean="0"/>
              <a:t> přijat usnesením vlády č.  </a:t>
            </a:r>
            <a:r>
              <a:rPr lang="cs-CZ" sz="2000" dirty="0" smtClean="0">
                <a:effectLst>
                  <a:outerShdw blurRad="38100" dist="38100" dir="2700000" algn="tl">
                    <a:srgbClr val="000000">
                      <a:alpha val="43137"/>
                    </a:srgbClr>
                  </a:outerShdw>
                </a:effectLst>
              </a:rPr>
              <a:t>270/2001.</a:t>
            </a:r>
            <a:r>
              <a:rPr lang="cs-CZ" sz="2000" dirty="0" smtClean="0"/>
              <a:t> </a:t>
            </a:r>
          </a:p>
          <a:p>
            <a:pPr marL="365760" indent="-283464" eaLnBrk="1" fontAlgn="auto" hangingPunct="1">
              <a:spcAft>
                <a:spcPts val="0"/>
              </a:spcAft>
              <a:buFont typeface="Wingdings 2"/>
              <a:buChar char=""/>
              <a:defRPr/>
            </a:pPr>
            <a:r>
              <a:rPr lang="cs-CZ" sz="2000" dirty="0" smtClean="0"/>
              <a:t>Nyní platný: schválen </a:t>
            </a:r>
            <a:r>
              <a:rPr lang="cs-CZ" sz="2000" b="1" dirty="0" smtClean="0"/>
              <a:t>usnesením vlády  ČR č. 331 </a:t>
            </a:r>
            <a:r>
              <a:rPr lang="cs-CZ" sz="2000" dirty="0" smtClean="0"/>
              <a:t>z 9.5.2012. </a:t>
            </a:r>
          </a:p>
          <a:p>
            <a:pPr marL="0" indent="0" algn="just" fontAlgn="auto">
              <a:spcAft>
                <a:spcPts val="0"/>
              </a:spcAft>
              <a:buNone/>
              <a:defRPr/>
            </a:pPr>
            <a:r>
              <a:rPr lang="cs-CZ" sz="1800" i="1" dirty="0" smtClean="0"/>
              <a:t>(čl. 13: „Kodex </a:t>
            </a:r>
            <a:r>
              <a:rPr lang="cs-CZ" sz="1800" i="1" dirty="0"/>
              <a:t>navazuje na základní práva a povinnosti zaměstnanců uvedené v zákoníku práce a pracovním řádu. Zásadní porušování bude posuzováno jako porušení zákoníku práce, resp. pracovního řádu se všemi z toho vyplývajícími důsledky</a:t>
            </a:r>
            <a:r>
              <a:rPr lang="cs-CZ" sz="1800" i="1" dirty="0" smtClean="0"/>
              <a:t>.“) </a:t>
            </a:r>
          </a:p>
          <a:p>
            <a:pPr marL="0" indent="0" algn="just" fontAlgn="auto">
              <a:spcAft>
                <a:spcPts val="0"/>
              </a:spcAft>
              <a:buNone/>
              <a:defRPr/>
            </a:pPr>
            <a:r>
              <a:rPr lang="cs-CZ" sz="1800" i="1" dirty="0" smtClean="0"/>
              <a:t>+ </a:t>
            </a:r>
            <a:r>
              <a:rPr lang="cs-CZ" sz="1800" dirty="0" smtClean="0"/>
              <a:t>doporučení </a:t>
            </a:r>
            <a:r>
              <a:rPr lang="cs-CZ" sz="1800" dirty="0"/>
              <a:t>hejtmanům, primátorům a starostům využít Kodex ke zpracování vlastních etických kodexů a vydat tyto vnitřním předpisem. </a:t>
            </a:r>
            <a:endParaRPr lang="cs-CZ" sz="1800" i="1" dirty="0" smtClean="0"/>
          </a:p>
          <a:p>
            <a:pPr marL="0" indent="0" algn="ctr" eaLnBrk="1" fontAlgn="auto" hangingPunct="1">
              <a:spcAft>
                <a:spcPts val="0"/>
              </a:spcAft>
              <a:buFont typeface="Arial" charset="0"/>
              <a:buNone/>
              <a:defRPr/>
            </a:pPr>
            <a:endParaRPr lang="cs-CZ" sz="2000" dirty="0"/>
          </a:p>
          <a:p>
            <a:pPr marL="365760" indent="-283464" fontAlgn="auto">
              <a:spcAft>
                <a:spcPts val="0"/>
              </a:spcAft>
              <a:buFont typeface="Wingdings 2"/>
              <a:buChar char=""/>
              <a:defRPr/>
            </a:pPr>
            <a:r>
              <a:rPr lang="cs-CZ" sz="2000" b="1" i="1" dirty="0"/>
              <a:t>Pro státní zaměstnance</a:t>
            </a:r>
            <a:r>
              <a:rPr lang="cs-CZ" sz="2000" b="1" i="1" dirty="0" smtClean="0"/>
              <a:t>:</a:t>
            </a:r>
          </a:p>
          <a:p>
            <a:pPr marL="0" indent="0" algn="just" fontAlgn="auto">
              <a:spcAft>
                <a:spcPts val="0"/>
              </a:spcAft>
              <a:buNone/>
              <a:defRPr/>
            </a:pPr>
            <a:r>
              <a:rPr lang="cs-CZ" sz="1800" b="1" dirty="0" smtClean="0"/>
              <a:t>Služební </a:t>
            </a:r>
            <a:r>
              <a:rPr lang="cs-CZ" sz="1800" b="1" dirty="0"/>
              <a:t>předpis</a:t>
            </a:r>
            <a:r>
              <a:rPr lang="cs-CZ" sz="1800" dirty="0"/>
              <a:t> náměstka ministra vnitra pro státní službu č. 13 ze dne 14. prosince 2015, kterým se stanoví </a:t>
            </a:r>
            <a:r>
              <a:rPr lang="cs-CZ" sz="1800" b="1" dirty="0"/>
              <a:t>pravidla etiky státních zaměstnanců.</a:t>
            </a:r>
          </a:p>
          <a:p>
            <a:pPr marL="0" indent="0" fontAlgn="auto">
              <a:spcAft>
                <a:spcPts val="0"/>
              </a:spcAft>
              <a:buNone/>
              <a:defRPr/>
            </a:pPr>
            <a:endParaRPr lang="cs-CZ" b="1" dirty="0"/>
          </a:p>
          <a:p>
            <a:pPr marL="0" indent="0" algn="ctr" eaLnBrk="1" fontAlgn="auto" hangingPunct="1">
              <a:spcAft>
                <a:spcPts val="0"/>
              </a:spcAft>
              <a:buFont typeface="Arial" charset="0"/>
              <a:buNone/>
              <a:defRPr/>
            </a:pPr>
            <a:endParaRPr lang="cs-CZ"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90833"/>
            <a:ext cx="8086635" cy="518984"/>
          </a:xfrm>
        </p:spPr>
        <p:txBody>
          <a:bodyPr/>
          <a:lstStyle/>
          <a:p>
            <a:r>
              <a:rPr lang="cs-CZ" dirty="0" smtClean="0"/>
              <a:t>1. Personální základ veřejné správy</a:t>
            </a:r>
            <a:endParaRPr lang="cs-CZ" dirty="0"/>
          </a:p>
        </p:txBody>
      </p:sp>
      <p:sp>
        <p:nvSpPr>
          <p:cNvPr id="3" name="Zástupný symbol pro obsah 2"/>
          <p:cNvSpPr>
            <a:spLocks noGrp="1"/>
          </p:cNvSpPr>
          <p:nvPr>
            <p:ph idx="1"/>
          </p:nvPr>
        </p:nvSpPr>
        <p:spPr>
          <a:xfrm>
            <a:off x="509589" y="1573427"/>
            <a:ext cx="8082321" cy="4559086"/>
          </a:xfrm>
        </p:spPr>
        <p:txBody>
          <a:bodyPr/>
          <a:lstStyle/>
          <a:p>
            <a:pPr marL="0" indent="0">
              <a:buNone/>
            </a:pPr>
            <a:r>
              <a:rPr lang="cs-CZ" sz="2000" dirty="0" smtClean="0">
                <a:effectLst>
                  <a:outerShdw blurRad="38100" dist="38100" dir="2700000" algn="tl">
                    <a:srgbClr val="000000">
                      <a:alpha val="43137"/>
                    </a:srgbClr>
                  </a:outerShdw>
                </a:effectLst>
              </a:rPr>
              <a:t>Lidský činitel = </a:t>
            </a:r>
            <a:r>
              <a:rPr lang="cs-CZ" sz="2000" i="1" dirty="0" smtClean="0">
                <a:effectLst>
                  <a:outerShdw blurRad="38100" dist="38100" dir="2700000" algn="tl">
                    <a:srgbClr val="000000">
                      <a:alpha val="43137"/>
                    </a:srgbClr>
                  </a:outerShdw>
                </a:effectLst>
              </a:rPr>
              <a:t>určující faktor pro kvalitu</a:t>
            </a:r>
            <a:r>
              <a:rPr lang="cs-CZ" sz="2000" i="1" dirty="0" smtClean="0"/>
              <a:t> </a:t>
            </a:r>
            <a:r>
              <a:rPr lang="cs-CZ" sz="2000" dirty="0" smtClean="0">
                <a:effectLst>
                  <a:outerShdw blurRad="38100" dist="38100" dir="2700000" algn="tl">
                    <a:srgbClr val="000000">
                      <a:alpha val="43137"/>
                    </a:srgbClr>
                  </a:outerShdw>
                </a:effectLst>
              </a:rPr>
              <a:t>v</a:t>
            </a:r>
            <a:r>
              <a:rPr lang="cs-CZ" sz="2000" i="1" dirty="0" smtClean="0">
                <a:effectLst>
                  <a:outerShdw blurRad="38100" dist="38100" dir="2700000" algn="tl">
                    <a:srgbClr val="000000">
                      <a:alpha val="43137"/>
                    </a:srgbClr>
                  </a:outerShdw>
                </a:effectLst>
              </a:rPr>
              <a:t>eřejné správy.</a:t>
            </a:r>
            <a:endParaRPr lang="cs-CZ" sz="2000" dirty="0" smtClean="0">
              <a:effectLst>
                <a:outerShdw blurRad="38100" dist="38100" dir="2700000" algn="tl">
                  <a:srgbClr val="000000">
                    <a:alpha val="43137"/>
                  </a:srgbClr>
                </a:outerShdw>
              </a:effectLst>
            </a:endParaRPr>
          </a:p>
          <a:p>
            <a:pPr>
              <a:buNone/>
            </a:pPr>
            <a:endParaRPr lang="cs-CZ" sz="2000" dirty="0" smtClean="0"/>
          </a:p>
          <a:p>
            <a:pPr>
              <a:buNone/>
            </a:pPr>
            <a:r>
              <a:rPr lang="cs-CZ" sz="2000" dirty="0"/>
              <a:t>	</a:t>
            </a:r>
            <a:r>
              <a:rPr lang="cs-CZ" sz="2000" dirty="0" smtClean="0"/>
              <a:t>Další faktory: </a:t>
            </a:r>
            <a:r>
              <a:rPr lang="cs-CZ" sz="2000" dirty="0" smtClean="0">
                <a:effectLst>
                  <a:outerShdw blurRad="38100" dist="38100" dir="2700000" algn="tl">
                    <a:srgbClr val="000000">
                      <a:alpha val="43137"/>
                    </a:srgbClr>
                  </a:outerShdw>
                </a:effectLst>
              </a:rPr>
              <a:t>materiální</a:t>
            </a:r>
            <a:r>
              <a:rPr lang="cs-CZ" sz="2000" dirty="0" smtClean="0"/>
              <a:t> základ, </a:t>
            </a:r>
            <a:r>
              <a:rPr lang="cs-CZ" sz="2000" dirty="0" smtClean="0">
                <a:effectLst>
                  <a:outerShdw blurRad="38100" dist="38100" dir="2700000" algn="tl">
                    <a:srgbClr val="000000">
                      <a:alpha val="43137"/>
                    </a:srgbClr>
                  </a:outerShdw>
                </a:effectLst>
              </a:rPr>
              <a:t>ekonomický</a:t>
            </a:r>
            <a:r>
              <a:rPr lang="cs-CZ" sz="2000" dirty="0" smtClean="0"/>
              <a:t> základ, </a:t>
            </a:r>
            <a:r>
              <a:rPr lang="cs-CZ" sz="2000" dirty="0" smtClean="0">
                <a:effectLst>
                  <a:outerShdw blurRad="38100" dist="38100" dir="2700000" algn="tl">
                    <a:srgbClr val="000000">
                      <a:alpha val="43137"/>
                    </a:srgbClr>
                  </a:outerShdw>
                </a:effectLst>
              </a:rPr>
              <a:t>právn</a:t>
            </a:r>
            <a:r>
              <a:rPr lang="cs-CZ" sz="2000" dirty="0" smtClean="0"/>
              <a:t>í základ a prostředky (tj. pravomoc, působnost, event. donucení, sankce,…). </a:t>
            </a:r>
          </a:p>
          <a:p>
            <a:pPr>
              <a:buNone/>
            </a:pPr>
            <a:r>
              <a:rPr lang="cs-CZ" sz="2000" dirty="0" smtClean="0"/>
              <a:t>Jejich využití – závislé na lidském faktoru.   </a:t>
            </a:r>
          </a:p>
          <a:p>
            <a:pPr>
              <a:buNone/>
            </a:pPr>
            <a:endParaRPr lang="cs-CZ" sz="2000" dirty="0"/>
          </a:p>
          <a:p>
            <a:pPr>
              <a:buNone/>
            </a:pPr>
            <a:r>
              <a:rPr lang="cs-CZ" sz="2000" dirty="0"/>
              <a:t>Význam - </a:t>
            </a:r>
            <a:r>
              <a:rPr lang="cs-CZ" sz="2000" dirty="0" smtClean="0"/>
              <a:t>uznáván </a:t>
            </a:r>
            <a:r>
              <a:rPr lang="cs-CZ" sz="2000" dirty="0"/>
              <a:t>od počátků vývoje veřejné správy- význam </a:t>
            </a:r>
            <a:r>
              <a:rPr lang="cs-CZ" sz="2000" dirty="0" smtClean="0"/>
              <a:t>„</a:t>
            </a:r>
            <a:r>
              <a:rPr lang="cs-CZ" sz="2000" i="1" dirty="0" smtClean="0"/>
              <a:t>dobrého správce“</a:t>
            </a:r>
            <a:r>
              <a:rPr lang="cs-CZ" sz="2000" dirty="0" smtClean="0"/>
              <a:t>.</a:t>
            </a:r>
          </a:p>
          <a:p>
            <a:pPr marL="0" indent="0">
              <a:buNone/>
              <a:defRPr/>
            </a:pPr>
            <a:r>
              <a:rPr lang="cs-CZ" sz="2000" dirty="0" smtClean="0"/>
              <a:t>Zabezpečuje </a:t>
            </a:r>
            <a:r>
              <a:rPr lang="cs-CZ" sz="2000" dirty="0"/>
              <a:t>a ovlivňuje </a:t>
            </a:r>
            <a:r>
              <a:rPr lang="cs-CZ" sz="2000" dirty="0" smtClean="0">
                <a:effectLst>
                  <a:outerShdw blurRad="38100" dist="38100" dir="2700000" algn="tl">
                    <a:srgbClr val="000000">
                      <a:alpha val="43137"/>
                    </a:srgbClr>
                  </a:outerShdw>
                </a:effectLst>
              </a:rPr>
              <a:t>působení </a:t>
            </a:r>
            <a:r>
              <a:rPr lang="cs-CZ" sz="2000" dirty="0">
                <a:effectLst>
                  <a:outerShdw blurRad="38100" dist="38100" dir="2700000" algn="tl">
                    <a:srgbClr val="000000">
                      <a:alpha val="43137"/>
                    </a:srgbClr>
                  </a:outerShdw>
                </a:effectLst>
              </a:rPr>
              <a:t>VS ve společnosti</a:t>
            </a:r>
            <a:r>
              <a:rPr lang="cs-CZ" sz="2000" dirty="0"/>
              <a:t>.</a:t>
            </a:r>
          </a:p>
          <a:p>
            <a:pPr>
              <a:defRPr/>
            </a:pPr>
            <a:endParaRPr lang="cs-CZ" sz="2000" dirty="0"/>
          </a:p>
          <a:p>
            <a:pPr>
              <a:buNone/>
            </a:pPr>
            <a:endParaRPr lang="cs-CZ" dirty="0" smtClean="0"/>
          </a:p>
          <a:p>
            <a:pPr>
              <a:buNone/>
            </a:pPr>
            <a:endParaRPr lang="cs-CZ" dirty="0"/>
          </a:p>
          <a:p>
            <a:pPr>
              <a:buNone/>
            </a:pPr>
            <a:endParaRPr lang="cs-CZ" dirty="0" smtClean="0"/>
          </a:p>
          <a:p>
            <a:endParaRPr lang="cs-CZ" dirty="0"/>
          </a:p>
        </p:txBody>
      </p:sp>
      <p:sp>
        <p:nvSpPr>
          <p:cNvPr id="4" name="Zástupný symbol pro zápatí 3"/>
          <p:cNvSpPr>
            <a:spLocks noGrp="1"/>
          </p:cNvSpPr>
          <p:nvPr>
            <p:ph type="ftr" sz="quarter" idx="10"/>
          </p:nvPr>
        </p:nvSpPr>
        <p:spPr/>
        <p:txBody>
          <a:bodyPr/>
          <a:lstStyle/>
          <a:p>
            <a:r>
              <a:rPr lang="cs-CZ" altLang="cs-CZ" dirty="0"/>
              <a:t>Katedra správní vědy a správního práva </a:t>
            </a:r>
          </a:p>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539750" y="651641"/>
            <a:ext cx="8229600" cy="1387366"/>
          </a:xfrm>
        </p:spPr>
        <p:txBody>
          <a:bodyPr>
            <a:normAutofit fontScale="90000"/>
          </a:bodyPr>
          <a:lstStyle/>
          <a:p>
            <a:pPr eaLnBrk="1" fontAlgn="auto" hangingPunct="1">
              <a:spcAft>
                <a:spcPts val="0"/>
              </a:spcAft>
              <a:defRPr/>
            </a:pPr>
            <a:r>
              <a:rPr lang="cs-CZ" b="1" dirty="0" smtClean="0">
                <a:solidFill>
                  <a:schemeClr val="tx2">
                    <a:satMod val="130000"/>
                  </a:schemeClr>
                </a:solidFill>
              </a:rPr>
              <a:t/>
            </a:r>
            <a:br>
              <a:rPr lang="cs-CZ" b="1" dirty="0" smtClean="0">
                <a:solidFill>
                  <a:schemeClr val="tx2">
                    <a:satMod val="130000"/>
                  </a:schemeClr>
                </a:solidFill>
              </a:rPr>
            </a:br>
            <a:r>
              <a:rPr lang="cs-CZ" b="1" dirty="0" smtClean="0">
                <a:solidFill>
                  <a:schemeClr val="tx2">
                    <a:satMod val="130000"/>
                  </a:schemeClr>
                </a:solidFill>
              </a:rPr>
              <a:t/>
            </a:r>
            <a:br>
              <a:rPr lang="cs-CZ" b="1" dirty="0" smtClean="0">
                <a:solidFill>
                  <a:schemeClr val="tx2">
                    <a:satMod val="130000"/>
                  </a:schemeClr>
                </a:solidFill>
              </a:rPr>
            </a:br>
            <a:r>
              <a:rPr lang="cs-CZ" dirty="0">
                <a:solidFill>
                  <a:schemeClr val="tx2">
                    <a:satMod val="130000"/>
                  </a:schemeClr>
                </a:solidFill>
              </a:rPr>
              <a:t/>
            </a:r>
            <a:br>
              <a:rPr lang="cs-CZ" dirty="0">
                <a:solidFill>
                  <a:schemeClr val="tx2">
                    <a:satMod val="130000"/>
                  </a:schemeClr>
                </a:solidFill>
              </a:rPr>
            </a:br>
            <a:r>
              <a:rPr lang="cs-CZ" b="0" dirty="0" smtClean="0">
                <a:solidFill>
                  <a:schemeClr val="tx2">
                    <a:satMod val="130000"/>
                  </a:schemeClr>
                </a:solidFill>
              </a:rPr>
              <a:t>Ale </a:t>
            </a:r>
            <a:r>
              <a:rPr lang="cs-CZ" b="0" dirty="0" smtClean="0">
                <a:solidFill>
                  <a:schemeClr val="tx2">
                    <a:satMod val="130000"/>
                  </a:schemeClr>
                </a:solidFill>
              </a:rPr>
              <a:t>také:</a:t>
            </a:r>
            <a:r>
              <a:rPr lang="cs-CZ" b="1" dirty="0" smtClean="0">
                <a:solidFill>
                  <a:schemeClr val="tx2">
                    <a:satMod val="130000"/>
                  </a:schemeClr>
                </a:solidFill>
              </a:rPr>
              <a:t/>
            </a:r>
            <a:br>
              <a:rPr lang="cs-CZ" b="1" dirty="0" smtClean="0">
                <a:solidFill>
                  <a:schemeClr val="tx2">
                    <a:satMod val="130000"/>
                  </a:schemeClr>
                </a:solidFill>
              </a:rPr>
            </a:br>
            <a:r>
              <a:rPr lang="cs-CZ" b="1" dirty="0" smtClean="0">
                <a:solidFill>
                  <a:schemeClr val="tx2">
                    <a:satMod val="130000"/>
                  </a:schemeClr>
                </a:solidFill>
              </a:rPr>
              <a:t>Deset </a:t>
            </a:r>
            <a:r>
              <a:rPr lang="cs-CZ" b="1" i="1" dirty="0" smtClean="0">
                <a:solidFill>
                  <a:schemeClr val="tx2">
                    <a:satMod val="130000"/>
                  </a:schemeClr>
                </a:solidFill>
                <a:effectLst>
                  <a:outerShdw blurRad="38100" dist="38100" dir="2700000" algn="tl">
                    <a:srgbClr val="000000">
                      <a:alpha val="43137"/>
                    </a:srgbClr>
                  </a:outerShdw>
                </a:effectLst>
              </a:rPr>
              <a:t>principů dobré správy </a:t>
            </a:r>
            <a:r>
              <a:rPr lang="cs-CZ" b="1" dirty="0" smtClean="0">
                <a:solidFill>
                  <a:schemeClr val="tx2">
                    <a:satMod val="130000"/>
                  </a:schemeClr>
                </a:solidFill>
              </a:rPr>
              <a:t>(dle Veřejného ochránce práv) - </a:t>
            </a:r>
            <a:r>
              <a:rPr lang="cs-CZ" b="1" dirty="0" err="1" smtClean="0">
                <a:solidFill>
                  <a:schemeClr val="tx2">
                    <a:satMod val="130000"/>
                  </a:schemeClr>
                </a:solidFill>
              </a:rPr>
              <a:t>tzv</a:t>
            </a:r>
            <a:r>
              <a:rPr lang="cs-CZ" b="1" dirty="0" smtClean="0">
                <a:solidFill>
                  <a:schemeClr val="tx2">
                    <a:satMod val="130000"/>
                  </a:schemeClr>
                </a:solidFill>
              </a:rPr>
              <a:t> „desatero“ </a:t>
            </a:r>
            <a:r>
              <a:rPr lang="cs-CZ" b="0" dirty="0" smtClean="0">
                <a:solidFill>
                  <a:schemeClr val="tx2">
                    <a:satMod val="130000"/>
                  </a:schemeClr>
                </a:solidFill>
              </a:rPr>
              <a:t>(z roku 2006):</a:t>
            </a:r>
          </a:p>
        </p:txBody>
      </p:sp>
      <p:sp>
        <p:nvSpPr>
          <p:cNvPr id="329731" name="Rectangle 3"/>
          <p:cNvSpPr>
            <a:spLocks noGrp="1" noChangeArrowheads="1"/>
          </p:cNvSpPr>
          <p:nvPr>
            <p:ph idx="1"/>
          </p:nvPr>
        </p:nvSpPr>
        <p:spPr>
          <a:xfrm>
            <a:off x="457200" y="1989138"/>
            <a:ext cx="8229600" cy="4137025"/>
          </a:xfrm>
        </p:spPr>
        <p:txBody>
          <a:bodyPr rtlCol="0">
            <a:normAutofit lnSpcReduction="10000"/>
          </a:bodyPr>
          <a:lstStyle/>
          <a:p>
            <a:pPr marL="365760" indent="-283464" eaLnBrk="1" fontAlgn="auto" hangingPunct="1">
              <a:lnSpc>
                <a:spcPct val="80000"/>
              </a:lnSpc>
              <a:spcAft>
                <a:spcPts val="0"/>
              </a:spcAft>
              <a:buFont typeface="Wingdings" pitchFamily="2" charset="2"/>
              <a:buNone/>
              <a:defRPr/>
            </a:pPr>
            <a:endParaRPr lang="cs-CZ" sz="2000" dirty="0" smtClean="0"/>
          </a:p>
          <a:p>
            <a:pPr marL="365760" indent="-283464" eaLnBrk="1" fontAlgn="auto" hangingPunct="1">
              <a:lnSpc>
                <a:spcPct val="80000"/>
              </a:lnSpc>
              <a:spcAft>
                <a:spcPts val="0"/>
              </a:spcAft>
              <a:buFont typeface="Arial" pitchFamily="34" charset="0"/>
              <a:buChar char="•"/>
              <a:defRPr/>
            </a:pPr>
            <a:r>
              <a:rPr lang="cs-CZ" sz="2400" dirty="0" smtClean="0"/>
              <a:t>dodržování právního řádu </a:t>
            </a:r>
          </a:p>
          <a:p>
            <a:pPr marL="365760" indent="-283464" eaLnBrk="1" fontAlgn="auto" hangingPunct="1">
              <a:lnSpc>
                <a:spcPct val="80000"/>
              </a:lnSpc>
              <a:spcAft>
                <a:spcPts val="0"/>
              </a:spcAft>
              <a:buFont typeface="Arial" pitchFamily="34" charset="0"/>
              <a:buChar char="•"/>
              <a:defRPr/>
            </a:pPr>
            <a:r>
              <a:rPr lang="cs-CZ" sz="2400" dirty="0" smtClean="0"/>
              <a:t>nestrannost, </a:t>
            </a:r>
          </a:p>
          <a:p>
            <a:pPr marL="365760" indent="-283464" eaLnBrk="1" fontAlgn="auto" hangingPunct="1">
              <a:lnSpc>
                <a:spcPct val="80000"/>
              </a:lnSpc>
              <a:spcAft>
                <a:spcPts val="0"/>
              </a:spcAft>
              <a:buFont typeface="Arial" pitchFamily="34" charset="0"/>
              <a:buChar char="•"/>
              <a:defRPr/>
            </a:pPr>
            <a:r>
              <a:rPr lang="cs-CZ" sz="2400" dirty="0" smtClean="0"/>
              <a:t>včasnost, </a:t>
            </a:r>
          </a:p>
          <a:p>
            <a:pPr marL="365760" indent="-283464" eaLnBrk="1" fontAlgn="auto" hangingPunct="1">
              <a:lnSpc>
                <a:spcPct val="80000"/>
              </a:lnSpc>
              <a:spcAft>
                <a:spcPts val="0"/>
              </a:spcAft>
              <a:buFont typeface="Arial" pitchFamily="34" charset="0"/>
              <a:buChar char="•"/>
              <a:defRPr/>
            </a:pPr>
            <a:r>
              <a:rPr lang="cs-CZ" sz="2400" dirty="0" smtClean="0"/>
              <a:t>předvídatelnost, </a:t>
            </a:r>
          </a:p>
          <a:p>
            <a:pPr marL="365760" indent="-283464" eaLnBrk="1" fontAlgn="auto" hangingPunct="1">
              <a:lnSpc>
                <a:spcPct val="80000"/>
              </a:lnSpc>
              <a:spcAft>
                <a:spcPts val="0"/>
              </a:spcAft>
              <a:buFont typeface="Arial" pitchFamily="34" charset="0"/>
              <a:buChar char="•"/>
              <a:defRPr/>
            </a:pPr>
            <a:r>
              <a:rPr lang="cs-CZ" sz="2400" dirty="0" smtClean="0"/>
              <a:t>přesvědčivost, </a:t>
            </a:r>
          </a:p>
          <a:p>
            <a:pPr marL="365760" indent="-283464" eaLnBrk="1" fontAlgn="auto" hangingPunct="1">
              <a:lnSpc>
                <a:spcPct val="80000"/>
              </a:lnSpc>
              <a:spcAft>
                <a:spcPts val="0"/>
              </a:spcAft>
              <a:buFont typeface="Arial" pitchFamily="34" charset="0"/>
              <a:buChar char="•"/>
              <a:defRPr/>
            </a:pPr>
            <a:r>
              <a:rPr lang="cs-CZ" sz="2400" dirty="0" smtClean="0"/>
              <a:t>přiměřenost, </a:t>
            </a:r>
          </a:p>
          <a:p>
            <a:pPr marL="365760" indent="-283464" eaLnBrk="1" fontAlgn="auto" hangingPunct="1">
              <a:lnSpc>
                <a:spcPct val="80000"/>
              </a:lnSpc>
              <a:spcAft>
                <a:spcPts val="0"/>
              </a:spcAft>
              <a:buFont typeface="Arial" pitchFamily="34" charset="0"/>
              <a:buChar char="•"/>
              <a:defRPr/>
            </a:pPr>
            <a:r>
              <a:rPr lang="cs-CZ" sz="2400" dirty="0" smtClean="0"/>
              <a:t>součinnost, </a:t>
            </a:r>
          </a:p>
          <a:p>
            <a:pPr marL="365760" indent="-283464" eaLnBrk="1" fontAlgn="auto" hangingPunct="1">
              <a:lnSpc>
                <a:spcPct val="80000"/>
              </a:lnSpc>
              <a:spcAft>
                <a:spcPts val="0"/>
              </a:spcAft>
              <a:buFont typeface="Arial" pitchFamily="34" charset="0"/>
              <a:buChar char="•"/>
              <a:defRPr/>
            </a:pPr>
            <a:r>
              <a:rPr lang="cs-CZ" sz="2400" dirty="0" smtClean="0"/>
              <a:t>odpovědnost, </a:t>
            </a:r>
          </a:p>
          <a:p>
            <a:pPr marL="365760" indent="-283464" eaLnBrk="1" fontAlgn="auto" hangingPunct="1">
              <a:lnSpc>
                <a:spcPct val="80000"/>
              </a:lnSpc>
              <a:spcAft>
                <a:spcPts val="0"/>
              </a:spcAft>
              <a:buFont typeface="Arial" pitchFamily="34" charset="0"/>
              <a:buChar char="•"/>
              <a:defRPr/>
            </a:pPr>
            <a:r>
              <a:rPr lang="cs-CZ" sz="2400" dirty="0" smtClean="0"/>
              <a:t>otevřenost  a </a:t>
            </a:r>
          </a:p>
          <a:p>
            <a:pPr marL="365760" indent="-283464" eaLnBrk="1" fontAlgn="auto" hangingPunct="1">
              <a:lnSpc>
                <a:spcPct val="80000"/>
              </a:lnSpc>
              <a:spcAft>
                <a:spcPts val="0"/>
              </a:spcAft>
              <a:buFont typeface="Arial" pitchFamily="34" charset="0"/>
              <a:buChar char="•"/>
              <a:defRPr/>
            </a:pPr>
            <a:r>
              <a:rPr lang="cs-CZ" sz="2400" dirty="0" smtClean="0"/>
              <a:t>vstřícnost. </a:t>
            </a:r>
            <a:br>
              <a:rPr lang="cs-CZ" sz="2400" dirty="0" smtClean="0"/>
            </a:br>
            <a:endParaRPr lang="cs-CZ" sz="2400" dirty="0" smtClean="0"/>
          </a:p>
          <a:p>
            <a:pPr marL="365760" indent="-283464" eaLnBrk="1" fontAlgn="auto" hangingPunct="1">
              <a:lnSpc>
                <a:spcPct val="80000"/>
              </a:lnSpc>
              <a:spcAft>
                <a:spcPts val="0"/>
              </a:spcAft>
              <a:buFont typeface="Arial" pitchFamily="34" charset="0"/>
              <a:buChar char="•"/>
              <a:defRPr/>
            </a:pPr>
            <a:endParaRPr lang="cs-CZ" sz="2000"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125539"/>
            <a:ext cx="8086635" cy="523647"/>
          </a:xfrm>
        </p:spPr>
        <p:txBody>
          <a:bodyPr/>
          <a:lstStyle/>
          <a:p>
            <a:pPr>
              <a:defRPr/>
            </a:pPr>
            <a:r>
              <a:rPr lang="cs-CZ" sz="2000" b="1" dirty="0" smtClean="0">
                <a:solidFill>
                  <a:srgbClr val="7030A0"/>
                </a:solidFill>
              </a:rPr>
              <a:t>EXKURZ: </a:t>
            </a:r>
            <a:r>
              <a:rPr lang="cs-CZ" sz="2000" b="0" dirty="0" smtClean="0">
                <a:solidFill>
                  <a:schemeClr val="tx1"/>
                </a:solidFill>
              </a:rPr>
              <a:t>Problematika střetu zájmů </a:t>
            </a:r>
            <a:r>
              <a:rPr lang="cs-CZ" sz="2000" dirty="0" smtClean="0">
                <a:solidFill>
                  <a:srgbClr val="7030A0"/>
                </a:solidFill>
              </a:rPr>
              <a:t/>
            </a:r>
            <a:br>
              <a:rPr lang="cs-CZ" sz="2000" dirty="0" smtClean="0">
                <a:solidFill>
                  <a:srgbClr val="7030A0"/>
                </a:solidFill>
              </a:rPr>
            </a:br>
            <a:r>
              <a:rPr lang="cs-CZ" dirty="0" smtClean="0">
                <a:solidFill>
                  <a:srgbClr val="7030A0"/>
                </a:solidFill>
              </a:rPr>
              <a:t>    </a:t>
            </a:r>
            <a:r>
              <a:rPr lang="cs-CZ" dirty="0" smtClean="0">
                <a:solidFill>
                  <a:schemeClr val="tx1"/>
                </a:solidFill>
              </a:rPr>
              <a:t> </a:t>
            </a:r>
            <a:r>
              <a:rPr lang="cs-CZ" sz="2000" b="0" dirty="0" smtClean="0">
                <a:solidFill>
                  <a:schemeClr val="tx1"/>
                </a:solidFill>
              </a:rPr>
              <a:t>(=  konfliktu zájmu veřejného a zájmů soukromých)</a:t>
            </a:r>
            <a:endParaRPr lang="cs-CZ" sz="2000" b="0" dirty="0">
              <a:solidFill>
                <a:schemeClr val="tx1"/>
              </a:solidFill>
            </a:endParaRPr>
          </a:p>
        </p:txBody>
      </p:sp>
      <p:sp>
        <p:nvSpPr>
          <p:cNvPr id="3" name="Zástupný symbol pro obsah 2"/>
          <p:cNvSpPr>
            <a:spLocks noGrp="1"/>
          </p:cNvSpPr>
          <p:nvPr>
            <p:ph idx="1"/>
          </p:nvPr>
        </p:nvSpPr>
        <p:spPr>
          <a:xfrm>
            <a:off x="509589" y="1787979"/>
            <a:ext cx="8082321" cy="4344534"/>
          </a:xfrm>
        </p:spPr>
        <p:txBody>
          <a:bodyPr/>
          <a:lstStyle/>
          <a:p>
            <a:pPr algn="just">
              <a:defRPr/>
            </a:pPr>
            <a:r>
              <a:rPr lang="cs-CZ" sz="2000" i="1" dirty="0" smtClean="0">
                <a:solidFill>
                  <a:srgbClr val="7030A0"/>
                </a:solidFill>
                <a:effectLst>
                  <a:outerShdw blurRad="38100" dist="38100" dir="2700000" algn="tl">
                    <a:srgbClr val="000000">
                      <a:alpha val="43137"/>
                    </a:srgbClr>
                  </a:outerShdw>
                </a:effectLst>
              </a:rPr>
              <a:t>Zákon</a:t>
            </a:r>
            <a:r>
              <a:rPr lang="cs-CZ" sz="2000" dirty="0" smtClean="0">
                <a:solidFill>
                  <a:srgbClr val="7030A0"/>
                </a:solidFill>
                <a:effectLst>
                  <a:outerShdw blurRad="38100" dist="38100" dir="2700000" algn="tl">
                    <a:srgbClr val="000000">
                      <a:alpha val="43137"/>
                    </a:srgbClr>
                  </a:outerShdw>
                </a:effectLst>
              </a:rPr>
              <a:t> č. 159/2006 Sb., </a:t>
            </a:r>
            <a:r>
              <a:rPr lang="cs-CZ" sz="2000" i="1" dirty="0" smtClean="0">
                <a:solidFill>
                  <a:srgbClr val="7030A0"/>
                </a:solidFill>
                <a:effectLst>
                  <a:outerShdw blurRad="38100" dist="38100" dir="2700000" algn="tl">
                    <a:srgbClr val="000000">
                      <a:alpha val="43137"/>
                    </a:srgbClr>
                  </a:outerShdw>
                </a:effectLst>
              </a:rPr>
              <a:t>o střetu zájmů </a:t>
            </a:r>
            <a:r>
              <a:rPr lang="cs-CZ" sz="2000" dirty="0" smtClean="0"/>
              <a:t>(slouží </a:t>
            </a:r>
            <a:r>
              <a:rPr lang="cs-CZ" sz="2000" dirty="0" smtClean="0">
                <a:effectLst>
                  <a:outerShdw blurRad="38100" dist="38100" dir="2700000" algn="tl">
                    <a:srgbClr val="000000">
                      <a:alpha val="43137"/>
                    </a:srgbClr>
                  </a:outerShdw>
                </a:effectLst>
              </a:rPr>
              <a:t>ochraně veřejného zájmu </a:t>
            </a:r>
            <a:r>
              <a:rPr lang="cs-CZ" sz="2000" dirty="0" smtClean="0"/>
              <a:t>formou uložení některých povinností a umožnění veřejné kontroly určitých informací o veřejných funkcionářích), účinný od 1. 1. 2007,</a:t>
            </a:r>
          </a:p>
          <a:p>
            <a:pPr>
              <a:defRPr/>
            </a:pPr>
            <a:r>
              <a:rPr lang="cs-CZ" sz="2000" dirty="0" smtClean="0"/>
              <a:t>moderační novela v r. 2008. </a:t>
            </a:r>
          </a:p>
          <a:p>
            <a:pPr>
              <a:buFont typeface="Wingdings 2" panose="05020102010507070707" pitchFamily="18" charset="2"/>
              <a:buNone/>
              <a:defRPr/>
            </a:pPr>
            <a:endParaRPr lang="cs-CZ" sz="2000" dirty="0" smtClean="0"/>
          </a:p>
          <a:p>
            <a:pPr>
              <a:buFont typeface="Wingdings 2" panose="05020102010507070707" pitchFamily="18" charset="2"/>
              <a:buNone/>
              <a:defRPr/>
            </a:pPr>
            <a:r>
              <a:rPr lang="cs-CZ" sz="2000" dirty="0" smtClean="0"/>
              <a:t>Reflektováno také </a:t>
            </a:r>
            <a:r>
              <a:rPr lang="cs-CZ" sz="2000" b="1" dirty="0" smtClean="0">
                <a:solidFill>
                  <a:srgbClr val="7030A0"/>
                </a:solidFill>
                <a:effectLst>
                  <a:outerShdw blurRad="38100" dist="38100" dir="2700000" algn="tl">
                    <a:srgbClr val="000000">
                      <a:alpha val="43137"/>
                    </a:srgbClr>
                  </a:outerShdw>
                </a:effectLst>
              </a:rPr>
              <a:t>dalšími právními předpisy</a:t>
            </a:r>
            <a:r>
              <a:rPr lang="cs-CZ" sz="2000" dirty="0" smtClean="0">
                <a:effectLst>
                  <a:outerShdw blurRad="38100" dist="38100" dir="2700000" algn="tl">
                    <a:srgbClr val="000000">
                      <a:alpha val="43137"/>
                    </a:srgbClr>
                  </a:outerShdw>
                </a:effectLst>
              </a:rPr>
              <a:t>, </a:t>
            </a:r>
            <a:r>
              <a:rPr lang="cs-CZ" sz="2000" dirty="0" smtClean="0"/>
              <a:t>zejména v úpravě</a:t>
            </a:r>
          </a:p>
          <a:p>
            <a:pPr>
              <a:buFont typeface="Wingdings 2" panose="05020102010507070707" pitchFamily="18" charset="2"/>
              <a:buNone/>
              <a:defRPr/>
            </a:pPr>
            <a:r>
              <a:rPr lang="cs-CZ" sz="2000" dirty="0" smtClean="0">
                <a:solidFill>
                  <a:srgbClr val="7030A0"/>
                </a:solidFill>
                <a:effectLst>
                  <a:outerShdw blurRad="38100" dist="38100" dir="2700000" algn="tl">
                    <a:srgbClr val="000000">
                      <a:alpha val="43137"/>
                    </a:srgbClr>
                  </a:outerShdw>
                </a:effectLst>
              </a:rPr>
              <a:t>podjatosti, resp. vyloučení </a:t>
            </a:r>
            <a:r>
              <a:rPr lang="cs-CZ" sz="2000" dirty="0" smtClean="0"/>
              <a:t>osob:</a:t>
            </a:r>
          </a:p>
          <a:p>
            <a:pPr>
              <a:defRPr/>
            </a:pPr>
            <a:r>
              <a:rPr lang="cs-CZ" sz="2000" dirty="0" smtClean="0"/>
              <a:t>ve správním řízení a dalších procesních postupech,</a:t>
            </a:r>
          </a:p>
          <a:p>
            <a:pPr>
              <a:defRPr/>
            </a:pPr>
            <a:r>
              <a:rPr lang="cs-CZ" sz="2000" dirty="0" smtClean="0"/>
              <a:t>při jednání orgánů obce, kraje,</a:t>
            </a:r>
          </a:p>
          <a:p>
            <a:pPr>
              <a:defRPr/>
            </a:pPr>
            <a:r>
              <a:rPr lang="cs-CZ" sz="2000" dirty="0" smtClean="0"/>
              <a:t>při výběrových řízeních, veřejných zakázkách…</a:t>
            </a:r>
          </a:p>
          <a:p>
            <a:pPr>
              <a:defRPr/>
            </a:pPr>
            <a:endParaRPr lang="cs-CZ" sz="2000" dirty="0"/>
          </a:p>
        </p:txBody>
      </p:sp>
    </p:spTree>
    <p:extLst>
      <p:ext uri="{BB962C8B-B14F-4D97-AF65-F5344CB8AC3E}">
        <p14:creationId xmlns:p14="http://schemas.microsoft.com/office/powerpoint/2010/main" val="3263288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65415"/>
            <a:ext cx="8086635" cy="400049"/>
          </a:xfrm>
        </p:spPr>
        <p:txBody>
          <a:bodyPr/>
          <a:lstStyle/>
          <a:p>
            <a:r>
              <a:rPr lang="cs-CZ" dirty="0" smtClean="0">
                <a:solidFill>
                  <a:srgbClr val="7030A0"/>
                </a:solidFill>
              </a:rPr>
              <a:t>Otázka střetu zájmů </a:t>
            </a:r>
            <a:r>
              <a:rPr lang="cs-CZ" sz="2000" dirty="0" smtClean="0">
                <a:solidFill>
                  <a:srgbClr val="7030A0"/>
                </a:solidFill>
              </a:rPr>
              <a:t>při výkonu veřejné služby </a:t>
            </a:r>
            <a:endParaRPr lang="cs-CZ" sz="2000" dirty="0">
              <a:solidFill>
                <a:srgbClr val="7030A0"/>
              </a:solidFill>
            </a:endParaRPr>
          </a:p>
        </p:txBody>
      </p:sp>
      <p:sp>
        <p:nvSpPr>
          <p:cNvPr id="3" name="Zástupný symbol pro obsah 2"/>
          <p:cNvSpPr>
            <a:spLocks noGrp="1"/>
          </p:cNvSpPr>
          <p:nvPr>
            <p:ph idx="1"/>
          </p:nvPr>
        </p:nvSpPr>
        <p:spPr>
          <a:xfrm>
            <a:off x="422694" y="1477735"/>
            <a:ext cx="8082321" cy="4303713"/>
          </a:xfrm>
        </p:spPr>
        <p:txBody>
          <a:bodyPr/>
          <a:lstStyle/>
          <a:p>
            <a:pPr marL="0" indent="0">
              <a:buNone/>
            </a:pPr>
            <a:r>
              <a:rPr lang="cs-CZ" sz="1800" b="1" dirty="0" smtClean="0"/>
              <a:t>Zákon č. 159/2006 Sb., o střetu zájmů:</a:t>
            </a:r>
          </a:p>
          <a:p>
            <a:pPr marL="0" indent="0">
              <a:buNone/>
            </a:pPr>
            <a:endParaRPr lang="cs-CZ" sz="1800" b="1" dirty="0" smtClean="0"/>
          </a:p>
          <a:p>
            <a:pPr algn="just"/>
            <a:r>
              <a:rPr lang="cs-CZ" sz="2000" dirty="0" smtClean="0"/>
              <a:t>vymezuje </a:t>
            </a:r>
            <a:r>
              <a:rPr lang="cs-CZ" sz="2000" dirty="0" smtClean="0">
                <a:effectLst>
                  <a:outerShdw blurRad="38100" dist="38100" dir="2700000" algn="tl">
                    <a:srgbClr val="000000">
                      <a:alpha val="43137"/>
                    </a:srgbClr>
                  </a:outerShdw>
                </a:effectLst>
              </a:rPr>
              <a:t>pojem „veřejný funkcionář“</a:t>
            </a:r>
          </a:p>
          <a:p>
            <a:pPr algn="just"/>
            <a:r>
              <a:rPr lang="cs-CZ" sz="2000" dirty="0" smtClean="0"/>
              <a:t>stanoví </a:t>
            </a:r>
            <a:r>
              <a:rPr lang="cs-CZ" sz="2000" dirty="0" smtClean="0">
                <a:effectLst>
                  <a:outerShdw blurRad="38100" dist="38100" dir="2700000" algn="tl">
                    <a:srgbClr val="000000">
                      <a:alpha val="43137"/>
                    </a:srgbClr>
                  </a:outerShdw>
                </a:effectLst>
              </a:rPr>
              <a:t>povinnosti </a:t>
            </a:r>
            <a:r>
              <a:rPr lang="cs-CZ" sz="2000" dirty="0" smtClean="0"/>
              <a:t>- nesmí ohrozit veřejný zájem ( viz další snímek)</a:t>
            </a:r>
          </a:p>
          <a:p>
            <a:pPr algn="just"/>
            <a:r>
              <a:rPr lang="cs-CZ" sz="2000" dirty="0" smtClean="0">
                <a:effectLst>
                  <a:outerShdw blurRad="38100" dist="38100" dir="2700000" algn="tl">
                    <a:srgbClr val="000000">
                      <a:alpha val="43137"/>
                    </a:srgbClr>
                  </a:outerShdw>
                </a:effectLst>
              </a:rPr>
              <a:t>oznamovací povinnost </a:t>
            </a:r>
            <a:r>
              <a:rPr lang="cs-CZ" sz="2000" dirty="0" smtClean="0"/>
              <a:t>o osobním zájmu, o podnikatelských činnostech, o nabytém majetku, darech a závazcích. </a:t>
            </a:r>
          </a:p>
          <a:p>
            <a:pPr algn="just"/>
            <a:r>
              <a:rPr lang="cs-CZ" sz="2000" dirty="0" smtClean="0">
                <a:effectLst>
                  <a:outerShdw blurRad="38100" dist="38100" dir="2700000" algn="tl">
                    <a:srgbClr val="000000">
                      <a:alpha val="43137"/>
                    </a:srgbClr>
                  </a:outerShdw>
                </a:effectLst>
              </a:rPr>
              <a:t>omezení některých činností </a:t>
            </a:r>
            <a:r>
              <a:rPr lang="cs-CZ" sz="2000" dirty="0" smtClean="0"/>
              <a:t>(podnikatelská, výkon funkcí v řídících a kontrolních orgánech společností,           +  </a:t>
            </a:r>
            <a:r>
              <a:rPr lang="cs-CZ" sz="2000" dirty="0" smtClean="0">
                <a:effectLst>
                  <a:outerShdw blurRad="38100" dist="38100" dir="2700000" algn="tl">
                    <a:srgbClr val="000000">
                      <a:alpha val="43137"/>
                    </a:srgbClr>
                  </a:outerShdw>
                </a:effectLst>
              </a:rPr>
              <a:t>neslučitelnost funkcí.</a:t>
            </a:r>
          </a:p>
          <a:p>
            <a:pPr algn="just"/>
            <a:endParaRPr lang="cs-CZ" sz="2000" dirty="0" smtClean="0"/>
          </a:p>
          <a:p>
            <a:pPr marL="0" indent="0">
              <a:buNone/>
            </a:pPr>
            <a:r>
              <a:rPr lang="cs-CZ" sz="2000" dirty="0" smtClean="0"/>
              <a:t>Předmětem </a:t>
            </a:r>
            <a:r>
              <a:rPr lang="cs-CZ" sz="2000" dirty="0" smtClean="0">
                <a:effectLst>
                  <a:outerShdw blurRad="38100" dist="38100" dir="2700000" algn="tl">
                    <a:srgbClr val="000000">
                      <a:alpha val="43137"/>
                    </a:srgbClr>
                  </a:outerShdw>
                </a:effectLst>
              </a:rPr>
              <a:t>častých novelizací </a:t>
            </a:r>
            <a:r>
              <a:rPr lang="cs-CZ" sz="2000" dirty="0" smtClean="0"/>
              <a:t>(srov. např.  § 4a, 4b a 4c novely č. 14/2016 Sb.)</a:t>
            </a:r>
            <a:endParaRPr lang="cs-CZ" sz="20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37465654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42951"/>
            <a:ext cx="8086635" cy="408213"/>
          </a:xfrm>
        </p:spPr>
        <p:txBody>
          <a:bodyPr/>
          <a:lstStyle/>
          <a:p>
            <a:r>
              <a:rPr lang="cs-CZ" sz="2000" dirty="0" smtClean="0"/>
              <a:t>Úprava střetu zájmů (tj. ochrana veřejného zájmu):</a:t>
            </a:r>
            <a:endParaRPr lang="cs-CZ" sz="2000" dirty="0"/>
          </a:p>
        </p:txBody>
      </p:sp>
      <p:sp>
        <p:nvSpPr>
          <p:cNvPr id="3" name="Zástupný symbol pro obsah 2"/>
          <p:cNvSpPr>
            <a:spLocks noGrp="1"/>
          </p:cNvSpPr>
          <p:nvPr>
            <p:ph idx="1"/>
          </p:nvPr>
        </p:nvSpPr>
        <p:spPr>
          <a:xfrm>
            <a:off x="509589" y="1249136"/>
            <a:ext cx="8082321" cy="4883377"/>
          </a:xfrm>
        </p:spPr>
        <p:txBody>
          <a:bodyPr/>
          <a:lstStyle/>
          <a:p>
            <a:pPr marL="0" indent="0">
              <a:buNone/>
            </a:pPr>
            <a:r>
              <a:rPr lang="cs-CZ" sz="2000" b="1" dirty="0"/>
              <a:t>§ </a:t>
            </a:r>
            <a:r>
              <a:rPr lang="cs-CZ" sz="2000" b="1" dirty="0" smtClean="0"/>
              <a:t>3 zákona – </a:t>
            </a:r>
            <a:r>
              <a:rPr lang="cs-CZ" sz="2000" b="1" dirty="0" smtClean="0">
                <a:solidFill>
                  <a:schemeClr val="accent1">
                    <a:lumMod val="50000"/>
                  </a:schemeClr>
                </a:solidFill>
              </a:rPr>
              <a:t>obecné ustanovení</a:t>
            </a:r>
            <a:r>
              <a:rPr lang="cs-CZ" sz="2000" b="1" dirty="0" smtClean="0"/>
              <a:t>:</a:t>
            </a:r>
            <a:endParaRPr lang="cs-CZ" sz="2000" dirty="0"/>
          </a:p>
          <a:p>
            <a:pPr algn="just"/>
            <a:r>
              <a:rPr lang="cs-CZ" sz="1800" b="1" dirty="0"/>
              <a:t>(1)</a:t>
            </a:r>
            <a:r>
              <a:rPr lang="cs-CZ" sz="1800" dirty="0"/>
              <a:t> Veřejný funkcionář je </a:t>
            </a:r>
            <a:r>
              <a:rPr lang="cs-CZ" sz="1800" dirty="0">
                <a:effectLst>
                  <a:outerShdw blurRad="38100" dist="38100" dir="2700000" algn="tl">
                    <a:srgbClr val="000000">
                      <a:alpha val="43137"/>
                    </a:srgbClr>
                  </a:outerShdw>
                </a:effectLst>
              </a:rPr>
              <a:t>povinen zdržet se každého jednání, při kterém mohou jeho osobní zájmy ovlivnit výkon jeho funkce</a:t>
            </a:r>
            <a:r>
              <a:rPr lang="cs-CZ" sz="1800" dirty="0"/>
              <a:t>. </a:t>
            </a:r>
            <a:r>
              <a:rPr lang="cs-CZ" sz="1800" b="1" dirty="0"/>
              <a:t>Osobním zájmem </a:t>
            </a:r>
            <a:r>
              <a:rPr lang="cs-CZ" sz="1800" dirty="0"/>
              <a:t>se pro účely tohoto zákona </a:t>
            </a:r>
            <a:r>
              <a:rPr lang="cs-CZ" sz="1800" b="1" dirty="0"/>
              <a:t>rozumí takový zájem</a:t>
            </a:r>
            <a:r>
              <a:rPr lang="cs-CZ" sz="1800" dirty="0"/>
              <a:t>, který přináší veřejnému funkcionáři, osobě blízké veřejného funkcionáře, právnické osobě ovládané veřejným funkcionářem nebo osobou blízkou veřejného funkcionáře zvýšení majetku, majetkového nebo jiného prospěchu, zamezení vzniku případného snížení majetkového nebo jiného prospěchu nebo jinou výhodu; to neplatí, jde-li jinak o prospěch nebo zájem obecně zřejmý ve vztahu k neomezenému okruhu adresátů.</a:t>
            </a:r>
          </a:p>
          <a:p>
            <a:pPr algn="just"/>
            <a:r>
              <a:rPr lang="cs-CZ" sz="1800" b="1" dirty="0"/>
              <a:t>(2)</a:t>
            </a:r>
            <a:r>
              <a:rPr lang="cs-CZ" sz="1800" dirty="0"/>
              <a:t> </a:t>
            </a:r>
            <a:r>
              <a:rPr lang="cs-CZ" sz="1800" dirty="0">
                <a:effectLst>
                  <a:outerShdw blurRad="38100" dist="38100" dir="2700000" algn="tl">
                    <a:srgbClr val="000000">
                      <a:alpha val="43137"/>
                    </a:srgbClr>
                  </a:outerShdw>
                </a:effectLst>
              </a:rPr>
              <a:t>Dojde-li ke střetu </a:t>
            </a:r>
            <a:r>
              <a:rPr lang="cs-CZ" sz="1800" dirty="0"/>
              <a:t>řádného výkonu funkce ve veřejném zájmu se zájmem osobním, </a:t>
            </a:r>
            <a:r>
              <a:rPr lang="cs-CZ" sz="1800" dirty="0">
                <a:effectLst>
                  <a:outerShdw blurRad="38100" dist="38100" dir="2700000" algn="tl">
                    <a:srgbClr val="000000">
                      <a:alpha val="43137"/>
                    </a:srgbClr>
                  </a:outerShdw>
                </a:effectLst>
              </a:rPr>
              <a:t>nesmí veřejný funkcionář upřednostňovat </a:t>
            </a:r>
            <a:r>
              <a:rPr lang="cs-CZ" sz="1800" dirty="0"/>
              <a:t>svůj osobní zájem před zájmy, které je jako </a:t>
            </a:r>
            <a:r>
              <a:rPr lang="cs-CZ" sz="1800" dirty="0" smtClean="0"/>
              <a:t>veřejný </a:t>
            </a:r>
            <a:r>
              <a:rPr lang="cs-CZ" sz="1800" dirty="0"/>
              <a:t>funkcionář povinen prosazovat a </a:t>
            </a:r>
            <a:r>
              <a:rPr lang="cs-CZ" sz="1800" dirty="0" smtClean="0"/>
              <a:t>hájit.</a:t>
            </a:r>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316123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205946"/>
            <a:ext cx="8086635" cy="1138925"/>
          </a:xfrm>
        </p:spPr>
        <p:txBody>
          <a:bodyPr/>
          <a:lstStyle/>
          <a:p>
            <a:r>
              <a:rPr lang="cs-CZ" sz="2000" dirty="0" smtClean="0"/>
              <a:t>Prameny ke studiu:</a:t>
            </a:r>
            <a:endParaRPr lang="cs-CZ" sz="2000" dirty="0"/>
          </a:p>
        </p:txBody>
      </p:sp>
      <p:sp>
        <p:nvSpPr>
          <p:cNvPr id="3" name="Zástupný symbol pro obsah 2"/>
          <p:cNvSpPr>
            <a:spLocks noGrp="1"/>
          </p:cNvSpPr>
          <p:nvPr>
            <p:ph idx="1"/>
          </p:nvPr>
        </p:nvSpPr>
        <p:spPr>
          <a:xfrm>
            <a:off x="509589" y="1404258"/>
            <a:ext cx="8082321" cy="4728256"/>
          </a:xfrm>
        </p:spPr>
        <p:txBody>
          <a:bodyPr/>
          <a:lstStyle/>
          <a:p>
            <a:pPr algn="just"/>
            <a:endParaRPr lang="cs-CZ" sz="2200" dirty="0" smtClean="0"/>
          </a:p>
          <a:p>
            <a:pPr algn="just"/>
            <a:r>
              <a:rPr lang="cs-CZ" sz="2000" dirty="0"/>
              <a:t>Skulová, S. a kol. Základy správní vědy. Brno: MU, 2014, s. 121 – 142.</a:t>
            </a:r>
          </a:p>
          <a:p>
            <a:pPr algn="just"/>
            <a:r>
              <a:rPr lang="cs-CZ" sz="2000" dirty="0" smtClean="0"/>
              <a:t>Hendrych, D. Správní věda, 4. vydání, </a:t>
            </a:r>
            <a:r>
              <a:rPr lang="cs-CZ" sz="2000" dirty="0" err="1" smtClean="0"/>
              <a:t>Wolters</a:t>
            </a:r>
            <a:r>
              <a:rPr lang="cs-CZ" sz="2000" dirty="0" smtClean="0"/>
              <a:t> </a:t>
            </a:r>
            <a:r>
              <a:rPr lang="cs-CZ" sz="2000" dirty="0" err="1" smtClean="0"/>
              <a:t>Kluwer</a:t>
            </a:r>
            <a:r>
              <a:rPr lang="cs-CZ" sz="2000" dirty="0" smtClean="0"/>
              <a:t>, 2014, s. 178 – 187.</a:t>
            </a:r>
          </a:p>
          <a:p>
            <a:pPr algn="just"/>
            <a:r>
              <a:rPr lang="cs-CZ" sz="2000" dirty="0" smtClean="0"/>
              <a:t>Hendrych, D., a kol.: Správní právo. Obecná část. 9. vydání. Praha: </a:t>
            </a:r>
            <a:r>
              <a:rPr lang="cs-CZ" sz="2000" dirty="0" err="1" smtClean="0"/>
              <a:t>C.H.Beck</a:t>
            </a:r>
            <a:r>
              <a:rPr lang="cs-CZ" sz="2000" dirty="0" smtClean="0"/>
              <a:t>, 2016, s. 331 – 357. </a:t>
            </a:r>
          </a:p>
          <a:p>
            <a:pPr algn="just"/>
            <a:r>
              <a:rPr lang="cs-CZ" sz="2000" dirty="0" smtClean="0"/>
              <a:t>Kopecký, M.: Správní právo, obecná část. Praha: </a:t>
            </a:r>
            <a:r>
              <a:rPr lang="cs-CZ" sz="2000" dirty="0" err="1" smtClean="0"/>
              <a:t>Wolters</a:t>
            </a:r>
            <a:r>
              <a:rPr lang="cs-CZ" sz="2000" dirty="0" smtClean="0"/>
              <a:t> </a:t>
            </a:r>
            <a:r>
              <a:rPr lang="cs-CZ" sz="2000" dirty="0" err="1" smtClean="0"/>
              <a:t>Kluwer</a:t>
            </a:r>
            <a:r>
              <a:rPr lang="cs-CZ" sz="2000" dirty="0" smtClean="0"/>
              <a:t>, 2019, s. 125 – 145. </a:t>
            </a:r>
          </a:p>
          <a:p>
            <a:pPr algn="just"/>
            <a:endParaRPr lang="cs-CZ" sz="2200" dirty="0"/>
          </a:p>
        </p:txBody>
      </p:sp>
      <p:sp>
        <p:nvSpPr>
          <p:cNvPr id="4" name="Zástupný symbol pro zápatí 3"/>
          <p:cNvSpPr>
            <a:spLocks noGrp="1"/>
          </p:cNvSpPr>
          <p:nvPr>
            <p:ph type="ftr" sz="quarter" idx="10"/>
          </p:nvPr>
        </p:nvSpPr>
        <p:spPr/>
        <p:txBody>
          <a:bodyPr/>
          <a:lstStyle/>
          <a:p>
            <a:r>
              <a:rPr lang="cs-CZ" altLang="cs-CZ" smtClean="0"/>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2664465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125539"/>
            <a:ext cx="8086635" cy="1396944"/>
          </a:xfrm>
        </p:spPr>
        <p:txBody>
          <a:bodyPr/>
          <a:lstStyle/>
          <a:p>
            <a:r>
              <a:rPr lang="cs-CZ" dirty="0" smtClean="0"/>
              <a:t>Děkuji za výdrž, a za pozornost.</a:t>
            </a:r>
            <a:endParaRPr lang="cs-CZ" dirty="0"/>
          </a:p>
        </p:txBody>
      </p:sp>
      <p:sp>
        <p:nvSpPr>
          <p:cNvPr id="3" name="Zástupný symbol pro obsah 2"/>
          <p:cNvSpPr>
            <a:spLocks noGrp="1"/>
          </p:cNvSpPr>
          <p:nvPr>
            <p:ph idx="1"/>
          </p:nvPr>
        </p:nvSpPr>
        <p:spPr>
          <a:xfrm>
            <a:off x="509589" y="3163613"/>
            <a:ext cx="8082321" cy="2968899"/>
          </a:xfrm>
        </p:spPr>
        <p:txBody>
          <a:bodyPr/>
          <a:lstStyle/>
          <a:p>
            <a:endParaRPr lang="cs-CZ" dirty="0"/>
          </a:p>
        </p:txBody>
      </p:sp>
      <p:sp>
        <p:nvSpPr>
          <p:cNvPr id="4" name="Zástupný symbol pro zápatí 3"/>
          <p:cNvSpPr>
            <a:spLocks noGrp="1"/>
          </p:cNvSpPr>
          <p:nvPr>
            <p:ph type="ftr" sz="quarter" idx="10"/>
          </p:nvPr>
        </p:nvSpPr>
        <p:spPr/>
        <p:txBody>
          <a:bodyPr/>
          <a:lstStyle/>
          <a:p>
            <a:r>
              <a:rPr lang="cs-CZ" altLang="cs-CZ" dirty="0" smtClean="0"/>
              <a:t>Katedra správní vědy a správního práva</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3031448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923109"/>
            <a:ext cx="8086635" cy="691507"/>
          </a:xfrm>
        </p:spPr>
        <p:txBody>
          <a:bodyPr/>
          <a:lstStyle/>
          <a:p>
            <a:r>
              <a:rPr lang="cs-CZ" dirty="0">
                <a:solidFill>
                  <a:srgbClr val="7030A0"/>
                </a:solidFill>
              </a:rPr>
              <a:t>V moderním právním státě</a:t>
            </a:r>
            <a:endParaRPr lang="cs-CZ" dirty="0"/>
          </a:p>
        </p:txBody>
      </p:sp>
      <p:sp>
        <p:nvSpPr>
          <p:cNvPr id="3" name="Zástupný symbol pro obsah 2"/>
          <p:cNvSpPr>
            <a:spLocks noGrp="1"/>
          </p:cNvSpPr>
          <p:nvPr>
            <p:ph idx="1"/>
          </p:nvPr>
        </p:nvSpPr>
        <p:spPr>
          <a:xfrm>
            <a:off x="513903" y="1802674"/>
            <a:ext cx="8082321" cy="4251462"/>
          </a:xfrm>
        </p:spPr>
        <p:txBody>
          <a:bodyPr/>
          <a:lstStyle/>
          <a:p>
            <a:pPr lvl="4">
              <a:buNone/>
              <a:defRPr/>
            </a:pPr>
            <a:r>
              <a:rPr lang="cs-CZ" sz="2000" b="1" dirty="0" smtClean="0">
                <a:effectLst>
                  <a:outerShdw blurRad="38100" dist="38100" dir="2700000" algn="tl">
                    <a:srgbClr val="000000">
                      <a:alpha val="43137"/>
                    </a:srgbClr>
                  </a:outerShdw>
                </a:effectLst>
              </a:rPr>
              <a:t>veřejná správa </a:t>
            </a:r>
            <a:r>
              <a:rPr lang="cs-CZ" sz="2000" dirty="0" smtClean="0"/>
              <a:t>chápána</a:t>
            </a:r>
            <a:r>
              <a:rPr lang="cs-CZ" sz="2000" b="1" dirty="0" smtClean="0">
                <a:effectLst>
                  <a:outerShdw blurRad="38100" dist="38100" dir="2700000" algn="tl">
                    <a:srgbClr val="000000">
                      <a:alpha val="43137"/>
                    </a:srgbClr>
                  </a:outerShdw>
                </a:effectLst>
              </a:rPr>
              <a:t> jako </a:t>
            </a:r>
            <a:r>
              <a:rPr lang="cs-CZ" sz="2000" dirty="0" smtClean="0">
                <a:effectLst>
                  <a:outerShdw blurRad="38100" dist="38100" dir="2700000" algn="tl">
                    <a:srgbClr val="000000">
                      <a:alpha val="43137"/>
                    </a:srgbClr>
                  </a:outerShdw>
                </a:effectLst>
              </a:rPr>
              <a:t> </a:t>
            </a:r>
            <a:r>
              <a:rPr lang="cs-CZ" sz="2000" b="1" dirty="0" smtClean="0">
                <a:effectLst>
                  <a:outerShdw blurRad="38100" dist="38100" dir="2700000" algn="tl">
                    <a:srgbClr val="000000">
                      <a:alpha val="43137"/>
                    </a:srgbClr>
                  </a:outerShdw>
                </a:effectLst>
              </a:rPr>
              <a:t>služba</a:t>
            </a:r>
            <a:r>
              <a:rPr lang="cs-CZ" sz="2000" dirty="0" smtClean="0"/>
              <a:t> </a:t>
            </a:r>
          </a:p>
          <a:p>
            <a:pPr lvl="4" algn="just">
              <a:buNone/>
              <a:defRPr/>
            </a:pPr>
            <a:r>
              <a:rPr lang="cs-CZ" sz="2000" dirty="0" smtClean="0"/>
              <a:t>pro občany, právnické osoby, ekonomické subjekty, společnost = </a:t>
            </a:r>
            <a:r>
              <a:rPr lang="cs-CZ" sz="2000" dirty="0" smtClean="0">
                <a:effectLst>
                  <a:outerShdw blurRad="38100" dist="38100" dir="2700000" algn="tl">
                    <a:srgbClr val="000000">
                      <a:alpha val="43137"/>
                    </a:srgbClr>
                  </a:outerShdw>
                </a:effectLst>
              </a:rPr>
              <a:t>veřejná služba</a:t>
            </a:r>
            <a:r>
              <a:rPr lang="cs-CZ" sz="2000" b="1" dirty="0" smtClean="0"/>
              <a:t>.</a:t>
            </a:r>
            <a:endParaRPr lang="cs-CZ" sz="2000" b="1" dirty="0" smtClean="0">
              <a:solidFill>
                <a:srgbClr val="00B0F0"/>
              </a:solidFill>
              <a:effectLst>
                <a:outerShdw blurRad="38100" dist="38100" dir="2700000" algn="tl">
                  <a:srgbClr val="000000">
                    <a:alpha val="43137"/>
                  </a:srgbClr>
                </a:outerShdw>
              </a:effectLst>
            </a:endParaRPr>
          </a:p>
          <a:p>
            <a:pPr>
              <a:buNone/>
            </a:pPr>
            <a:r>
              <a:rPr lang="cs-CZ" dirty="0" smtClean="0"/>
              <a:t>		</a:t>
            </a:r>
          </a:p>
          <a:p>
            <a:pPr>
              <a:buNone/>
            </a:pPr>
            <a:r>
              <a:rPr lang="cs-CZ" sz="2000" dirty="0" smtClean="0"/>
              <a:t>Ústavní základ - Ústava ČR čl. 2 odst. 3:</a:t>
            </a:r>
          </a:p>
          <a:p>
            <a:pPr>
              <a:buNone/>
            </a:pPr>
            <a:r>
              <a:rPr lang="cs-CZ" sz="2000" i="1" dirty="0" smtClean="0"/>
              <a:t>		„</a:t>
            </a:r>
            <a:r>
              <a:rPr lang="cs-CZ" sz="2000" i="1" dirty="0" smtClean="0">
                <a:effectLst>
                  <a:outerShdw blurRad="38100" dist="38100" dir="2700000" algn="tl">
                    <a:srgbClr val="000000">
                      <a:alpha val="43137"/>
                    </a:srgbClr>
                  </a:outerShdw>
                </a:effectLst>
              </a:rPr>
              <a:t>Státní moc slouží všem občanům,….“</a:t>
            </a:r>
            <a:r>
              <a:rPr lang="cs-CZ" sz="2000" i="1" dirty="0" smtClean="0"/>
              <a:t>   </a:t>
            </a:r>
          </a:p>
          <a:p>
            <a:pPr>
              <a:buNone/>
            </a:pPr>
            <a:endParaRPr lang="cs-CZ" sz="2000" i="1" dirty="0" smtClean="0"/>
          </a:p>
          <a:p>
            <a:pPr>
              <a:buNone/>
            </a:pPr>
            <a:r>
              <a:rPr lang="cs-CZ" sz="2000" dirty="0" smtClean="0"/>
              <a:t>A také § 4 odst. 1 správního řádu (zásada „dobré správy„):</a:t>
            </a:r>
            <a:endParaRPr lang="cs-CZ" sz="2000" i="1" dirty="0" smtClean="0"/>
          </a:p>
          <a:p>
            <a:pPr>
              <a:buNone/>
            </a:pPr>
            <a:r>
              <a:rPr lang="cs-CZ" sz="2000" i="1" dirty="0" smtClean="0"/>
              <a:t>			 </a:t>
            </a:r>
            <a:r>
              <a:rPr lang="cs-CZ" sz="2000" i="1" dirty="0" smtClean="0">
                <a:effectLst>
                  <a:outerShdw blurRad="38100" dist="38100" dir="2700000" algn="tl">
                    <a:srgbClr val="000000">
                      <a:alpha val="43137"/>
                    </a:srgbClr>
                  </a:outerShdw>
                </a:effectLst>
              </a:rPr>
              <a:t>„Veřejná správa je službou veřejnosti…“</a:t>
            </a:r>
          </a:p>
        </p:txBody>
      </p:sp>
      <p:sp>
        <p:nvSpPr>
          <p:cNvPr id="4" name="Zástupný symbol pro zápatí 3"/>
          <p:cNvSpPr>
            <a:spLocks noGrp="1"/>
          </p:cNvSpPr>
          <p:nvPr>
            <p:ph type="ftr" sz="quarter" idx="10"/>
          </p:nvPr>
        </p:nvSpPr>
        <p:spPr/>
        <p:txBody>
          <a:bodyPr/>
          <a:lstStyle/>
          <a:p>
            <a:r>
              <a:rPr lang="cs-CZ" altLang="cs-CZ" dirty="0"/>
              <a:t>Katedra správní vědy a správního práva </a:t>
            </a:r>
          </a:p>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125539"/>
            <a:ext cx="8086635" cy="360361"/>
          </a:xfrm>
        </p:spPr>
        <p:txBody>
          <a:bodyPr/>
          <a:lstStyle/>
          <a:p>
            <a:r>
              <a:rPr lang="cs-CZ" dirty="0" smtClean="0"/>
              <a:t>2. Veřejná služba:</a:t>
            </a:r>
            <a:endParaRPr lang="cs-CZ" dirty="0"/>
          </a:p>
        </p:txBody>
      </p:sp>
      <p:sp>
        <p:nvSpPr>
          <p:cNvPr id="3" name="Zástupný symbol pro obsah 2"/>
          <p:cNvSpPr>
            <a:spLocks noGrp="1"/>
          </p:cNvSpPr>
          <p:nvPr>
            <p:ph idx="1"/>
          </p:nvPr>
        </p:nvSpPr>
        <p:spPr>
          <a:xfrm>
            <a:off x="422694" y="1609499"/>
            <a:ext cx="8082321" cy="4114800"/>
          </a:xfrm>
        </p:spPr>
        <p:txBody>
          <a:bodyPr/>
          <a:lstStyle/>
          <a:p>
            <a:r>
              <a:rPr lang="cs-CZ" dirty="0" smtClean="0"/>
              <a:t>vykonávána </a:t>
            </a:r>
            <a:r>
              <a:rPr lang="cs-CZ" dirty="0" smtClean="0">
                <a:effectLst>
                  <a:outerShdw blurRad="38100" dist="38100" dir="2700000" algn="tl">
                    <a:srgbClr val="000000">
                      <a:alpha val="43137"/>
                    </a:srgbClr>
                  </a:outerShdw>
                </a:effectLst>
              </a:rPr>
              <a:t>konkrétními fyzickými osobami (zaměstnanci, členové)</a:t>
            </a:r>
            <a:r>
              <a:rPr lang="cs-CZ" dirty="0" smtClean="0"/>
              <a:t>, jež se stanou </a:t>
            </a:r>
            <a:r>
              <a:rPr lang="cs-CZ" b="1" dirty="0" smtClean="0"/>
              <a:t>vykonavateli</a:t>
            </a:r>
            <a:r>
              <a:rPr lang="cs-CZ" dirty="0" smtClean="0"/>
              <a:t> veřejné moci a služby.</a:t>
            </a:r>
          </a:p>
          <a:p>
            <a:pPr algn="just">
              <a:buNone/>
            </a:pPr>
            <a:r>
              <a:rPr lang="cs-CZ" dirty="0" smtClean="0"/>
              <a:t>          = specifické postavení vůči adresátům svého  		působení.</a:t>
            </a:r>
          </a:p>
          <a:p>
            <a:r>
              <a:rPr lang="cs-CZ" dirty="0" smtClean="0">
                <a:effectLst>
                  <a:outerShdw blurRad="38100" dist="38100" dir="2700000" algn="tl">
                    <a:srgbClr val="000000">
                      <a:alpha val="43137"/>
                    </a:srgbClr>
                  </a:outerShdw>
                </a:effectLst>
              </a:rPr>
              <a:t>Vázáni</a:t>
            </a:r>
            <a:r>
              <a:rPr lang="cs-CZ" i="1" dirty="0" smtClean="0">
                <a:solidFill>
                  <a:srgbClr val="C00000"/>
                </a:solidFill>
              </a:rPr>
              <a:t> principem zákonnosti</a:t>
            </a:r>
            <a:r>
              <a:rPr lang="cs-CZ" dirty="0" smtClean="0"/>
              <a:t>, a dalšími </a:t>
            </a:r>
            <a:r>
              <a:rPr lang="cs-CZ" dirty="0" smtClean="0">
                <a:effectLst>
                  <a:outerShdw blurRad="38100" dist="38100" dir="2700000" algn="tl">
                    <a:srgbClr val="000000">
                      <a:alpha val="43137"/>
                    </a:srgbClr>
                  </a:outerShdw>
                </a:effectLst>
              </a:rPr>
              <a:t>principy (zásadami)</a:t>
            </a:r>
            <a:r>
              <a:rPr lang="cs-CZ" dirty="0" smtClean="0"/>
              <a:t>.</a:t>
            </a:r>
          </a:p>
          <a:p>
            <a:r>
              <a:rPr lang="cs-CZ" dirty="0" smtClean="0"/>
              <a:t>Jsou  reprezentanty </a:t>
            </a:r>
            <a:r>
              <a:rPr lang="cs-CZ" i="1" dirty="0" smtClean="0">
                <a:solidFill>
                  <a:srgbClr val="C00000"/>
                </a:solidFill>
              </a:rPr>
              <a:t>veřejné moci</a:t>
            </a:r>
            <a:r>
              <a:rPr lang="cs-CZ" dirty="0" smtClean="0"/>
              <a:t>, a jednají ve </a:t>
            </a:r>
            <a:r>
              <a:rPr lang="cs-CZ" i="1" dirty="0" smtClean="0">
                <a:solidFill>
                  <a:srgbClr val="C00000"/>
                </a:solidFill>
              </a:rPr>
              <a:t>veřejném</a:t>
            </a:r>
            <a:r>
              <a:rPr lang="cs-CZ" dirty="0" smtClean="0"/>
              <a:t> (nikoliv ve vlastním, resp. soukromém)  </a:t>
            </a:r>
            <a:r>
              <a:rPr lang="cs-CZ" i="1" dirty="0" smtClean="0">
                <a:solidFill>
                  <a:srgbClr val="C00000"/>
                </a:solidFill>
              </a:rPr>
              <a:t>zájmu</a:t>
            </a:r>
            <a:r>
              <a:rPr lang="cs-CZ" dirty="0" smtClean="0"/>
              <a:t>. </a:t>
            </a:r>
          </a:p>
          <a:p>
            <a:r>
              <a:rPr lang="cs-CZ" dirty="0" smtClean="0"/>
              <a:t>Tím založeny </a:t>
            </a:r>
            <a:r>
              <a:rPr lang="cs-CZ" dirty="0" smtClean="0">
                <a:effectLst>
                  <a:outerShdw blurRad="38100" dist="38100" dir="2700000" algn="tl">
                    <a:srgbClr val="000000">
                      <a:alpha val="43137"/>
                    </a:srgbClr>
                  </a:outerShdw>
                </a:effectLst>
              </a:rPr>
              <a:t>zvýšené nároky</a:t>
            </a:r>
            <a:r>
              <a:rPr lang="cs-CZ" b="1" dirty="0" smtClean="0">
                <a:solidFill>
                  <a:srgbClr val="0070C0"/>
                </a:solidFill>
              </a:rPr>
              <a:t> </a:t>
            </a:r>
            <a:r>
              <a:rPr lang="cs-CZ" dirty="0" smtClean="0"/>
              <a:t>na jejich činnost, a také </a:t>
            </a:r>
            <a:r>
              <a:rPr lang="cs-CZ" dirty="0" smtClean="0">
                <a:effectLst>
                  <a:outerShdw blurRad="38100" dist="38100" dir="2700000" algn="tl">
                    <a:srgbClr val="000000">
                      <a:alpha val="43137"/>
                    </a:srgbClr>
                  </a:outerShdw>
                </a:effectLst>
              </a:rPr>
              <a:t>specifický režim, kontrola, odpovědnost. </a:t>
            </a:r>
          </a:p>
          <a:p>
            <a:endParaRPr lang="cs-CZ" dirty="0"/>
          </a:p>
        </p:txBody>
      </p:sp>
      <p:sp>
        <p:nvSpPr>
          <p:cNvPr id="4" name="Zástupný symbol pro zápatí 3"/>
          <p:cNvSpPr>
            <a:spLocks noGrp="1"/>
          </p:cNvSpPr>
          <p:nvPr>
            <p:ph type="ftr" sz="quarter" idx="10"/>
          </p:nvPr>
        </p:nvSpPr>
        <p:spPr/>
        <p:txBody>
          <a:bodyPr/>
          <a:lstStyle/>
          <a:p>
            <a:r>
              <a:rPr lang="cs-CZ" altLang="cs-CZ" dirty="0"/>
              <a:t>Katedra správní vědy a správního práva </a:t>
            </a:r>
          </a:p>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2595"/>
            <a:ext cx="8086635" cy="716691"/>
          </a:xfrm>
        </p:spPr>
        <p:txBody>
          <a:bodyPr/>
          <a:lstStyle/>
          <a:p>
            <a:r>
              <a:rPr lang="cs-CZ" dirty="0" smtClean="0">
                <a:solidFill>
                  <a:srgbClr val="0070C0"/>
                </a:solidFill>
              </a:rPr>
              <a:t>Požadavky na veřejnou službu v moderním právním státě :</a:t>
            </a:r>
            <a:endParaRPr lang="cs-CZ" dirty="0">
              <a:solidFill>
                <a:srgbClr val="0070C0"/>
              </a:solidFill>
            </a:endParaRPr>
          </a:p>
        </p:txBody>
      </p:sp>
      <p:sp>
        <p:nvSpPr>
          <p:cNvPr id="3" name="Zástupný symbol pro obsah 2"/>
          <p:cNvSpPr>
            <a:spLocks noGrp="1"/>
          </p:cNvSpPr>
          <p:nvPr>
            <p:ph idx="1"/>
          </p:nvPr>
        </p:nvSpPr>
        <p:spPr>
          <a:xfrm>
            <a:off x="509589" y="1573427"/>
            <a:ext cx="8082321" cy="4476708"/>
          </a:xfrm>
        </p:spPr>
        <p:txBody>
          <a:bodyPr/>
          <a:lstStyle/>
          <a:p>
            <a:pPr algn="just">
              <a:buNone/>
              <a:defRPr/>
            </a:pPr>
            <a:r>
              <a:rPr lang="cs-CZ" sz="2000" dirty="0" smtClean="0"/>
              <a:t>     Obecně - poskytovat kvalitní = </a:t>
            </a:r>
            <a:r>
              <a:rPr lang="cs-CZ" sz="2000" b="1" i="1" dirty="0" smtClean="0">
                <a:effectLst>
                  <a:outerShdw blurRad="38100" dist="38100" dir="2700000" algn="tl">
                    <a:srgbClr val="000000">
                      <a:alpha val="43137"/>
                    </a:srgbClr>
                  </a:outerShdw>
                </a:effectLst>
              </a:rPr>
              <a:t>odborný –</a:t>
            </a:r>
            <a:r>
              <a:rPr lang="cs-CZ" sz="2000" b="1" dirty="0" smtClean="0"/>
              <a:t> </a:t>
            </a:r>
            <a:r>
              <a:rPr lang="cs-CZ" sz="2000" b="1" i="1" dirty="0" smtClean="0">
                <a:effectLst>
                  <a:outerShdw blurRad="38100" dist="38100" dir="2700000" algn="tl">
                    <a:srgbClr val="000000">
                      <a:alpha val="43137"/>
                    </a:srgbClr>
                  </a:outerShdw>
                </a:effectLst>
              </a:rPr>
              <a:t>profesionální, nestranný, transparentní, odpovědný</a:t>
            </a:r>
            <a:r>
              <a:rPr lang="cs-CZ" sz="2000" i="1" dirty="0" smtClean="0">
                <a:solidFill>
                  <a:srgbClr val="00B050"/>
                </a:solidFill>
                <a:effectLst>
                  <a:outerShdw blurRad="38100" dist="38100" dir="2700000" algn="tl">
                    <a:srgbClr val="000000">
                      <a:alpha val="43137"/>
                    </a:srgbClr>
                  </a:outerShdw>
                </a:effectLst>
              </a:rPr>
              <a:t> </a:t>
            </a:r>
            <a:r>
              <a:rPr lang="cs-CZ" sz="2000" dirty="0" smtClean="0"/>
              <a:t>výkon veřejné správy, a to </a:t>
            </a:r>
            <a:r>
              <a:rPr lang="cs-CZ" sz="2000" b="1" i="1" dirty="0" smtClean="0">
                <a:effectLst>
                  <a:outerShdw blurRad="38100" dist="38100" dir="2700000" algn="tl">
                    <a:srgbClr val="000000">
                      <a:alpha val="43137"/>
                    </a:srgbClr>
                  </a:outerShdw>
                </a:effectLst>
              </a:rPr>
              <a:t>kontinuálně, stabilně, předvídatelně, spolehlivě</a:t>
            </a:r>
            <a:r>
              <a:rPr lang="cs-CZ" sz="2000" dirty="0" smtClean="0"/>
              <a:t>.</a:t>
            </a:r>
          </a:p>
          <a:p>
            <a:pPr algn="just">
              <a:buNone/>
              <a:defRPr/>
            </a:pPr>
            <a:endParaRPr lang="cs-CZ" sz="2000" b="1" dirty="0" smtClean="0">
              <a:solidFill>
                <a:srgbClr val="7030A0"/>
              </a:solidFill>
              <a:effectLst>
                <a:outerShdw blurRad="38100" dist="38100" dir="2700000" algn="tl">
                  <a:srgbClr val="000000">
                    <a:alpha val="43137"/>
                  </a:srgbClr>
                </a:outerShdw>
              </a:effectLst>
            </a:endParaRPr>
          </a:p>
          <a:p>
            <a:pPr algn="just">
              <a:buNone/>
              <a:defRPr/>
            </a:pPr>
            <a:r>
              <a:rPr lang="cs-CZ" sz="2000" b="1" dirty="0" smtClean="0">
                <a:solidFill>
                  <a:srgbClr val="7030A0"/>
                </a:solidFill>
                <a:effectLst>
                  <a:outerShdw blurRad="38100" dist="38100" dir="2700000" algn="tl">
                    <a:srgbClr val="000000">
                      <a:alpha val="43137"/>
                    </a:srgbClr>
                  </a:outerShdw>
                </a:effectLst>
              </a:rPr>
              <a:t>Jaké </a:t>
            </a:r>
            <a:r>
              <a:rPr lang="cs-CZ" sz="2000" b="1" dirty="0" smtClean="0">
                <a:solidFill>
                  <a:srgbClr val="7030A0"/>
                </a:solidFill>
                <a:effectLst>
                  <a:outerShdw blurRad="38100" dist="38100" dir="2700000" algn="tl">
                    <a:srgbClr val="000000">
                      <a:alpha val="43137"/>
                    </a:srgbClr>
                  </a:outerShdw>
                </a:effectLst>
              </a:rPr>
              <a:t>jsou evropské </a:t>
            </a:r>
            <a:r>
              <a:rPr lang="cs-CZ" sz="2000" b="1" dirty="0" smtClean="0">
                <a:solidFill>
                  <a:srgbClr val="7030A0"/>
                </a:solidFill>
                <a:effectLst>
                  <a:outerShdw blurRad="38100" dist="38100" dir="2700000" algn="tl">
                    <a:srgbClr val="000000">
                      <a:alpha val="43137"/>
                    </a:srgbClr>
                  </a:outerShdw>
                </a:effectLst>
              </a:rPr>
              <a:t>standardy </a:t>
            </a:r>
            <a:r>
              <a:rPr lang="cs-CZ" sz="2000" dirty="0" smtClean="0"/>
              <a:t>veřejné služby</a:t>
            </a:r>
            <a:r>
              <a:rPr lang="cs-CZ" sz="2000" b="1" dirty="0" smtClean="0"/>
              <a:t>:</a:t>
            </a:r>
            <a:endParaRPr lang="cs-CZ" sz="2000" b="1" dirty="0" smtClean="0"/>
          </a:p>
          <a:p>
            <a:pPr>
              <a:buFontTx/>
              <a:buChar char="-"/>
              <a:defRPr/>
            </a:pPr>
            <a:r>
              <a:rPr lang="cs-CZ" sz="2000" dirty="0" smtClean="0">
                <a:effectLst>
                  <a:outerShdw blurRad="38100" dist="38100" dir="2700000" algn="tl">
                    <a:srgbClr val="000000">
                      <a:alpha val="43137"/>
                    </a:srgbClr>
                  </a:outerShdw>
                </a:effectLst>
              </a:rPr>
              <a:t>rovný přístup </a:t>
            </a:r>
            <a:r>
              <a:rPr lang="cs-CZ" sz="2000" dirty="0" smtClean="0"/>
              <a:t>k veřejným funkcím,</a:t>
            </a:r>
          </a:p>
          <a:p>
            <a:pPr>
              <a:buFontTx/>
              <a:buChar char="-"/>
              <a:defRPr/>
            </a:pPr>
            <a:r>
              <a:rPr lang="cs-CZ" sz="2000" dirty="0" smtClean="0"/>
              <a:t>vykonávána jako </a:t>
            </a:r>
            <a:r>
              <a:rPr lang="cs-CZ" sz="2000" dirty="0" smtClean="0">
                <a:effectLst>
                  <a:outerShdw blurRad="38100" dist="38100" dir="2700000" algn="tl">
                    <a:srgbClr val="000000">
                      <a:alpha val="43137"/>
                    </a:srgbClr>
                  </a:outerShdw>
                </a:effectLst>
              </a:rPr>
              <a:t>služba veřejnosti</a:t>
            </a:r>
            <a:r>
              <a:rPr lang="cs-CZ" sz="2000" dirty="0" smtClean="0"/>
              <a:t>,</a:t>
            </a:r>
          </a:p>
          <a:p>
            <a:pPr>
              <a:buFontTx/>
              <a:buChar char="-"/>
              <a:defRPr/>
            </a:pPr>
            <a:r>
              <a:rPr lang="cs-CZ" sz="2000" dirty="0" smtClean="0">
                <a:effectLst>
                  <a:outerShdw blurRad="38100" dist="38100" dir="2700000" algn="tl">
                    <a:srgbClr val="000000">
                      <a:alpha val="43137"/>
                    </a:srgbClr>
                  </a:outerShdw>
                </a:effectLst>
              </a:rPr>
              <a:t>nestrannost</a:t>
            </a:r>
            <a:r>
              <a:rPr lang="cs-CZ" sz="2000" dirty="0" smtClean="0"/>
              <a:t>,</a:t>
            </a:r>
          </a:p>
          <a:p>
            <a:pPr>
              <a:buFontTx/>
              <a:buChar char="-"/>
              <a:defRPr/>
            </a:pPr>
            <a:r>
              <a:rPr lang="cs-CZ" sz="2000" dirty="0" smtClean="0">
                <a:effectLst>
                  <a:outerShdw blurRad="38100" dist="38100" dir="2700000" algn="tl">
                    <a:srgbClr val="000000">
                      <a:alpha val="43137"/>
                    </a:srgbClr>
                  </a:outerShdw>
                </a:effectLst>
              </a:rPr>
              <a:t>stabilita, kontinuita, předvídatelnost</a:t>
            </a:r>
            <a:r>
              <a:rPr lang="cs-CZ" sz="2000" dirty="0" smtClean="0"/>
              <a:t>, </a:t>
            </a:r>
          </a:p>
          <a:p>
            <a:pPr>
              <a:buFontTx/>
              <a:buChar char="-"/>
              <a:defRPr/>
            </a:pPr>
            <a:r>
              <a:rPr lang="cs-CZ" sz="2000" dirty="0" smtClean="0">
                <a:effectLst>
                  <a:outerShdw blurRad="38100" dist="38100" dir="2700000" algn="tl">
                    <a:srgbClr val="000000">
                      <a:alpha val="43137"/>
                    </a:srgbClr>
                  </a:outerShdw>
                </a:effectLst>
              </a:rPr>
              <a:t>odbornost </a:t>
            </a:r>
            <a:r>
              <a:rPr lang="cs-CZ" sz="2000" dirty="0" smtClean="0"/>
              <a:t> řešení, </a:t>
            </a:r>
            <a:r>
              <a:rPr lang="cs-CZ" sz="2000" dirty="0" smtClean="0">
                <a:effectLst>
                  <a:outerShdw blurRad="38100" dist="38100" dir="2700000" algn="tl">
                    <a:srgbClr val="000000">
                      <a:alpha val="43137"/>
                    </a:srgbClr>
                  </a:outerShdw>
                </a:effectLst>
              </a:rPr>
              <a:t>profesionalita</a:t>
            </a:r>
            <a:r>
              <a:rPr lang="cs-CZ" sz="2000" dirty="0" smtClean="0"/>
              <a:t> ve výkonu a přístupu,</a:t>
            </a:r>
          </a:p>
          <a:p>
            <a:pPr>
              <a:buFontTx/>
              <a:buChar char="-"/>
              <a:defRPr/>
            </a:pPr>
            <a:r>
              <a:rPr lang="cs-CZ" sz="2000" dirty="0" smtClean="0">
                <a:effectLst>
                  <a:outerShdw blurRad="38100" dist="38100" dir="2700000" algn="tl">
                    <a:srgbClr val="000000">
                      <a:alpha val="43137"/>
                    </a:srgbClr>
                  </a:outerShdw>
                </a:effectLst>
              </a:rPr>
              <a:t>odpovědnost vlády (státu) </a:t>
            </a:r>
            <a:r>
              <a:rPr lang="cs-CZ" sz="2000" dirty="0" smtClean="0"/>
              <a:t>za výkon veřejné služby,</a:t>
            </a:r>
          </a:p>
          <a:p>
            <a:pPr>
              <a:buFontTx/>
              <a:buChar char="-"/>
              <a:defRPr/>
            </a:pPr>
            <a:r>
              <a:rPr lang="cs-CZ" sz="2000" dirty="0" smtClean="0">
                <a:effectLst>
                  <a:outerShdw blurRad="38100" dist="38100" dir="2700000" algn="tl">
                    <a:srgbClr val="000000">
                      <a:alpha val="43137"/>
                    </a:srgbClr>
                  </a:outerShdw>
                </a:effectLst>
              </a:rPr>
              <a:t>právní postavení </a:t>
            </a:r>
            <a:r>
              <a:rPr lang="cs-CZ" sz="2000" dirty="0" smtClean="0"/>
              <a:t>a </a:t>
            </a:r>
            <a:r>
              <a:rPr lang="cs-CZ" sz="2000" dirty="0" smtClean="0">
                <a:effectLst>
                  <a:outerShdw blurRad="38100" dist="38100" dir="2700000" algn="tl">
                    <a:srgbClr val="000000">
                      <a:alpha val="43137"/>
                    </a:srgbClr>
                  </a:outerShdw>
                </a:effectLst>
              </a:rPr>
              <a:t>ochrana osob </a:t>
            </a:r>
            <a:r>
              <a:rPr lang="cs-CZ" sz="2000" dirty="0" smtClean="0"/>
              <a:t>vykonávajících veřejnou. službu. </a:t>
            </a:r>
          </a:p>
          <a:p>
            <a:pPr>
              <a:defRPr/>
            </a:pPr>
            <a:endParaRPr lang="cs-CZ" sz="2000" b="1" dirty="0" smtClean="0"/>
          </a:p>
          <a:p>
            <a:pPr>
              <a:buNone/>
            </a:pPr>
            <a:r>
              <a:rPr lang="cs-CZ" dirty="0" smtClean="0">
                <a:effectLst>
                  <a:outerShdw blurRad="38100" dist="38100" dir="2700000" algn="tl">
                    <a:srgbClr val="000000">
                      <a:alpha val="43137"/>
                    </a:srgbClr>
                  </a:outerShdw>
                </a:effectLst>
              </a:rPr>
              <a:t>		</a:t>
            </a:r>
            <a:endParaRPr lang="cs-CZ" dirty="0">
              <a:effectLst>
                <a:outerShdw blurRad="38100" dist="38100" dir="2700000" algn="tl">
                  <a:srgbClr val="000000">
                    <a:alpha val="43137"/>
                  </a:srgbClr>
                </a:outerShdw>
              </a:effectLst>
            </a:endParaRPr>
          </a:p>
        </p:txBody>
      </p:sp>
      <p:sp>
        <p:nvSpPr>
          <p:cNvPr id="4" name="Zástupný symbol pro zápatí 3"/>
          <p:cNvSpPr>
            <a:spLocks noGrp="1"/>
          </p:cNvSpPr>
          <p:nvPr>
            <p:ph type="ftr" sz="quarter" idx="10"/>
          </p:nvPr>
        </p:nvSpPr>
        <p:spPr/>
        <p:txBody>
          <a:bodyPr/>
          <a:lstStyle/>
          <a:p>
            <a:r>
              <a:rPr lang="cs-CZ" altLang="cs-CZ" dirty="0"/>
              <a:t>Katedra správní vědy a správního práva </a:t>
            </a:r>
          </a:p>
          <a:p>
            <a:endParaRPr lang="cs-CZ" altLang="cs-CZ" dirty="0"/>
          </a:p>
        </p:txBody>
      </p:sp>
      <p:sp>
        <p:nvSpPr>
          <p:cNvPr id="5" name="Zástupný symbol pro číslo snímku 4"/>
          <p:cNvSpPr>
            <a:spLocks noGrp="1"/>
          </p:cNvSpPr>
          <p:nvPr>
            <p:ph type="sldNum" sz="quarter" idx="11"/>
          </p:nvPr>
        </p:nvSpPr>
        <p:spPr>
          <a:xfrm>
            <a:off x="6858000" y="6256638"/>
            <a:ext cx="1841740" cy="457200"/>
          </a:xfrm>
        </p:spPr>
        <p:txBody>
          <a:bodyPr/>
          <a:lstStyle/>
          <a:p>
            <a:fld id="{0970407D-EE58-4A0B-824B-1D3AE42DD9CF}" type="slidenum">
              <a:rPr lang="cs-CZ" altLang="cs-CZ" smtClean="0"/>
              <a:pPr/>
              <a:t>6</a:t>
            </a:fld>
            <a:endParaRPr lang="cs-CZ" alt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994911"/>
            <a:ext cx="8086635" cy="523647"/>
          </a:xfrm>
        </p:spPr>
        <p:txBody>
          <a:bodyPr/>
          <a:lstStyle/>
          <a:p>
            <a:r>
              <a:rPr lang="cs-CZ" b="0" dirty="0" smtClean="0">
                <a:solidFill>
                  <a:schemeClr val="tx1"/>
                </a:solidFill>
              </a:rPr>
              <a:t>Jak jsou </a:t>
            </a:r>
            <a:r>
              <a:rPr lang="cs-CZ" b="0" dirty="0" smtClean="0">
                <a:solidFill>
                  <a:schemeClr val="tx1"/>
                </a:solidFill>
                <a:effectLst>
                  <a:outerShdw blurRad="38100" dist="38100" dir="2700000" algn="tl">
                    <a:srgbClr val="000000">
                      <a:alpha val="43137"/>
                    </a:srgbClr>
                  </a:outerShdw>
                </a:effectLst>
              </a:rPr>
              <a:t>zvýšené požadavky </a:t>
            </a:r>
            <a:r>
              <a:rPr lang="cs-CZ" b="0" dirty="0" smtClean="0">
                <a:solidFill>
                  <a:schemeClr val="tx1"/>
                </a:solidFill>
              </a:rPr>
              <a:t>na veřejnou službu </a:t>
            </a:r>
            <a:r>
              <a:rPr lang="cs-CZ" b="0" dirty="0" smtClean="0">
                <a:solidFill>
                  <a:schemeClr val="tx1"/>
                </a:solidFill>
                <a:effectLst>
                  <a:outerShdw blurRad="38100" dist="38100" dir="2700000" algn="tl">
                    <a:srgbClr val="000000">
                      <a:alpha val="43137"/>
                    </a:srgbClr>
                  </a:outerShdw>
                </a:effectLst>
              </a:rPr>
              <a:t>zajištěny</a:t>
            </a:r>
            <a:r>
              <a:rPr lang="cs-CZ" b="0" dirty="0" smtClean="0">
                <a:solidFill>
                  <a:schemeClr val="tx1"/>
                </a:solidFill>
              </a:rPr>
              <a:t>:</a:t>
            </a:r>
            <a:endParaRPr lang="cs-CZ" b="0" dirty="0">
              <a:solidFill>
                <a:schemeClr val="tx1"/>
              </a:solidFill>
            </a:endParaRPr>
          </a:p>
        </p:txBody>
      </p:sp>
      <p:sp>
        <p:nvSpPr>
          <p:cNvPr id="3" name="Zástupný symbol pro obsah 2"/>
          <p:cNvSpPr>
            <a:spLocks noGrp="1"/>
          </p:cNvSpPr>
          <p:nvPr>
            <p:ph idx="1"/>
          </p:nvPr>
        </p:nvSpPr>
        <p:spPr>
          <a:xfrm>
            <a:off x="513903" y="1818290"/>
            <a:ext cx="8082321" cy="3945696"/>
          </a:xfrm>
        </p:spPr>
        <p:txBody>
          <a:bodyPr/>
          <a:lstStyle/>
          <a:p>
            <a:pPr>
              <a:defRPr/>
            </a:pPr>
            <a:r>
              <a:rPr lang="cs-CZ" sz="2000" b="1" i="1" dirty="0" smtClean="0">
                <a:solidFill>
                  <a:srgbClr val="C00000"/>
                </a:solidFill>
              </a:rPr>
              <a:t>právní </a:t>
            </a:r>
            <a:r>
              <a:rPr lang="cs-CZ" sz="2000" b="1" i="1" dirty="0">
                <a:solidFill>
                  <a:srgbClr val="C00000"/>
                </a:solidFill>
              </a:rPr>
              <a:t>úpravou </a:t>
            </a:r>
            <a:r>
              <a:rPr lang="cs-CZ" sz="2000" dirty="0"/>
              <a:t>(národní + status úředníků EU), </a:t>
            </a:r>
          </a:p>
          <a:p>
            <a:pPr>
              <a:buNone/>
              <a:defRPr/>
            </a:pPr>
            <a:r>
              <a:rPr lang="cs-CZ" sz="2000" dirty="0"/>
              <a:t>  		 =  </a:t>
            </a:r>
            <a:r>
              <a:rPr lang="cs-CZ" sz="2000" dirty="0">
                <a:effectLst>
                  <a:outerShdw blurRad="38100" dist="38100" dir="2700000" algn="tl">
                    <a:srgbClr val="000000">
                      <a:alpha val="43137"/>
                    </a:srgbClr>
                  </a:outerShdw>
                </a:effectLst>
              </a:rPr>
              <a:t>úprava povinností </a:t>
            </a:r>
            <a:r>
              <a:rPr lang="cs-CZ" sz="2000" dirty="0"/>
              <a:t>úředníka, </a:t>
            </a:r>
            <a:r>
              <a:rPr lang="cs-CZ" sz="2000" dirty="0">
                <a:effectLst>
                  <a:outerShdw blurRad="38100" dist="38100" dir="2700000" algn="tl">
                    <a:srgbClr val="000000">
                      <a:alpha val="43137"/>
                    </a:srgbClr>
                  </a:outerShdw>
                </a:effectLst>
              </a:rPr>
              <a:t>odpovědnosti disciplinární </a:t>
            </a:r>
            <a:r>
              <a:rPr lang="cs-CZ" sz="2000" dirty="0"/>
              <a:t>i </a:t>
            </a:r>
            <a:r>
              <a:rPr lang="cs-CZ" sz="2000" dirty="0" smtClean="0">
                <a:effectLst>
                  <a:outerShdw blurRad="38100" dist="38100" dir="2700000" algn="tl">
                    <a:srgbClr val="000000">
                      <a:alpha val="43137"/>
                    </a:srgbClr>
                  </a:outerShdw>
                </a:effectLst>
              </a:rPr>
              <a:t>trestní</a:t>
            </a:r>
            <a:r>
              <a:rPr lang="cs-CZ" sz="2000" dirty="0"/>
              <a:t>,  </a:t>
            </a:r>
            <a:r>
              <a:rPr lang="cs-CZ" sz="2000" dirty="0">
                <a:effectLst>
                  <a:outerShdw blurRad="38100" dist="38100" dir="2700000" algn="tl">
                    <a:srgbClr val="000000">
                      <a:alpha val="43137"/>
                    </a:srgbClr>
                  </a:outerShdw>
                </a:effectLst>
              </a:rPr>
              <a:t>střetu zájmů</a:t>
            </a:r>
            <a:r>
              <a:rPr lang="cs-CZ" sz="2000" dirty="0"/>
              <a:t>, </a:t>
            </a:r>
            <a:r>
              <a:rPr lang="cs-CZ" sz="2000" dirty="0" smtClean="0">
                <a:effectLst>
                  <a:outerShdw blurRad="38100" dist="38100" dir="2700000" algn="tl">
                    <a:srgbClr val="000000">
                      <a:alpha val="43137"/>
                    </a:srgbClr>
                  </a:outerShdw>
                </a:effectLst>
              </a:rPr>
              <a:t>odpovědnosti za újmu (škodu) </a:t>
            </a:r>
          </a:p>
          <a:p>
            <a:pPr>
              <a:buNone/>
              <a:defRPr/>
            </a:pPr>
            <a:r>
              <a:rPr lang="cs-CZ" sz="2000" dirty="0">
                <a:effectLst>
                  <a:outerShdw blurRad="38100" dist="38100" dir="2700000" algn="tl">
                    <a:srgbClr val="000000">
                      <a:alpha val="43137"/>
                    </a:srgbClr>
                  </a:outerShdw>
                </a:effectLst>
              </a:rPr>
              <a:t> </a:t>
            </a:r>
            <a:r>
              <a:rPr lang="cs-CZ" sz="2000" dirty="0" smtClean="0">
                <a:effectLst>
                  <a:outerShdw blurRad="38100" dist="38100" dir="2700000" algn="tl">
                    <a:srgbClr val="000000">
                      <a:alpha val="43137"/>
                    </a:srgbClr>
                  </a:outerShdw>
                </a:effectLst>
              </a:rPr>
              <a:t>             </a:t>
            </a:r>
            <a:r>
              <a:rPr lang="cs-CZ" sz="2000" dirty="0" smtClean="0"/>
              <a:t>+ </a:t>
            </a:r>
            <a:r>
              <a:rPr lang="cs-CZ" sz="2000" dirty="0"/>
              <a:t>zajištění </a:t>
            </a:r>
            <a:r>
              <a:rPr lang="cs-CZ" sz="2000" dirty="0">
                <a:effectLst>
                  <a:outerShdw blurRad="38100" dist="38100" dir="2700000" algn="tl">
                    <a:srgbClr val="000000">
                      <a:alpha val="43137"/>
                    </a:srgbClr>
                  </a:outerShdw>
                </a:effectLst>
              </a:rPr>
              <a:t>podmínek výkonu,  </a:t>
            </a:r>
            <a:r>
              <a:rPr lang="cs-CZ" sz="2000" dirty="0" smtClean="0">
                <a:effectLst>
                  <a:outerShdw blurRad="38100" dist="38100" dir="2700000" algn="tl">
                    <a:srgbClr val="000000">
                      <a:alpha val="43137"/>
                    </a:srgbClr>
                  </a:outerShdw>
                </a:effectLst>
              </a:rPr>
              <a:t>práv</a:t>
            </a:r>
            <a:r>
              <a:rPr lang="cs-CZ" sz="2000" dirty="0">
                <a:effectLst>
                  <a:outerShdw blurRad="38100" dist="38100" dir="2700000" algn="tl">
                    <a:srgbClr val="000000">
                      <a:alpha val="43137"/>
                    </a:srgbClr>
                  </a:outerShdw>
                </a:effectLst>
              </a:rPr>
              <a:t>, vzdělávání</a:t>
            </a:r>
            <a:r>
              <a:rPr lang="cs-CZ" sz="2000" dirty="0" smtClean="0"/>
              <a:t>.</a:t>
            </a:r>
          </a:p>
          <a:p>
            <a:pPr>
              <a:buNone/>
              <a:defRPr/>
            </a:pPr>
            <a:endParaRPr lang="cs-CZ" sz="2000" dirty="0"/>
          </a:p>
          <a:p>
            <a:pPr>
              <a:defRPr/>
            </a:pPr>
            <a:r>
              <a:rPr lang="cs-CZ" sz="2000" dirty="0" smtClean="0"/>
              <a:t>příspěvek </a:t>
            </a:r>
            <a:r>
              <a:rPr lang="cs-CZ" sz="2000" b="1" dirty="0" smtClean="0">
                <a:solidFill>
                  <a:srgbClr val="7030A0"/>
                </a:solidFill>
              </a:rPr>
              <a:t> </a:t>
            </a:r>
            <a:r>
              <a:rPr lang="cs-CZ" sz="2000" b="1" i="1" dirty="0">
                <a:solidFill>
                  <a:srgbClr val="7030A0"/>
                </a:solidFill>
              </a:rPr>
              <a:t>soft-</a:t>
            </a:r>
            <a:r>
              <a:rPr lang="cs-CZ" sz="2000" b="1" i="1" dirty="0" err="1">
                <a:solidFill>
                  <a:srgbClr val="7030A0"/>
                </a:solidFill>
              </a:rPr>
              <a:t>law</a:t>
            </a:r>
            <a:r>
              <a:rPr lang="cs-CZ" sz="2000" b="1" dirty="0">
                <a:solidFill>
                  <a:srgbClr val="7030A0"/>
                </a:solidFill>
              </a:rPr>
              <a:t> </a:t>
            </a:r>
            <a:r>
              <a:rPr lang="cs-CZ" sz="2000" dirty="0"/>
              <a:t>Rady </a:t>
            </a:r>
            <a:r>
              <a:rPr lang="cs-CZ" sz="2000" dirty="0" smtClean="0"/>
              <a:t>Evropy: </a:t>
            </a:r>
            <a:endParaRPr lang="cs-CZ" sz="2000" dirty="0"/>
          </a:p>
          <a:p>
            <a:pPr>
              <a:buNone/>
              <a:defRPr/>
            </a:pPr>
            <a:r>
              <a:rPr lang="cs-CZ" sz="2000" i="1" dirty="0"/>
              <a:t>	        - zejména  Doporučení VM RE: k postavení úředníků v Evropě,  	  k předpokladům veřejné služby</a:t>
            </a:r>
            <a:r>
              <a:rPr lang="cs-CZ" sz="2000" i="1" dirty="0" smtClean="0"/>
              <a:t>,…).</a:t>
            </a:r>
          </a:p>
          <a:p>
            <a:pPr>
              <a:defRPr/>
            </a:pPr>
            <a:r>
              <a:rPr lang="cs-CZ" sz="2000" b="1" i="1" dirty="0" smtClean="0">
                <a:solidFill>
                  <a:srgbClr val="0070C0"/>
                </a:solidFill>
              </a:rPr>
              <a:t>etickými </a:t>
            </a:r>
            <a:r>
              <a:rPr lang="cs-CZ" sz="2000" b="1" i="1" dirty="0">
                <a:solidFill>
                  <a:srgbClr val="0070C0"/>
                </a:solidFill>
              </a:rPr>
              <a:t>kodexy </a:t>
            </a:r>
            <a:r>
              <a:rPr lang="cs-CZ" sz="2000" b="1" dirty="0"/>
              <a:t>a </a:t>
            </a:r>
            <a:r>
              <a:rPr lang="cs-CZ" sz="2000" b="1" dirty="0">
                <a:solidFill>
                  <a:srgbClr val="0070C0"/>
                </a:solidFill>
              </a:rPr>
              <a:t>etickou infrastrukturou</a:t>
            </a:r>
            <a:r>
              <a:rPr lang="cs-CZ" sz="2000" b="1" dirty="0" smtClean="0">
                <a:solidFill>
                  <a:srgbClr val="0070C0"/>
                </a:solidFill>
              </a:rPr>
              <a:t>.</a:t>
            </a:r>
          </a:p>
          <a:p>
            <a:pPr marL="0" indent="0">
              <a:buNone/>
              <a:defRPr/>
            </a:pPr>
            <a:r>
              <a:rPr lang="cs-CZ" sz="2000" b="1" dirty="0" smtClean="0">
                <a:effectLst>
                  <a:outerShdw blurRad="38100" dist="38100" dir="2700000" algn="tl">
                    <a:srgbClr val="000000">
                      <a:alpha val="43137"/>
                    </a:srgbClr>
                  </a:outerShdw>
                </a:effectLst>
              </a:rPr>
              <a:t>Jakými </a:t>
            </a:r>
            <a:r>
              <a:rPr lang="cs-CZ" sz="2000" b="1" dirty="0">
                <a:effectLst>
                  <a:outerShdw blurRad="38100" dist="38100" dir="2700000" algn="tl">
                    <a:srgbClr val="000000">
                      <a:alpha val="43137"/>
                    </a:srgbClr>
                  </a:outerShdw>
                </a:effectLst>
              </a:rPr>
              <a:t>cestami </a:t>
            </a:r>
            <a:r>
              <a:rPr lang="cs-CZ" sz="2000" b="1" dirty="0" smtClean="0">
                <a:effectLst>
                  <a:outerShdw blurRad="38100" dist="38100" dir="2700000" algn="tl">
                    <a:srgbClr val="000000">
                      <a:alpha val="43137"/>
                    </a:srgbClr>
                  </a:outerShdw>
                </a:effectLst>
              </a:rPr>
              <a:t>bylo toho o stavu dosaženo ? Jaký byl vývoj veřejné služby ?</a:t>
            </a:r>
            <a:endParaRPr lang="cs-CZ" sz="2000" b="1" dirty="0">
              <a:effectLst>
                <a:outerShdw blurRad="38100" dist="38100" dir="2700000" algn="tl">
                  <a:srgbClr val="000000">
                    <a:alpha val="43137"/>
                  </a:srgbClr>
                </a:outerShdw>
              </a:effectLst>
            </a:endParaRPr>
          </a:p>
          <a:p>
            <a:pPr>
              <a:defRPr/>
            </a:pPr>
            <a:endParaRPr lang="cs-CZ" b="1" dirty="0">
              <a:solidFill>
                <a:srgbClr val="0070C0"/>
              </a:solidFill>
            </a:endParaRPr>
          </a:p>
          <a:p>
            <a:endParaRPr lang="cs-CZ" dirty="0"/>
          </a:p>
        </p:txBody>
      </p:sp>
      <p:sp>
        <p:nvSpPr>
          <p:cNvPr id="4" name="Zástupný symbol pro zápatí 3"/>
          <p:cNvSpPr>
            <a:spLocks noGrp="1"/>
          </p:cNvSpPr>
          <p:nvPr>
            <p:ph type="ftr" sz="quarter" idx="10"/>
          </p:nvPr>
        </p:nvSpPr>
        <p:spPr/>
        <p:txBody>
          <a:bodyPr/>
          <a:lstStyle/>
          <a:p>
            <a:r>
              <a:rPr lang="cs-CZ" altLang="cs-CZ" dirty="0"/>
              <a:t>Katedra správní vědy a správního práva </a:t>
            </a:r>
          </a:p>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389242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3105" y="146958"/>
            <a:ext cx="8086635" cy="1200150"/>
          </a:xfrm>
        </p:spPr>
        <p:txBody>
          <a:bodyPr/>
          <a:lstStyle/>
          <a:p>
            <a:pPr algn="ctr">
              <a:defRPr/>
            </a:pPr>
            <a:r>
              <a:rPr lang="cs-CZ" sz="2800" b="1" i="1" dirty="0" smtClean="0">
                <a:solidFill>
                  <a:srgbClr val="0070C0"/>
                </a:solidFill>
                <a:effectLst>
                  <a:outerShdw blurRad="38100" dist="38100" dir="2700000" algn="tl">
                    <a:srgbClr val="000000">
                      <a:alpha val="43137"/>
                    </a:srgbClr>
                  </a:outerShdw>
                </a:effectLst>
              </a:rPr>
              <a:t>Historický vývoj veřejné služby:</a:t>
            </a:r>
            <a:r>
              <a:rPr lang="cs-CZ" sz="2800" b="1" i="1" dirty="0" smtClean="0">
                <a:solidFill>
                  <a:srgbClr val="002060"/>
                </a:solidFill>
                <a:effectLst>
                  <a:outerShdw blurRad="38100" dist="38100" dir="2700000" algn="tl">
                    <a:srgbClr val="000000">
                      <a:alpha val="43137"/>
                    </a:srgbClr>
                  </a:outerShdw>
                </a:effectLst>
              </a:rPr>
              <a:t/>
            </a:r>
            <a:br>
              <a:rPr lang="cs-CZ" sz="2800" b="1" i="1" dirty="0" smtClean="0">
                <a:solidFill>
                  <a:srgbClr val="002060"/>
                </a:solidFill>
                <a:effectLst>
                  <a:outerShdw blurRad="38100" dist="38100" dir="2700000" algn="tl">
                    <a:srgbClr val="000000">
                      <a:alpha val="43137"/>
                    </a:srgbClr>
                  </a:outerShdw>
                </a:effectLst>
              </a:rPr>
            </a:br>
            <a:endParaRPr lang="cs-CZ" sz="2800" b="0" i="1" dirty="0">
              <a:solidFill>
                <a:srgbClr val="002060"/>
              </a:solidFill>
            </a:endParaRPr>
          </a:p>
        </p:txBody>
      </p:sp>
      <p:sp>
        <p:nvSpPr>
          <p:cNvPr id="9219" name="Zástupný symbol pro obsah 2"/>
          <p:cNvSpPr>
            <a:spLocks noGrp="1"/>
          </p:cNvSpPr>
          <p:nvPr>
            <p:ph idx="1"/>
          </p:nvPr>
        </p:nvSpPr>
        <p:spPr>
          <a:xfrm>
            <a:off x="509589" y="872359"/>
            <a:ext cx="8082321" cy="5260155"/>
          </a:xfrm>
        </p:spPr>
        <p:txBody>
          <a:bodyPr/>
          <a:lstStyle/>
          <a:p>
            <a:pPr algn="just"/>
            <a:endParaRPr lang="cs-CZ" sz="2000" dirty="0" smtClean="0"/>
          </a:p>
          <a:p>
            <a:pPr algn="just"/>
            <a:r>
              <a:rPr lang="cs-CZ" sz="1800" dirty="0" smtClean="0"/>
              <a:t>V jednotlivých zemích </a:t>
            </a:r>
            <a:r>
              <a:rPr lang="cs-CZ" sz="1800" dirty="0" smtClean="0">
                <a:effectLst>
                  <a:outerShdw blurRad="38100" dist="38100" dir="2700000" algn="tl">
                    <a:srgbClr val="000000">
                      <a:alpha val="43137"/>
                    </a:srgbClr>
                  </a:outerShdw>
                </a:effectLst>
              </a:rPr>
              <a:t>odlišný</a:t>
            </a:r>
            <a:r>
              <a:rPr lang="cs-CZ" sz="1800" dirty="0" smtClean="0"/>
              <a:t>, </a:t>
            </a:r>
            <a:r>
              <a:rPr lang="cs-CZ" sz="1800" dirty="0" smtClean="0">
                <a:effectLst>
                  <a:outerShdw blurRad="38100" dist="38100" dir="2700000" algn="tl">
                    <a:srgbClr val="000000">
                      <a:alpha val="43137"/>
                    </a:srgbClr>
                  </a:outerShdw>
                </a:effectLst>
              </a:rPr>
              <a:t>ovlivněn</a:t>
            </a:r>
            <a:r>
              <a:rPr lang="cs-CZ" sz="1800" dirty="0" smtClean="0"/>
              <a:t> </a:t>
            </a:r>
            <a:r>
              <a:rPr lang="cs-CZ" sz="1800" dirty="0" smtClean="0"/>
              <a:t>celkovým historickým </a:t>
            </a:r>
            <a:r>
              <a:rPr lang="cs-CZ" sz="1800" dirty="0" smtClean="0"/>
              <a:t>vývojem, tradicemi, kulturou, společenským a politickým systémem</a:t>
            </a:r>
            <a:r>
              <a:rPr lang="cs-CZ" sz="1800" dirty="0" smtClean="0"/>
              <a:t>.</a:t>
            </a:r>
          </a:p>
          <a:p>
            <a:pPr algn="just"/>
            <a:endParaRPr lang="cs-CZ" sz="1800" dirty="0" smtClean="0"/>
          </a:p>
          <a:p>
            <a:pPr algn="just"/>
            <a:r>
              <a:rPr lang="cs-CZ" sz="1800" dirty="0" smtClean="0"/>
              <a:t>Vyvinuly se </a:t>
            </a:r>
            <a:r>
              <a:rPr lang="cs-CZ" sz="1800" b="1" dirty="0" smtClean="0">
                <a:effectLst>
                  <a:outerShdw blurRad="38100" dist="38100" dir="2700000" algn="tl">
                    <a:srgbClr val="000000">
                      <a:alpha val="43137"/>
                    </a:srgbClr>
                  </a:outerShdw>
                </a:effectLst>
              </a:rPr>
              <a:t>2 hlavní modely</a:t>
            </a:r>
            <a:r>
              <a:rPr lang="cs-CZ" sz="1800" dirty="0" smtClean="0"/>
              <a:t>: </a:t>
            </a:r>
            <a:endParaRPr lang="cs-CZ" sz="1800" dirty="0" smtClean="0"/>
          </a:p>
          <a:p>
            <a:pPr marL="0" indent="0" algn="just">
              <a:buNone/>
            </a:pPr>
            <a:r>
              <a:rPr lang="cs-CZ" sz="1800" dirty="0" smtClean="0"/>
              <a:t>      </a:t>
            </a:r>
            <a:r>
              <a:rPr lang="cs-CZ" sz="1800" dirty="0" smtClean="0"/>
              <a:t>- </a:t>
            </a:r>
            <a:r>
              <a:rPr lang="cs-CZ" sz="1800" b="1" i="1" dirty="0" smtClean="0">
                <a:solidFill>
                  <a:srgbClr val="7030A0"/>
                </a:solidFill>
                <a:effectLst>
                  <a:outerShdw blurRad="38100" dist="38100" dir="2700000" algn="tl">
                    <a:srgbClr val="000000">
                      <a:alpha val="43137"/>
                    </a:srgbClr>
                  </a:outerShdw>
                </a:effectLst>
              </a:rPr>
              <a:t>kariérní systém </a:t>
            </a:r>
            <a:r>
              <a:rPr lang="cs-CZ" sz="1800" dirty="0" smtClean="0"/>
              <a:t>(</a:t>
            </a:r>
            <a:r>
              <a:rPr lang="cs-CZ" sz="1800" dirty="0" smtClean="0">
                <a:effectLst>
                  <a:outerShdw blurRad="38100" dist="38100" dir="2700000" algn="tl">
                    <a:srgbClr val="000000">
                      <a:alpha val="43137"/>
                    </a:srgbClr>
                  </a:outerShdw>
                </a:effectLst>
              </a:rPr>
              <a:t>„definitiva“</a:t>
            </a:r>
            <a:r>
              <a:rPr lang="cs-CZ" sz="1800" dirty="0" smtClean="0"/>
              <a:t>). </a:t>
            </a:r>
            <a:r>
              <a:rPr lang="cs-CZ" sz="1800" dirty="0" smtClean="0">
                <a:effectLst>
                  <a:outerShdw blurRad="38100" dist="38100" dir="2700000" algn="tl">
                    <a:srgbClr val="000000">
                      <a:alpha val="43137"/>
                    </a:srgbClr>
                  </a:outerShdw>
                </a:effectLst>
              </a:rPr>
              <a:t>Znaky:</a:t>
            </a:r>
          </a:p>
          <a:p>
            <a:pPr marL="0" indent="0" algn="just">
              <a:buNone/>
            </a:pPr>
            <a:r>
              <a:rPr lang="cs-CZ" sz="1800" dirty="0" smtClean="0">
                <a:effectLst>
                  <a:outerShdw blurRad="38100" dist="38100" dir="2700000" algn="tl">
                    <a:srgbClr val="000000">
                      <a:alpha val="43137"/>
                    </a:srgbClr>
                  </a:outerShdw>
                </a:effectLst>
              </a:rPr>
              <a:t>Výhody</a:t>
            </a:r>
            <a:r>
              <a:rPr lang="cs-CZ" sz="1800" dirty="0" smtClean="0"/>
              <a:t>: stabilita, spolehlivost, profesionalita, loajalita. </a:t>
            </a:r>
          </a:p>
          <a:p>
            <a:pPr marL="0" indent="0" algn="just">
              <a:buNone/>
            </a:pPr>
            <a:r>
              <a:rPr lang="cs-CZ" sz="1800" dirty="0" smtClean="0">
                <a:effectLst>
                  <a:outerShdw blurRad="38100" dist="38100" dir="2700000" algn="tl">
                    <a:srgbClr val="000000">
                      <a:alpha val="43137"/>
                    </a:srgbClr>
                  </a:outerShdw>
                </a:effectLst>
              </a:rPr>
              <a:t>Nevýhody</a:t>
            </a:r>
            <a:r>
              <a:rPr lang="cs-CZ" sz="1800" dirty="0" smtClean="0"/>
              <a:t>: kastovnictví, uzavřenost, strnulost, sklon k pasivitě,  </a:t>
            </a:r>
          </a:p>
          <a:p>
            <a:pPr marL="0" indent="0" algn="just">
              <a:buNone/>
            </a:pPr>
            <a:endParaRPr lang="cs-CZ" sz="1800" dirty="0" smtClean="0"/>
          </a:p>
          <a:p>
            <a:pPr marL="0" indent="0" algn="just">
              <a:buNone/>
            </a:pPr>
            <a:r>
              <a:rPr lang="cs-CZ" sz="1800" dirty="0" smtClean="0"/>
              <a:t>       - </a:t>
            </a:r>
            <a:r>
              <a:rPr lang="cs-CZ" sz="1800" b="1" i="1" dirty="0" smtClean="0">
                <a:solidFill>
                  <a:srgbClr val="7030A0"/>
                </a:solidFill>
                <a:effectLst>
                  <a:outerShdw blurRad="38100" dist="38100" dir="2700000" algn="tl">
                    <a:srgbClr val="000000">
                      <a:alpha val="43137"/>
                    </a:srgbClr>
                  </a:outerShdw>
                </a:effectLst>
              </a:rPr>
              <a:t>systém smluvní </a:t>
            </a:r>
            <a:r>
              <a:rPr lang="cs-CZ" sz="1800" dirty="0" smtClean="0">
                <a:effectLst>
                  <a:outerShdw blurRad="38100" dist="38100" dir="2700000" algn="tl">
                    <a:srgbClr val="000000">
                      <a:alpha val="43137"/>
                    </a:srgbClr>
                  </a:outerShdw>
                </a:effectLst>
              </a:rPr>
              <a:t>(„merit</a:t>
            </a:r>
            <a:r>
              <a:rPr lang="cs-CZ" sz="1800" dirty="0" smtClean="0">
                <a:effectLst>
                  <a:outerShdw blurRad="38100" dist="38100" dir="2700000" algn="tl">
                    <a:srgbClr val="000000">
                      <a:alpha val="43137"/>
                    </a:srgbClr>
                  </a:outerShdw>
                </a:effectLst>
              </a:rPr>
              <a:t>“ </a:t>
            </a:r>
            <a:r>
              <a:rPr lang="cs-CZ" sz="1800" dirty="0" smtClean="0"/>
              <a:t>- zásluha)</a:t>
            </a:r>
            <a:r>
              <a:rPr lang="cs-CZ" sz="1800" dirty="0" smtClean="0">
                <a:effectLst>
                  <a:outerShdw blurRad="38100" dist="38100" dir="2700000" algn="tl">
                    <a:srgbClr val="000000">
                      <a:alpha val="43137"/>
                    </a:srgbClr>
                  </a:outerShdw>
                </a:effectLst>
              </a:rPr>
              <a:t>. </a:t>
            </a:r>
            <a:r>
              <a:rPr lang="cs-CZ" sz="1800" dirty="0" smtClean="0">
                <a:effectLst>
                  <a:outerShdw blurRad="38100" dist="38100" dir="2700000" algn="tl">
                    <a:srgbClr val="000000">
                      <a:alpha val="43137"/>
                    </a:srgbClr>
                  </a:outerShdw>
                </a:effectLst>
              </a:rPr>
              <a:t>Znaky:</a:t>
            </a:r>
          </a:p>
          <a:p>
            <a:pPr marL="0" indent="0" algn="just">
              <a:buNone/>
            </a:pPr>
            <a:r>
              <a:rPr lang="cs-CZ" sz="1800" dirty="0" smtClean="0">
                <a:effectLst>
                  <a:outerShdw blurRad="38100" dist="38100" dir="2700000" algn="tl">
                    <a:srgbClr val="000000">
                      <a:alpha val="43137"/>
                    </a:srgbClr>
                  </a:outerShdw>
                </a:effectLst>
              </a:rPr>
              <a:t>Výhody</a:t>
            </a:r>
            <a:r>
              <a:rPr lang="cs-CZ" sz="1800" dirty="0" smtClean="0">
                <a:effectLst>
                  <a:outerShdw blurRad="38100" dist="38100" dir="2700000" algn="tl">
                    <a:srgbClr val="000000">
                      <a:alpha val="43137"/>
                    </a:srgbClr>
                  </a:outerShdw>
                </a:effectLst>
              </a:rPr>
              <a:t>:</a:t>
            </a:r>
            <a:r>
              <a:rPr lang="cs-CZ" sz="1800" dirty="0" smtClean="0"/>
              <a:t> pružnost, přístup odborníků zvenčí, schopnost reagovat na potřeby a úkoly VS, motivace.</a:t>
            </a:r>
            <a:r>
              <a:rPr lang="cs-CZ" sz="1800" dirty="0" smtClean="0">
                <a:effectLst>
                  <a:outerShdw blurRad="38100" dist="38100" dir="2700000" algn="tl">
                    <a:srgbClr val="000000">
                      <a:alpha val="43137"/>
                    </a:srgbClr>
                  </a:outerShdw>
                </a:effectLst>
              </a:rPr>
              <a:t> </a:t>
            </a:r>
            <a:endParaRPr lang="cs-CZ" sz="1800" dirty="0" smtClean="0">
              <a:effectLst>
                <a:outerShdw blurRad="38100" dist="38100" dir="2700000" algn="tl">
                  <a:srgbClr val="000000">
                    <a:alpha val="43137"/>
                  </a:srgbClr>
                </a:outerShdw>
              </a:effectLst>
            </a:endParaRPr>
          </a:p>
          <a:p>
            <a:pPr marL="0" indent="0" algn="just">
              <a:buNone/>
            </a:pPr>
            <a:r>
              <a:rPr lang="cs-CZ" sz="1800" dirty="0" smtClean="0">
                <a:effectLst>
                  <a:outerShdw blurRad="38100" dist="38100" dir="2700000" algn="tl">
                    <a:srgbClr val="000000">
                      <a:alpha val="43137"/>
                    </a:srgbClr>
                  </a:outerShdw>
                </a:effectLst>
              </a:rPr>
              <a:t>Nevýhody</a:t>
            </a:r>
            <a:r>
              <a:rPr lang="cs-CZ" sz="1800" dirty="0" smtClean="0">
                <a:effectLst>
                  <a:outerShdw blurRad="38100" dist="38100" dir="2700000" algn="tl">
                    <a:srgbClr val="000000">
                      <a:alpha val="43137"/>
                    </a:srgbClr>
                  </a:outerShdw>
                </a:effectLst>
              </a:rPr>
              <a:t>: </a:t>
            </a:r>
            <a:r>
              <a:rPr lang="cs-CZ" sz="1800" dirty="0" smtClean="0"/>
              <a:t>ztráta kontinuity činností, nižší vhled, menší znalost prostředí, snadnější politické vlivy, narušení neutrality, neznalost principů a základů veřejné správy. </a:t>
            </a:r>
            <a:r>
              <a:rPr lang="cs-CZ" sz="1800" dirty="0" smtClean="0"/>
              <a:t>(event. až po model </a:t>
            </a:r>
            <a:r>
              <a:rPr lang="cs-CZ" sz="1800" dirty="0" smtClean="0">
                <a:effectLst>
                  <a:outerShdw blurRad="38100" dist="38100" dir="2700000" algn="tl">
                    <a:srgbClr val="000000">
                      <a:alpha val="43137"/>
                    </a:srgbClr>
                  </a:outerShdw>
                </a:effectLst>
              </a:rPr>
              <a:t>„</a:t>
            </a:r>
            <a:r>
              <a:rPr lang="cs-CZ" sz="1800" dirty="0" err="1" smtClean="0">
                <a:effectLst>
                  <a:outerShdw blurRad="38100" dist="38100" dir="2700000" algn="tl">
                    <a:srgbClr val="000000">
                      <a:alpha val="43137"/>
                    </a:srgbClr>
                  </a:outerShdw>
                </a:effectLst>
              </a:rPr>
              <a:t>spoils</a:t>
            </a:r>
            <a:r>
              <a:rPr lang="cs-CZ" sz="1800" dirty="0" smtClean="0">
                <a:effectLst>
                  <a:outerShdw blurRad="38100" dist="38100" dir="2700000" algn="tl">
                    <a:srgbClr val="000000">
                      <a:alpha val="43137"/>
                    </a:srgbClr>
                  </a:outerShdw>
                </a:effectLst>
              </a:rPr>
              <a:t>“ </a:t>
            </a:r>
            <a:r>
              <a:rPr lang="cs-CZ" sz="1800" dirty="0" smtClean="0"/>
              <a:t>/kořist/)</a:t>
            </a:r>
            <a:endParaRPr lang="cs-CZ" sz="1800" dirty="0" smtClean="0"/>
          </a:p>
          <a:p>
            <a:pPr marL="0" indent="0" algn="just">
              <a:buNone/>
            </a:pPr>
            <a:endParaRPr lang="cs-CZ" sz="1800" dirty="0"/>
          </a:p>
        </p:txBody>
      </p:sp>
      <p:sp>
        <p:nvSpPr>
          <p:cNvPr id="4" name="Zástupný symbol pro zápatí 3"/>
          <p:cNvSpPr>
            <a:spLocks noGrp="1"/>
          </p:cNvSpPr>
          <p:nvPr>
            <p:ph type="ftr" sz="quarter" idx="10"/>
          </p:nvPr>
        </p:nvSpPr>
        <p:spPr/>
        <p:txBody>
          <a:bodyPr/>
          <a:lstStyle/>
          <a:p>
            <a:pPr>
              <a:defRPr/>
            </a:pPr>
            <a:r>
              <a:rPr lang="cs-CZ" altLang="cs-CZ" dirty="0"/>
              <a:t>Katedra správní vědy a správního práva </a:t>
            </a:r>
          </a:p>
          <a:p>
            <a:pPr>
              <a:defRPr/>
            </a:pPr>
            <a:endParaRPr lang="cs-CZ" dirty="0"/>
          </a:p>
        </p:txBody>
      </p:sp>
      <p:sp>
        <p:nvSpPr>
          <p:cNvPr id="9221" name="Zástupný symbol pro číslo snímku 4"/>
          <p:cNvSpPr>
            <a:spLocks noGrp="1"/>
          </p:cNvSpPr>
          <p:nvPr>
            <p:ph type="sldNum" sz="quarter" idx="11"/>
          </p:nvPr>
        </p:nvSpPr>
        <p:spPr>
          <a:noFill/>
        </p:spPr>
        <p:txBody>
          <a:bodyPr/>
          <a:lstStyle/>
          <a:p>
            <a:fld id="{DED4436E-AF8F-4F88-99A4-F156C2745A1F}" type="slidenum">
              <a:rPr lang="cs-CZ" altLang="cs-CZ" smtClean="0"/>
              <a:pPr/>
              <a:t>8</a:t>
            </a:fld>
            <a:endParaRPr lang="cs-CZ" altLang="cs-CZ"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945925"/>
            <a:ext cx="8086635" cy="425675"/>
          </a:xfrm>
        </p:spPr>
        <p:txBody>
          <a:bodyPr/>
          <a:lstStyle/>
          <a:p>
            <a:r>
              <a:rPr lang="cs-CZ" i="1" dirty="0" smtClean="0">
                <a:effectLst>
                  <a:outerShdw blurRad="38100" dist="38100" dir="2700000" algn="tl">
                    <a:srgbClr val="000000">
                      <a:alpha val="43137"/>
                    </a:srgbClr>
                  </a:outerShdw>
                </a:effectLst>
              </a:rPr>
              <a:t>V našich zemích:</a:t>
            </a:r>
            <a:endParaRPr lang="cs-CZ" i="1" dirty="0">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509589" y="1445078"/>
            <a:ext cx="8082321" cy="4442506"/>
          </a:xfrm>
        </p:spPr>
        <p:txBody>
          <a:bodyPr/>
          <a:lstStyle/>
          <a:p>
            <a:pPr algn="just"/>
            <a:r>
              <a:rPr lang="cs-CZ" sz="2000" dirty="0"/>
              <a:t>Vznik </a:t>
            </a:r>
            <a:r>
              <a:rPr lang="cs-CZ" sz="2000" i="1" dirty="0">
                <a:effectLst>
                  <a:outerShdw blurRad="38100" dist="38100" dir="2700000" algn="tl">
                    <a:srgbClr val="000000">
                      <a:alpha val="43137"/>
                    </a:srgbClr>
                  </a:outerShdw>
                </a:effectLst>
              </a:rPr>
              <a:t>byrokracie</a:t>
            </a:r>
            <a:r>
              <a:rPr lang="cs-CZ" sz="2000" dirty="0"/>
              <a:t> (profesionální úředníci) – </a:t>
            </a:r>
            <a:r>
              <a:rPr lang="cs-CZ" sz="2000" i="1" dirty="0"/>
              <a:t>absolutistický stát</a:t>
            </a:r>
            <a:r>
              <a:rPr lang="cs-CZ" sz="2000" dirty="0"/>
              <a:t>. Stát si vytváří úřední aparát, hierarchický, řízení interními předpisy a pokyny. Vznik „úřednického stavu“ sloužícího státu. </a:t>
            </a:r>
          </a:p>
          <a:p>
            <a:r>
              <a:rPr lang="cs-CZ" sz="2000" dirty="0"/>
              <a:t> </a:t>
            </a:r>
            <a:r>
              <a:rPr lang="cs-CZ" sz="2000" dirty="0">
                <a:effectLst>
                  <a:outerShdw blurRad="38100" dist="38100" dir="2700000" algn="tl">
                    <a:srgbClr val="000000">
                      <a:alpha val="43137"/>
                    </a:srgbClr>
                  </a:outerShdw>
                </a:effectLst>
              </a:rPr>
              <a:t>Státní služba </a:t>
            </a:r>
            <a:r>
              <a:rPr lang="cs-CZ" sz="2000" dirty="0"/>
              <a:t>v moderním pojetí – od poslední čtvrtiny 19. století /</a:t>
            </a:r>
            <a:r>
              <a:rPr lang="cs-CZ" sz="2000" b="1" i="1" dirty="0"/>
              <a:t>právní stát</a:t>
            </a:r>
            <a:r>
              <a:rPr lang="cs-CZ" sz="2000" dirty="0"/>
              <a:t>/.</a:t>
            </a:r>
          </a:p>
          <a:p>
            <a:pPr algn="just"/>
            <a:r>
              <a:rPr lang="cs-CZ" sz="2000" dirty="0"/>
              <a:t>Vyústilo v přijetí z.č.15/1914 </a:t>
            </a:r>
            <a:r>
              <a:rPr lang="cs-CZ" sz="2000" dirty="0" err="1"/>
              <a:t>Ř.z</a:t>
            </a:r>
            <a:r>
              <a:rPr lang="cs-CZ" sz="2000" dirty="0"/>
              <a:t>. – </a:t>
            </a:r>
            <a:r>
              <a:rPr lang="cs-CZ" sz="2000" dirty="0">
                <a:effectLst>
                  <a:outerShdw blurRad="38100" dist="38100" dir="2700000" algn="tl">
                    <a:srgbClr val="000000">
                      <a:alpha val="43137"/>
                    </a:srgbClr>
                  </a:outerShdw>
                </a:effectLst>
              </a:rPr>
              <a:t>o služebním poměru státních zaměstnanců a státních zřízenců</a:t>
            </a:r>
            <a:r>
              <a:rPr lang="cs-CZ" sz="2000" dirty="0"/>
              <a:t> - tzv. </a:t>
            </a:r>
            <a:r>
              <a:rPr lang="cs-CZ" sz="2000" i="1" dirty="0">
                <a:effectLst>
                  <a:outerShdw blurRad="38100" dist="38100" dir="2700000" algn="tl">
                    <a:srgbClr val="000000">
                      <a:alpha val="43137"/>
                    </a:srgbClr>
                  </a:outerShdw>
                </a:effectLst>
              </a:rPr>
              <a:t>Služební pragmatika </a:t>
            </a:r>
            <a:r>
              <a:rPr lang="cs-CZ" sz="2000" i="1" dirty="0"/>
              <a:t>( systém definitivy – </a:t>
            </a:r>
            <a:r>
              <a:rPr lang="cs-CZ" sz="2000" b="1" i="1" dirty="0"/>
              <a:t>kariérní </a:t>
            </a:r>
            <a:r>
              <a:rPr lang="cs-CZ" sz="2000" i="1" dirty="0"/>
              <a:t>– tj. celoživotní služba, zaručený postup).</a:t>
            </a:r>
          </a:p>
          <a:p>
            <a:r>
              <a:rPr lang="cs-CZ" sz="2000" dirty="0"/>
              <a:t>Československá republika převzala, pěstovala („státní zaměstnanci“)</a:t>
            </a:r>
          </a:p>
          <a:p>
            <a:r>
              <a:rPr lang="cs-CZ" sz="2000" dirty="0"/>
              <a:t>Po r.1945 očista  od kolaborantů,</a:t>
            </a:r>
          </a:p>
          <a:p>
            <a:pPr algn="just"/>
            <a:r>
              <a:rPr lang="cs-CZ" sz="2000" dirty="0"/>
              <a:t>Po r. 1948 odstraňování práv veřejných zaměstnanců, podřízení politickému řízení (vedoucí jedna politická strana), </a:t>
            </a:r>
            <a:r>
              <a:rPr lang="cs-CZ" sz="2000" i="1" dirty="0">
                <a:effectLst>
                  <a:outerShdw blurRad="38100" dist="38100" dir="2700000" algn="tl">
                    <a:srgbClr val="000000">
                      <a:alpha val="43137"/>
                    </a:srgbClr>
                  </a:outerShdw>
                </a:effectLst>
              </a:rPr>
              <a:t>postupná </a:t>
            </a:r>
            <a:r>
              <a:rPr lang="cs-CZ" sz="2000" b="1" i="1" dirty="0">
                <a:effectLst>
                  <a:outerShdw blurRad="38100" dist="38100" dir="2700000" algn="tl">
                    <a:srgbClr val="000000">
                      <a:alpha val="43137"/>
                    </a:srgbClr>
                  </a:outerShdw>
                </a:effectLst>
              </a:rPr>
              <a:t>unifikace s PP </a:t>
            </a:r>
            <a:r>
              <a:rPr lang="cs-CZ" sz="2000" i="1" dirty="0">
                <a:effectLst>
                  <a:outerShdw blurRad="38100" dist="38100" dir="2700000" algn="tl">
                    <a:srgbClr val="000000">
                      <a:alpha val="43137"/>
                    </a:srgbClr>
                  </a:outerShdw>
                </a:effectLst>
              </a:rPr>
              <a:t>vztahy </a:t>
            </a:r>
            <a:r>
              <a:rPr lang="cs-CZ" sz="2000" i="1" dirty="0"/>
              <a:t>(„všichni stejní zaměstnanci jsou, stát jako hlavní zaměstnavatel“)</a:t>
            </a:r>
            <a:r>
              <a:rPr lang="cs-CZ" sz="2000" dirty="0"/>
              <a:t>, završeno přijetím </a:t>
            </a:r>
            <a:r>
              <a:rPr lang="cs-CZ" sz="2000" dirty="0">
                <a:effectLst>
                  <a:outerShdw blurRad="38100" dist="38100" dir="2700000" algn="tl">
                    <a:srgbClr val="000000">
                      <a:alpha val="43137"/>
                    </a:srgbClr>
                  </a:outerShdw>
                </a:effectLst>
              </a:rPr>
              <a:t>Zákoníku práce</a:t>
            </a:r>
            <a:r>
              <a:rPr lang="cs-CZ" sz="2000" dirty="0"/>
              <a:t> v r. 1965.  </a:t>
            </a:r>
            <a:endParaRPr lang="cs-CZ" sz="2000" i="1" dirty="0"/>
          </a:p>
          <a:p>
            <a:endParaRPr lang="cs-CZ" dirty="0"/>
          </a:p>
        </p:txBody>
      </p:sp>
      <p:sp>
        <p:nvSpPr>
          <p:cNvPr id="4" name="Zástupný symbol pro zápatí 3"/>
          <p:cNvSpPr>
            <a:spLocks noGrp="1"/>
          </p:cNvSpPr>
          <p:nvPr>
            <p:ph type="ftr" sz="quarter" idx="10"/>
          </p:nvPr>
        </p:nvSpPr>
        <p:spPr/>
        <p:txBody>
          <a:bodyPr/>
          <a:lstStyle/>
          <a:p>
            <a:r>
              <a:rPr lang="cs-CZ" altLang="cs-CZ" dirty="0"/>
              <a:t>Katedra správní vědy a správního práva </a:t>
            </a:r>
          </a:p>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1876254334"/>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1282</TotalTime>
  <Words>2388</Words>
  <Application>Microsoft Office PowerPoint</Application>
  <PresentationFormat>Předvádění na obrazovce (4:3)</PresentationFormat>
  <Paragraphs>356</Paragraphs>
  <Slides>35</Slides>
  <Notes>5</Notes>
  <HiddenSlides>0</HiddenSlides>
  <MMClips>0</MMClips>
  <ScaleCrop>false</ScaleCrop>
  <HeadingPairs>
    <vt:vector size="4" baseType="variant">
      <vt:variant>
        <vt:lpstr>Motiv</vt:lpstr>
      </vt:variant>
      <vt:variant>
        <vt:i4>1</vt:i4>
      </vt:variant>
      <vt:variant>
        <vt:lpstr>Nadpisy snímků</vt:lpstr>
      </vt:variant>
      <vt:variant>
        <vt:i4>35</vt:i4>
      </vt:variant>
    </vt:vector>
  </HeadingPairs>
  <TitlesOfParts>
    <vt:vector size="36" baseType="lpstr">
      <vt:lpstr>Prezentace_MU_CZ</vt:lpstr>
      <vt:lpstr>  BM505Zk  Základy správní vědy 6. přednáška 29.10.2021  Personální stránka veřejné správy. Veřejná služba.  Etické kodexy veřejné správy.      doc.JUDr. Soňa Skulová, Ph.D.</vt:lpstr>
      <vt:lpstr>Obsah přednášky:</vt:lpstr>
      <vt:lpstr>1. Personální základ veřejné správy</vt:lpstr>
      <vt:lpstr>V moderním právním státě</vt:lpstr>
      <vt:lpstr>2. Veřejná služba:</vt:lpstr>
      <vt:lpstr>Požadavky na veřejnou službu v moderním právním státě :</vt:lpstr>
      <vt:lpstr>Jak jsou zvýšené požadavky na veřejnou službu zajištěny:</vt:lpstr>
      <vt:lpstr>Historický vývoj veřejné služby: </vt:lpstr>
      <vt:lpstr>V našich zemích:</vt:lpstr>
      <vt:lpstr>Recentní vývoj ( po r.1989)</vt:lpstr>
      <vt:lpstr>Platná úprava rozlišuje : </vt:lpstr>
      <vt:lpstr>Pojem a znaky „státní služby“</vt:lpstr>
      <vt:lpstr>Pojem a znaky „státní služby“ (1)</vt:lpstr>
      <vt:lpstr>Pojem a znaky „státní služby“ (2)</vt:lpstr>
      <vt:lpstr>Zákon o státní službě  </vt:lpstr>
      <vt:lpstr>Zákon o státní službě - předmět úpravy:</vt:lpstr>
      <vt:lpstr>Pojmy: státní zaměstnanec, správní úřad, státní správa</vt:lpstr>
      <vt:lpstr>Organizace státní služby</vt:lpstr>
      <vt:lpstr>Povinnosti státních zaměstnanců (§ 77)</vt:lpstr>
      <vt:lpstr>Práva státních zaměstnanců (§ 79)</vt:lpstr>
      <vt:lpstr>Omezení práv státních zaměstnanců</vt:lpstr>
      <vt:lpstr>3. Etika veřejné správy  3.a) Význam etiky veřejné správy  - pro  společnost („veřejný zájem“¨), - pro občany, právnické osoby („soukromý zájem“)  </vt:lpstr>
      <vt:lpstr>Morální regulace chování úředníka v moderních (právních) státech</vt:lpstr>
      <vt:lpstr>3.b) Pojem „profesní etika“</vt:lpstr>
      <vt:lpstr>Etika veřejné správy – pojem:</vt:lpstr>
      <vt:lpstr>3.c) Základní principy řízení etiky ve veřejné správě = „etická infrastruktura“ . - aneb co lze dělat a zlepšovat na poli etiky:</vt:lpstr>
      <vt:lpstr>Etická infrastruktura (podle OECD) -  tři základní oblasti: </vt:lpstr>
      <vt:lpstr>Postavení veřejných úředníků v Evropě a podpora etiky veřejné správy:</vt:lpstr>
      <vt:lpstr>3.d) V ČR - Etický kodex  zaměstnanců ve veřejné správě </vt:lpstr>
      <vt:lpstr>   Ale také: Deset principů dobré správy (dle Veřejného ochránce práv) - tzv „desatero“ (z roku 2006):</vt:lpstr>
      <vt:lpstr>EXKURZ: Problematika střetu zájmů       (=  konfliktu zájmu veřejného a zájmů soukromých)</vt:lpstr>
      <vt:lpstr>Otázka střetu zájmů při výkonu veřejné služby </vt:lpstr>
      <vt:lpstr>Úprava střetu zájmů (tj. ochrana veřejného zájmu):</vt:lpstr>
      <vt:lpstr>Prameny ke studiu:</vt:lpstr>
      <vt:lpstr>Děkuji za výdrž, a za pozornost.</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Lukas Potesil</dc:creator>
  <cp:lastModifiedBy>Uzivatel</cp:lastModifiedBy>
  <cp:revision>122</cp:revision>
  <cp:lastPrinted>1601-01-01T00:00:00Z</cp:lastPrinted>
  <dcterms:created xsi:type="dcterms:W3CDTF">2016-09-26T07:53:44Z</dcterms:created>
  <dcterms:modified xsi:type="dcterms:W3CDTF">2021-10-28T05:20:00Z</dcterms:modified>
</cp:coreProperties>
</file>