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3"/>
  </p:notesMasterIdLst>
  <p:handoutMasterIdLst>
    <p:handoutMasterId r:id="rId24"/>
  </p:handoutMasterIdLst>
  <p:sldIdLst>
    <p:sldId id="256" r:id="rId2"/>
    <p:sldId id="319" r:id="rId3"/>
    <p:sldId id="309" r:id="rId4"/>
    <p:sldId id="320" r:id="rId5"/>
    <p:sldId id="322" r:id="rId6"/>
    <p:sldId id="321" r:id="rId7"/>
    <p:sldId id="324" r:id="rId8"/>
    <p:sldId id="325" r:id="rId9"/>
    <p:sldId id="326" r:id="rId10"/>
    <p:sldId id="327" r:id="rId11"/>
    <p:sldId id="328" r:id="rId12"/>
    <p:sldId id="329" r:id="rId13"/>
    <p:sldId id="330" r:id="rId14"/>
    <p:sldId id="331" r:id="rId15"/>
    <p:sldId id="332" r:id="rId16"/>
    <p:sldId id="333" r:id="rId17"/>
    <p:sldId id="335" r:id="rId18"/>
    <p:sldId id="336" r:id="rId19"/>
    <p:sldId id="334" r:id="rId20"/>
    <p:sldId id="323" r:id="rId21"/>
    <p:sldId id="297" r:id="rId2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98" d="100"/>
          <a:sy n="98" d="100"/>
        </p:scale>
        <p:origin x="102" y="48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 (T. Svoboda)</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Krizové řízení a pandemický kontext</a:t>
            </a:r>
            <a:br>
              <a:rPr lang="cs-CZ" dirty="0"/>
            </a:br>
            <a:r>
              <a:rPr lang="cs-CZ" sz="3200" dirty="0"/>
              <a:t>(2. část přednášky „Správa bezpečnosti“)</a:t>
            </a:r>
            <a:endParaRPr lang="cs-CZ" dirty="0"/>
          </a:p>
        </p:txBody>
      </p:sp>
      <p:sp>
        <p:nvSpPr>
          <p:cNvPr id="5" name="Podnadpis 4"/>
          <p:cNvSpPr>
            <a:spLocks noGrp="1"/>
          </p:cNvSpPr>
          <p:nvPr>
            <p:ph type="subTitle" idx="1"/>
          </p:nvPr>
        </p:nvSpPr>
        <p:spPr/>
        <p:txBody>
          <a:bodyPr/>
          <a:lstStyle/>
          <a:p>
            <a:r>
              <a:rPr lang="cs-CZ" b="1" dirty="0"/>
              <a:t>BM507Zk Vybrané otázky správního práva a veřejné správy II</a:t>
            </a:r>
          </a:p>
          <a:p>
            <a:r>
              <a:rPr lang="cs-CZ" dirty="0"/>
              <a:t>Tomáš Svoboda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Krizové řízení – krizové situace</a:t>
            </a:r>
          </a:p>
        </p:txBody>
      </p:sp>
      <p:sp>
        <p:nvSpPr>
          <p:cNvPr id="5" name="Zástupný symbol pro obsah 4"/>
          <p:cNvSpPr>
            <a:spLocks noGrp="1"/>
          </p:cNvSpPr>
          <p:nvPr>
            <p:ph idx="1"/>
          </p:nvPr>
        </p:nvSpPr>
        <p:spPr/>
        <p:txBody>
          <a:bodyPr/>
          <a:lstStyle/>
          <a:p>
            <a:r>
              <a:rPr lang="cs-CZ" b="1" dirty="0"/>
              <a:t>Stav ohrožení státu</a:t>
            </a:r>
          </a:p>
          <a:p>
            <a:pPr lvl="1"/>
            <a:r>
              <a:rPr lang="cs-CZ" dirty="0"/>
              <a:t>Základ v ústavním </a:t>
            </a:r>
            <a:r>
              <a:rPr lang="cs-CZ" b="1" dirty="0"/>
              <a:t>zákoně o bezpečnosti ČR</a:t>
            </a:r>
          </a:p>
          <a:p>
            <a:pPr marL="1200150" lvl="2" indent="-285750">
              <a:buFont typeface="Wingdings" panose="05000000000000000000" pitchFamily="2" charset="2"/>
              <a:buChar char="v"/>
            </a:pPr>
            <a:r>
              <a:rPr lang="cs-CZ" i="1" dirty="0">
                <a:solidFill>
                  <a:srgbClr val="0000DC"/>
                </a:solidFill>
              </a:rPr>
              <a:t>je-li bezprostředně ohrožena svrchovanost státu nebo územní celistvost státu anebo jeho demokratické základy</a:t>
            </a:r>
          </a:p>
          <a:p>
            <a:pPr lvl="1"/>
            <a:r>
              <a:rPr lang="cs-CZ" dirty="0"/>
              <a:t>Vyhlašuje </a:t>
            </a:r>
            <a:r>
              <a:rPr lang="cs-CZ" b="1" dirty="0"/>
              <a:t>Parlament na návrh vlády</a:t>
            </a:r>
          </a:p>
          <a:p>
            <a:pPr marL="1200150" lvl="2" indent="-285750">
              <a:buFont typeface="Wingdings" panose="05000000000000000000" pitchFamily="2" charset="2"/>
              <a:buChar char="v"/>
            </a:pPr>
            <a:r>
              <a:rPr lang="cs-CZ" i="1" dirty="0">
                <a:solidFill>
                  <a:srgbClr val="0000DC"/>
                </a:solidFill>
              </a:rPr>
              <a:t>K přijetí usnesení o vyhlášení stavu ohrožení státu je třeba souhlasu nadpoloviční většiny všech poslanců a souhlasu nadpoloviční většiny všech senátorů.</a:t>
            </a:r>
          </a:p>
          <a:p>
            <a:pPr lvl="1"/>
            <a:r>
              <a:rPr lang="cs-CZ" dirty="0"/>
              <a:t>Minimalistická úprava…</a:t>
            </a:r>
          </a:p>
          <a:p>
            <a:r>
              <a:rPr lang="cs-CZ" b="1" dirty="0"/>
              <a:t>Válečný stav</a:t>
            </a:r>
          </a:p>
          <a:p>
            <a:pPr lvl="1"/>
            <a:r>
              <a:rPr lang="cs-CZ" dirty="0"/>
              <a:t>Základ v Ústavě (čl. 43/1)</a:t>
            </a:r>
          </a:p>
          <a:p>
            <a:pPr lvl="2"/>
            <a:r>
              <a:rPr lang="cs-CZ" i="1" dirty="0">
                <a:solidFill>
                  <a:srgbClr val="0000DC"/>
                </a:solidFill>
              </a:rPr>
              <a:t>Parlament rozhoduje o vyhlášení válečného stavu, je-li Česká republika napadena, nebo je-li třeba plnit mezinárodní smluvní závazky o společné obraně proti napadení.</a:t>
            </a:r>
          </a:p>
          <a:p>
            <a:pPr lvl="1"/>
            <a:r>
              <a:rPr lang="cs-CZ" dirty="0"/>
              <a:t>Pro celé území státu</a:t>
            </a:r>
          </a:p>
          <a:p>
            <a:pPr lvl="1"/>
            <a:r>
              <a:rPr lang="cs-CZ" dirty="0"/>
              <a:t>Již ale </a:t>
            </a:r>
            <a:r>
              <a:rPr lang="cs-CZ" b="1" dirty="0"/>
              <a:t>není navázán </a:t>
            </a:r>
            <a:r>
              <a:rPr lang="cs-CZ" dirty="0"/>
              <a:t>na krizový zákon (</a:t>
            </a:r>
            <a:r>
              <a:rPr lang="cs-CZ" dirty="0" err="1"/>
              <a:t>kr.</a:t>
            </a:r>
            <a:r>
              <a:rPr lang="cs-CZ" dirty="0"/>
              <a:t> řízení)</a:t>
            </a:r>
          </a:p>
        </p:txBody>
      </p:sp>
    </p:spTree>
    <p:extLst>
      <p:ext uri="{BB962C8B-B14F-4D97-AF65-F5344CB8AC3E}">
        <p14:creationId xmlns:p14="http://schemas.microsoft.com/office/powerpoint/2010/main" val="866408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Krizové řízení – krizové situace</a:t>
            </a:r>
          </a:p>
        </p:txBody>
      </p:sp>
      <p:sp>
        <p:nvSpPr>
          <p:cNvPr id="5" name="Zástupný symbol pro obsah 4"/>
          <p:cNvSpPr>
            <a:spLocks noGrp="1"/>
          </p:cNvSpPr>
          <p:nvPr>
            <p:ph idx="1"/>
          </p:nvPr>
        </p:nvSpPr>
        <p:spPr/>
        <p:txBody>
          <a:bodyPr/>
          <a:lstStyle/>
          <a:p>
            <a:r>
              <a:rPr lang="cs-CZ" b="1" dirty="0"/>
              <a:t>Mimořádné stavy</a:t>
            </a:r>
          </a:p>
          <a:p>
            <a:pPr lvl="1"/>
            <a:r>
              <a:rPr lang="cs-CZ" dirty="0"/>
              <a:t>Ústavní zákon o bezpečnosti ČR – určitá „hierarchie“:</a:t>
            </a:r>
          </a:p>
          <a:p>
            <a:pPr lvl="2"/>
            <a:r>
              <a:rPr lang="cs-CZ" i="1" dirty="0">
                <a:solidFill>
                  <a:srgbClr val="0000DC"/>
                </a:solidFill>
              </a:rPr>
              <a:t>Je-li bezprostředně ohrožena svrchovanost, územní celistvost, demokratické základy České republiky nebo ve značném rozsahu vnitřní pořádek a bezpečnost, životy a zdraví, majetkové hodnoty nebo životní prostředí anebo je-li třeba plnit mezinárodní závazky o společné obraně, může se </a:t>
            </a:r>
            <a:r>
              <a:rPr lang="cs-CZ" b="1" i="1" dirty="0">
                <a:solidFill>
                  <a:srgbClr val="0000DC"/>
                </a:solidFill>
              </a:rPr>
              <a:t>vyhlásit podle intenzity, územního rozsahu a charakteru situace</a:t>
            </a:r>
            <a:r>
              <a:rPr lang="cs-CZ" i="1" dirty="0">
                <a:solidFill>
                  <a:srgbClr val="0000DC"/>
                </a:solidFill>
              </a:rPr>
              <a:t> nouzový stav, stav ohrožení státu nebo válečný stav.</a:t>
            </a:r>
            <a:endParaRPr lang="cs-CZ" dirty="0">
              <a:solidFill>
                <a:srgbClr val="0000DC"/>
              </a:solidFill>
            </a:endParaRPr>
          </a:p>
          <a:p>
            <a:pPr lvl="1"/>
            <a:r>
              <a:rPr lang="cs-CZ" dirty="0"/>
              <a:t>Obecně tzv. mimořádné stavy projevem tzv. </a:t>
            </a:r>
            <a:r>
              <a:rPr lang="cs-CZ" b="1" dirty="0"/>
              <a:t>mimořádného vládnutí</a:t>
            </a:r>
            <a:endParaRPr lang="cs-CZ" dirty="0"/>
          </a:p>
          <a:p>
            <a:pPr lvl="1"/>
            <a:r>
              <a:rPr lang="cs-CZ" dirty="0"/>
              <a:t>Podstata = vládnutí za tzv. mimořádné situace vyžaduje jiné (zpravidla </a:t>
            </a:r>
            <a:r>
              <a:rPr lang="cs-CZ" b="1" dirty="0"/>
              <a:t>silnější) nástroje</a:t>
            </a:r>
          </a:p>
          <a:p>
            <a:pPr lvl="1"/>
            <a:r>
              <a:rPr lang="cs-CZ" dirty="0"/>
              <a:t>V praxi zpravidla </a:t>
            </a:r>
            <a:r>
              <a:rPr lang="cs-CZ" b="1" dirty="0"/>
              <a:t>posilování moci výkonné vůči moci zákonodárné</a:t>
            </a:r>
          </a:p>
          <a:p>
            <a:pPr lvl="1"/>
            <a:endParaRPr lang="cs-CZ" b="1" dirty="0"/>
          </a:p>
          <a:p>
            <a:pPr lvl="1"/>
            <a:r>
              <a:rPr lang="cs-CZ" b="1" dirty="0"/>
              <a:t>Konflikt: </a:t>
            </a:r>
            <a:r>
              <a:rPr lang="cs-CZ" b="1" i="1" dirty="0">
                <a:solidFill>
                  <a:srgbClr val="0000DC"/>
                </a:solidFill>
              </a:rPr>
              <a:t>efektivnost vládnutí x ochrana práva jednotlivců</a:t>
            </a:r>
          </a:p>
          <a:p>
            <a:pPr lvl="1"/>
            <a:r>
              <a:rPr lang="cs-CZ" dirty="0"/>
              <a:t>„Řešení“ = limity mimořádného vládnutí, typicky </a:t>
            </a:r>
            <a:r>
              <a:rPr lang="cs-CZ" b="1" dirty="0"/>
              <a:t>silné důvody</a:t>
            </a:r>
            <a:r>
              <a:rPr lang="cs-CZ" dirty="0"/>
              <a:t>, </a:t>
            </a:r>
            <a:r>
              <a:rPr lang="cs-CZ" b="1" dirty="0"/>
              <a:t>dočasnost</a:t>
            </a:r>
            <a:r>
              <a:rPr lang="cs-CZ" dirty="0"/>
              <a:t> a </a:t>
            </a:r>
            <a:r>
              <a:rPr lang="cs-CZ" b="1" dirty="0"/>
              <a:t>kontrola </a:t>
            </a:r>
            <a:r>
              <a:rPr lang="cs-CZ" dirty="0"/>
              <a:t>(zpravidla mocí zákonodárnou = „parlamentarizace“ mimořádných stavů)</a:t>
            </a:r>
          </a:p>
          <a:p>
            <a:pPr lvl="1"/>
            <a:endParaRPr lang="cs-CZ" dirty="0"/>
          </a:p>
        </p:txBody>
      </p:sp>
    </p:spTree>
    <p:extLst>
      <p:ext uri="{BB962C8B-B14F-4D97-AF65-F5344CB8AC3E}">
        <p14:creationId xmlns:p14="http://schemas.microsoft.com/office/powerpoint/2010/main" val="3628189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Krizové řízení – nástroje</a:t>
            </a:r>
          </a:p>
        </p:txBody>
      </p:sp>
      <p:sp>
        <p:nvSpPr>
          <p:cNvPr id="5" name="Zástupný symbol pro obsah 4"/>
          <p:cNvSpPr>
            <a:spLocks noGrp="1"/>
          </p:cNvSpPr>
          <p:nvPr>
            <p:ph idx="1"/>
          </p:nvPr>
        </p:nvSpPr>
        <p:spPr/>
        <p:txBody>
          <a:bodyPr/>
          <a:lstStyle/>
          <a:p>
            <a:r>
              <a:rPr lang="cs-CZ" b="1" dirty="0"/>
              <a:t>Různá pravidla pro spolupráci orgánů VS</a:t>
            </a:r>
          </a:p>
          <a:p>
            <a:pPr lvl="1"/>
            <a:r>
              <a:rPr lang="cs-CZ" b="1" dirty="0">
                <a:solidFill>
                  <a:srgbClr val="0000DC"/>
                </a:solidFill>
              </a:rPr>
              <a:t>§ 4 </a:t>
            </a:r>
            <a:r>
              <a:rPr lang="cs-CZ" b="1" dirty="0" err="1">
                <a:solidFill>
                  <a:srgbClr val="0000DC"/>
                </a:solidFill>
              </a:rPr>
              <a:t>ZKrŘ</a:t>
            </a:r>
            <a:endParaRPr lang="cs-CZ" b="1" dirty="0">
              <a:solidFill>
                <a:srgbClr val="0000DC"/>
              </a:solidFill>
            </a:endParaRPr>
          </a:p>
          <a:p>
            <a:pPr lvl="1"/>
            <a:r>
              <a:rPr lang="cs-CZ" i="1" dirty="0">
                <a:solidFill>
                  <a:srgbClr val="0000DC"/>
                </a:solidFill>
              </a:rPr>
              <a:t>(1) Vláda při zajišťování připravenosti České republiky na krizové situace, </a:t>
            </a:r>
            <a:r>
              <a:rPr lang="cs-CZ" b="1" i="1" dirty="0">
                <a:solidFill>
                  <a:srgbClr val="0000DC"/>
                </a:solidFill>
              </a:rPr>
              <a:t>při jejich řešení </a:t>
            </a:r>
            <a:r>
              <a:rPr lang="cs-CZ" i="1" dirty="0">
                <a:solidFill>
                  <a:srgbClr val="0000DC"/>
                </a:solidFill>
              </a:rPr>
              <a:t>nebo k ochraně kritické infrastruktury</a:t>
            </a:r>
          </a:p>
          <a:p>
            <a:pPr lvl="2"/>
            <a:r>
              <a:rPr lang="cs-CZ" b="1" i="1" dirty="0">
                <a:solidFill>
                  <a:srgbClr val="0000DC"/>
                </a:solidFill>
              </a:rPr>
              <a:t>a) ukládá úkoly ostatním orgánům krizového řízení, řídí a kontroluje jejich činnost,</a:t>
            </a:r>
          </a:p>
          <a:p>
            <a:pPr lvl="2"/>
            <a:r>
              <a:rPr lang="cs-CZ" b="1" i="1" dirty="0">
                <a:solidFill>
                  <a:srgbClr val="0000DC"/>
                </a:solidFill>
              </a:rPr>
              <a:t>b) určuje ministerstvo nebo jiný ústřední správní úřad pro koordinaci přípravy na řešení konkrétní krizové situace</a:t>
            </a:r>
            <a:r>
              <a:rPr lang="cs-CZ" i="1" dirty="0">
                <a:solidFill>
                  <a:srgbClr val="0000DC"/>
                </a:solidFill>
              </a:rPr>
              <a:t> v případě, kdy příslušnost ke koordinující funkci nevyplývá z působností stanovených ve zvláštním právním předpisu,7)</a:t>
            </a:r>
          </a:p>
          <a:p>
            <a:pPr lvl="2"/>
            <a:r>
              <a:rPr lang="cs-CZ" b="1" i="1" dirty="0">
                <a:solidFill>
                  <a:srgbClr val="0000DC"/>
                </a:solidFill>
              </a:rPr>
              <a:t>c) zřizuje Ústřední krizový štáb jako svůj pracovní orgán k řešení krizových situací,</a:t>
            </a:r>
          </a:p>
          <a:p>
            <a:pPr lvl="2"/>
            <a:r>
              <a:rPr lang="cs-CZ" i="1" dirty="0">
                <a:solidFill>
                  <a:srgbClr val="0000DC"/>
                </a:solidFill>
              </a:rPr>
              <a:t>d) stanoví průřezová a odvětvová kritéria pro určení prvku kritické infrastruktury,</a:t>
            </a:r>
          </a:p>
          <a:p>
            <a:pPr lvl="2"/>
            <a:r>
              <a:rPr lang="cs-CZ" i="1" dirty="0">
                <a:solidFill>
                  <a:srgbClr val="0000DC"/>
                </a:solidFill>
              </a:rPr>
              <a:t>e) rozhoduje na základě seznamu předloženého Ministerstvem vnitra o prvcích kritické infrastruktury a prvcích evropské kritické infrastruktury, jejichž provozovatelem je organizační složka státu.</a:t>
            </a:r>
          </a:p>
          <a:p>
            <a:pPr lvl="1"/>
            <a:r>
              <a:rPr lang="cs-CZ" i="1" dirty="0">
                <a:solidFill>
                  <a:srgbClr val="0000DC"/>
                </a:solidFill>
              </a:rPr>
              <a:t>(2) Vláda při přípravě na krizové situace a při jejich řešení projednává s Českou národní bankou opatření, která se týkají působnosti této banky.</a:t>
            </a:r>
          </a:p>
          <a:p>
            <a:pPr lvl="1"/>
            <a:endParaRPr lang="cs-CZ" dirty="0"/>
          </a:p>
        </p:txBody>
      </p:sp>
    </p:spTree>
    <p:extLst>
      <p:ext uri="{BB962C8B-B14F-4D97-AF65-F5344CB8AC3E}">
        <p14:creationId xmlns:p14="http://schemas.microsoft.com/office/powerpoint/2010/main" val="245095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Krizové řízení – nástroje</a:t>
            </a:r>
          </a:p>
        </p:txBody>
      </p:sp>
      <p:sp>
        <p:nvSpPr>
          <p:cNvPr id="5" name="Zástupný symbol pro obsah 4"/>
          <p:cNvSpPr>
            <a:spLocks noGrp="1"/>
          </p:cNvSpPr>
          <p:nvPr>
            <p:ph idx="1"/>
          </p:nvPr>
        </p:nvSpPr>
        <p:spPr/>
        <p:txBody>
          <a:bodyPr/>
          <a:lstStyle/>
          <a:p>
            <a:r>
              <a:rPr lang="cs-CZ" b="1" dirty="0"/>
              <a:t>Omezení základních práv</a:t>
            </a:r>
          </a:p>
          <a:p>
            <a:pPr lvl="1"/>
            <a:r>
              <a:rPr lang="cs-CZ" b="1" dirty="0">
                <a:solidFill>
                  <a:srgbClr val="0000DC"/>
                </a:solidFill>
              </a:rPr>
              <a:t>§ 5 </a:t>
            </a:r>
            <a:r>
              <a:rPr lang="cs-CZ" b="1" dirty="0" err="1">
                <a:solidFill>
                  <a:srgbClr val="0000DC"/>
                </a:solidFill>
              </a:rPr>
              <a:t>ZKrŘ</a:t>
            </a:r>
            <a:endParaRPr lang="cs-CZ" b="1" dirty="0">
              <a:solidFill>
                <a:srgbClr val="0000DC"/>
              </a:solidFill>
            </a:endParaRPr>
          </a:p>
          <a:p>
            <a:pPr lvl="1"/>
            <a:r>
              <a:rPr lang="cs-CZ" i="1" dirty="0">
                <a:solidFill>
                  <a:srgbClr val="0000DC"/>
                </a:solidFill>
              </a:rPr>
              <a:t>Za nouzového stavu nebo za stavu ohrožení státu lze </a:t>
            </a:r>
            <a:r>
              <a:rPr lang="cs-CZ" b="1" i="1" dirty="0">
                <a:solidFill>
                  <a:srgbClr val="0000DC"/>
                </a:solidFill>
              </a:rPr>
              <a:t>na nezbytně nutnou dobu </a:t>
            </a:r>
            <a:r>
              <a:rPr lang="cs-CZ" i="1" dirty="0">
                <a:solidFill>
                  <a:srgbClr val="0000DC"/>
                </a:solidFill>
              </a:rPr>
              <a:t>a v </a:t>
            </a:r>
            <a:r>
              <a:rPr lang="cs-CZ" b="1" i="1" dirty="0">
                <a:solidFill>
                  <a:srgbClr val="0000DC"/>
                </a:solidFill>
              </a:rPr>
              <a:t>nezbytně nutném rozsahu </a:t>
            </a:r>
            <a:r>
              <a:rPr lang="cs-CZ" i="1" dirty="0">
                <a:solidFill>
                  <a:srgbClr val="0000DC"/>
                </a:solidFill>
              </a:rPr>
              <a:t>omezit</a:t>
            </a:r>
          </a:p>
          <a:p>
            <a:pPr lvl="2"/>
            <a:r>
              <a:rPr lang="cs-CZ" i="1" dirty="0">
                <a:solidFill>
                  <a:srgbClr val="0000DC"/>
                </a:solidFill>
              </a:rPr>
              <a:t>a) právo na </a:t>
            </a:r>
            <a:r>
              <a:rPr lang="cs-CZ" b="1" i="1" dirty="0">
                <a:solidFill>
                  <a:srgbClr val="0000DC"/>
                </a:solidFill>
              </a:rPr>
              <a:t>nedotknutelnost osoby </a:t>
            </a:r>
            <a:r>
              <a:rPr lang="cs-CZ" i="1" dirty="0">
                <a:solidFill>
                  <a:srgbClr val="0000DC"/>
                </a:solidFill>
              </a:rPr>
              <a:t>a </a:t>
            </a:r>
            <a:r>
              <a:rPr lang="cs-CZ" b="1" i="1" dirty="0">
                <a:solidFill>
                  <a:srgbClr val="0000DC"/>
                </a:solidFill>
              </a:rPr>
              <a:t>nedotknutelnost obydlí </a:t>
            </a:r>
            <a:r>
              <a:rPr lang="cs-CZ" i="1" dirty="0">
                <a:solidFill>
                  <a:srgbClr val="0000DC"/>
                </a:solidFill>
              </a:rPr>
              <a:t>při evakuaci osoby z místa, na kterém je bezprostředně ohrožena na životě nebo zdraví,</a:t>
            </a:r>
          </a:p>
          <a:p>
            <a:pPr lvl="2"/>
            <a:r>
              <a:rPr lang="cs-CZ" i="1" dirty="0">
                <a:solidFill>
                  <a:srgbClr val="0000DC"/>
                </a:solidFill>
              </a:rPr>
              <a:t>b) </a:t>
            </a:r>
            <a:r>
              <a:rPr lang="cs-CZ" b="1" i="1" dirty="0">
                <a:solidFill>
                  <a:srgbClr val="0000DC"/>
                </a:solidFill>
              </a:rPr>
              <a:t>vlastnické a užívací právo </a:t>
            </a:r>
            <a:r>
              <a:rPr lang="cs-CZ" i="1" dirty="0">
                <a:solidFill>
                  <a:srgbClr val="0000DC"/>
                </a:solidFill>
              </a:rPr>
              <a:t>právnických a fyzických osob k majetku (§ 29 a 31), pokud jde o nucené omezení práva vlastníka nebo uživatele z důvodu ochrany života, zdraví, majetku nebo životního prostředí, které jsou ohroženy krizovou situací, přičemž je za toto omezení poskytnuta přiměřená náhrada,</a:t>
            </a:r>
          </a:p>
          <a:p>
            <a:pPr lvl="2"/>
            <a:r>
              <a:rPr lang="cs-CZ" i="1" dirty="0">
                <a:solidFill>
                  <a:srgbClr val="0000DC"/>
                </a:solidFill>
              </a:rPr>
              <a:t>c) </a:t>
            </a:r>
            <a:r>
              <a:rPr lang="cs-CZ" b="1" i="1" dirty="0">
                <a:solidFill>
                  <a:srgbClr val="0000DC"/>
                </a:solidFill>
              </a:rPr>
              <a:t>svobodu pohybu a pobytu </a:t>
            </a:r>
            <a:r>
              <a:rPr lang="cs-CZ" i="1" dirty="0">
                <a:solidFill>
                  <a:srgbClr val="0000DC"/>
                </a:solidFill>
              </a:rPr>
              <a:t>ve vymezeném prostoru území ohroženého nebo postiženého krizovou situací,</a:t>
            </a:r>
          </a:p>
          <a:p>
            <a:pPr lvl="2"/>
            <a:r>
              <a:rPr lang="cs-CZ" i="1" dirty="0">
                <a:solidFill>
                  <a:srgbClr val="0000DC"/>
                </a:solidFill>
              </a:rPr>
              <a:t>d) </a:t>
            </a:r>
            <a:r>
              <a:rPr lang="cs-CZ" b="1" i="1" dirty="0">
                <a:solidFill>
                  <a:srgbClr val="0000DC"/>
                </a:solidFill>
              </a:rPr>
              <a:t>právo pokojně se shromažďovat </a:t>
            </a:r>
            <a:r>
              <a:rPr lang="cs-CZ" i="1" dirty="0">
                <a:solidFill>
                  <a:srgbClr val="0000DC"/>
                </a:solidFill>
              </a:rPr>
              <a:t>ve vymezeném prostoru území ohroženého nebo postiženého krizovou situací,</a:t>
            </a:r>
          </a:p>
          <a:p>
            <a:pPr lvl="2"/>
            <a:r>
              <a:rPr lang="cs-CZ" i="1" dirty="0">
                <a:solidFill>
                  <a:srgbClr val="0000DC"/>
                </a:solidFill>
              </a:rPr>
              <a:t>e) </a:t>
            </a:r>
            <a:r>
              <a:rPr lang="cs-CZ" b="1" i="1" dirty="0">
                <a:solidFill>
                  <a:srgbClr val="0000DC"/>
                </a:solidFill>
              </a:rPr>
              <a:t>právo provozovat podnikatelskou činnost</a:t>
            </a:r>
            <a:r>
              <a:rPr lang="cs-CZ" i="1" dirty="0">
                <a:solidFill>
                  <a:srgbClr val="0000DC"/>
                </a:solidFill>
              </a:rPr>
              <a:t>, která by ohrožovala prováděná krizová opatření nebo narušovala, popřípadě znemožňovala jejich provádění,</a:t>
            </a:r>
          </a:p>
          <a:p>
            <a:pPr lvl="2"/>
            <a:r>
              <a:rPr lang="cs-CZ" i="1" dirty="0">
                <a:solidFill>
                  <a:srgbClr val="0000DC"/>
                </a:solidFill>
              </a:rPr>
              <a:t>f) </a:t>
            </a:r>
            <a:r>
              <a:rPr lang="cs-CZ" b="1" i="1" dirty="0">
                <a:solidFill>
                  <a:srgbClr val="0000DC"/>
                </a:solidFill>
              </a:rPr>
              <a:t>právo na stávku</a:t>
            </a:r>
            <a:r>
              <a:rPr lang="cs-CZ" i="1" dirty="0">
                <a:solidFill>
                  <a:srgbClr val="0000DC"/>
                </a:solidFill>
              </a:rPr>
              <a:t>, pokud by tato stávka vedla k narušení, případně znemožnění záchranných a likvidačních prací.</a:t>
            </a:r>
          </a:p>
        </p:txBody>
      </p:sp>
    </p:spTree>
    <p:extLst>
      <p:ext uri="{BB962C8B-B14F-4D97-AF65-F5344CB8AC3E}">
        <p14:creationId xmlns:p14="http://schemas.microsoft.com/office/powerpoint/2010/main" val="3761561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Krizové řízení – nástroje</a:t>
            </a:r>
          </a:p>
        </p:txBody>
      </p:sp>
      <p:sp>
        <p:nvSpPr>
          <p:cNvPr id="5" name="Zástupný symbol pro obsah 4"/>
          <p:cNvSpPr>
            <a:spLocks noGrp="1"/>
          </p:cNvSpPr>
          <p:nvPr>
            <p:ph idx="1"/>
          </p:nvPr>
        </p:nvSpPr>
        <p:spPr/>
        <p:txBody>
          <a:bodyPr/>
          <a:lstStyle/>
          <a:p>
            <a:r>
              <a:rPr lang="cs-CZ" b="1" dirty="0"/>
              <a:t>Omezení základních práv</a:t>
            </a:r>
          </a:p>
          <a:p>
            <a:pPr lvl="1"/>
            <a:r>
              <a:rPr lang="cs-CZ" b="1" dirty="0">
                <a:solidFill>
                  <a:srgbClr val="0000DC"/>
                </a:solidFill>
              </a:rPr>
              <a:t>§ 6 </a:t>
            </a:r>
            <a:r>
              <a:rPr lang="cs-CZ" b="1" dirty="0" err="1">
                <a:solidFill>
                  <a:srgbClr val="0000DC"/>
                </a:solidFill>
              </a:rPr>
              <a:t>ZKrŘ</a:t>
            </a:r>
            <a:endParaRPr lang="cs-CZ" i="1" dirty="0">
              <a:solidFill>
                <a:srgbClr val="0000DC"/>
              </a:solidFill>
            </a:endParaRPr>
          </a:p>
          <a:p>
            <a:pPr lvl="1"/>
            <a:r>
              <a:rPr lang="cs-CZ" i="1" dirty="0">
                <a:solidFill>
                  <a:srgbClr val="0000DC"/>
                </a:solidFill>
              </a:rPr>
              <a:t>(1) Vláda je oprávněna v době trvání nouzového stavu na nezbytně nutnou dobu a v nezbytně nutném rozsahu </a:t>
            </a:r>
            <a:r>
              <a:rPr lang="cs-CZ" b="1" i="1" dirty="0">
                <a:solidFill>
                  <a:srgbClr val="0000DC"/>
                </a:solidFill>
              </a:rPr>
              <a:t>nařídit</a:t>
            </a:r>
          </a:p>
          <a:p>
            <a:pPr lvl="2"/>
            <a:r>
              <a:rPr lang="cs-CZ" i="1" dirty="0">
                <a:solidFill>
                  <a:srgbClr val="0000DC"/>
                </a:solidFill>
              </a:rPr>
              <a:t>a) </a:t>
            </a:r>
            <a:r>
              <a:rPr lang="cs-CZ" b="1" i="1" dirty="0">
                <a:solidFill>
                  <a:srgbClr val="0000DC"/>
                </a:solidFill>
              </a:rPr>
              <a:t>evakuaci</a:t>
            </a:r>
            <a:r>
              <a:rPr lang="cs-CZ" i="1" dirty="0">
                <a:solidFill>
                  <a:srgbClr val="0000DC"/>
                </a:solidFill>
              </a:rPr>
              <a:t> osob a majetku z vymezeného území,</a:t>
            </a:r>
          </a:p>
          <a:p>
            <a:pPr lvl="2"/>
            <a:r>
              <a:rPr lang="cs-CZ" i="1" dirty="0">
                <a:solidFill>
                  <a:srgbClr val="0000DC"/>
                </a:solidFill>
              </a:rPr>
              <a:t>b) </a:t>
            </a:r>
            <a:r>
              <a:rPr lang="cs-CZ" b="1" i="1" dirty="0">
                <a:solidFill>
                  <a:srgbClr val="0000DC"/>
                </a:solidFill>
              </a:rPr>
              <a:t>zákaz vstupu</a:t>
            </a:r>
            <a:r>
              <a:rPr lang="cs-CZ" i="1" dirty="0">
                <a:solidFill>
                  <a:srgbClr val="0000DC"/>
                </a:solidFill>
              </a:rPr>
              <a:t>, pobytu a pohybu osob na vymezených místech nebo území,</a:t>
            </a:r>
          </a:p>
          <a:p>
            <a:pPr lvl="2"/>
            <a:r>
              <a:rPr lang="cs-CZ" i="1" dirty="0">
                <a:solidFill>
                  <a:srgbClr val="0000DC"/>
                </a:solidFill>
              </a:rPr>
              <a:t>c) </a:t>
            </a:r>
            <a:r>
              <a:rPr lang="cs-CZ" b="1" i="1" dirty="0">
                <a:solidFill>
                  <a:srgbClr val="0000DC"/>
                </a:solidFill>
              </a:rPr>
              <a:t>ukládání pracovní povinnosti</a:t>
            </a:r>
            <a:r>
              <a:rPr lang="cs-CZ" i="1" dirty="0">
                <a:solidFill>
                  <a:srgbClr val="0000DC"/>
                </a:solidFill>
              </a:rPr>
              <a:t>, pracovní výpomoci nebo povinnosti poskytnout věcné prostředky,</a:t>
            </a:r>
          </a:p>
          <a:p>
            <a:pPr lvl="2"/>
            <a:r>
              <a:rPr lang="cs-CZ" i="1" dirty="0">
                <a:solidFill>
                  <a:srgbClr val="0000DC"/>
                </a:solidFill>
              </a:rPr>
              <a:t>d) </a:t>
            </a:r>
            <a:r>
              <a:rPr lang="cs-CZ" b="1" i="1" dirty="0">
                <a:solidFill>
                  <a:srgbClr val="0000DC"/>
                </a:solidFill>
              </a:rPr>
              <a:t>bezodkladné provádění staveb</a:t>
            </a:r>
            <a:r>
              <a:rPr lang="cs-CZ" i="1" dirty="0">
                <a:solidFill>
                  <a:srgbClr val="0000DC"/>
                </a:solidFill>
              </a:rPr>
              <a:t>, stavebních prací, terénních úprav nebo odstraňování staveb anebo porostů za účelem zmírnění nebo odvrácení ohrožení vyplývajícího z krizové situace.</a:t>
            </a:r>
          </a:p>
          <a:p>
            <a:pPr lvl="1"/>
            <a:r>
              <a:rPr lang="cs-CZ" i="1" dirty="0">
                <a:solidFill>
                  <a:srgbClr val="0000DC"/>
                </a:solidFill>
              </a:rPr>
              <a:t>(2) Vláda v době trvání nouzového stavu je dále oprávněna…</a:t>
            </a:r>
          </a:p>
          <a:p>
            <a:pPr lvl="1"/>
            <a:endParaRPr lang="cs-CZ" i="1" dirty="0">
              <a:solidFill>
                <a:srgbClr val="0000DC"/>
              </a:solidFill>
            </a:endParaRPr>
          </a:p>
          <a:p>
            <a:pPr lvl="1"/>
            <a:r>
              <a:rPr lang="cs-CZ" b="1" dirty="0"/>
              <a:t>+</a:t>
            </a:r>
            <a:r>
              <a:rPr lang="cs-CZ" dirty="0"/>
              <a:t> </a:t>
            </a:r>
            <a:r>
              <a:rPr lang="cs-CZ" b="1" dirty="0"/>
              <a:t>další oprávnění jiných orgánů krizového řízení </a:t>
            </a:r>
            <a:r>
              <a:rPr lang="cs-CZ" dirty="0"/>
              <a:t>(ČNB, </a:t>
            </a:r>
            <a:r>
              <a:rPr lang="cs-CZ" dirty="0" err="1"/>
              <a:t>ministerstvev</a:t>
            </a:r>
            <a:r>
              <a:rPr lang="cs-CZ" dirty="0"/>
              <a:t>, hejtmana, obecních úřadů apod.)</a:t>
            </a:r>
          </a:p>
        </p:txBody>
      </p:sp>
    </p:spTree>
    <p:extLst>
      <p:ext uri="{BB962C8B-B14F-4D97-AF65-F5344CB8AC3E}">
        <p14:creationId xmlns:p14="http://schemas.microsoft.com/office/powerpoint/2010/main" val="390394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Krizové řízení – nástroje</a:t>
            </a:r>
          </a:p>
        </p:txBody>
      </p:sp>
      <p:sp>
        <p:nvSpPr>
          <p:cNvPr id="5" name="Zástupný symbol pro obsah 4"/>
          <p:cNvSpPr>
            <a:spLocks noGrp="1"/>
          </p:cNvSpPr>
          <p:nvPr>
            <p:ph idx="1"/>
          </p:nvPr>
        </p:nvSpPr>
        <p:spPr/>
        <p:txBody>
          <a:bodyPr/>
          <a:lstStyle/>
          <a:p>
            <a:r>
              <a:rPr lang="cs-CZ" b="1" dirty="0"/>
              <a:t>Obecněji nástroje = „krizová opatření“</a:t>
            </a:r>
          </a:p>
          <a:p>
            <a:pPr lvl="1"/>
            <a:r>
              <a:rPr lang="cs-CZ" i="1" dirty="0">
                <a:solidFill>
                  <a:srgbClr val="0000DC"/>
                </a:solidFill>
              </a:rPr>
              <a:t>= </a:t>
            </a:r>
            <a:r>
              <a:rPr lang="cs-CZ" b="1" i="1" dirty="0">
                <a:solidFill>
                  <a:srgbClr val="0000DC"/>
                </a:solidFill>
              </a:rPr>
              <a:t>organizační nebo technické opatření </a:t>
            </a:r>
            <a:r>
              <a:rPr lang="cs-CZ" i="1" dirty="0">
                <a:solidFill>
                  <a:srgbClr val="0000DC"/>
                </a:solidFill>
              </a:rPr>
              <a:t>určené k </a:t>
            </a:r>
            <a:r>
              <a:rPr lang="cs-CZ" b="1" i="1" dirty="0">
                <a:solidFill>
                  <a:srgbClr val="0000DC"/>
                </a:solidFill>
              </a:rPr>
              <a:t>řešení krizové situace </a:t>
            </a:r>
            <a:r>
              <a:rPr lang="cs-CZ" i="1" dirty="0">
                <a:solidFill>
                  <a:srgbClr val="0000DC"/>
                </a:solidFill>
              </a:rPr>
              <a:t>a odstranění jejích následků, včetně opatření, jimiž se </a:t>
            </a:r>
            <a:r>
              <a:rPr lang="cs-CZ" b="1" i="1" dirty="0">
                <a:solidFill>
                  <a:srgbClr val="0000DC"/>
                </a:solidFill>
              </a:rPr>
              <a:t>zasahuje do práv a povinností osob</a:t>
            </a:r>
            <a:r>
              <a:rPr lang="cs-CZ" i="1" dirty="0">
                <a:solidFill>
                  <a:srgbClr val="0000DC"/>
                </a:solidFill>
              </a:rPr>
              <a:t>,</a:t>
            </a:r>
          </a:p>
          <a:p>
            <a:pPr lvl="1"/>
            <a:endParaRPr lang="cs-CZ" i="1" dirty="0">
              <a:solidFill>
                <a:srgbClr val="0000DC"/>
              </a:solidFill>
            </a:endParaRPr>
          </a:p>
          <a:p>
            <a:pPr lvl="1"/>
            <a:r>
              <a:rPr lang="cs-CZ" dirty="0"/>
              <a:t>Odtud lze dovozovat </a:t>
            </a:r>
            <a:r>
              <a:rPr lang="cs-CZ" b="1" dirty="0"/>
              <a:t>dvojí povahu</a:t>
            </a:r>
            <a:r>
              <a:rPr lang="cs-CZ" dirty="0"/>
              <a:t>:</a:t>
            </a:r>
          </a:p>
          <a:p>
            <a:pPr lvl="2"/>
            <a:r>
              <a:rPr lang="cs-CZ" dirty="0">
                <a:solidFill>
                  <a:srgbClr val="0000DC"/>
                </a:solidFill>
              </a:rPr>
              <a:t>1/ Krizová opatření neregulativní </a:t>
            </a:r>
            <a:r>
              <a:rPr lang="cs-CZ" dirty="0"/>
              <a:t>= tzv. </a:t>
            </a:r>
            <a:r>
              <a:rPr lang="cs-CZ" dirty="0" err="1"/>
              <a:t>nevrchnostenská</a:t>
            </a:r>
            <a:r>
              <a:rPr lang="cs-CZ" dirty="0"/>
              <a:t> správa</a:t>
            </a:r>
          </a:p>
          <a:p>
            <a:pPr lvl="2"/>
            <a:r>
              <a:rPr lang="cs-CZ" b="1" dirty="0">
                <a:solidFill>
                  <a:srgbClr val="0000DC"/>
                </a:solidFill>
              </a:rPr>
              <a:t>2/ Krizová opatření regulativní </a:t>
            </a:r>
            <a:r>
              <a:rPr lang="cs-CZ" dirty="0"/>
              <a:t>(zasahující práva a povinnosti) = </a:t>
            </a:r>
            <a:r>
              <a:rPr lang="cs-CZ" b="1" dirty="0"/>
              <a:t>právní formy činnosti VS                                    </a:t>
            </a:r>
            <a:r>
              <a:rPr lang="cs-CZ" dirty="0"/>
              <a:t>(= mocenská povaha </a:t>
            </a:r>
            <a:r>
              <a:rPr lang="cs-CZ" b="1" dirty="0"/>
              <a:t>– právně významnější</a:t>
            </a:r>
            <a:r>
              <a:rPr lang="cs-CZ" dirty="0"/>
              <a:t>)</a:t>
            </a:r>
          </a:p>
          <a:p>
            <a:pPr lvl="1"/>
            <a:endParaRPr lang="cs-CZ" dirty="0"/>
          </a:p>
          <a:p>
            <a:pPr lvl="1"/>
            <a:r>
              <a:rPr lang="cs-CZ" dirty="0"/>
              <a:t>Limity </a:t>
            </a:r>
            <a:r>
              <a:rPr lang="cs-CZ" dirty="0" err="1"/>
              <a:t>reg</a:t>
            </a:r>
            <a:r>
              <a:rPr lang="cs-CZ" dirty="0"/>
              <a:t>. opatření = </a:t>
            </a:r>
            <a:r>
              <a:rPr lang="cs-CZ" b="1" dirty="0"/>
              <a:t>nezbytnost </a:t>
            </a:r>
            <a:r>
              <a:rPr lang="cs-CZ" dirty="0"/>
              <a:t>(obecněji proporcionalita a jiné principy – např. rovnost)</a:t>
            </a:r>
          </a:p>
          <a:p>
            <a:pPr lvl="1"/>
            <a:r>
              <a:rPr lang="cs-CZ" dirty="0"/>
              <a:t>Ale jaká právní forma činnosti VS? </a:t>
            </a:r>
          </a:p>
          <a:p>
            <a:pPr marL="1200150" lvl="2" indent="-285750">
              <a:buFont typeface="Wingdings" panose="05000000000000000000" pitchFamily="2" charset="2"/>
              <a:buChar char="v"/>
            </a:pPr>
            <a:r>
              <a:rPr lang="cs-CZ" dirty="0"/>
              <a:t>Potenciálně asi různé možnosti </a:t>
            </a:r>
            <a:r>
              <a:rPr lang="cs-CZ" b="1" dirty="0"/>
              <a:t>podle druhu a zaměření </a:t>
            </a:r>
            <a:r>
              <a:rPr lang="cs-CZ" dirty="0"/>
              <a:t>– v návaznosti na povahu krizové situace a řešení</a:t>
            </a:r>
          </a:p>
          <a:p>
            <a:pPr marL="1200150" lvl="2" indent="-285750">
              <a:buFont typeface="Wingdings" panose="05000000000000000000" pitchFamily="2" charset="2"/>
              <a:buChar char="v"/>
            </a:pPr>
            <a:r>
              <a:rPr lang="cs-CZ" dirty="0"/>
              <a:t>V případě </a:t>
            </a:r>
            <a:r>
              <a:rPr lang="cs-CZ" b="1" dirty="0"/>
              <a:t>vlády</a:t>
            </a:r>
            <a:r>
              <a:rPr lang="cs-CZ" dirty="0"/>
              <a:t> se však nabízejí krizová opatření </a:t>
            </a:r>
            <a:r>
              <a:rPr lang="cs-CZ" b="1" dirty="0"/>
              <a:t>(převážně) normativní povahy</a:t>
            </a:r>
          </a:p>
        </p:txBody>
      </p:sp>
    </p:spTree>
    <p:extLst>
      <p:ext uri="{BB962C8B-B14F-4D97-AF65-F5344CB8AC3E}">
        <p14:creationId xmlns:p14="http://schemas.microsoft.com/office/powerpoint/2010/main" val="2487770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Krizové řízení – pandemie</a:t>
            </a:r>
          </a:p>
        </p:txBody>
      </p:sp>
      <p:sp>
        <p:nvSpPr>
          <p:cNvPr id="5" name="Zástupný symbol pro obsah 4"/>
          <p:cNvSpPr>
            <a:spLocks noGrp="1"/>
          </p:cNvSpPr>
          <p:nvPr>
            <p:ph idx="1"/>
          </p:nvPr>
        </p:nvSpPr>
        <p:spPr/>
        <p:txBody>
          <a:bodyPr/>
          <a:lstStyle/>
          <a:p>
            <a:r>
              <a:rPr lang="cs-CZ" b="1" dirty="0"/>
              <a:t>Více právních režimů (nástrojů) – podle „intenzity“:</a:t>
            </a:r>
          </a:p>
          <a:p>
            <a:pPr lvl="1"/>
            <a:r>
              <a:rPr lang="cs-CZ" b="1" dirty="0"/>
              <a:t>1/ Krizový zákon</a:t>
            </a:r>
          </a:p>
          <a:p>
            <a:pPr lvl="2"/>
            <a:r>
              <a:rPr lang="cs-CZ" dirty="0">
                <a:solidFill>
                  <a:srgbClr val="0000DC"/>
                </a:solidFill>
              </a:rPr>
              <a:t>Krizová opatření </a:t>
            </a:r>
            <a:r>
              <a:rPr lang="cs-CZ" dirty="0"/>
              <a:t>(za předpokladu odpovídajícího tzv. mimořádného stavu)</a:t>
            </a:r>
          </a:p>
          <a:p>
            <a:pPr lvl="1"/>
            <a:endParaRPr lang="cs-CZ" b="1" dirty="0"/>
          </a:p>
          <a:p>
            <a:pPr lvl="1"/>
            <a:r>
              <a:rPr lang="cs-CZ" b="1" dirty="0"/>
              <a:t>2/ Tzv. pandemický zákon</a:t>
            </a:r>
          </a:p>
          <a:p>
            <a:pPr lvl="2"/>
            <a:r>
              <a:rPr lang="cs-CZ" dirty="0">
                <a:solidFill>
                  <a:srgbClr val="0000DC"/>
                </a:solidFill>
              </a:rPr>
              <a:t>Mimořádná opatření </a:t>
            </a:r>
            <a:r>
              <a:rPr lang="cs-CZ" dirty="0"/>
              <a:t>(ze předpokladu </a:t>
            </a:r>
            <a:r>
              <a:rPr lang="cs-CZ" b="1" dirty="0"/>
              <a:t>stavu pandemické pohotovosti</a:t>
            </a:r>
            <a:r>
              <a:rPr lang="cs-CZ" dirty="0"/>
              <a:t>)</a:t>
            </a:r>
          </a:p>
          <a:p>
            <a:pPr lvl="1"/>
            <a:endParaRPr lang="cs-CZ" b="1" dirty="0"/>
          </a:p>
          <a:p>
            <a:pPr lvl="1"/>
            <a:r>
              <a:rPr lang="cs-CZ" b="1" dirty="0"/>
              <a:t>3/ Zákon o ochraně veřejného zdraví</a:t>
            </a:r>
          </a:p>
          <a:p>
            <a:pPr lvl="2"/>
            <a:r>
              <a:rPr lang="cs-CZ" dirty="0">
                <a:solidFill>
                  <a:srgbClr val="0000DC"/>
                </a:solidFill>
              </a:rPr>
              <a:t>§ 69 Mimořádná opatření při epidemii a nebezpečí jejího vzniku</a:t>
            </a:r>
          </a:p>
          <a:p>
            <a:pPr lvl="2"/>
            <a:r>
              <a:rPr lang="cs-CZ" dirty="0"/>
              <a:t>ale i některé další instituty – např. povinnost podrobit se léčení, karantény apod.</a:t>
            </a:r>
          </a:p>
          <a:p>
            <a:pPr lvl="2"/>
            <a:endParaRPr lang="cs-CZ" dirty="0"/>
          </a:p>
        </p:txBody>
      </p:sp>
    </p:spTree>
    <p:extLst>
      <p:ext uri="{BB962C8B-B14F-4D97-AF65-F5344CB8AC3E}">
        <p14:creationId xmlns:p14="http://schemas.microsoft.com/office/powerpoint/2010/main" val="434994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Krizové řízení – pandemie</a:t>
            </a:r>
          </a:p>
        </p:txBody>
      </p:sp>
      <p:sp>
        <p:nvSpPr>
          <p:cNvPr id="5" name="Zástupný symbol pro obsah 4"/>
          <p:cNvSpPr>
            <a:spLocks noGrp="1"/>
          </p:cNvSpPr>
          <p:nvPr>
            <p:ph idx="1"/>
          </p:nvPr>
        </p:nvSpPr>
        <p:spPr/>
        <p:txBody>
          <a:bodyPr/>
          <a:lstStyle/>
          <a:p>
            <a:r>
              <a:rPr lang="cs-CZ" b="1" dirty="0"/>
              <a:t>Více právních režimů (nástrojů) – chronologicky:</a:t>
            </a:r>
          </a:p>
          <a:p>
            <a:pPr lvl="1"/>
            <a:r>
              <a:rPr lang="cs-CZ" b="1" dirty="0"/>
              <a:t>1/ Krizový zákon</a:t>
            </a:r>
          </a:p>
          <a:p>
            <a:pPr lvl="2"/>
            <a:r>
              <a:rPr lang="cs-CZ" i="1" dirty="0">
                <a:solidFill>
                  <a:srgbClr val="0000DC"/>
                </a:solidFill>
              </a:rPr>
              <a:t>„První“ nouzový stav </a:t>
            </a:r>
            <a:r>
              <a:rPr lang="cs-CZ" i="1" dirty="0"/>
              <a:t>12. 3. 2020 (srov. usnesení vlády ze dne 12. 3. 2020, č. 194)</a:t>
            </a:r>
          </a:p>
          <a:p>
            <a:pPr lvl="2"/>
            <a:r>
              <a:rPr lang="cs-CZ" i="1" dirty="0"/>
              <a:t>Následně v rámci </a:t>
            </a:r>
            <a:r>
              <a:rPr lang="cs-CZ" i="1" dirty="0">
                <a:solidFill>
                  <a:srgbClr val="0000DC"/>
                </a:solidFill>
              </a:rPr>
              <a:t>tzv. podzimní vlny až do účinnosti pand. zákona</a:t>
            </a:r>
          </a:p>
          <a:p>
            <a:pPr marL="324000" lvl="1" indent="0">
              <a:buNone/>
            </a:pPr>
            <a:endParaRPr lang="cs-CZ" b="1" dirty="0"/>
          </a:p>
          <a:p>
            <a:pPr lvl="1"/>
            <a:r>
              <a:rPr lang="cs-CZ" b="1" dirty="0"/>
              <a:t>2/ Zákon o ochraně veřejného zdraví</a:t>
            </a:r>
          </a:p>
          <a:p>
            <a:pPr lvl="2"/>
            <a:r>
              <a:rPr lang="cs-CZ" i="1" dirty="0">
                <a:solidFill>
                  <a:srgbClr val="0000DC"/>
                </a:solidFill>
              </a:rPr>
              <a:t>„Přepnutí“ </a:t>
            </a:r>
            <a:r>
              <a:rPr lang="cs-CZ" i="1" dirty="0"/>
              <a:t>z režimu krizového zákona na jaře 2020, později opět nouzový stav</a:t>
            </a:r>
          </a:p>
          <a:p>
            <a:pPr lvl="2"/>
            <a:r>
              <a:rPr lang="cs-CZ" i="1" dirty="0"/>
              <a:t>Mezitím </a:t>
            </a:r>
            <a:r>
              <a:rPr lang="cs-CZ" i="1" dirty="0">
                <a:solidFill>
                  <a:srgbClr val="0000DC"/>
                </a:solidFill>
              </a:rPr>
              <a:t>ale i souběžně </a:t>
            </a:r>
            <a:r>
              <a:rPr lang="cs-CZ" i="1" dirty="0"/>
              <a:t>(x známý rozsudek MS v Praze ze dne 23. 4. 2020, </a:t>
            </a:r>
            <a:r>
              <a:rPr lang="cs-CZ" i="1" dirty="0" err="1"/>
              <a:t>sp</a:t>
            </a:r>
            <a:r>
              <a:rPr lang="cs-CZ" i="1" dirty="0"/>
              <a:t>. zn. 14 A 41/2020)</a:t>
            </a:r>
          </a:p>
          <a:p>
            <a:pPr marL="324000" lvl="1" indent="0">
              <a:buNone/>
            </a:pPr>
            <a:endParaRPr lang="cs-CZ" b="1" dirty="0"/>
          </a:p>
          <a:p>
            <a:pPr lvl="1"/>
            <a:r>
              <a:rPr lang="cs-CZ" b="1" dirty="0"/>
              <a:t>3/ Tzv. pandemický zákon</a:t>
            </a:r>
          </a:p>
          <a:p>
            <a:pPr lvl="2"/>
            <a:r>
              <a:rPr lang="cs-CZ" i="1" dirty="0"/>
              <a:t>Připravován již v rámci léta 2020</a:t>
            </a:r>
          </a:p>
          <a:p>
            <a:pPr lvl="2"/>
            <a:r>
              <a:rPr lang="cs-CZ" i="1" dirty="0"/>
              <a:t>Nakonec ale do </a:t>
            </a:r>
            <a:r>
              <a:rPr lang="cs-CZ" i="1" dirty="0" err="1"/>
              <a:t>legis</a:t>
            </a:r>
            <a:r>
              <a:rPr lang="cs-CZ" i="1" dirty="0"/>
              <a:t>. procesu až v únoru 2021 ve stavu legislativní nouze</a:t>
            </a:r>
          </a:p>
          <a:p>
            <a:pPr lvl="2"/>
            <a:r>
              <a:rPr lang="cs-CZ" i="1" dirty="0">
                <a:solidFill>
                  <a:srgbClr val="0000DC"/>
                </a:solidFill>
              </a:rPr>
              <a:t>Účinnost 27. 2. 2021 </a:t>
            </a:r>
            <a:r>
              <a:rPr lang="cs-CZ" i="1" dirty="0"/>
              <a:t>(a termínovaná – pouze na rok)</a:t>
            </a:r>
          </a:p>
          <a:p>
            <a:pPr lvl="2"/>
            <a:r>
              <a:rPr lang="cs-CZ" i="1" dirty="0"/>
              <a:t>Ale opatření v tomto režimu ještě později – až 13. 4. 2021 (po skončení posledního nouzového stavu)</a:t>
            </a:r>
          </a:p>
          <a:p>
            <a:pPr lvl="1"/>
            <a:endParaRPr lang="cs-CZ" b="1" dirty="0"/>
          </a:p>
          <a:p>
            <a:pPr lvl="2"/>
            <a:endParaRPr lang="cs-CZ" dirty="0"/>
          </a:p>
        </p:txBody>
      </p:sp>
    </p:spTree>
    <p:extLst>
      <p:ext uri="{BB962C8B-B14F-4D97-AF65-F5344CB8AC3E}">
        <p14:creationId xmlns:p14="http://schemas.microsoft.com/office/powerpoint/2010/main" val="1233857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Krizové řízení – pandemie</a:t>
            </a:r>
          </a:p>
        </p:txBody>
      </p:sp>
      <p:sp>
        <p:nvSpPr>
          <p:cNvPr id="5" name="Zástupný symbol pro obsah 4"/>
          <p:cNvSpPr>
            <a:spLocks noGrp="1"/>
          </p:cNvSpPr>
          <p:nvPr>
            <p:ph idx="1"/>
          </p:nvPr>
        </p:nvSpPr>
        <p:spPr/>
        <p:txBody>
          <a:bodyPr/>
          <a:lstStyle/>
          <a:p>
            <a:r>
              <a:rPr lang="cs-CZ" b="1" dirty="0"/>
              <a:t>Více právních režimů (nástrojů) – chronologicky:</a:t>
            </a:r>
          </a:p>
          <a:p>
            <a:pPr lvl="1"/>
            <a:r>
              <a:rPr lang="cs-CZ" sz="1800" dirty="0"/>
              <a:t>Co se týče legislativního procesu, pandemický zákon byl přijat v krátké časové návaznosti na nevyhovění návrhu na vyslovení souhlasu Poslanecké sněmovny s prodloužením doby nouzového stavu (na 83. schůzi Poslanecké sněmovny ze dne 11. 2. 2021). Následně byl vládou vyhlášen nový nouzový stav na žádost hejtmanů, což bylo posléze předmětem přezkumu prováděného Ústavním soudem (který návrhu na zrušení vyhlášení předmětného nouzového stavu nevyhověl, vyjádřil se však k němu kriticky; srov. </a:t>
            </a:r>
            <a:r>
              <a:rPr lang="cs-CZ" sz="1800" dirty="0" err="1"/>
              <a:t>Pl</a:t>
            </a:r>
            <a:r>
              <a:rPr lang="cs-CZ" sz="1800" dirty="0"/>
              <a:t>. ÚS 12/21). Dne 15. 2. 2021 byl Ministerstvem zdravotnictví předložen návrh komentovaného zákona (materiál č. j. OVA 155/21, č. j. předkladatele 6184/2021), ještě téhož dne byl schválen vládou (usnesení vlády ze dne 15. 2. 2021, č. 162) a rozeslán poslancům. Schválen byl ve stavu legislativní nouze dne 18. 2. 2021. Senátem byl návrh komentovaného zákona projednán dne 24. 2. 2021, přičemž byl vrácen Poslanecké sněmovně s pozměňovacími návrhy. Poslaneckou sněmovnou byl pandemický zákon přijat s pozměňovacími návrhy dne 26. 2. 2021, téhož dne byl podepsán prezidentem republiky a taktéž odeslán k publikaci ve Sbírce zákonů. Účinnost byla stanovena na den následující po dni vyhlášení (viz komentář k § 22), což připadá na již uvedeného 27. 2. 2021.</a:t>
            </a:r>
          </a:p>
        </p:txBody>
      </p:sp>
    </p:spTree>
    <p:extLst>
      <p:ext uri="{BB962C8B-B14F-4D97-AF65-F5344CB8AC3E}">
        <p14:creationId xmlns:p14="http://schemas.microsoft.com/office/powerpoint/2010/main" val="1896825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Krizové řízení – pandemie</a:t>
            </a:r>
          </a:p>
        </p:txBody>
      </p:sp>
      <p:sp>
        <p:nvSpPr>
          <p:cNvPr id="5" name="Zástupný symbol pro obsah 4"/>
          <p:cNvSpPr>
            <a:spLocks noGrp="1"/>
          </p:cNvSpPr>
          <p:nvPr>
            <p:ph idx="1"/>
          </p:nvPr>
        </p:nvSpPr>
        <p:spPr/>
        <p:txBody>
          <a:bodyPr/>
          <a:lstStyle/>
          <a:p>
            <a:r>
              <a:rPr lang="cs-CZ" b="1" dirty="0"/>
              <a:t>Více právních režimů (nástrojů) – dle právní povahy:</a:t>
            </a:r>
          </a:p>
          <a:p>
            <a:pPr lvl="1"/>
            <a:r>
              <a:rPr lang="cs-CZ" b="1" dirty="0"/>
              <a:t>1/ Krizový zákon</a:t>
            </a:r>
          </a:p>
          <a:p>
            <a:pPr lvl="2"/>
            <a:r>
              <a:rPr lang="cs-CZ" i="1" dirty="0"/>
              <a:t>Krizová opatření – materiální nahlížení</a:t>
            </a:r>
          </a:p>
          <a:p>
            <a:pPr lvl="2"/>
            <a:r>
              <a:rPr lang="cs-CZ" i="1" dirty="0"/>
              <a:t>Dle judikatury ale zpravidla </a:t>
            </a:r>
            <a:r>
              <a:rPr lang="cs-CZ" i="1" dirty="0">
                <a:solidFill>
                  <a:srgbClr val="0000DC"/>
                </a:solidFill>
              </a:rPr>
              <a:t>právní předpisy svého druhu</a:t>
            </a:r>
          </a:p>
          <a:p>
            <a:pPr lvl="2"/>
            <a:r>
              <a:rPr lang="cs-CZ" i="1" dirty="0"/>
              <a:t>= ovšem velký </a:t>
            </a:r>
            <a:r>
              <a:rPr lang="cs-CZ" i="1" dirty="0">
                <a:solidFill>
                  <a:srgbClr val="0000DC"/>
                </a:solidFill>
              </a:rPr>
              <a:t>problém pro ochranu subjektivních práv </a:t>
            </a:r>
            <a:r>
              <a:rPr lang="cs-CZ" i="1" dirty="0"/>
              <a:t>(přezkum ÚS)</a:t>
            </a:r>
          </a:p>
          <a:p>
            <a:pPr lvl="2"/>
            <a:r>
              <a:rPr lang="cs-CZ" i="1" dirty="0"/>
              <a:t>+ Zvláštní úprava náhrady škody</a:t>
            </a:r>
          </a:p>
          <a:p>
            <a:pPr lvl="2"/>
            <a:endParaRPr lang="cs-CZ" b="1" dirty="0"/>
          </a:p>
          <a:p>
            <a:pPr lvl="1"/>
            <a:r>
              <a:rPr lang="cs-CZ" b="1" dirty="0"/>
              <a:t>2/ Zákon o ochraně veřejného zdraví</a:t>
            </a:r>
          </a:p>
          <a:p>
            <a:pPr lvl="2"/>
            <a:r>
              <a:rPr lang="cs-CZ" i="1" dirty="0"/>
              <a:t>Mimořádná opatření – ze zákona forma </a:t>
            </a:r>
            <a:r>
              <a:rPr lang="cs-CZ" i="1" dirty="0">
                <a:solidFill>
                  <a:srgbClr val="0000DC"/>
                </a:solidFill>
              </a:rPr>
              <a:t>opatření obecné povahy</a:t>
            </a:r>
          </a:p>
          <a:p>
            <a:pPr lvl="2"/>
            <a:r>
              <a:rPr lang="cs-CZ" i="1" dirty="0">
                <a:solidFill>
                  <a:srgbClr val="0000DC"/>
                </a:solidFill>
              </a:rPr>
              <a:t>Dostupnější soudní ochrana </a:t>
            </a:r>
            <a:r>
              <a:rPr lang="cs-CZ" i="1" dirty="0"/>
              <a:t>(avšak praktické obtíže zejména s rychlým rušením vydávaných opatření)</a:t>
            </a:r>
          </a:p>
          <a:p>
            <a:pPr lvl="2"/>
            <a:r>
              <a:rPr lang="cs-CZ" i="1" dirty="0"/>
              <a:t>Avšak bez zvláštní úpravy náhrady škody (nicméně stále z. č. 82/1998 Sb.)</a:t>
            </a:r>
          </a:p>
          <a:p>
            <a:pPr marL="324000" lvl="1" indent="0">
              <a:buNone/>
            </a:pPr>
            <a:endParaRPr lang="cs-CZ" b="1" dirty="0"/>
          </a:p>
          <a:p>
            <a:pPr lvl="1"/>
            <a:r>
              <a:rPr lang="cs-CZ" b="1" dirty="0"/>
              <a:t>3/ Tzv. pandemický zákon</a:t>
            </a:r>
          </a:p>
          <a:p>
            <a:pPr lvl="2"/>
            <a:r>
              <a:rPr lang="cs-CZ" i="1" dirty="0"/>
              <a:t>Mimořádná opatření – ze zákona forma </a:t>
            </a:r>
            <a:r>
              <a:rPr lang="cs-CZ" i="1" dirty="0">
                <a:solidFill>
                  <a:srgbClr val="0000DC"/>
                </a:solidFill>
              </a:rPr>
              <a:t>opatření obecné povahy</a:t>
            </a:r>
          </a:p>
          <a:p>
            <a:pPr lvl="2"/>
            <a:r>
              <a:rPr lang="cs-CZ" i="1" dirty="0">
                <a:solidFill>
                  <a:srgbClr val="0000DC"/>
                </a:solidFill>
              </a:rPr>
              <a:t>+ Zvláštní úprava náhrady škody</a:t>
            </a:r>
            <a:r>
              <a:rPr lang="cs-CZ" i="1" dirty="0"/>
              <a:t> (nicméně nově omezený rozsah náhrady)</a:t>
            </a:r>
          </a:p>
          <a:p>
            <a:pPr lvl="1"/>
            <a:endParaRPr lang="cs-CZ" b="1" dirty="0"/>
          </a:p>
          <a:p>
            <a:pPr lvl="2"/>
            <a:endParaRPr lang="cs-CZ" dirty="0"/>
          </a:p>
        </p:txBody>
      </p:sp>
    </p:spTree>
    <p:extLst>
      <p:ext uri="{BB962C8B-B14F-4D97-AF65-F5344CB8AC3E}">
        <p14:creationId xmlns:p14="http://schemas.microsoft.com/office/powerpoint/2010/main" val="317439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Krizové řízení – obecně</a:t>
            </a:r>
          </a:p>
        </p:txBody>
      </p:sp>
      <p:sp>
        <p:nvSpPr>
          <p:cNvPr id="5" name="Zástupný symbol pro obsah 4"/>
          <p:cNvSpPr>
            <a:spLocks noGrp="1"/>
          </p:cNvSpPr>
          <p:nvPr>
            <p:ph idx="1"/>
          </p:nvPr>
        </p:nvSpPr>
        <p:spPr/>
        <p:txBody>
          <a:bodyPr/>
          <a:lstStyle/>
          <a:p>
            <a:r>
              <a:rPr lang="cs-CZ" b="1" dirty="0"/>
              <a:t>Pojem „krizové řízení“ (§ 1 </a:t>
            </a:r>
            <a:r>
              <a:rPr lang="cs-CZ" b="1" dirty="0" err="1"/>
              <a:t>ZKrŘ</a:t>
            </a:r>
            <a:r>
              <a:rPr lang="cs-CZ" b="1" dirty="0"/>
              <a:t>)</a:t>
            </a:r>
          </a:p>
          <a:p>
            <a:pPr lvl="1"/>
            <a:r>
              <a:rPr lang="cs-CZ" i="1" dirty="0">
                <a:solidFill>
                  <a:srgbClr val="0000DC"/>
                </a:solidFill>
              </a:rPr>
              <a:t>souhrn řídících činností orgánů krizového řízení zaměřených na analýzu a vyhodnocení bezpečnostních rizik a plánování, organizování, realizaci a kontrolu činností prováděných v souvislosti s</a:t>
            </a:r>
          </a:p>
          <a:p>
            <a:pPr lvl="2"/>
            <a:r>
              <a:rPr lang="cs-CZ" i="1" dirty="0">
                <a:solidFill>
                  <a:srgbClr val="0000DC"/>
                </a:solidFill>
              </a:rPr>
              <a:t>1. přípravou na </a:t>
            </a:r>
            <a:r>
              <a:rPr lang="cs-CZ" b="1" i="1" dirty="0">
                <a:solidFill>
                  <a:srgbClr val="0000DC"/>
                </a:solidFill>
              </a:rPr>
              <a:t>krizové situace </a:t>
            </a:r>
            <a:r>
              <a:rPr lang="cs-CZ" i="1" dirty="0">
                <a:solidFill>
                  <a:srgbClr val="0000DC"/>
                </a:solidFill>
              </a:rPr>
              <a:t>a jejich </a:t>
            </a:r>
            <a:r>
              <a:rPr lang="cs-CZ" b="1" i="1" dirty="0">
                <a:solidFill>
                  <a:srgbClr val="0000DC"/>
                </a:solidFill>
              </a:rPr>
              <a:t>řešením</a:t>
            </a:r>
            <a:r>
              <a:rPr lang="cs-CZ" i="1" dirty="0">
                <a:solidFill>
                  <a:srgbClr val="0000DC"/>
                </a:solidFill>
              </a:rPr>
              <a:t>, nebo</a:t>
            </a:r>
          </a:p>
          <a:p>
            <a:pPr lvl="2"/>
            <a:r>
              <a:rPr lang="cs-CZ" i="1" dirty="0">
                <a:solidFill>
                  <a:srgbClr val="0000DC"/>
                </a:solidFill>
              </a:rPr>
              <a:t>2. </a:t>
            </a:r>
            <a:r>
              <a:rPr lang="cs-CZ" b="1" i="1" dirty="0">
                <a:solidFill>
                  <a:srgbClr val="0000DC"/>
                </a:solidFill>
              </a:rPr>
              <a:t>ochranou kritické infrastruktury</a:t>
            </a:r>
            <a:r>
              <a:rPr lang="cs-CZ" i="1" dirty="0">
                <a:solidFill>
                  <a:srgbClr val="0000DC"/>
                </a:solidFill>
              </a:rPr>
              <a:t>,</a:t>
            </a:r>
          </a:p>
        </p:txBody>
      </p:sp>
    </p:spTree>
    <p:extLst>
      <p:ext uri="{BB962C8B-B14F-4D97-AF65-F5344CB8AC3E}">
        <p14:creationId xmlns:p14="http://schemas.microsoft.com/office/powerpoint/2010/main" val="1057597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Krizové řízení – pandemie</a:t>
            </a:r>
          </a:p>
        </p:txBody>
      </p:sp>
      <p:sp>
        <p:nvSpPr>
          <p:cNvPr id="5" name="Zástupný symbol pro obsah 4"/>
          <p:cNvSpPr>
            <a:spLocks noGrp="1"/>
          </p:cNvSpPr>
          <p:nvPr>
            <p:ph idx="1"/>
          </p:nvPr>
        </p:nvSpPr>
        <p:spPr/>
        <p:txBody>
          <a:bodyPr/>
          <a:lstStyle/>
          <a:p>
            <a:r>
              <a:rPr lang="cs-CZ" b="1" dirty="0"/>
              <a:t>Pandemický zákon</a:t>
            </a:r>
          </a:p>
          <a:p>
            <a:pPr lvl="1"/>
            <a:r>
              <a:rPr lang="cs-CZ" i="1" dirty="0"/>
              <a:t>Funkční řešení či legislativní nedodělek?</a:t>
            </a:r>
          </a:p>
          <a:p>
            <a:pPr lvl="1"/>
            <a:endParaRPr lang="cs-CZ" dirty="0">
              <a:solidFill>
                <a:srgbClr val="0000DC"/>
              </a:solidFill>
            </a:endParaRPr>
          </a:p>
          <a:p>
            <a:pPr lvl="1"/>
            <a:r>
              <a:rPr lang="cs-CZ" b="1" dirty="0"/>
              <a:t>Pozitiva:</a:t>
            </a:r>
          </a:p>
          <a:p>
            <a:pPr marL="1200150" lvl="2" indent="-285750">
              <a:buFont typeface="Wingdings" panose="05000000000000000000" pitchFamily="2" charset="2"/>
              <a:buChar char="v"/>
            </a:pPr>
            <a:r>
              <a:rPr lang="cs-CZ" dirty="0">
                <a:solidFill>
                  <a:srgbClr val="0000DC"/>
                </a:solidFill>
              </a:rPr>
              <a:t>Dosud nejvyšší standard soudní ochrany (OOP + zvláštní pravidla)</a:t>
            </a:r>
          </a:p>
          <a:p>
            <a:pPr marL="1200150" lvl="2" indent="-285750">
              <a:buFont typeface="Wingdings" panose="05000000000000000000" pitchFamily="2" charset="2"/>
              <a:buChar char="v"/>
            </a:pPr>
            <a:r>
              <a:rPr lang="cs-CZ" dirty="0">
                <a:solidFill>
                  <a:srgbClr val="0000DC"/>
                </a:solidFill>
              </a:rPr>
              <a:t>Kvalitativní požadavky + procesní požadavky (zejm. potřeba zdůvodnění)</a:t>
            </a:r>
          </a:p>
          <a:p>
            <a:pPr marL="1200150" lvl="2" indent="-285750">
              <a:buFont typeface="Wingdings" panose="05000000000000000000" pitchFamily="2" charset="2"/>
              <a:buChar char="v"/>
            </a:pPr>
            <a:r>
              <a:rPr lang="cs-CZ" dirty="0">
                <a:solidFill>
                  <a:srgbClr val="0000DC"/>
                </a:solidFill>
              </a:rPr>
              <a:t>Zřejmě dostatečné nástroje</a:t>
            </a:r>
          </a:p>
          <a:p>
            <a:pPr marL="1200150" lvl="2" indent="-285750">
              <a:buFont typeface="Wingdings" panose="05000000000000000000" pitchFamily="2" charset="2"/>
              <a:buChar char="v"/>
            </a:pPr>
            <a:r>
              <a:rPr lang="cs-CZ" dirty="0">
                <a:solidFill>
                  <a:srgbClr val="0000DC"/>
                </a:solidFill>
              </a:rPr>
              <a:t>Kontrolní mechanismy (moc zákonodárná, zveřejňování)</a:t>
            </a:r>
          </a:p>
          <a:p>
            <a:pPr marL="1200150" lvl="2" indent="-285750">
              <a:buFont typeface="Wingdings" panose="05000000000000000000" pitchFamily="2" charset="2"/>
              <a:buChar char="v"/>
            </a:pPr>
            <a:r>
              <a:rPr lang="cs-CZ" dirty="0">
                <a:solidFill>
                  <a:srgbClr val="0000DC"/>
                </a:solidFill>
              </a:rPr>
              <a:t>Zvláštní úprava náhrady škody</a:t>
            </a:r>
          </a:p>
          <a:p>
            <a:pPr lvl="1"/>
            <a:r>
              <a:rPr lang="cs-CZ" b="1" dirty="0"/>
              <a:t>Negativa:</a:t>
            </a:r>
          </a:p>
          <a:p>
            <a:pPr marL="1200150" lvl="2" indent="-285750">
              <a:buFont typeface="Wingdings" panose="05000000000000000000" pitchFamily="2" charset="2"/>
              <a:buChar char="v"/>
            </a:pPr>
            <a:r>
              <a:rPr lang="cs-CZ" dirty="0">
                <a:solidFill>
                  <a:srgbClr val="0000DC"/>
                </a:solidFill>
              </a:rPr>
              <a:t>Nedaří se zdůvodňovat – chyba VS/ soudů/ nebo spíše zákonodárce?</a:t>
            </a:r>
          </a:p>
          <a:p>
            <a:pPr marL="1200150" lvl="2" indent="-285750">
              <a:buFont typeface="Wingdings" panose="05000000000000000000" pitchFamily="2" charset="2"/>
              <a:buChar char="v"/>
            </a:pPr>
            <a:r>
              <a:rPr lang="cs-CZ" dirty="0">
                <a:solidFill>
                  <a:srgbClr val="0000DC"/>
                </a:solidFill>
              </a:rPr>
              <a:t>Zaveden nový mimořádný (právní) stav, který z většiny zřejmě není třeba</a:t>
            </a:r>
          </a:p>
          <a:p>
            <a:pPr marL="1200150" lvl="2" indent="-285750">
              <a:buFont typeface="Wingdings" panose="05000000000000000000" pitchFamily="2" charset="2"/>
              <a:buChar char="v"/>
            </a:pPr>
            <a:r>
              <a:rPr lang="cs-CZ" dirty="0">
                <a:solidFill>
                  <a:srgbClr val="0000DC"/>
                </a:solidFill>
              </a:rPr>
              <a:t>Nejasná pravidla součinnosti orgánů VS</a:t>
            </a:r>
          </a:p>
          <a:p>
            <a:pPr marL="1200150" lvl="2" indent="-285750">
              <a:buFont typeface="Wingdings" panose="05000000000000000000" pitchFamily="2" charset="2"/>
              <a:buChar char="v"/>
            </a:pPr>
            <a:r>
              <a:rPr lang="cs-CZ" dirty="0">
                <a:solidFill>
                  <a:srgbClr val="0000DC"/>
                </a:solidFill>
              </a:rPr>
              <a:t>Rozsáhlé interpretační nejasnosti v případě náhrady škody</a:t>
            </a:r>
          </a:p>
          <a:p>
            <a:pPr marL="1200150" lvl="2" indent="-285750">
              <a:buFont typeface="Wingdings" panose="05000000000000000000" pitchFamily="2" charset="2"/>
              <a:buChar char="v"/>
            </a:pPr>
            <a:r>
              <a:rPr lang="cs-CZ" dirty="0">
                <a:solidFill>
                  <a:srgbClr val="0000DC"/>
                </a:solidFill>
              </a:rPr>
              <a:t>Nemělo to být celé mnohem dřív/ více propracované???</a:t>
            </a:r>
          </a:p>
          <a:p>
            <a:pPr lvl="2"/>
            <a:endParaRPr lang="cs-CZ" dirty="0">
              <a:solidFill>
                <a:srgbClr val="0000DC"/>
              </a:solidFill>
            </a:endParaRPr>
          </a:p>
        </p:txBody>
      </p:sp>
    </p:spTree>
    <p:extLst>
      <p:ext uri="{BB962C8B-B14F-4D97-AF65-F5344CB8AC3E}">
        <p14:creationId xmlns:p14="http://schemas.microsoft.com/office/powerpoint/2010/main" val="167391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pPr marL="72000" indent="0">
              <a:buNone/>
            </a:pPr>
            <a:endParaRPr lang="cs-CZ" b="1" dirty="0"/>
          </a:p>
          <a:p>
            <a:r>
              <a:rPr lang="cs-CZ" b="1" dirty="0"/>
              <a:t>Máte dotazy?</a:t>
            </a:r>
          </a:p>
          <a:p>
            <a:endParaRPr lang="cs-CZ" b="1" dirty="0"/>
          </a:p>
          <a:p>
            <a:r>
              <a:rPr lang="cs-CZ" b="1" dirty="0"/>
              <a:t>Děkuji za pozornost</a:t>
            </a:r>
            <a:br>
              <a:rPr lang="cs-CZ" dirty="0"/>
            </a:br>
            <a:endParaRPr lang="cs-CZ" dirty="0"/>
          </a:p>
          <a:p>
            <a:pPr lvl="1"/>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Krizové řízení – ochrana KI</a:t>
            </a:r>
          </a:p>
        </p:txBody>
      </p:sp>
      <p:sp>
        <p:nvSpPr>
          <p:cNvPr id="5" name="Zástupný symbol pro obsah 4"/>
          <p:cNvSpPr>
            <a:spLocks noGrp="1"/>
          </p:cNvSpPr>
          <p:nvPr>
            <p:ph idx="1"/>
          </p:nvPr>
        </p:nvSpPr>
        <p:spPr/>
        <p:txBody>
          <a:bodyPr/>
          <a:lstStyle/>
          <a:p>
            <a:r>
              <a:rPr lang="cs-CZ" b="1" dirty="0"/>
              <a:t>Ochrana krizové infrastruktury (§ 1 </a:t>
            </a:r>
            <a:r>
              <a:rPr lang="cs-CZ" b="1" dirty="0" err="1"/>
              <a:t>ZKrŘ</a:t>
            </a:r>
            <a:r>
              <a:rPr lang="cs-CZ" b="1" dirty="0"/>
              <a:t>), pojmy…</a:t>
            </a:r>
          </a:p>
          <a:p>
            <a:pPr lvl="1"/>
            <a:r>
              <a:rPr lang="cs-CZ" sz="1800" i="1" dirty="0">
                <a:solidFill>
                  <a:srgbClr val="0000DC"/>
                </a:solidFill>
              </a:rPr>
              <a:t>g) </a:t>
            </a:r>
            <a:r>
              <a:rPr lang="cs-CZ" sz="1800" b="1" i="1" dirty="0">
                <a:solidFill>
                  <a:srgbClr val="0000DC"/>
                </a:solidFill>
              </a:rPr>
              <a:t>kritickou infrastrukturou </a:t>
            </a:r>
            <a:r>
              <a:rPr lang="cs-CZ" sz="1800" i="1" dirty="0">
                <a:solidFill>
                  <a:srgbClr val="0000DC"/>
                </a:solidFill>
              </a:rPr>
              <a:t>prvek kritické infrastruktury nebo systém prvků kritické infrastruktury, narušení jehož funkce by mělo závažný dopad na bezpečnost státu, zabezpečení základních životních potřeb obyvatelstva, zdraví osob nebo ekonomiku státu,</a:t>
            </a:r>
          </a:p>
          <a:p>
            <a:pPr lvl="1"/>
            <a:r>
              <a:rPr lang="cs-CZ" sz="1800" i="1" dirty="0">
                <a:solidFill>
                  <a:srgbClr val="0000DC"/>
                </a:solidFill>
              </a:rPr>
              <a:t>h) </a:t>
            </a:r>
            <a:r>
              <a:rPr lang="cs-CZ" sz="1800" b="1" i="1" dirty="0">
                <a:solidFill>
                  <a:srgbClr val="0000DC"/>
                </a:solidFill>
              </a:rPr>
              <a:t>evropskou kritickou infrastrukturou </a:t>
            </a:r>
            <a:r>
              <a:rPr lang="cs-CZ" sz="1800" i="1" dirty="0">
                <a:solidFill>
                  <a:srgbClr val="0000DC"/>
                </a:solidFill>
              </a:rPr>
              <a:t>kritická infrastruktura na území České republiky, jejíž narušení by mělo závažný dopad i na další členský stát Evropské unie,</a:t>
            </a:r>
          </a:p>
          <a:p>
            <a:pPr lvl="1"/>
            <a:r>
              <a:rPr lang="cs-CZ" sz="1800" i="1" dirty="0">
                <a:solidFill>
                  <a:srgbClr val="0000DC"/>
                </a:solidFill>
              </a:rPr>
              <a:t>i) </a:t>
            </a:r>
            <a:r>
              <a:rPr lang="cs-CZ" sz="1800" b="1" i="1" dirty="0">
                <a:solidFill>
                  <a:srgbClr val="0000DC"/>
                </a:solidFill>
              </a:rPr>
              <a:t>prvkem kritické infrastruktury </a:t>
            </a:r>
            <a:r>
              <a:rPr lang="cs-CZ" sz="1800" i="1" dirty="0">
                <a:solidFill>
                  <a:srgbClr val="0000DC"/>
                </a:solidFill>
              </a:rPr>
              <a:t>zejména stavba, zařízení, prostředek nebo veřejná infrastruktura, určené podle průřezových a odvětvových kritérií; je-li prvek kritické infrastruktury součástí evropské kritické infrastruktury, považuje se za prvek evropské kritické infrastruktury,</a:t>
            </a:r>
          </a:p>
          <a:p>
            <a:pPr lvl="1"/>
            <a:r>
              <a:rPr lang="cs-CZ" sz="1800" i="1" dirty="0">
                <a:solidFill>
                  <a:srgbClr val="0000DC"/>
                </a:solidFill>
              </a:rPr>
              <a:t>j) </a:t>
            </a:r>
            <a:r>
              <a:rPr lang="cs-CZ" sz="1800" b="1" i="1" dirty="0">
                <a:solidFill>
                  <a:srgbClr val="0000DC"/>
                </a:solidFill>
              </a:rPr>
              <a:t>ochranou kritické infrastruktury </a:t>
            </a:r>
            <a:r>
              <a:rPr lang="cs-CZ" sz="1800" i="1" dirty="0">
                <a:solidFill>
                  <a:srgbClr val="0000DC"/>
                </a:solidFill>
              </a:rPr>
              <a:t>opatření zaměřená na snížení rizika narušení funkce prvku kritické infrastruktury,</a:t>
            </a:r>
          </a:p>
          <a:p>
            <a:pPr lvl="1"/>
            <a:r>
              <a:rPr lang="cs-CZ" sz="1800" i="1" dirty="0">
                <a:solidFill>
                  <a:srgbClr val="0000DC"/>
                </a:solidFill>
              </a:rPr>
              <a:t>k) </a:t>
            </a:r>
            <a:r>
              <a:rPr lang="cs-CZ" sz="1800" b="1" i="1" dirty="0">
                <a:solidFill>
                  <a:srgbClr val="0000DC"/>
                </a:solidFill>
              </a:rPr>
              <a:t>subjektem kritické infrastruktury </a:t>
            </a:r>
            <a:r>
              <a:rPr lang="cs-CZ" sz="1800" i="1" dirty="0">
                <a:solidFill>
                  <a:srgbClr val="0000DC"/>
                </a:solidFill>
              </a:rPr>
              <a:t>provozovatel prvku kritické infrastruktury; jde-li o provozovatele prvku evropské kritické infrastruktury, považuje se tento za subjekt evropské kritické infrastruktury,</a:t>
            </a:r>
          </a:p>
        </p:txBody>
      </p:sp>
    </p:spTree>
    <p:extLst>
      <p:ext uri="{BB962C8B-B14F-4D97-AF65-F5344CB8AC3E}">
        <p14:creationId xmlns:p14="http://schemas.microsoft.com/office/powerpoint/2010/main" val="4133639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Krizové řízení – ochrana KI</a:t>
            </a:r>
          </a:p>
        </p:txBody>
      </p:sp>
      <p:sp>
        <p:nvSpPr>
          <p:cNvPr id="5" name="Zástupný symbol pro obsah 4"/>
          <p:cNvSpPr>
            <a:spLocks noGrp="1"/>
          </p:cNvSpPr>
          <p:nvPr>
            <p:ph idx="1"/>
          </p:nvPr>
        </p:nvSpPr>
        <p:spPr/>
        <p:txBody>
          <a:bodyPr/>
          <a:lstStyle/>
          <a:p>
            <a:r>
              <a:rPr lang="cs-CZ" b="1" dirty="0"/>
              <a:t>Určování prvků krizové infrastruktury</a:t>
            </a:r>
          </a:p>
          <a:p>
            <a:pPr lvl="1"/>
            <a:r>
              <a:rPr lang="cs-CZ" dirty="0"/>
              <a:t>Nařízení vlády č. 432/2010 Sb., o kritériích pro určení prvku kritické infrastruktury.</a:t>
            </a:r>
          </a:p>
          <a:p>
            <a:pPr lvl="1"/>
            <a:r>
              <a:rPr lang="cs-CZ" dirty="0"/>
              <a:t>Proces určování prvků KI</a:t>
            </a:r>
          </a:p>
          <a:p>
            <a:pPr marL="1200150" lvl="2" indent="-285750">
              <a:buFont typeface="Wingdings" panose="05000000000000000000" pitchFamily="2" charset="2"/>
              <a:buChar char="v"/>
            </a:pPr>
            <a:r>
              <a:rPr lang="cs-CZ" b="1" dirty="0">
                <a:solidFill>
                  <a:srgbClr val="0000DC"/>
                </a:solidFill>
              </a:rPr>
              <a:t>provozovatelem je organizační složka státu (OSS):</a:t>
            </a:r>
          </a:p>
          <a:p>
            <a:pPr marL="1200150" lvl="2" indent="-285750">
              <a:buFont typeface="Wingdings" panose="05000000000000000000" pitchFamily="2" charset="2"/>
              <a:buChar char="v"/>
            </a:pPr>
            <a:r>
              <a:rPr lang="cs-CZ" dirty="0"/>
              <a:t>	ministerstva a ústřední správní úřady a ČNB zasílají Ministerstvu vnitra návrhy prvků KI a EKI, jejichž 	provozovatelem je OSS (§ 9 odst. 3 písm. d) a §13 odst. 4 písm. c) krizového zákona),</a:t>
            </a:r>
          </a:p>
          <a:p>
            <a:pPr marL="1200150" lvl="2" indent="-285750">
              <a:buFont typeface="Wingdings" panose="05000000000000000000" pitchFamily="2" charset="2"/>
              <a:buChar char="v"/>
            </a:pPr>
            <a:r>
              <a:rPr lang="cs-CZ" dirty="0"/>
              <a:t>	Ministerstvo vnitra zpracuje seznam, který je podkladem pro určení prvků KI a EKI, jejichž 	provozovatelem je OSS (§ 10 odst. 1 písm. f) </a:t>
            </a:r>
            <a:r>
              <a:rPr lang="cs-CZ" dirty="0" err="1"/>
              <a:t>ZKrŘ</a:t>
            </a:r>
            <a:r>
              <a:rPr lang="cs-CZ" dirty="0"/>
              <a:t>),</a:t>
            </a:r>
          </a:p>
          <a:p>
            <a:pPr marL="1200150" lvl="2" indent="-285750">
              <a:buFont typeface="Wingdings" panose="05000000000000000000" pitchFamily="2" charset="2"/>
              <a:buChar char="v"/>
            </a:pPr>
            <a:r>
              <a:rPr lang="cs-CZ" dirty="0"/>
              <a:t>	</a:t>
            </a:r>
            <a:r>
              <a:rPr lang="cs-CZ" b="1" dirty="0"/>
              <a:t>vláda usnesením určí prvky </a:t>
            </a:r>
            <a:r>
              <a:rPr lang="cs-CZ" dirty="0"/>
              <a:t>KI a EKI, jejichž provozovatelem je OSS (§ 4 odst. 1 písm. e) </a:t>
            </a:r>
            <a:r>
              <a:rPr lang="cs-CZ" dirty="0" err="1"/>
              <a:t>ZKrŘ</a:t>
            </a:r>
            <a:r>
              <a:rPr lang="cs-CZ" dirty="0"/>
              <a:t>).</a:t>
            </a:r>
          </a:p>
          <a:p>
            <a:pPr marL="1200150" lvl="2" indent="-285750">
              <a:buFont typeface="Wingdings" panose="05000000000000000000" pitchFamily="2" charset="2"/>
              <a:buChar char="v"/>
            </a:pPr>
            <a:r>
              <a:rPr lang="cs-CZ" b="1" dirty="0">
                <a:solidFill>
                  <a:srgbClr val="0000DC"/>
                </a:solidFill>
              </a:rPr>
              <a:t>provozovatelem není OSS:</a:t>
            </a:r>
          </a:p>
          <a:p>
            <a:pPr marL="1200150" lvl="2" indent="-285750">
              <a:buFont typeface="Wingdings" panose="05000000000000000000" pitchFamily="2" charset="2"/>
              <a:buChar char="v"/>
            </a:pPr>
            <a:r>
              <a:rPr lang="cs-CZ" dirty="0"/>
              <a:t>	ministerstva a ústřední správní úřady a ČNB </a:t>
            </a:r>
            <a:r>
              <a:rPr lang="cs-CZ" b="1" dirty="0"/>
              <a:t>určí opatřením obecné povahy </a:t>
            </a:r>
            <a:r>
              <a:rPr lang="cs-CZ" dirty="0"/>
              <a:t>prvky KI a EKI,</a:t>
            </a:r>
          </a:p>
          <a:p>
            <a:pPr marL="1200150" lvl="2" indent="-285750">
              <a:buFont typeface="Wingdings" panose="05000000000000000000" pitchFamily="2" charset="2"/>
              <a:buChar char="v"/>
            </a:pPr>
            <a:r>
              <a:rPr lang="cs-CZ" dirty="0"/>
              <a:t>	o tomto určení informují bez zbytečného odkladu Ministerstvo vnitra.</a:t>
            </a:r>
          </a:p>
          <a:p>
            <a:pPr marL="1200150" lvl="2" indent="-285750">
              <a:buFont typeface="Wingdings" panose="05000000000000000000" pitchFamily="2" charset="2"/>
              <a:buChar char="v"/>
            </a:pPr>
            <a:endParaRPr lang="cs-CZ" dirty="0"/>
          </a:p>
          <a:p>
            <a:pPr lvl="1"/>
            <a:r>
              <a:rPr lang="cs-CZ" i="1" dirty="0"/>
              <a:t>Směrnice Rady 2008/114/ES ze dne 8. prosince 2008 o určování a označování evropských kritických infrastruktur a o posouzení potřeby zvýšit jejich ochranu</a:t>
            </a:r>
          </a:p>
        </p:txBody>
      </p:sp>
    </p:spTree>
    <p:extLst>
      <p:ext uri="{BB962C8B-B14F-4D97-AF65-F5344CB8AC3E}">
        <p14:creationId xmlns:p14="http://schemas.microsoft.com/office/powerpoint/2010/main" val="1315488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Krizové řízení – obecně</a:t>
            </a:r>
          </a:p>
        </p:txBody>
      </p:sp>
      <p:sp>
        <p:nvSpPr>
          <p:cNvPr id="5" name="Zástupný symbol pro obsah 4"/>
          <p:cNvSpPr>
            <a:spLocks noGrp="1"/>
          </p:cNvSpPr>
          <p:nvPr>
            <p:ph idx="1"/>
          </p:nvPr>
        </p:nvSpPr>
        <p:spPr/>
        <p:txBody>
          <a:bodyPr/>
          <a:lstStyle/>
          <a:p>
            <a:r>
              <a:rPr lang="cs-CZ" b="1" dirty="0"/>
              <a:t>Průřezová kritéria</a:t>
            </a:r>
          </a:p>
          <a:p>
            <a:pPr lvl="1"/>
            <a:r>
              <a:rPr lang="cs-CZ" sz="1800" i="1" dirty="0">
                <a:solidFill>
                  <a:srgbClr val="0000DC"/>
                </a:solidFill>
              </a:rPr>
              <a:t>= soubor hledisek pro posuzování závažnosti vlivu narušení funkce prvku kritické infrastruktury s mezními hodnotami, které zahrnují rozsah ztrát na životě, dopad na zdraví osob, mimořádně vážný ekonomický dopad nebo dopad na veřejnost v důsledku rozsáhlého omezení poskytování nezbytných služeb nebo jiného závažného zásahu do každodenního života,</a:t>
            </a:r>
          </a:p>
          <a:p>
            <a:pPr lvl="1"/>
            <a:endParaRPr lang="cs-CZ" sz="1800" i="1" dirty="0"/>
          </a:p>
          <a:p>
            <a:pPr lvl="1"/>
            <a:r>
              <a:rPr lang="cs-CZ" sz="1800" b="1" dirty="0"/>
              <a:t>Dle nařízení vlády…</a:t>
            </a:r>
          </a:p>
          <a:p>
            <a:pPr lvl="1"/>
            <a:r>
              <a:rPr lang="cs-CZ" sz="1800" dirty="0"/>
              <a:t>Průřezovým kritériem pro určení prvku kritické infrastruktury je </a:t>
            </a:r>
            <a:r>
              <a:rPr lang="cs-CZ" sz="1800" b="1" dirty="0"/>
              <a:t>hledisko</a:t>
            </a:r>
          </a:p>
          <a:p>
            <a:pPr lvl="2"/>
            <a:r>
              <a:rPr lang="cs-CZ" dirty="0">
                <a:solidFill>
                  <a:srgbClr val="0000DC"/>
                </a:solidFill>
              </a:rPr>
              <a:t>a) </a:t>
            </a:r>
            <a:r>
              <a:rPr lang="cs-CZ" b="1" dirty="0">
                <a:solidFill>
                  <a:srgbClr val="0000DC"/>
                </a:solidFill>
              </a:rPr>
              <a:t>obětí</a:t>
            </a:r>
            <a:r>
              <a:rPr lang="cs-CZ" dirty="0">
                <a:solidFill>
                  <a:srgbClr val="0000DC"/>
                </a:solidFill>
              </a:rPr>
              <a:t> s mezní hodnotou </a:t>
            </a:r>
            <a:r>
              <a:rPr lang="cs-CZ" b="1" dirty="0">
                <a:solidFill>
                  <a:srgbClr val="0000DC"/>
                </a:solidFill>
              </a:rPr>
              <a:t>více než 250 mrtvých </a:t>
            </a:r>
            <a:r>
              <a:rPr lang="cs-CZ" dirty="0">
                <a:solidFill>
                  <a:srgbClr val="0000DC"/>
                </a:solidFill>
              </a:rPr>
              <a:t>nebo více než 2500 osob s následnou hospitalizací po dobu delší než 24 hodin,</a:t>
            </a:r>
          </a:p>
          <a:p>
            <a:pPr lvl="2"/>
            <a:r>
              <a:rPr lang="cs-CZ" dirty="0">
                <a:solidFill>
                  <a:srgbClr val="0000DC"/>
                </a:solidFill>
              </a:rPr>
              <a:t>b) </a:t>
            </a:r>
            <a:r>
              <a:rPr lang="cs-CZ" b="1" dirty="0">
                <a:solidFill>
                  <a:srgbClr val="0000DC"/>
                </a:solidFill>
              </a:rPr>
              <a:t>ekonomického dopadu </a:t>
            </a:r>
            <a:r>
              <a:rPr lang="cs-CZ" dirty="0">
                <a:solidFill>
                  <a:srgbClr val="0000DC"/>
                </a:solidFill>
              </a:rPr>
              <a:t>s mezní hodnotou hospodářské ztráty státu </a:t>
            </a:r>
            <a:r>
              <a:rPr lang="cs-CZ" b="1" dirty="0">
                <a:solidFill>
                  <a:srgbClr val="0000DC"/>
                </a:solidFill>
              </a:rPr>
              <a:t>vyšší než 0,5 % </a:t>
            </a:r>
            <a:r>
              <a:rPr lang="cs-CZ" dirty="0">
                <a:solidFill>
                  <a:srgbClr val="0000DC"/>
                </a:solidFill>
              </a:rPr>
              <a:t>hrubého domácího produktu, nebo</a:t>
            </a:r>
          </a:p>
          <a:p>
            <a:pPr lvl="2"/>
            <a:r>
              <a:rPr lang="cs-CZ" dirty="0">
                <a:solidFill>
                  <a:srgbClr val="0000DC"/>
                </a:solidFill>
              </a:rPr>
              <a:t>c) </a:t>
            </a:r>
            <a:r>
              <a:rPr lang="cs-CZ" b="1" dirty="0">
                <a:solidFill>
                  <a:srgbClr val="0000DC"/>
                </a:solidFill>
              </a:rPr>
              <a:t>dopadu na veřejnost </a:t>
            </a:r>
            <a:r>
              <a:rPr lang="cs-CZ" dirty="0">
                <a:solidFill>
                  <a:srgbClr val="0000DC"/>
                </a:solidFill>
              </a:rPr>
              <a:t>s mezní hodnotou rozsáhlého omezení poskytování nezbytných služeb nebo jiného závažného zásahu do každodenního života </a:t>
            </a:r>
            <a:r>
              <a:rPr lang="cs-CZ" b="1" dirty="0">
                <a:solidFill>
                  <a:srgbClr val="0000DC"/>
                </a:solidFill>
              </a:rPr>
              <a:t>postihujícího více než 125000 osob</a:t>
            </a:r>
            <a:r>
              <a:rPr lang="cs-CZ" dirty="0">
                <a:solidFill>
                  <a:srgbClr val="0000DC"/>
                </a:solidFill>
              </a:rPr>
              <a:t>.</a:t>
            </a:r>
          </a:p>
        </p:txBody>
      </p:sp>
    </p:spTree>
    <p:extLst>
      <p:ext uri="{BB962C8B-B14F-4D97-AF65-F5344CB8AC3E}">
        <p14:creationId xmlns:p14="http://schemas.microsoft.com/office/powerpoint/2010/main" val="3276750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Krizové řízení – ochrana KI</a:t>
            </a:r>
          </a:p>
        </p:txBody>
      </p:sp>
      <p:sp>
        <p:nvSpPr>
          <p:cNvPr id="5" name="Zástupný symbol pro obsah 4"/>
          <p:cNvSpPr>
            <a:spLocks noGrp="1"/>
          </p:cNvSpPr>
          <p:nvPr>
            <p:ph idx="1"/>
          </p:nvPr>
        </p:nvSpPr>
        <p:spPr/>
        <p:txBody>
          <a:bodyPr/>
          <a:lstStyle/>
          <a:p>
            <a:r>
              <a:rPr lang="cs-CZ" b="1" dirty="0"/>
              <a:t>Nástroje ochrany KI</a:t>
            </a:r>
          </a:p>
          <a:p>
            <a:pPr lvl="1"/>
            <a:r>
              <a:rPr lang="cs-CZ" dirty="0"/>
              <a:t>ochranou kritické infrastruktury = </a:t>
            </a:r>
            <a:r>
              <a:rPr lang="cs-CZ" b="1" dirty="0"/>
              <a:t>opatření </a:t>
            </a:r>
            <a:r>
              <a:rPr lang="cs-CZ" dirty="0"/>
              <a:t>zaměřená na snížení rizika narušení funkce prvku kritické infrastruktury</a:t>
            </a:r>
          </a:p>
          <a:p>
            <a:pPr lvl="1"/>
            <a:endParaRPr lang="cs-CZ" b="1" dirty="0"/>
          </a:p>
          <a:p>
            <a:pPr lvl="1"/>
            <a:r>
              <a:rPr lang="cs-CZ" b="1" dirty="0"/>
              <a:t>Ministerstva a jiné ústřední správní úřady k ochraně KI náležející do jejich </a:t>
            </a:r>
            <a:r>
              <a:rPr lang="cs-CZ" b="1" dirty="0" err="1"/>
              <a:t>půs</a:t>
            </a:r>
            <a:r>
              <a:rPr lang="cs-CZ" b="1" dirty="0"/>
              <a:t>.</a:t>
            </a:r>
          </a:p>
          <a:p>
            <a:pPr lvl="2"/>
            <a:r>
              <a:rPr lang="cs-CZ" i="1" dirty="0">
                <a:solidFill>
                  <a:srgbClr val="0000DC"/>
                </a:solidFill>
              </a:rPr>
              <a:t>a) navrhují odvětvová </a:t>
            </a:r>
            <a:r>
              <a:rPr lang="cs-CZ" b="1" i="1" dirty="0">
                <a:solidFill>
                  <a:srgbClr val="0000DC"/>
                </a:solidFill>
              </a:rPr>
              <a:t>kritéria</a:t>
            </a:r>
            <a:r>
              <a:rPr lang="cs-CZ" i="1" dirty="0">
                <a:solidFill>
                  <a:srgbClr val="0000DC"/>
                </a:solidFill>
              </a:rPr>
              <a:t> a předkládají je Ministerstvu vnitra,</a:t>
            </a:r>
          </a:p>
          <a:p>
            <a:pPr lvl="2"/>
            <a:r>
              <a:rPr lang="cs-CZ" i="1" dirty="0">
                <a:solidFill>
                  <a:srgbClr val="0000DC"/>
                </a:solidFill>
              </a:rPr>
              <a:t>b) vyžadují od právnické nebo podnikající fyzické osoby, jako provozovatele stavby, zařízení, prostředku nebo veřejné infrastruktury, o kterých lze oprávněně předpokládat, že splňují kritéria pro určení prvku kritické infrastruktury nebo prvku evropské kritické infrastruktury, </a:t>
            </a:r>
            <a:r>
              <a:rPr lang="cs-CZ" b="1" i="1" dirty="0">
                <a:solidFill>
                  <a:srgbClr val="0000DC"/>
                </a:solidFill>
              </a:rPr>
              <a:t>informace nezbytné k určení </a:t>
            </a:r>
            <a:r>
              <a:rPr lang="cs-CZ" i="1" dirty="0">
                <a:solidFill>
                  <a:srgbClr val="0000DC"/>
                </a:solidFill>
              </a:rPr>
              <a:t>těchto prvků včetně údajů, u kterých je nutné zachovat mlčenlivost, pokud požadované informace nelze získat jiným způsobem,</a:t>
            </a:r>
          </a:p>
          <a:p>
            <a:pPr lvl="2"/>
            <a:r>
              <a:rPr lang="cs-CZ" i="1" dirty="0">
                <a:solidFill>
                  <a:srgbClr val="0000DC"/>
                </a:solidFill>
              </a:rPr>
              <a:t>c) </a:t>
            </a:r>
            <a:r>
              <a:rPr lang="cs-CZ" b="1" i="1" dirty="0">
                <a:solidFill>
                  <a:srgbClr val="0000DC"/>
                </a:solidFill>
              </a:rPr>
              <a:t>určí opatřením obecné povahy prvky kritické infrastruktury a prvky evropské kritické infrastruktury, </a:t>
            </a:r>
            <a:r>
              <a:rPr lang="cs-CZ" i="1" dirty="0">
                <a:solidFill>
                  <a:srgbClr val="0000DC"/>
                </a:solidFill>
              </a:rPr>
              <a:t>nejde-li o prvky určované podle § 4 odst. 1 písm. e), a o tomto určení informují bez zbytečného odkladu Ministerstvo vnitra včetně uvedení údaje o počtu členských států, které jsou závislé na takto určených prvcích evropské kritické infrastruktury,</a:t>
            </a:r>
          </a:p>
          <a:p>
            <a:pPr lvl="2"/>
            <a:r>
              <a:rPr lang="cs-CZ" i="1" dirty="0">
                <a:solidFill>
                  <a:srgbClr val="0000DC"/>
                </a:solidFill>
              </a:rPr>
              <a:t>e) </a:t>
            </a:r>
            <a:r>
              <a:rPr lang="cs-CZ" b="1" i="1" dirty="0">
                <a:solidFill>
                  <a:srgbClr val="0000DC"/>
                </a:solidFill>
              </a:rPr>
              <a:t>kontrolují plány krizové připravenosti </a:t>
            </a:r>
            <a:r>
              <a:rPr lang="cs-CZ" i="1" dirty="0">
                <a:solidFill>
                  <a:srgbClr val="0000DC"/>
                </a:solidFill>
              </a:rPr>
              <a:t>subjektů kritické infrastruktury a ochranu prvků kritické infrastruktury a ukládají opatření k nápravě nedostatků zjištěných při kontrole,</a:t>
            </a:r>
          </a:p>
        </p:txBody>
      </p:sp>
    </p:spTree>
    <p:extLst>
      <p:ext uri="{BB962C8B-B14F-4D97-AF65-F5344CB8AC3E}">
        <p14:creationId xmlns:p14="http://schemas.microsoft.com/office/powerpoint/2010/main" val="793574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Krizové řízení – krizové situace</a:t>
            </a:r>
          </a:p>
        </p:txBody>
      </p:sp>
      <p:sp>
        <p:nvSpPr>
          <p:cNvPr id="5" name="Zástupný symbol pro obsah 4"/>
          <p:cNvSpPr>
            <a:spLocks noGrp="1"/>
          </p:cNvSpPr>
          <p:nvPr>
            <p:ph idx="1"/>
          </p:nvPr>
        </p:nvSpPr>
        <p:spPr/>
        <p:txBody>
          <a:bodyPr/>
          <a:lstStyle/>
          <a:p>
            <a:r>
              <a:rPr lang="cs-CZ" b="1" dirty="0"/>
              <a:t>Pojem „krizová situace“</a:t>
            </a:r>
          </a:p>
          <a:p>
            <a:pPr lvl="1"/>
            <a:r>
              <a:rPr lang="cs-CZ" i="1" dirty="0">
                <a:solidFill>
                  <a:srgbClr val="0000DC"/>
                </a:solidFill>
              </a:rPr>
              <a:t>= </a:t>
            </a:r>
            <a:r>
              <a:rPr lang="cs-CZ" b="1" i="1" dirty="0">
                <a:solidFill>
                  <a:srgbClr val="0000DC"/>
                </a:solidFill>
              </a:rPr>
              <a:t>mimořádná událost </a:t>
            </a:r>
            <a:r>
              <a:rPr lang="cs-CZ" i="1" dirty="0">
                <a:solidFill>
                  <a:srgbClr val="0000DC"/>
                </a:solidFill>
              </a:rPr>
              <a:t>podle zákona o integrovaném záchranném systému, </a:t>
            </a:r>
            <a:r>
              <a:rPr lang="cs-CZ" b="1" i="1" dirty="0">
                <a:solidFill>
                  <a:srgbClr val="0000DC"/>
                </a:solidFill>
              </a:rPr>
              <a:t>narušení kritické infrastruktury</a:t>
            </a:r>
            <a:r>
              <a:rPr lang="cs-CZ" i="1" dirty="0">
                <a:solidFill>
                  <a:srgbClr val="0000DC"/>
                </a:solidFill>
              </a:rPr>
              <a:t> nebo </a:t>
            </a:r>
            <a:r>
              <a:rPr lang="cs-CZ" b="1" i="1" dirty="0">
                <a:solidFill>
                  <a:srgbClr val="0000DC"/>
                </a:solidFill>
              </a:rPr>
              <a:t>jiné nebezpečí</a:t>
            </a:r>
            <a:r>
              <a:rPr lang="cs-CZ" i="1" dirty="0">
                <a:solidFill>
                  <a:srgbClr val="0000DC"/>
                </a:solidFill>
              </a:rPr>
              <a:t>, při nichž je vyhlášen stav nebezpečí, nouzový stav nebo stav ohrožení státu (dále jen </a:t>
            </a:r>
            <a:r>
              <a:rPr lang="cs-CZ" b="1" i="1" dirty="0">
                <a:solidFill>
                  <a:srgbClr val="0000DC"/>
                </a:solidFill>
              </a:rPr>
              <a:t>„krizový stav“</a:t>
            </a:r>
            <a:r>
              <a:rPr lang="cs-CZ" i="1" dirty="0">
                <a:solidFill>
                  <a:srgbClr val="0000DC"/>
                </a:solidFill>
              </a:rPr>
              <a:t>),</a:t>
            </a:r>
          </a:p>
          <a:p>
            <a:pPr lvl="1"/>
            <a:endParaRPr lang="cs-CZ" dirty="0"/>
          </a:p>
          <a:p>
            <a:pPr lvl="1"/>
            <a:r>
              <a:rPr lang="cs-CZ" b="1" dirty="0"/>
              <a:t>„Aktivace“ nástrojů </a:t>
            </a:r>
            <a:r>
              <a:rPr lang="cs-CZ" dirty="0"/>
              <a:t>krizového zákona, pokud:</a:t>
            </a:r>
            <a:endParaRPr lang="cs-CZ" i="1" dirty="0">
              <a:solidFill>
                <a:srgbClr val="0000DC"/>
              </a:solidFill>
            </a:endParaRPr>
          </a:p>
          <a:p>
            <a:pPr lvl="2"/>
            <a:r>
              <a:rPr lang="cs-CZ" b="1" dirty="0">
                <a:solidFill>
                  <a:srgbClr val="0000DC"/>
                </a:solidFill>
              </a:rPr>
              <a:t>1/ mimořádnou událostí </a:t>
            </a:r>
            <a:r>
              <a:rPr lang="cs-CZ" dirty="0"/>
              <a:t>=</a:t>
            </a:r>
            <a:r>
              <a:rPr lang="cs-CZ" b="1" dirty="0"/>
              <a:t> </a:t>
            </a:r>
            <a:r>
              <a:rPr lang="cs-CZ" dirty="0"/>
              <a:t>škodlivé působení sil a jevů vyvolaných činností člověka, přírodními vlivy, a také havárie, které ohrožují život, zdraví, majetek nebo životní prostředí a vyžadují provedení záchranných a likvidačních prací,</a:t>
            </a:r>
          </a:p>
          <a:p>
            <a:pPr lvl="2"/>
            <a:endParaRPr lang="cs-CZ" i="1" dirty="0">
              <a:solidFill>
                <a:srgbClr val="0000DC"/>
              </a:solidFill>
            </a:endParaRPr>
          </a:p>
          <a:p>
            <a:pPr lvl="2"/>
            <a:r>
              <a:rPr lang="cs-CZ" b="1" dirty="0">
                <a:solidFill>
                  <a:srgbClr val="0000DC"/>
                </a:solidFill>
              </a:rPr>
              <a:t>2/ narušení kritické infrastruktury</a:t>
            </a:r>
            <a:r>
              <a:rPr lang="cs-CZ" b="1" dirty="0"/>
              <a:t>, </a:t>
            </a:r>
            <a:r>
              <a:rPr lang="cs-CZ" dirty="0"/>
              <a:t>viz dříve</a:t>
            </a:r>
          </a:p>
          <a:p>
            <a:pPr lvl="2"/>
            <a:endParaRPr lang="cs-CZ" dirty="0"/>
          </a:p>
          <a:p>
            <a:pPr lvl="2"/>
            <a:r>
              <a:rPr lang="cs-CZ" b="1" dirty="0">
                <a:solidFill>
                  <a:srgbClr val="0000DC"/>
                </a:solidFill>
              </a:rPr>
              <a:t>3/ jiné nebezpečí</a:t>
            </a:r>
            <a:r>
              <a:rPr lang="cs-CZ" dirty="0"/>
              <a:t>, při nichž je vyhlášen </a:t>
            </a:r>
            <a:r>
              <a:rPr lang="cs-CZ" i="1" dirty="0">
                <a:solidFill>
                  <a:srgbClr val="0000DC"/>
                </a:solidFill>
              </a:rPr>
              <a:t>stav nebezpečí, nouzový stav nebo stav ohrožení státu</a:t>
            </a:r>
          </a:p>
          <a:p>
            <a:pPr lvl="2"/>
            <a:r>
              <a:rPr lang="cs-CZ" dirty="0"/>
              <a:t>- legálně krizový stav, v teorii však spíše </a:t>
            </a:r>
            <a:r>
              <a:rPr lang="cs-CZ" b="1" i="1" dirty="0">
                <a:solidFill>
                  <a:srgbClr val="0000DC"/>
                </a:solidFill>
              </a:rPr>
              <a:t>tzv. mimořádné stavy</a:t>
            </a:r>
          </a:p>
        </p:txBody>
      </p:sp>
    </p:spTree>
    <p:extLst>
      <p:ext uri="{BB962C8B-B14F-4D97-AF65-F5344CB8AC3E}">
        <p14:creationId xmlns:p14="http://schemas.microsoft.com/office/powerpoint/2010/main" val="2480548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Krizové řízení – krizové situace</a:t>
            </a:r>
          </a:p>
        </p:txBody>
      </p:sp>
      <p:sp>
        <p:nvSpPr>
          <p:cNvPr id="5" name="Zástupný symbol pro obsah 4"/>
          <p:cNvSpPr>
            <a:spLocks noGrp="1"/>
          </p:cNvSpPr>
          <p:nvPr>
            <p:ph idx="1"/>
          </p:nvPr>
        </p:nvSpPr>
        <p:spPr/>
        <p:txBody>
          <a:bodyPr/>
          <a:lstStyle/>
          <a:p>
            <a:r>
              <a:rPr lang="cs-CZ" b="1" dirty="0"/>
              <a:t>Stav nebezpečí</a:t>
            </a:r>
          </a:p>
          <a:p>
            <a:pPr lvl="1"/>
            <a:r>
              <a:rPr lang="cs-CZ" dirty="0"/>
              <a:t>Základ v </a:t>
            </a:r>
            <a:r>
              <a:rPr lang="cs-CZ" b="1" dirty="0"/>
              <a:t>krizovém zákoně </a:t>
            </a:r>
            <a:r>
              <a:rPr lang="cs-CZ" dirty="0"/>
              <a:t>(§ 3)</a:t>
            </a:r>
          </a:p>
          <a:p>
            <a:pPr lvl="1"/>
            <a:r>
              <a:rPr lang="cs-CZ" dirty="0"/>
              <a:t>Vyhlašuje </a:t>
            </a:r>
            <a:r>
              <a:rPr lang="cs-CZ" b="1" dirty="0"/>
              <a:t>hejtman</a:t>
            </a:r>
            <a:r>
              <a:rPr lang="cs-CZ" dirty="0"/>
              <a:t> (primátor </a:t>
            </a:r>
            <a:r>
              <a:rPr lang="cs-CZ" dirty="0" err="1"/>
              <a:t>Phy</a:t>
            </a:r>
            <a:r>
              <a:rPr lang="cs-CZ" dirty="0"/>
              <a:t>) </a:t>
            </a:r>
          </a:p>
          <a:p>
            <a:pPr marL="1200150" lvl="2" indent="-285750">
              <a:buFont typeface="Wingdings" panose="05000000000000000000" pitchFamily="2" charset="2"/>
              <a:buChar char="v"/>
            </a:pPr>
            <a:r>
              <a:rPr lang="cs-CZ" i="1" dirty="0">
                <a:solidFill>
                  <a:srgbClr val="0000DC"/>
                </a:solidFill>
              </a:rPr>
              <a:t>jako </a:t>
            </a:r>
            <a:r>
              <a:rPr lang="cs-CZ" b="1" i="1" dirty="0">
                <a:solidFill>
                  <a:srgbClr val="0000DC"/>
                </a:solidFill>
              </a:rPr>
              <a:t>bezodkladné opatření</a:t>
            </a:r>
            <a:r>
              <a:rPr lang="cs-CZ" i="1" dirty="0">
                <a:solidFill>
                  <a:srgbClr val="0000DC"/>
                </a:solidFill>
              </a:rPr>
              <a:t>, jsou-li </a:t>
            </a:r>
            <a:r>
              <a:rPr lang="cs-CZ" b="1" i="1" dirty="0">
                <a:solidFill>
                  <a:srgbClr val="0000DC"/>
                </a:solidFill>
              </a:rPr>
              <a:t>ohroženy životy, zdraví, majetek, životní prostředí</a:t>
            </a:r>
            <a:r>
              <a:rPr lang="cs-CZ" i="1" dirty="0">
                <a:solidFill>
                  <a:srgbClr val="0000DC"/>
                </a:solidFill>
              </a:rPr>
              <a:t>, pokud </a:t>
            </a:r>
            <a:r>
              <a:rPr lang="cs-CZ" b="1" i="1" dirty="0">
                <a:solidFill>
                  <a:srgbClr val="0000DC"/>
                </a:solidFill>
              </a:rPr>
              <a:t>nedosahuje intenzita ohrožení značného rozsahu </a:t>
            </a:r>
            <a:r>
              <a:rPr lang="cs-CZ" i="1" dirty="0">
                <a:solidFill>
                  <a:srgbClr val="0000DC"/>
                </a:solidFill>
              </a:rPr>
              <a:t>(v něm se vyhlašuje nouzový stav) a </a:t>
            </a:r>
            <a:r>
              <a:rPr lang="cs-CZ" b="1" i="1" dirty="0">
                <a:solidFill>
                  <a:srgbClr val="0000DC"/>
                </a:solidFill>
              </a:rPr>
              <a:t>není možné odvrátit ohrožení běžnou činností </a:t>
            </a:r>
            <a:r>
              <a:rPr lang="cs-CZ" i="1" dirty="0">
                <a:solidFill>
                  <a:srgbClr val="0000DC"/>
                </a:solidFill>
              </a:rPr>
              <a:t>správních úřadů, orgánů krajů a obcí, složek integrovaného záchranného systému nebo subjektů kritické infrastruktury;</a:t>
            </a:r>
          </a:p>
          <a:p>
            <a:pPr marL="1200150" lvl="2" indent="-285750">
              <a:buFont typeface="Wingdings" panose="05000000000000000000" pitchFamily="2" charset="2"/>
              <a:buChar char="v"/>
            </a:pPr>
            <a:r>
              <a:rPr lang="cs-CZ" b="1" dirty="0"/>
              <a:t>NELZE</a:t>
            </a:r>
            <a:r>
              <a:rPr lang="cs-CZ" dirty="0"/>
              <a:t> vyhlásit z důvodu stávky vedené na ochranu práv a oprávněných hospodářských a sociálních zájmů</a:t>
            </a:r>
          </a:p>
          <a:p>
            <a:pPr lvl="1"/>
            <a:r>
              <a:rPr lang="cs-CZ" dirty="0"/>
              <a:t>Pro </a:t>
            </a:r>
            <a:r>
              <a:rPr lang="cs-CZ" b="1" dirty="0"/>
              <a:t>celé území kraje nebo jeho část </a:t>
            </a:r>
            <a:r>
              <a:rPr lang="cs-CZ" dirty="0"/>
              <a:t>(nestačí-li, vláda vyhlásí nouzový stav)</a:t>
            </a:r>
          </a:p>
          <a:p>
            <a:pPr lvl="1"/>
            <a:r>
              <a:rPr lang="cs-CZ" dirty="0"/>
              <a:t>Max </a:t>
            </a:r>
            <a:r>
              <a:rPr lang="cs-CZ" b="1" dirty="0"/>
              <a:t>na 30 dní </a:t>
            </a:r>
            <a:r>
              <a:rPr lang="cs-CZ" dirty="0"/>
              <a:t>– prodloužení hejtmanem jen se souhlasem vlády</a:t>
            </a:r>
          </a:p>
          <a:p>
            <a:pPr lvl="1"/>
            <a:r>
              <a:rPr lang="cs-CZ" dirty="0"/>
              <a:t>Rozhodnutí o vyhlášení </a:t>
            </a:r>
            <a:r>
              <a:rPr lang="cs-CZ" b="1" dirty="0"/>
              <a:t>publikováno</a:t>
            </a:r>
            <a:r>
              <a:rPr lang="cs-CZ" dirty="0"/>
              <a:t> ve Věstníku právních předpisů kraje</a:t>
            </a:r>
          </a:p>
          <a:p>
            <a:pPr lvl="1"/>
            <a:r>
              <a:rPr lang="cs-CZ" dirty="0"/>
              <a:t>Hejtman o tom </a:t>
            </a:r>
            <a:r>
              <a:rPr lang="cs-CZ" b="1" dirty="0"/>
              <a:t>neprodleně informuje </a:t>
            </a:r>
            <a:r>
              <a:rPr lang="cs-CZ" dirty="0"/>
              <a:t>vládu, MV, sousední kraje, a pokud mohou být krizovou situací dotčeny, též další kraje</a:t>
            </a:r>
          </a:p>
          <a:p>
            <a:pPr lvl="2"/>
            <a:r>
              <a:rPr lang="cs-CZ" i="1" dirty="0"/>
              <a:t>(x neplést si se stupni povodňové aktivity (stav bdělosti, stav pohotovosti, stav ohrožení) dle § 70 zákona o vodách, popř. jinými obdobnými „stavy“)</a:t>
            </a:r>
          </a:p>
        </p:txBody>
      </p:sp>
    </p:spTree>
    <p:extLst>
      <p:ext uri="{BB962C8B-B14F-4D97-AF65-F5344CB8AC3E}">
        <p14:creationId xmlns:p14="http://schemas.microsoft.com/office/powerpoint/2010/main" val="934179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BM507Zk</a:t>
            </a:r>
            <a:r>
              <a:rPr lang="cs-CZ" dirty="0"/>
              <a:t> Vybrané otázky správního práva a veřejné správy II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Krizové řízení – krizové situace</a:t>
            </a:r>
          </a:p>
        </p:txBody>
      </p:sp>
      <p:sp>
        <p:nvSpPr>
          <p:cNvPr id="5" name="Zástupný symbol pro obsah 4"/>
          <p:cNvSpPr>
            <a:spLocks noGrp="1"/>
          </p:cNvSpPr>
          <p:nvPr>
            <p:ph idx="1"/>
          </p:nvPr>
        </p:nvSpPr>
        <p:spPr/>
        <p:txBody>
          <a:bodyPr/>
          <a:lstStyle/>
          <a:p>
            <a:r>
              <a:rPr lang="cs-CZ" b="1" dirty="0"/>
              <a:t>Nouzový stav</a:t>
            </a:r>
          </a:p>
          <a:p>
            <a:pPr lvl="1"/>
            <a:r>
              <a:rPr lang="cs-CZ" dirty="0"/>
              <a:t>Základ v ústavním </a:t>
            </a:r>
            <a:r>
              <a:rPr lang="cs-CZ" b="1" dirty="0"/>
              <a:t>zákoně o bezpečnosti ČR</a:t>
            </a:r>
          </a:p>
          <a:p>
            <a:pPr marL="1200150" lvl="2" indent="-285750">
              <a:buFont typeface="Wingdings" panose="05000000000000000000" pitchFamily="2" charset="2"/>
              <a:buChar char="v"/>
            </a:pPr>
            <a:r>
              <a:rPr lang="cs-CZ" i="1" dirty="0">
                <a:solidFill>
                  <a:srgbClr val="0000DC"/>
                </a:solidFill>
              </a:rPr>
              <a:t>V případě živelních pohrom, ekologických nebo průmyslových havárií, nehod nebo jiného nebezpečí, které ve značném rozsahu ohrožuje životy, zdraví nebo majetkové hodnoty anebo vnitřní pořádek a bezpečnost</a:t>
            </a:r>
          </a:p>
          <a:p>
            <a:pPr marL="1200150" lvl="2" indent="-285750">
              <a:buFont typeface="Wingdings" panose="05000000000000000000" pitchFamily="2" charset="2"/>
              <a:buChar char="v"/>
            </a:pPr>
            <a:r>
              <a:rPr lang="cs-CZ" b="1" dirty="0"/>
              <a:t>NELZE</a:t>
            </a:r>
            <a:r>
              <a:rPr lang="cs-CZ" dirty="0"/>
              <a:t> vyhlásit z důvodu stávky vedené na ochranu práv a oprávněných hospodářských a sociálních zájmů</a:t>
            </a:r>
          </a:p>
          <a:p>
            <a:pPr lvl="1"/>
            <a:r>
              <a:rPr lang="cs-CZ" dirty="0"/>
              <a:t>Jen na určitém území a na dobu určitou (</a:t>
            </a:r>
            <a:r>
              <a:rPr lang="cs-CZ" b="1" dirty="0" err="1"/>
              <a:t>max</a:t>
            </a:r>
            <a:r>
              <a:rPr lang="cs-CZ" b="1" dirty="0"/>
              <a:t> 30 dní; prodloužení se souhlasem PS</a:t>
            </a:r>
            <a:r>
              <a:rPr lang="cs-CZ" dirty="0"/>
              <a:t>) </a:t>
            </a:r>
          </a:p>
          <a:p>
            <a:pPr lvl="1"/>
            <a:r>
              <a:rPr lang="cs-CZ" b="1" dirty="0"/>
              <a:t>Vyhlašuje vláda </a:t>
            </a:r>
            <a:r>
              <a:rPr lang="cs-CZ" dirty="0"/>
              <a:t>(při nebezpečí z prodlení předseda) + s uvedením důvodů</a:t>
            </a:r>
          </a:p>
          <a:p>
            <a:pPr lvl="1"/>
            <a:r>
              <a:rPr lang="cs-CZ" dirty="0"/>
              <a:t>Publikace rozhodnutí o </a:t>
            </a:r>
            <a:r>
              <a:rPr lang="cs-CZ" b="1" dirty="0"/>
              <a:t>vyhlášení ve Sb. zákonů + uveřejňuje se </a:t>
            </a:r>
            <a:r>
              <a:rPr lang="cs-CZ" dirty="0"/>
              <a:t>v hromadných sdělovacích prostředcích a informuje o tom </a:t>
            </a:r>
            <a:r>
              <a:rPr lang="cs-CZ" b="1" dirty="0"/>
              <a:t>PS, která může zrušit</a:t>
            </a:r>
          </a:p>
          <a:p>
            <a:pPr lvl="1"/>
            <a:r>
              <a:rPr lang="cs-CZ" dirty="0"/>
              <a:t>Již </a:t>
            </a:r>
            <a:r>
              <a:rPr lang="cs-CZ" b="1" dirty="0"/>
              <a:t>silnější kompetence </a:t>
            </a:r>
            <a:r>
              <a:rPr lang="cs-CZ" dirty="0"/>
              <a:t>orgánů krizového řízení (viz dále)</a:t>
            </a:r>
          </a:p>
          <a:p>
            <a:pPr lvl="1"/>
            <a:r>
              <a:rPr lang="cs-CZ" dirty="0"/>
              <a:t>Zejména </a:t>
            </a:r>
            <a:r>
              <a:rPr lang="cs-CZ" b="1" dirty="0"/>
              <a:t>možnost omezovat základní práva</a:t>
            </a:r>
          </a:p>
          <a:p>
            <a:pPr lvl="1"/>
            <a:endParaRPr lang="cs-CZ" dirty="0"/>
          </a:p>
          <a:p>
            <a:pPr lvl="1"/>
            <a:endParaRPr lang="cs-CZ" b="1" i="1" dirty="0">
              <a:solidFill>
                <a:srgbClr val="0000DC"/>
              </a:solidFill>
            </a:endParaRPr>
          </a:p>
        </p:txBody>
      </p:sp>
    </p:spTree>
    <p:extLst>
      <p:ext uri="{BB962C8B-B14F-4D97-AF65-F5344CB8AC3E}">
        <p14:creationId xmlns:p14="http://schemas.microsoft.com/office/powerpoint/2010/main" val="2463156319"/>
      </p:ext>
    </p:extLst>
  </p:cSld>
  <p:clrMapOvr>
    <a:masterClrMapping/>
  </p:clrMapOvr>
</p:sld>
</file>

<file path=ppt/theme/theme1.xml><?xml version="1.0" encoding="utf-8"?>
<a:theme xmlns:a="http://schemas.openxmlformats.org/drawingml/2006/main" name="46859">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1148</TotalTime>
  <Words>3007</Words>
  <Application>Microsoft Office PowerPoint</Application>
  <PresentationFormat>Širokoúhlá obrazovka</PresentationFormat>
  <Paragraphs>250</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Tahoma</vt:lpstr>
      <vt:lpstr>Wingdings</vt:lpstr>
      <vt:lpstr>46859</vt:lpstr>
      <vt:lpstr>Krizové řízení a pandemický kontext (2. část přednášky „Správa bezpečnosti“)</vt:lpstr>
      <vt:lpstr>Krizové řízení – obecně</vt:lpstr>
      <vt:lpstr>Krizové řízení – ochrana KI</vt:lpstr>
      <vt:lpstr>Krizové řízení – ochrana KI</vt:lpstr>
      <vt:lpstr>Krizové řízení – obecně</vt:lpstr>
      <vt:lpstr>Krizové řízení – ochrana KI</vt:lpstr>
      <vt:lpstr>Krizové řízení – krizové situace</vt:lpstr>
      <vt:lpstr>Krizové řízení – krizové situace</vt:lpstr>
      <vt:lpstr>Krizové řízení – krizové situace</vt:lpstr>
      <vt:lpstr>Krizové řízení – krizové situace</vt:lpstr>
      <vt:lpstr>Krizové řízení – krizové situace</vt:lpstr>
      <vt:lpstr>Krizové řízení – nástroje</vt:lpstr>
      <vt:lpstr>Krizové řízení – nástroje</vt:lpstr>
      <vt:lpstr>Krizové řízení – nástroje</vt:lpstr>
      <vt:lpstr>Krizové řízení – nástroje</vt:lpstr>
      <vt:lpstr>Krizové řízení – pandemie</vt:lpstr>
      <vt:lpstr>Krizové řízení – pandemie</vt:lpstr>
      <vt:lpstr>Krizové řízení – pandemie</vt:lpstr>
      <vt:lpstr>Krizové řízení – pandemie</vt:lpstr>
      <vt:lpstr>Krizové řízení – pandemie</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Tomáš Svoboda</cp:lastModifiedBy>
  <cp:revision>442</cp:revision>
  <cp:lastPrinted>1601-01-01T00:00:00Z</cp:lastPrinted>
  <dcterms:created xsi:type="dcterms:W3CDTF">2019-10-05T08:57:07Z</dcterms:created>
  <dcterms:modified xsi:type="dcterms:W3CDTF">2021-12-10T10:19:08Z</dcterms:modified>
</cp:coreProperties>
</file>