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3" r:id="rId3"/>
    <p:sldId id="264" r:id="rId4"/>
    <p:sldId id="266" r:id="rId5"/>
    <p:sldId id="267" r:id="rId6"/>
    <p:sldId id="268" r:id="rId7"/>
    <p:sldId id="269" r:id="rId8"/>
    <p:sldId id="270" r:id="rId9"/>
    <p:sldId id="271" r:id="rId10"/>
    <p:sldId id="257" r:id="rId11"/>
    <p:sldId id="258" r:id="rId12"/>
    <p:sldId id="259" r:id="rId13"/>
    <p:sldId id="260" r:id="rId14"/>
    <p:sldId id="261" r:id="rId15"/>
    <p:sldId id="262" r:id="rId16"/>
    <p:sldId id="272" r:id="rId17"/>
    <p:sldId id="273" r:id="rId18"/>
    <p:sldId id="274" r:id="rId19"/>
    <p:sldId id="275" r:id="rId20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1F79C1-B3A6-4962-8315-201DB082769F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704E9-6BAC-4E6B-9FCE-A858BBEBB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5319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52C47-E12E-4121-BFB0-FAFA0889D58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250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3123-2C29-4BA3-90B9-DFCB9316D1B3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A10-A74F-4659-8882-9397FE5977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8153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3123-2C29-4BA3-90B9-DFCB9316D1B3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A10-A74F-4659-8882-9397FE5977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6357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3123-2C29-4BA3-90B9-DFCB9316D1B3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A10-A74F-4659-8882-9397FE5977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3222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3123-2C29-4BA3-90B9-DFCB9316D1B3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A10-A74F-4659-8882-9397FE5977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408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3123-2C29-4BA3-90B9-DFCB9316D1B3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A10-A74F-4659-8882-9397FE5977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4726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3123-2C29-4BA3-90B9-DFCB9316D1B3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A10-A74F-4659-8882-9397FE5977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505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3123-2C29-4BA3-90B9-DFCB9316D1B3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A10-A74F-4659-8882-9397FE5977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7826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3123-2C29-4BA3-90B9-DFCB9316D1B3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A10-A74F-4659-8882-9397FE5977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6492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3123-2C29-4BA3-90B9-DFCB9316D1B3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A10-A74F-4659-8882-9397FE5977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587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3123-2C29-4BA3-90B9-DFCB9316D1B3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A10-A74F-4659-8882-9397FE5977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0694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3123-2C29-4BA3-90B9-DFCB9316D1B3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A10-A74F-4659-8882-9397FE5977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8781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23123-2C29-4BA3-90B9-DFCB9316D1B3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A9A10-A74F-4659-8882-9397FE5977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0534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Koordinace národních systémů sociálního zabezpečení v rámci EU, koordinace rodinných dávek a koordinace dávek v nezaměstnanosti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JUDr. Jana Komendová, Ph.D.</a:t>
            </a:r>
          </a:p>
        </p:txBody>
      </p:sp>
    </p:spTree>
    <p:extLst>
      <p:ext uri="{BB962C8B-B14F-4D97-AF65-F5344CB8AC3E}">
        <p14:creationId xmlns:p14="http://schemas.microsoft.com/office/powerpoint/2010/main" val="3669410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Koordinace rodinných dávek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Rodinná dávka dle čl. 1 nařízení 883/2004 - všechny věcné nebo peněžité dávky určené k vyrovnání rodinných výdajů.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Vyloučení záloh na výživné  zvláštních dávek při narození dítěte a dávek při osvojení dítěte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Rodinné přídavky pravidelně se opakující peněžité dávky poskytované výlučně s ohledem na počet a případně věk rodinných příslušníků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Rozdíl od dávek v mateřství, jejichž účelem je zajištění péče v těhotenství a po porodu a náhrada příjmu z výdělečné činnosti v důsledku narození dítěte</a:t>
            </a:r>
          </a:p>
        </p:txBody>
      </p:sp>
    </p:spTree>
    <p:extLst>
      <p:ext uri="{BB962C8B-B14F-4D97-AF65-F5344CB8AC3E}">
        <p14:creationId xmlns:p14="http://schemas.microsoft.com/office/powerpoint/2010/main" val="1945059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Úprava koordinace rodinných dávek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Primární právo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Smlouva o EU čl. 3 odst. 3 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Jedním z cílů Unie je podpora sociální spravedlnosti a ochrany, rovnost mužů a žen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Listina základních práv Unie čl. 24 práva dítěte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Děti mají právo na ochranu a péči nezbytnou pro jejich zdravý vývoj	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Listina základních práv EU čl. 33 odst. 1 ochrana rodiny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právní, hospodářská a sociální ochrana rodiny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6003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Úprava koordinace rodinných dávek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Sekundární právo – nařízení Evropského parlamentu a Rady 883/2004/ES o koordinaci národních systémů sociálního zabezpečení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Kapitola 8 čl. 67 a násl.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Zaměření zejména na případy souběhu nároků na dávky z více členských států</a:t>
            </a:r>
          </a:p>
        </p:txBody>
      </p:sp>
    </p:spTree>
    <p:extLst>
      <p:ext uri="{BB962C8B-B14F-4D97-AF65-F5344CB8AC3E}">
        <p14:creationId xmlns:p14="http://schemas.microsoft.com/office/powerpoint/2010/main" val="2957218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Zákaz diskriminace na základě státní příslušnosti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osoba má nárok na rodinné dávky v souladu s právními předpisy příslušného členského státu, včetně dávek pro rodinné příslušníky, kteří bydlí v jiném členském státě, jako by bydleli v příslušném členském státě. Důchodce však má nárok na rodinné dávky v souladu s právními předpisy členského státu příslušného pro poskytování jeho důchodu</a:t>
            </a:r>
          </a:p>
        </p:txBody>
      </p:sp>
    </p:spTree>
    <p:extLst>
      <p:ext uri="{BB962C8B-B14F-4D97-AF65-F5344CB8AC3E}">
        <p14:creationId xmlns:p14="http://schemas.microsoft.com/office/powerpoint/2010/main" val="1184928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Pravidla přednosti poskytování dávek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Rodinné dávky poskytované během stejné doby stejným rodinným příslušníkům dle předpisů více členských států</a:t>
            </a:r>
          </a:p>
          <a:p>
            <a:pPr marL="514350" indent="-514350">
              <a:buAutoNum type="alphaLcParenR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dávek poskytovaných více než jedním členským státem z různých důvodů.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1. nároky přiznané z důvodu zaměstnání nebo 	samostatně výdělečné činnosti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2. nároky přiznané z důvodu pobírání důchodu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3. nároky přiznané z důvodu místa bydliště</a:t>
            </a:r>
          </a:p>
        </p:txBody>
      </p:sp>
    </p:spTree>
    <p:extLst>
      <p:ext uri="{BB962C8B-B14F-4D97-AF65-F5344CB8AC3E}">
        <p14:creationId xmlns:p14="http://schemas.microsoft.com/office/powerpoint/2010/main" val="2141398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Pravidla přednosti poskytování dávek - pokračování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Rodinné dávky poskytované během stejné doby stejným rodinným příslušníkům dávky dle předpisů více členských států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U dávek poskytovaných více než jedním členským státem ze stejných důvodů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Nároky přiznané z důvodu zaměstnání nebo samostatně výdělečné činnosti – místo bydliště dětí, podpůrně, tam kde je to vhodné nejvyšší dávky (rozdělení nákladů na dávky,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Nároky přiznané z důvodu pobírání důchodu – místo bydliště dětí, podpůrně tam kde je to vhodné  nejdelší doba pojištění nebo bydlení podle kolidujících předpisů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Nároky přiznané z důvodu bydliště  - míso bydliště dětí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15613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F28661-03D2-47C3-BBDC-439678425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Koordinace dávek v nezaměstnanosti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DA86912-A873-4527-8533-26E4E38A7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0100" lvl="1" indent="-342900">
              <a:buFontTx/>
              <a:buNone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Podle MOP </a:t>
            </a: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nezaměstnaná osoba, která se nachází v situaci, kdy práci hledá a je k dispozici k přijetí vhodného zaměstnání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Tx/>
              <a:buNone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Účel poskytování dávek v nezaměstnanosti</a:t>
            </a:r>
          </a:p>
          <a:p>
            <a:pPr marL="800100" lvl="1" indent="-342900">
              <a:buFontTx/>
              <a:buNone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Peněžité dávky. </a:t>
            </a:r>
          </a:p>
          <a:p>
            <a:pPr marL="800100" lvl="1" indent="-342900">
              <a:buFontTx/>
              <a:buNone/>
            </a:pP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Alimentační charakter - mají nahradit příjem osoby a zajistit její obživu </a:t>
            </a:r>
          </a:p>
          <a:p>
            <a:pPr marL="800100" lvl="1" indent="-342900">
              <a:buFontTx/>
              <a:buNone/>
            </a:pP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Motivační charakter -  motivace uchazeče o zaměstnání k nalezení nového zaměstnání</a:t>
            </a:r>
          </a:p>
          <a:p>
            <a:pPr marL="800100" lvl="1" indent="-342900">
              <a:buFontTx/>
              <a:buNone/>
            </a:pP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V ČR podpora v nezaměstnanosti a podpora při rekvalifikaci</a:t>
            </a:r>
          </a:p>
          <a:p>
            <a:pPr marL="800100" lvl="1" indent="-342900">
              <a:buFontTx/>
              <a:buNone/>
            </a:pP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Věcné dávky – pomoc při hledání nového zaměstnání, je poskytovaná v rámci veřejných služeb zaměstnanosti,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07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C1E594-DA70-4E4D-8A7B-841DB86BC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Nezaměstnanost a volný pohyb osob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E4E408-E3F2-4F38-B46B-57BA05030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alt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Směrnice Evropského parlamentu a Rady 2004/38/ES </a:t>
            </a:r>
            <a:r>
              <a:rPr lang="cs-CZ" altLang="cs-CZ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právu občanů Unie a jejich rodinných příslušníků svobodně se pohybovat a pobývat na území členských států – Všichni občané Unie mají právo pobytu na území jiného členského státu po dobu delší než tři měsíce, pokud mimo jiné:</a:t>
            </a:r>
          </a:p>
          <a:p>
            <a:pPr lvl="1">
              <a:lnSpc>
                <a:spcPct val="80000"/>
              </a:lnSpc>
            </a:pPr>
            <a:r>
              <a:rPr lang="cs-CZ" alt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Jsou v hostitelském členském státě zaměstnanými osobami nebo osobami samostatně výdělečně činnými.</a:t>
            </a:r>
          </a:p>
          <a:p>
            <a:pPr lvl="1">
              <a:lnSpc>
                <a:spcPct val="80000"/>
              </a:lnSpc>
            </a:pPr>
            <a:r>
              <a:rPr lang="cs-CZ" alt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tyto účely si občan Unie, který již není zaměstnanou osobou ani samostatně výdělečně činnou osobou, ponechává postavení zaměstnané osoby nebo osoby samostatně výdělečně činné v těchto případech: </a:t>
            </a:r>
          </a:p>
          <a:p>
            <a:pPr lvl="2">
              <a:lnSpc>
                <a:spcPct val="80000"/>
              </a:lnSpc>
            </a:pPr>
            <a:r>
              <a:rPr lang="cs-CZ" alt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řádně zapsán jako nedobrovolný nezaměstnaný poté, co byl zaměstnán více než jeden rok a je řádně zaregistrován u příslušného úřadu práce jako uchazeč o zaměstnání;</a:t>
            </a:r>
          </a:p>
          <a:p>
            <a:pPr lvl="2">
              <a:lnSpc>
                <a:spcPct val="80000"/>
              </a:lnSpc>
            </a:pPr>
            <a:r>
              <a:rPr lang="cs-CZ" alt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řádně zapsán jako nedobrovolný nezaměstnaný po skončení pracovní smlouvy na dobu určitou kratší jednoho roku nebo poté, co se během prvních dvanácti měsíců stal nedobrovolně nezaměstnaným, a zaregistrován u příslušného úřadu práce jako uchazeč o zaměstnání. V tom případě si postavení pracovníka ponechává na dobu alespoň šesti měsíců;</a:t>
            </a:r>
          </a:p>
          <a:p>
            <a:pPr lvl="2">
              <a:lnSpc>
                <a:spcPct val="80000"/>
              </a:lnSpc>
            </a:pPr>
            <a:r>
              <a:rPr lang="cs-CZ" alt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zahájí odbornou přípravu. Pokud není nedobrovolně nezaměstnaný, může si postavení pracovníka ponechat, pouze vztahuje-li se odborná příprava k jeho předchozímu zaměstnání.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17277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EE9754-6F18-48DF-9E5F-C81A41066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Zvláštnosti úpravy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7FB4015-1DA0-40C3-85C4-20D24C2C6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Kapitola 6 nařízení Evropského parlamentu a Rady (ES) 883/2004 o koordinaci národních systémů sociálního zabezpečení (čl. 61 – 65) </a:t>
            </a:r>
          </a:p>
          <a:p>
            <a:pPr>
              <a:buNone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Modifikace základních principů koordinace v důsledku:</a:t>
            </a:r>
          </a:p>
          <a:p>
            <a:pPr>
              <a:buFontTx/>
              <a:buChar char="o"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návaznosti dávek na postavení pracovníka a práva na pobyt </a:t>
            </a:r>
          </a:p>
          <a:p>
            <a:pPr>
              <a:buFontTx/>
              <a:buChar char="o"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povinnosti řádné registrace u orgánu veřejných služeb zaměstnanosti</a:t>
            </a:r>
          </a:p>
          <a:p>
            <a:pPr>
              <a:buFontTx/>
              <a:buChar char="o"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povinností uchazeče o zaměstnání spolupracovat s orgány veřejných služeb zaměstnanosti </a:t>
            </a:r>
          </a:p>
          <a:p>
            <a:pPr>
              <a:buFontTx/>
              <a:buChar char="o"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kontroly plnění povinností uchazeče o zaměstnání spolupracovat s	orgány veřejných služeb zaměstnanosti</a:t>
            </a:r>
          </a:p>
          <a:p>
            <a:pPr>
              <a:buFontTx/>
              <a:buChar char="o"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Zvláštního postavení přeshraničních pracovníků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75385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73F469-1DA7-4143-B824-09042D259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 zákazu diskriminace na základě státní příslušnosti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9866D2-D3C7-4C68-A5E0-4929173AC1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1000" indent="-381000">
              <a:buNone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Nezaměstnaná osoba:</a:t>
            </a:r>
          </a:p>
          <a:p>
            <a:pPr marL="381000" indent="-381000">
              <a:buNone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se registruje u úřadu práce ve státě, ve které pracovala naposledy </a:t>
            </a:r>
          </a:p>
          <a:p>
            <a:pPr marL="381000" indent="-381000">
              <a:buNone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žádá o dávky u úřadu práce ve státě, ve kterém naposledy pracovala</a:t>
            </a:r>
          </a:p>
          <a:p>
            <a:pPr marL="381000" indent="-381000">
              <a:buNone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dávky jsou jí poskytované za stejných podmínek jako státním příslušníkům hostitelského státu</a:t>
            </a:r>
          </a:p>
          <a:p>
            <a:pPr marL="381000" indent="-381000">
              <a:buNone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Př. český zákon o zaměstnanosti stanoví:</a:t>
            </a:r>
          </a:p>
          <a:p>
            <a:pPr marL="381000" indent="-381000" algn="just">
              <a:buNone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účely zaměstnávání zaměstnanců ze zahraničí podle tohoto zákona se za cizince nepovažuje občan Evropské unie a jeho rodinný příslušník  a rodinný příslušník občana České republiky.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9266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přednášky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Účel koordinace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Volný pohyb osob, volný pohyb pracovní síly v rámci EU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Právní úprava koordinace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Osobní rozsah koordinace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Věcný rozsah koordinace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Základní zásady koordinace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Koordinace rodinných dávek</a:t>
            </a:r>
          </a:p>
          <a:p>
            <a:pPr marL="0" indent="0">
              <a:buNone/>
            </a:pPr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8. Koordinace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dávek </a:t>
            </a:r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v nezaměstnanosti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809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5895" y="389806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Účel koordinace národních systému sociálního zabezpečení v členských státech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Účelem je zajistit nároky vyplývající ze systému sociálního zabezpečení osobám, které využívají právo na volný pohyb osob a právo na volný pohyb pracovní síly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Koordinační pravidla určují, který právní řád se použije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Cílem je zabránit:	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¨	negativnímu konfliktu právních řádů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pozitivnímu konfliktu právních řádů</a:t>
            </a:r>
          </a:p>
        </p:txBody>
      </p:sp>
    </p:spTree>
    <p:extLst>
      <p:ext uri="{BB962C8B-B14F-4D97-AF65-F5344CB8AC3E}">
        <p14:creationId xmlns:p14="http://schemas.microsoft.com/office/powerpoint/2010/main" val="126904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Právní úprava koordinace národních systémů sociálního zabezpečení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Primární právo – čl. 48 Smlouvy o fungování EU – legislativní pravomoc orgánů Unie přijímat akty sekundárního práva k ochraně migrujících pracovníků, OSVČ a osob na nich závislých, pokud jde o doby vzniku nároku na dávky a výplatu dávek na území jiného členského státu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Sekundární právo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Nařízení Evropského parlamentu a Rady (ES) 883/2004 ze dne 29. dubna 2004 o koordinaci systémů sociálního zabezpečení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Nařízení Evropského parlamentu a Rady (ES)  987/2009 ze dne 16. září 2009, kterým se stanoví prováděcí pravidla k nařízení 883/2004</a:t>
            </a:r>
          </a:p>
        </p:txBody>
      </p:sp>
    </p:spTree>
    <p:extLst>
      <p:ext uri="{BB962C8B-B14F-4D97-AF65-F5344CB8AC3E}">
        <p14:creationId xmlns:p14="http://schemas.microsoft.com/office/powerpoint/2010/main" val="1428853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Osobní rozsah koordinace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Evropský přeshraniční prvek -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oprávněná osoba podléhá nebo podléhala právním předpisům více než jednoho členského státu</a:t>
            </a: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Přímá působnost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Státní příslušníci členských států EU,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Státní příslušníci států EHP (Norsko, Island, Lichtenštejnsko) a Švýcarska,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Osoby bez státní příslušnosti a uprchlíci bydlící na území členských států 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Státní příslušníci třetích zemi, kteří oprávněně pobývají na území některého členského státu</a:t>
            </a: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Odvozená působnost</a:t>
            </a:r>
          </a:p>
          <a:p>
            <a:pPr lvl="1"/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Rodinní příslušníci osob, které přímo podléhají koordinaci,</a:t>
            </a:r>
          </a:p>
          <a:p>
            <a:pPr lvl="1"/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Pozůstalí po osobách, které přímo podléhaly koordinaci</a:t>
            </a:r>
          </a:p>
        </p:txBody>
      </p:sp>
    </p:spTree>
    <p:extLst>
      <p:ext uri="{BB962C8B-B14F-4D97-AF65-F5344CB8AC3E}">
        <p14:creationId xmlns:p14="http://schemas.microsoft.com/office/powerpoint/2010/main" val="230706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Věcný rozsah koordinace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Dávky, na které se koordinační pravidla vztahují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Dávky v nemoci,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Dávky v mateřství a rovnocenné otcovské dávky,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Dávky v invaliditě,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Dávky ve stáří,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Pozůstalostní dávky,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Dávky při pracovních úrazech a nemocech z povolání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Pohřebné,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Dávky v nezaměstnanosti,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Předdůchodové dávky,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Rodinné dávky</a:t>
            </a:r>
          </a:p>
        </p:txBody>
      </p:sp>
    </p:spTree>
    <p:extLst>
      <p:ext uri="{BB962C8B-B14F-4D97-AF65-F5344CB8AC3E}">
        <p14:creationId xmlns:p14="http://schemas.microsoft.com/office/powerpoint/2010/main" val="1520876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Negativní vymezení věcného rozsahu koordinace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Koordinační pravidla se nevztahují na:</a:t>
            </a:r>
          </a:p>
          <a:p>
            <a:pPr marL="971550" lvl="1" indent="-514350"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Sociální a léčebnou pomoc,</a:t>
            </a:r>
          </a:p>
          <a:p>
            <a:pPr marL="971550" lvl="1" indent="-514350"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Dávky, u nichž členský stát přijímá odpovědnost za škody např. obětem války a vojenských akcí nebo jejich následků, obětem trestných činů, atentátů nebo teroristických útoků, obětem škod způsobených státními činiteli při výkonu služby, obětem, jež utrpěly znevýhodněním z politických či náboženských důvodů nebo z důvodu svého původu.</a:t>
            </a:r>
          </a:p>
        </p:txBody>
      </p:sp>
    </p:spTree>
    <p:extLst>
      <p:ext uri="{BB962C8B-B14F-4D97-AF65-F5344CB8AC3E}">
        <p14:creationId xmlns:p14="http://schemas.microsoft.com/office/powerpoint/2010/main" val="1194578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zásady koordinace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Zásada zákazu diskriminace na základě státní příslušnosti – platí, pokud jde o státní příslušnost členských států,</a:t>
            </a:r>
          </a:p>
          <a:p>
            <a:pPr marL="514350" indent="-514350"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Zásada sčítání dob pojištění – jde o doby pojištění dosažené v jednotlivých členských státech,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Zásada aplikace právního řádu jen jednoho členského 	států EU,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Zásada výplaty dávek do ciziny</a:t>
            </a:r>
          </a:p>
          <a:p>
            <a:pPr marL="51435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1416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Rovné zacházení a zákaz diskriminace z důvodu státní příslušnosti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Úplatní se jen, pokud jde o státní příslušnost členských států EU, EHP a Švýcarska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zásada, na niž je EU založena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Přímá diskriminace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ustanovení právních předpisů nebo rozhodnutí národních orgánů, které z nároků a práv vylučují osoby na základě státní příslušnosti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Nepřímá diskriminace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rozdílné zacházení založené na zdánlivě neutrálním kritériu, které ve svém důsledku znevýhodní státní příslušníky jiných členských států ve srovnání s vlastními státními příslušníky</a:t>
            </a:r>
          </a:p>
        </p:txBody>
      </p:sp>
    </p:spTree>
    <p:extLst>
      <p:ext uri="{BB962C8B-B14F-4D97-AF65-F5344CB8AC3E}">
        <p14:creationId xmlns:p14="http://schemas.microsoft.com/office/powerpoint/2010/main" val="89313647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1458</Words>
  <Application>Microsoft Office PowerPoint</Application>
  <PresentationFormat>Širokoúhlá obrazovka</PresentationFormat>
  <Paragraphs>120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Motiv Office</vt:lpstr>
      <vt:lpstr>Koordinace národních systémů sociálního zabezpečení v rámci EU, koordinace rodinných dávek a koordinace dávek v nezaměstnanosti</vt:lpstr>
      <vt:lpstr>Program přednášky</vt:lpstr>
      <vt:lpstr>Účel koordinace národních systému sociálního zabezpečení v členských státech EU</vt:lpstr>
      <vt:lpstr>Právní úprava koordinace národních systémů sociálního zabezpečení</vt:lpstr>
      <vt:lpstr>Osobní rozsah koordinace</vt:lpstr>
      <vt:lpstr>Věcný rozsah koordinace</vt:lpstr>
      <vt:lpstr>Negativní vymezení věcného rozsahu koordinace</vt:lpstr>
      <vt:lpstr>Základní zásady koordinace</vt:lpstr>
      <vt:lpstr>Rovné zacházení a zákaz diskriminace z důvodu státní příslušnosti</vt:lpstr>
      <vt:lpstr>Koordinace rodinných dávek</vt:lpstr>
      <vt:lpstr>Úprava koordinace rodinných dávek</vt:lpstr>
      <vt:lpstr>Úprava koordinace rodinných dávek</vt:lpstr>
      <vt:lpstr>Zákaz diskriminace na základě státní příslušnosti</vt:lpstr>
      <vt:lpstr>Pravidla přednosti poskytování dávek</vt:lpstr>
      <vt:lpstr>Pravidla přednosti poskytování dávek - pokračování</vt:lpstr>
      <vt:lpstr>Koordinace dávek v nezaměstnanosti</vt:lpstr>
      <vt:lpstr>Nezaměstnanost a volný pohyb osob</vt:lpstr>
      <vt:lpstr>Zvláštnosti úpravy</vt:lpstr>
      <vt:lpstr>Princip zákazu diskriminace na základě státní příslušnosti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Koordinace národních systémů sociálního zabezpečení v rámci EU, koordinace rodinných dávek a koordinace dávek v nezaměstnanosti</dc:title>
  <dc:creator>Jana Komendová</dc:creator>
  <cp:lastModifiedBy>Jana Komendová</cp:lastModifiedBy>
  <cp:revision>8</cp:revision>
  <cp:lastPrinted>2019-11-29T14:31:57Z</cp:lastPrinted>
  <dcterms:created xsi:type="dcterms:W3CDTF">2019-11-29T13:51:59Z</dcterms:created>
  <dcterms:modified xsi:type="dcterms:W3CDTF">2020-09-30T08:57:04Z</dcterms:modified>
</cp:coreProperties>
</file>