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58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115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5747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920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15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44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235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5267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0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497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58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6149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03BA7-74BA-488A-92DC-35E4666D979D}" type="datetimeFigureOut">
              <a:rPr lang="cs-CZ" smtClean="0"/>
              <a:t>30.09.2020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EBFD5-89F8-4AAF-8585-9530F72192B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98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dětské práce, ochrana mladých lidí při práci, ochrana mateřství a rodičovství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JUDr. Jana Komendová, Ph.D.</a:t>
            </a:r>
          </a:p>
        </p:txBody>
      </p:sp>
    </p:spTree>
    <p:extLst>
      <p:ext uri="{BB962C8B-B14F-4D97-AF65-F5344CB8AC3E}">
        <p14:creationId xmlns:p14="http://schemas.microsoft.com/office/powerpoint/2010/main" val="1443149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Rodičovská dovolená,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zachování stejného nebo rovnocenného místa, jaké zaměstnanec vykonával před nástupem na RD,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znevýhodnění zaměstnance z důvodu čerpání RD nebo žádosti o RD,</a:t>
            </a:r>
          </a:p>
          <a:p>
            <a:r>
              <a:rPr 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pracovní volno z důvodu vyšší 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11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Rodičovská dovolená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na rozdíl od mateřské dovolené není poskytována z důvodu BOZP, ale za účelem prohloubení péče o dítě,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Individuální volno pro pracující rodiče,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Minimální délka 4 měsíce,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Členské státy mohou upravit jako přerušení plnění pracovních povinností, možnost čerpání po částech nebo  formou zkrácení pracovní doby,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Revidovaná rámcová dohoda zdůrazňuje zájmy zaměstnanců i zaměstnavatelů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174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B878B7-4A71-4D0D-B1AC-06DF652BF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Slaďování rodinného a pracovního života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8021DF-73E2-4D78-9980-6B33D117F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Směrnice  Evropského parlamentu a Rady (EU) 2019/1158 ze dne 20. června 2019 o rovnováze mezi pracovním a soukromým životem rodičů a pečujících osob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Dochází ke zrušení směrnice 2010/18 týkající se rodičovské dovolené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pro implementaci srpen 2022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Nová  pravidla týkající se rodičovské dovolené, otcovské dovolené a pečovatelské dovolené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Požadavky týkající se pružného uspořádání práce pro pracovníky, kteří jsou rodiči nebo pečujícími osobami</a:t>
            </a:r>
          </a:p>
        </p:txBody>
      </p:sp>
    </p:spTree>
    <p:extLst>
      <p:ext uri="{BB962C8B-B14F-4D97-AF65-F5344CB8AC3E}">
        <p14:creationId xmlns:p14="http://schemas.microsoft.com/office/powerpoint/2010/main" val="228637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Program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dětské práce,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pracovní podmínky mladistvých zaměstnanců,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mateřství,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pracovní podmínky těhotných zaměstnankyň, kojících zaměstnankyň a zaměstnankyň krátce po porodu,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rodičovství,</a:t>
            </a:r>
          </a:p>
          <a:p>
            <a:pPr marL="514350" indent="-514350">
              <a:buAutoNum type="arabicPeriod"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Právo na rodičovskou dovolenou a právo na zachování pracovního místa po dobu rodičovské dovolené</a:t>
            </a:r>
          </a:p>
        </p:txBody>
      </p:sp>
    </p:spTree>
    <p:extLst>
      <p:ext uri="{BB962C8B-B14F-4D97-AF65-F5344CB8AC3E}">
        <p14:creationId xmlns:p14="http://schemas.microsoft.com/office/powerpoint/2010/main" val="18060443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dětské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právo – zákaz dětské práce v úmluvách o lidských právech (Úmluva o právech dítěte), úmluvy  Mezinárodní organizace práce – nejnižší věk pro vstup do zaměstnání, odstranění nejhorších forem dětské práce,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Unijní právo – Komunitární charta základních sociálních práv pracujících (1989), Listina základních práv Unie,</a:t>
            </a:r>
          </a:p>
          <a:p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Sekundární právo – směrnice Rady 94/33/ES o ochraně mladých lidí při práci</a:t>
            </a:r>
          </a:p>
        </p:txBody>
      </p:sp>
    </p:spTree>
    <p:extLst>
      <p:ext uri="{BB962C8B-B14F-4D97-AF65-F5344CB8AC3E}">
        <p14:creationId xmlns:p14="http://schemas.microsoft.com/office/powerpoint/2010/main" val="1895260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-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325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Dítě – osoba mladší 15 let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osoba starší 15 let, která nemá ukončenou povinnou školní docházku podle vnitrostátních předpisů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Práce dětí je zakázána</a:t>
            </a:r>
          </a:p>
          <a:p>
            <a:pPr marL="0" indent="0">
              <a:buNone/>
            </a:pPr>
            <a:r>
              <a:rPr 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Výjimky - členské státy mohou stanovit pro výkon umělecké, reklamní, sportovní a kulturní činnosti – výkon činnosti nesmí omezovat vzdělávání dítěte a nesmí ohrožovat jeho fyzický, duševní a morální rozvoj</a:t>
            </a:r>
          </a:p>
        </p:txBody>
      </p:sp>
    </p:spTree>
    <p:extLst>
      <p:ext uri="{BB962C8B-B14F-4D97-AF65-F5344CB8AC3E}">
        <p14:creationId xmlns:p14="http://schemas.microsoft.com/office/powerpoint/2010/main" val="282269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mladistvých zaměstnanců</a:t>
            </a:r>
            <a:endParaRPr lang="en-GB" altLang="cs-CZ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Mladistvý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osoba mladší 18 let. Není relevantní, zda je osoba zletilá či plně svéprávná podle vnitrostátní úpravy</a:t>
            </a:r>
          </a:p>
          <a:p>
            <a:pPr eaLnBrk="1" hangingPunct="1"/>
            <a:r>
              <a:rPr lang="cs-CZ" altLang="cs-CZ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</a:t>
            </a:r>
            <a:r>
              <a:rPr lang="cs-CZ" altLang="cs-CZ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některých prací,</a:t>
            </a:r>
          </a:p>
          <a:p>
            <a:pPr lvl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pracovní doby a dob odpočinku,</a:t>
            </a:r>
          </a:p>
          <a:p>
            <a:pPr lvl="1"/>
            <a:r>
              <a:rPr lang="cs-CZ" altLang="cs-CZ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noční práce</a:t>
            </a:r>
          </a:p>
          <a:p>
            <a:pPr lvl="1"/>
            <a:endParaRPr lang="cs-CZ" alt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58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Zvláštní pracovní podmínky mladistvých zaměstnanců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výkonu některých prací</a:t>
            </a:r>
          </a:p>
          <a:p>
            <a:pPr lvl="1"/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Přesahující tělesné a duševní schopnost,</a:t>
            </a:r>
          </a:p>
          <a:p>
            <a:pPr lvl="1"/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Škodlivá expozice karcinogeny,</a:t>
            </a:r>
          </a:p>
          <a:p>
            <a:pPr lvl="1"/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Zvýšené riziko pracovních úrazů,</a:t>
            </a:r>
          </a:p>
          <a:p>
            <a:pPr lvl="1"/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Mimořádné zima, teplo, hluk, vibrace</a:t>
            </a:r>
          </a:p>
          <a:p>
            <a:pPr marL="0" indent="0">
              <a:buNone/>
            </a:pP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Pracovní </a:t>
            </a:r>
            <a:r>
              <a:rPr lang="cs-CZ" altLang="cs-CZ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dioba</a:t>
            </a:r>
            <a:r>
              <a:rPr lang="cs-CZ" altLang="cs-CZ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zákaz dětské práce</a:t>
            </a:r>
          </a:p>
          <a:p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stanovená týdenní pracovní doba 40 h,</a:t>
            </a:r>
          </a:p>
          <a:p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8h denně,</a:t>
            </a:r>
          </a:p>
          <a:p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Přestávka v práci po 4,5h práce nejméně 30 min,</a:t>
            </a:r>
          </a:p>
          <a:p>
            <a:r>
              <a:rPr lang="cs-CZ" alt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noční práce mezi 22h a 6h nebo 23h a 7h, - výjimka 1h pod dohledem dospělého</a:t>
            </a:r>
            <a:endParaRPr lang="en-GB" altLang="cs-C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6044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mateřství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bezpečnost a ochrana zdraví při práci. Týká se výhradně žen v souvislosti s těhotenstvím a porodem</a:t>
            </a:r>
          </a:p>
          <a:p>
            <a:pPr marL="0" indent="0">
              <a:buNone/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- směrnice Rady 92/85/EHS o </a:t>
            </a:r>
            <a:r>
              <a:rPr lang="cs-CZ" dirty="0" err="1"/>
              <a:t>o</a:t>
            </a:r>
            <a:r>
              <a:rPr lang="cs-CZ" dirty="0"/>
              <a:t> zavádění opatření pro zlepšení bezpečnosti a ochrany zdraví při práci těhotných zaměstnankyň a zaměstnankyň krátce po porodu nebo kojících zaměstnankyň (desátá směrnice ve smyslu čl. 16 odst. 1 směrnice 89/391/EHS)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pojmy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Těhotná zaměstnankyně - těhotná zaměstnankyně, která uvědomí svého zaměstnavatele o svém stavu </a:t>
            </a:r>
          </a:p>
          <a:p>
            <a:pPr marL="0" indent="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Kojící zaměstnankyně - každá kojící zaměstnankyně, která uvědomí zaměstnavatele o svém stavu </a:t>
            </a:r>
          </a:p>
          <a:p>
            <a:pPr marL="0" indent="0">
              <a:buNone/>
            </a:pP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Zaměstnankyně krátce po porodu – dle vnitrostátních předpisů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3961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Formy ochrany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Přizpůsobení pracovních podmínek a pracovní doby, není-li možné,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některých prací a převedení na jinou práci (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mapž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Fyzicky namáhavé práce, práce, při které je vystavena </a:t>
            </a:r>
            <a:r>
              <a:rPr lang="cs-CZ" alt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půspbení</a:t>
            </a:r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biologických, chemických nebo fyzikálních činitelů),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Mateřská dovolená – minimálně 14 týdnů, rozdělena do období před porodem a po porodu (minimálně dva týdny povinná),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Hmotné zajištění v průběhu mateřské dovolené – součást BOZP,  buď formou náhrady mzdy od zaměstnavatele nebo formou dávky sociálního zabezpečení,</a:t>
            </a:r>
          </a:p>
          <a:p>
            <a:r>
              <a:rPr lang="cs-CZ" alt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Zákaz výpovědi od počátku těhotenství do skončení mateřské dovolené</a:t>
            </a:r>
            <a:endParaRPr lang="en-GB" alt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73787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Ochrana rodičovství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Účel – prohloubení péče o dítě, sladění rodinného a pracovního života, podpora rovnosti mužů a žen,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Úprava – směrnice Rady 2010/18/ES kterou se provádí revidovaná rámcová dohoda o rodičovské dovolené uzavřená mezi organizacemi BUSINESSEUROPE, UEAPME, CEEP a EKOS a zrušuje se směrnice 96/34/ES,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Výsledek sociálního dialogu na evropské úrovni</a:t>
            </a:r>
          </a:p>
        </p:txBody>
      </p:sp>
    </p:spTree>
    <p:extLst>
      <p:ext uri="{BB962C8B-B14F-4D97-AF65-F5344CB8AC3E}">
        <p14:creationId xmlns:p14="http://schemas.microsoft.com/office/powerpoint/2010/main" val="17141521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749</Words>
  <Application>Microsoft Office PowerPoint</Application>
  <PresentationFormat>Širokoúhlá obrazovka</PresentationFormat>
  <Paragraphs>69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Zákaz dětské práce, ochrana mladých lidí při práci, ochrana mateřství a rodičovství</vt:lpstr>
      <vt:lpstr>Program přednášky</vt:lpstr>
      <vt:lpstr>Zákaz dětské práce</vt:lpstr>
      <vt:lpstr>Dítě - vymezení</vt:lpstr>
      <vt:lpstr>Ochrana mladistvých zaměstnanců</vt:lpstr>
      <vt:lpstr>Zvláštní pracovní podmínky mladistvých zaměstnanců</vt:lpstr>
      <vt:lpstr>Ochrana mateřství</vt:lpstr>
      <vt:lpstr>Formy ochrany</vt:lpstr>
      <vt:lpstr>Ochrana rodičovství</vt:lpstr>
      <vt:lpstr>Formy ochrany</vt:lpstr>
      <vt:lpstr>Rodičovská dovolená</vt:lpstr>
      <vt:lpstr>Slaďování rodinného a pracovního života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Jana Komendová</dc:creator>
  <cp:lastModifiedBy>Jana Komendová</cp:lastModifiedBy>
  <cp:revision>14</cp:revision>
  <dcterms:created xsi:type="dcterms:W3CDTF">2019-10-17T11:43:22Z</dcterms:created>
  <dcterms:modified xsi:type="dcterms:W3CDTF">2020-09-30T09:14:18Z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