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68" d="100"/>
          <a:sy n="68" d="100"/>
        </p:scale>
        <p:origin x="1240"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F44D2E8E-4838-4903-8625-479812F1FF94}" type="datetimeFigureOut">
              <a:rPr lang="cs-CZ" smtClean="0"/>
              <a:t>26.11.2020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FB2352C-EA3B-45FE-A7A7-1D14E2B55C54}" type="slidenum">
              <a:rPr lang="cs-CZ" smtClean="0"/>
              <a:t>‹#›</a:t>
            </a:fld>
            <a:endParaRPr lang="cs-CZ"/>
          </a:p>
        </p:txBody>
      </p:sp>
    </p:spTree>
    <p:extLst>
      <p:ext uri="{BB962C8B-B14F-4D97-AF65-F5344CB8AC3E}">
        <p14:creationId xmlns:p14="http://schemas.microsoft.com/office/powerpoint/2010/main" val="1091877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F44D2E8E-4838-4903-8625-479812F1FF94}" type="datetimeFigureOut">
              <a:rPr lang="cs-CZ" smtClean="0"/>
              <a:t>26.11.2020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FB2352C-EA3B-45FE-A7A7-1D14E2B55C54}" type="slidenum">
              <a:rPr lang="cs-CZ" smtClean="0"/>
              <a:t>‹#›</a:t>
            </a:fld>
            <a:endParaRPr lang="cs-CZ"/>
          </a:p>
        </p:txBody>
      </p:sp>
    </p:spTree>
    <p:extLst>
      <p:ext uri="{BB962C8B-B14F-4D97-AF65-F5344CB8AC3E}">
        <p14:creationId xmlns:p14="http://schemas.microsoft.com/office/powerpoint/2010/main" val="17573149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F44D2E8E-4838-4903-8625-479812F1FF94}" type="datetimeFigureOut">
              <a:rPr lang="cs-CZ" smtClean="0"/>
              <a:t>26.11.2020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FB2352C-EA3B-45FE-A7A7-1D14E2B55C54}" type="slidenum">
              <a:rPr lang="cs-CZ" smtClean="0"/>
              <a:t>‹#›</a:t>
            </a:fld>
            <a:endParaRPr lang="cs-CZ"/>
          </a:p>
        </p:txBody>
      </p:sp>
    </p:spTree>
    <p:extLst>
      <p:ext uri="{BB962C8B-B14F-4D97-AF65-F5344CB8AC3E}">
        <p14:creationId xmlns:p14="http://schemas.microsoft.com/office/powerpoint/2010/main" val="3244547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F44D2E8E-4838-4903-8625-479812F1FF94}" type="datetimeFigureOut">
              <a:rPr lang="cs-CZ" smtClean="0"/>
              <a:t>26.11.2020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FB2352C-EA3B-45FE-A7A7-1D14E2B55C54}" type="slidenum">
              <a:rPr lang="cs-CZ" smtClean="0"/>
              <a:t>‹#›</a:t>
            </a:fld>
            <a:endParaRPr lang="cs-CZ"/>
          </a:p>
        </p:txBody>
      </p:sp>
    </p:spTree>
    <p:extLst>
      <p:ext uri="{BB962C8B-B14F-4D97-AF65-F5344CB8AC3E}">
        <p14:creationId xmlns:p14="http://schemas.microsoft.com/office/powerpoint/2010/main" val="1269082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F44D2E8E-4838-4903-8625-479812F1FF94}" type="datetimeFigureOut">
              <a:rPr lang="cs-CZ" smtClean="0"/>
              <a:t>26.11.2020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FB2352C-EA3B-45FE-A7A7-1D14E2B55C54}" type="slidenum">
              <a:rPr lang="cs-CZ" smtClean="0"/>
              <a:t>‹#›</a:t>
            </a:fld>
            <a:endParaRPr lang="cs-CZ"/>
          </a:p>
        </p:txBody>
      </p:sp>
    </p:spTree>
    <p:extLst>
      <p:ext uri="{BB962C8B-B14F-4D97-AF65-F5344CB8AC3E}">
        <p14:creationId xmlns:p14="http://schemas.microsoft.com/office/powerpoint/2010/main" val="34173294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F44D2E8E-4838-4903-8625-479812F1FF94}" type="datetimeFigureOut">
              <a:rPr lang="cs-CZ" smtClean="0"/>
              <a:t>26.11.2020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FB2352C-EA3B-45FE-A7A7-1D14E2B55C54}" type="slidenum">
              <a:rPr lang="cs-CZ" smtClean="0"/>
              <a:t>‹#›</a:t>
            </a:fld>
            <a:endParaRPr lang="cs-CZ"/>
          </a:p>
        </p:txBody>
      </p:sp>
    </p:spTree>
    <p:extLst>
      <p:ext uri="{BB962C8B-B14F-4D97-AF65-F5344CB8AC3E}">
        <p14:creationId xmlns:p14="http://schemas.microsoft.com/office/powerpoint/2010/main" val="2157150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F44D2E8E-4838-4903-8625-479812F1FF94}" type="datetimeFigureOut">
              <a:rPr lang="cs-CZ" smtClean="0"/>
              <a:t>26.11.2020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6FB2352C-EA3B-45FE-A7A7-1D14E2B55C54}" type="slidenum">
              <a:rPr lang="cs-CZ" smtClean="0"/>
              <a:t>‹#›</a:t>
            </a:fld>
            <a:endParaRPr lang="cs-CZ"/>
          </a:p>
        </p:txBody>
      </p:sp>
    </p:spTree>
    <p:extLst>
      <p:ext uri="{BB962C8B-B14F-4D97-AF65-F5344CB8AC3E}">
        <p14:creationId xmlns:p14="http://schemas.microsoft.com/office/powerpoint/2010/main" val="3504744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F44D2E8E-4838-4903-8625-479812F1FF94}" type="datetimeFigureOut">
              <a:rPr lang="cs-CZ" smtClean="0"/>
              <a:t>26.11.2020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6FB2352C-EA3B-45FE-A7A7-1D14E2B55C54}" type="slidenum">
              <a:rPr lang="cs-CZ" smtClean="0"/>
              <a:t>‹#›</a:t>
            </a:fld>
            <a:endParaRPr lang="cs-CZ"/>
          </a:p>
        </p:txBody>
      </p:sp>
    </p:spTree>
    <p:extLst>
      <p:ext uri="{BB962C8B-B14F-4D97-AF65-F5344CB8AC3E}">
        <p14:creationId xmlns:p14="http://schemas.microsoft.com/office/powerpoint/2010/main" val="1121082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F44D2E8E-4838-4903-8625-479812F1FF94}" type="datetimeFigureOut">
              <a:rPr lang="cs-CZ" smtClean="0"/>
              <a:t>26.11.2020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6FB2352C-EA3B-45FE-A7A7-1D14E2B55C54}" type="slidenum">
              <a:rPr lang="cs-CZ" smtClean="0"/>
              <a:t>‹#›</a:t>
            </a:fld>
            <a:endParaRPr lang="cs-CZ"/>
          </a:p>
        </p:txBody>
      </p:sp>
    </p:spTree>
    <p:extLst>
      <p:ext uri="{BB962C8B-B14F-4D97-AF65-F5344CB8AC3E}">
        <p14:creationId xmlns:p14="http://schemas.microsoft.com/office/powerpoint/2010/main" val="1441745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F44D2E8E-4838-4903-8625-479812F1FF94}" type="datetimeFigureOut">
              <a:rPr lang="cs-CZ" smtClean="0"/>
              <a:t>26.11.2020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FB2352C-EA3B-45FE-A7A7-1D14E2B55C54}" type="slidenum">
              <a:rPr lang="cs-CZ" smtClean="0"/>
              <a:t>‹#›</a:t>
            </a:fld>
            <a:endParaRPr lang="cs-CZ"/>
          </a:p>
        </p:txBody>
      </p:sp>
    </p:spTree>
    <p:extLst>
      <p:ext uri="{BB962C8B-B14F-4D97-AF65-F5344CB8AC3E}">
        <p14:creationId xmlns:p14="http://schemas.microsoft.com/office/powerpoint/2010/main" val="948752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F44D2E8E-4838-4903-8625-479812F1FF94}" type="datetimeFigureOut">
              <a:rPr lang="cs-CZ" smtClean="0"/>
              <a:t>26.11.2020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FB2352C-EA3B-45FE-A7A7-1D14E2B55C54}" type="slidenum">
              <a:rPr lang="cs-CZ" smtClean="0"/>
              <a:t>‹#›</a:t>
            </a:fld>
            <a:endParaRPr lang="cs-CZ"/>
          </a:p>
        </p:txBody>
      </p:sp>
    </p:spTree>
    <p:extLst>
      <p:ext uri="{BB962C8B-B14F-4D97-AF65-F5344CB8AC3E}">
        <p14:creationId xmlns:p14="http://schemas.microsoft.com/office/powerpoint/2010/main" val="1724169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4D2E8E-4838-4903-8625-479812F1FF94}" type="datetimeFigureOut">
              <a:rPr lang="cs-CZ" smtClean="0"/>
              <a:t>26.11.2020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B2352C-EA3B-45FE-A7A7-1D14E2B55C54}" type="slidenum">
              <a:rPr lang="cs-CZ" smtClean="0"/>
              <a:t>‹#›</a:t>
            </a:fld>
            <a:endParaRPr lang="cs-CZ"/>
          </a:p>
        </p:txBody>
      </p:sp>
    </p:spTree>
    <p:extLst>
      <p:ext uri="{BB962C8B-B14F-4D97-AF65-F5344CB8AC3E}">
        <p14:creationId xmlns:p14="http://schemas.microsoft.com/office/powerpoint/2010/main" val="2014025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solidFill>
            <a:schemeClr val="tx2">
              <a:lumMod val="40000"/>
              <a:lumOff val="60000"/>
            </a:schemeClr>
          </a:solidFill>
        </p:spPr>
        <p:txBody>
          <a:bodyPr/>
          <a:lstStyle/>
          <a:p>
            <a:r>
              <a:rPr lang="cs-CZ" dirty="0"/>
              <a:t>Pojistná smlouva</a:t>
            </a:r>
          </a:p>
        </p:txBody>
      </p:sp>
      <p:sp>
        <p:nvSpPr>
          <p:cNvPr id="3" name="Podnadpis 2"/>
          <p:cNvSpPr>
            <a:spLocks noGrp="1"/>
          </p:cNvSpPr>
          <p:nvPr>
            <p:ph type="subTitle" idx="1"/>
          </p:nvPr>
        </p:nvSpPr>
        <p:spPr/>
        <p:txBody>
          <a:bodyPr>
            <a:normAutofit fontScale="92500"/>
          </a:bodyPr>
          <a:lstStyle/>
          <a:p>
            <a:r>
              <a:rPr lang="cs-CZ" dirty="0"/>
              <a:t>(Aktualizováno, zpracováno se svolením autorky dle původní prezentace JUDr. Lenky Dobešové, Ph.</a:t>
            </a:r>
            <a:r>
              <a:rPr lang="cs-CZ"/>
              <a:t>D.)</a:t>
            </a:r>
            <a:endParaRPr lang="cs-CZ" dirty="0"/>
          </a:p>
        </p:txBody>
      </p:sp>
    </p:spTree>
    <p:extLst>
      <p:ext uri="{BB962C8B-B14F-4D97-AF65-F5344CB8AC3E}">
        <p14:creationId xmlns:p14="http://schemas.microsoft.com/office/powerpoint/2010/main" val="31039857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tx2">
              <a:lumMod val="40000"/>
              <a:lumOff val="60000"/>
            </a:schemeClr>
          </a:solidFill>
        </p:spPr>
        <p:txBody>
          <a:bodyPr>
            <a:normAutofit/>
          </a:bodyPr>
          <a:lstStyle/>
          <a:p>
            <a:r>
              <a:rPr lang="cs-CZ" sz="4000" dirty="0"/>
              <a:t>Uzavření pojistné smlouvy</a:t>
            </a:r>
          </a:p>
        </p:txBody>
      </p:sp>
      <p:sp>
        <p:nvSpPr>
          <p:cNvPr id="3" name="Zástupný symbol pro obsah 2"/>
          <p:cNvSpPr>
            <a:spLocks noGrp="1"/>
          </p:cNvSpPr>
          <p:nvPr>
            <p:ph idx="1"/>
          </p:nvPr>
        </p:nvSpPr>
        <p:spPr>
          <a:xfrm>
            <a:off x="457200" y="1600200"/>
            <a:ext cx="8219256" cy="5069160"/>
          </a:xfrm>
          <a:solidFill>
            <a:schemeClr val="tx2">
              <a:lumMod val="40000"/>
              <a:lumOff val="60000"/>
            </a:schemeClr>
          </a:solidFill>
        </p:spPr>
        <p:txBody>
          <a:bodyPr>
            <a:noAutofit/>
          </a:bodyPr>
          <a:lstStyle/>
          <a:p>
            <a:r>
              <a:rPr lang="cs-CZ" sz="2400" dirty="0"/>
              <a:t>Dvoustranné právní jednání, které se skládá z </a:t>
            </a:r>
          </a:p>
          <a:p>
            <a:pPr marL="0" indent="0">
              <a:buNone/>
            </a:pPr>
            <a:r>
              <a:rPr lang="cs-CZ" sz="2400" dirty="0"/>
              <a:t>      -  návrhu (nabídky) učiněné pojistitelem</a:t>
            </a:r>
          </a:p>
          <a:p>
            <a:pPr marL="0" indent="0">
              <a:buNone/>
            </a:pPr>
            <a:r>
              <a:rPr lang="cs-CZ" sz="2400" dirty="0"/>
              <a:t>      -  přijetí návrhu (akceptací) pojistníkem (ve lhůtě 1 nebo 2 měsíců, neurčí-li  navrhovatel jinak)</a:t>
            </a:r>
          </a:p>
          <a:p>
            <a:r>
              <a:rPr lang="cs-CZ" sz="2400" dirty="0"/>
              <a:t>Návrh pojistitele + akceptace pojistníkem  - podpisem</a:t>
            </a:r>
          </a:p>
          <a:p>
            <a:pPr marL="0" indent="0">
              <a:buNone/>
            </a:pPr>
            <a:r>
              <a:rPr lang="cs-CZ" sz="2400" dirty="0"/>
              <a:t>                                                                                  - zaplacením pojistného </a:t>
            </a:r>
          </a:p>
          <a:p>
            <a:r>
              <a:rPr lang="cs-CZ" sz="2400" b="1" dirty="0"/>
              <a:t>Písemná forma smlouvy </a:t>
            </a:r>
            <a:r>
              <a:rPr lang="cs-CZ" sz="2400" dirty="0"/>
              <a:t>- vyjma krátkodobého pojištění na méně než 1 rok, </a:t>
            </a:r>
          </a:p>
          <a:p>
            <a:r>
              <a:rPr lang="cs-CZ" sz="2400" dirty="0"/>
              <a:t>Ostatní právní jednání musí mít písemnou formu, není-li dohodnuto jinak</a:t>
            </a:r>
          </a:p>
          <a:p>
            <a:r>
              <a:rPr lang="cs-CZ" sz="2400" dirty="0"/>
              <a:t>Pojistitel je povinen vydat pojistníkovi </a:t>
            </a:r>
            <a:r>
              <a:rPr lang="cs-CZ" sz="2400" b="1" dirty="0"/>
              <a:t>pojistku</a:t>
            </a:r>
            <a:endParaRPr lang="cs-CZ" sz="2400" dirty="0"/>
          </a:p>
        </p:txBody>
      </p:sp>
    </p:spTree>
    <p:extLst>
      <p:ext uri="{BB962C8B-B14F-4D97-AF65-F5344CB8AC3E}">
        <p14:creationId xmlns:p14="http://schemas.microsoft.com/office/powerpoint/2010/main" val="33868849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301608" cy="1143000"/>
          </a:xfrm>
          <a:solidFill>
            <a:schemeClr val="tx2">
              <a:lumMod val="40000"/>
              <a:lumOff val="60000"/>
            </a:schemeClr>
          </a:solidFill>
        </p:spPr>
        <p:txBody>
          <a:bodyPr>
            <a:normAutofit/>
          </a:bodyPr>
          <a:lstStyle/>
          <a:p>
            <a:r>
              <a:rPr lang="cs-CZ" sz="4000" dirty="0"/>
              <a:t>Obsahové náležitosti pojistné smlouvy</a:t>
            </a:r>
          </a:p>
        </p:txBody>
      </p:sp>
      <p:sp>
        <p:nvSpPr>
          <p:cNvPr id="3" name="Zástupný symbol pro obsah 2"/>
          <p:cNvSpPr>
            <a:spLocks noGrp="1"/>
          </p:cNvSpPr>
          <p:nvPr>
            <p:ph idx="1"/>
          </p:nvPr>
        </p:nvSpPr>
        <p:spPr>
          <a:xfrm>
            <a:off x="457200" y="1600200"/>
            <a:ext cx="8219256" cy="4781128"/>
          </a:xfrm>
          <a:solidFill>
            <a:schemeClr val="tx2">
              <a:lumMod val="40000"/>
              <a:lumOff val="60000"/>
            </a:schemeClr>
          </a:solidFill>
        </p:spPr>
        <p:txBody>
          <a:bodyPr>
            <a:normAutofit/>
          </a:bodyPr>
          <a:lstStyle/>
          <a:p>
            <a:pPr marL="0" indent="0">
              <a:buNone/>
            </a:pPr>
            <a:r>
              <a:rPr lang="cs-CZ" sz="2000" b="1" dirty="0"/>
              <a:t>Obligatorní náležitosti pojistné smlouvy (PS)</a:t>
            </a:r>
          </a:p>
          <a:p>
            <a:r>
              <a:rPr lang="cs-CZ" sz="2000" dirty="0"/>
              <a:t>Určení smluvních stran a určení oprávněné osoby</a:t>
            </a:r>
          </a:p>
          <a:p>
            <a:r>
              <a:rPr lang="cs-CZ" sz="2000" dirty="0"/>
              <a:t>Vymezení pojistné události a pojistného  nebezpečí (možná příčina vzniku pojistné události)</a:t>
            </a:r>
          </a:p>
          <a:p>
            <a:r>
              <a:rPr lang="cs-CZ" sz="2000" dirty="0"/>
              <a:t>Pojistné (výše, splatnost, běžné x jednorázové)</a:t>
            </a:r>
          </a:p>
          <a:p>
            <a:r>
              <a:rPr lang="cs-CZ" sz="2000" dirty="0"/>
              <a:t>Pojistná doba (doba, na kterou bylo pojištění sjednáno)</a:t>
            </a:r>
          </a:p>
          <a:p>
            <a:r>
              <a:rPr lang="cs-CZ" sz="2000" dirty="0"/>
              <a:t>Odchylky od pojistných podmínek</a:t>
            </a:r>
          </a:p>
          <a:p>
            <a:r>
              <a:rPr lang="cs-CZ" sz="2000" dirty="0"/>
              <a:t>V pojištění osob způsob podílu na výnosech</a:t>
            </a:r>
          </a:p>
          <a:p>
            <a:pPr marL="0" indent="0">
              <a:buNone/>
            </a:pPr>
            <a:r>
              <a:rPr lang="cs-CZ" sz="2000" b="1" dirty="0"/>
              <a:t>Pojistné podmínky </a:t>
            </a:r>
            <a:r>
              <a:rPr lang="cs-CZ" sz="2000" dirty="0"/>
              <a:t>(součást pojistné smlouvy)</a:t>
            </a:r>
          </a:p>
          <a:p>
            <a:r>
              <a:rPr lang="cs-CZ" sz="2000" dirty="0"/>
              <a:t>Jejich obsahem je vznik, trvání a zánik pojištění, pojistná událost, výluky z pojištění, stanovení rozsahu pojistného plnění a jeho splatnost</a:t>
            </a:r>
          </a:p>
          <a:p>
            <a:r>
              <a:rPr lang="cs-CZ" sz="2000" dirty="0"/>
              <a:t>Pojistník s nimi musí být seznámen před uzavřením PS, a to prokazatelně, bez jeho souhlasu je nelze  měnit</a:t>
            </a:r>
          </a:p>
          <a:p>
            <a:endParaRPr lang="cs-CZ" sz="2000" b="1" dirty="0"/>
          </a:p>
          <a:p>
            <a:pPr marL="0" indent="0">
              <a:buNone/>
            </a:pPr>
            <a:endParaRPr lang="cs-CZ" sz="2000" dirty="0"/>
          </a:p>
        </p:txBody>
      </p:sp>
    </p:spTree>
    <p:extLst>
      <p:ext uri="{BB962C8B-B14F-4D97-AF65-F5344CB8AC3E}">
        <p14:creationId xmlns:p14="http://schemas.microsoft.com/office/powerpoint/2010/main" val="36361162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tx2">
              <a:lumMod val="40000"/>
              <a:lumOff val="60000"/>
            </a:schemeClr>
          </a:solidFill>
        </p:spPr>
        <p:txBody>
          <a:bodyPr>
            <a:normAutofit/>
          </a:bodyPr>
          <a:lstStyle/>
          <a:p>
            <a:r>
              <a:rPr lang="cs-CZ" sz="4000" dirty="0"/>
              <a:t>Pojistný zájem</a:t>
            </a:r>
          </a:p>
        </p:txBody>
      </p:sp>
      <p:sp>
        <p:nvSpPr>
          <p:cNvPr id="3" name="Zástupný symbol pro obsah 2"/>
          <p:cNvSpPr>
            <a:spLocks noGrp="1"/>
          </p:cNvSpPr>
          <p:nvPr>
            <p:ph idx="1"/>
          </p:nvPr>
        </p:nvSpPr>
        <p:spPr>
          <a:xfrm>
            <a:off x="467544" y="1700808"/>
            <a:ext cx="8208912" cy="4968552"/>
          </a:xfrm>
          <a:solidFill>
            <a:schemeClr val="tx2">
              <a:lumMod val="40000"/>
              <a:lumOff val="60000"/>
            </a:schemeClr>
          </a:solidFill>
        </p:spPr>
        <p:txBody>
          <a:bodyPr>
            <a:noAutofit/>
          </a:bodyPr>
          <a:lstStyle/>
          <a:p>
            <a:pPr marL="0" indent="0">
              <a:buNone/>
            </a:pPr>
            <a:r>
              <a:rPr lang="cs-CZ" sz="1800" dirty="0"/>
              <a:t>§ 2761 </a:t>
            </a:r>
            <a:r>
              <a:rPr lang="cs-CZ" sz="1800" b="1" dirty="0"/>
              <a:t>Pojistným zájmem  </a:t>
            </a:r>
            <a:r>
              <a:rPr lang="cs-CZ" sz="1800" dirty="0"/>
              <a:t>je oprávněná potřeba ochrany před následky pojistné události</a:t>
            </a:r>
          </a:p>
          <a:p>
            <a:r>
              <a:rPr lang="cs-CZ" sz="1800" dirty="0"/>
              <a:t>Má být dán a případně se zjišťuje u pojistníka, ne u pojištěného (§ 2762 NOZ)</a:t>
            </a:r>
          </a:p>
          <a:p>
            <a:r>
              <a:rPr lang="cs-CZ" sz="1800" dirty="0"/>
              <a:t>Vždy je dán na vlastním životě, zdraví či na vlastním majetku, souhlasí –</a:t>
            </a:r>
            <a:r>
              <a:rPr lang="cs-CZ" sz="1800" dirty="0" err="1"/>
              <a:t>li</a:t>
            </a:r>
            <a:r>
              <a:rPr lang="cs-CZ" sz="1800" dirty="0"/>
              <a:t> pojištěný, považuje se za prokázaný</a:t>
            </a:r>
          </a:p>
          <a:p>
            <a:r>
              <a:rPr lang="cs-CZ" sz="1800" dirty="0"/>
              <a:t>Má se za to, že pojistný zájem je na (vyvratitelná domněnka) :</a:t>
            </a:r>
          </a:p>
          <a:p>
            <a:pPr marL="0" indent="0">
              <a:buNone/>
            </a:pPr>
            <a:r>
              <a:rPr lang="cs-CZ" sz="1800" dirty="0"/>
              <a:t>       - životě a zdraví jiné osoby, pokud má vztah j této osobě (příbuzenství nebo       prospěch či výhoda z pokračování jejího života  -osoba blízká)</a:t>
            </a:r>
          </a:p>
          <a:p>
            <a:pPr marL="0" indent="0">
              <a:buNone/>
            </a:pPr>
            <a:r>
              <a:rPr lang="cs-CZ" sz="1800" dirty="0"/>
              <a:t>        - na majetku jiné osoby, pokud by mu bez jeho existence  </a:t>
            </a:r>
          </a:p>
          <a:p>
            <a:pPr marL="0" indent="0">
              <a:buNone/>
            </a:pPr>
            <a:r>
              <a:rPr lang="cs-CZ" sz="1800" dirty="0"/>
              <a:t>        a uchování hrozila přímá majetková ztráta</a:t>
            </a:r>
          </a:p>
          <a:p>
            <a:pPr marL="0" indent="0">
              <a:buNone/>
            </a:pPr>
            <a:endParaRPr lang="cs-CZ" sz="1800" dirty="0"/>
          </a:p>
          <a:p>
            <a:pPr marL="0" indent="0">
              <a:buNone/>
            </a:pPr>
            <a:r>
              <a:rPr lang="cs-CZ" sz="1800" b="1" dirty="0"/>
              <a:t>Pojistný zájem je nezbytným předpokladem platné PS</a:t>
            </a:r>
          </a:p>
          <a:p>
            <a:pPr marL="0" indent="0">
              <a:buNone/>
            </a:pPr>
            <a:r>
              <a:rPr lang="cs-CZ" sz="1800" b="1" dirty="0"/>
              <a:t>Zánik pojistného zájmu = zánik pojištění</a:t>
            </a:r>
          </a:p>
          <a:p>
            <a:pPr marL="0" indent="0">
              <a:buNone/>
            </a:pPr>
            <a:r>
              <a:rPr lang="cs-CZ" sz="1800" dirty="0"/>
              <a:t>- Pojistitel má právo na pojistné pouze do doby, kdy se dozvěděl o zániku pojistného zájmu</a:t>
            </a:r>
          </a:p>
        </p:txBody>
      </p:sp>
    </p:spTree>
    <p:extLst>
      <p:ext uri="{BB962C8B-B14F-4D97-AF65-F5344CB8AC3E}">
        <p14:creationId xmlns:p14="http://schemas.microsoft.com/office/powerpoint/2010/main" val="19041752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tx2">
              <a:lumMod val="40000"/>
              <a:lumOff val="60000"/>
            </a:schemeClr>
          </a:solidFill>
        </p:spPr>
        <p:txBody>
          <a:bodyPr>
            <a:normAutofit/>
          </a:bodyPr>
          <a:lstStyle/>
          <a:p>
            <a:r>
              <a:rPr lang="cs-CZ" sz="4000" dirty="0"/>
              <a:t>Pojistné, pojem, druhy, splatnost</a:t>
            </a:r>
          </a:p>
        </p:txBody>
      </p:sp>
      <p:sp>
        <p:nvSpPr>
          <p:cNvPr id="3" name="Zástupný symbol pro obsah 2"/>
          <p:cNvSpPr>
            <a:spLocks noGrp="1"/>
          </p:cNvSpPr>
          <p:nvPr>
            <p:ph idx="1"/>
          </p:nvPr>
        </p:nvSpPr>
        <p:spPr>
          <a:xfrm>
            <a:off x="457200" y="1600200"/>
            <a:ext cx="8219256" cy="5141168"/>
          </a:xfrm>
          <a:solidFill>
            <a:schemeClr val="tx2">
              <a:lumMod val="40000"/>
              <a:lumOff val="60000"/>
            </a:schemeClr>
          </a:solidFill>
        </p:spPr>
        <p:txBody>
          <a:bodyPr>
            <a:normAutofit fontScale="92500" lnSpcReduction="10000"/>
          </a:bodyPr>
          <a:lstStyle/>
          <a:p>
            <a:r>
              <a:rPr lang="cs-CZ" sz="2000" b="1" dirty="0"/>
              <a:t>Pojistné = úplata za pojištění</a:t>
            </a:r>
          </a:p>
          <a:p>
            <a:r>
              <a:rPr lang="cs-CZ" sz="2000" b="1" dirty="0"/>
              <a:t>Druhy: - </a:t>
            </a:r>
            <a:r>
              <a:rPr lang="cs-CZ" sz="2000" dirty="0"/>
              <a:t>běžné (</a:t>
            </a:r>
            <a:r>
              <a:rPr lang="cs-CZ" sz="1600" dirty="0"/>
              <a:t>pojistné stanovené za pojistné období)</a:t>
            </a:r>
          </a:p>
          <a:p>
            <a:pPr marL="0" indent="0">
              <a:buNone/>
            </a:pPr>
            <a:r>
              <a:rPr lang="cs-CZ" sz="1600" b="1" dirty="0"/>
              <a:t>                        -  </a:t>
            </a:r>
            <a:r>
              <a:rPr lang="cs-CZ" sz="2000" dirty="0"/>
              <a:t>jednorázové (</a:t>
            </a:r>
            <a:r>
              <a:rPr lang="cs-CZ" sz="1600" dirty="0"/>
              <a:t>pojistné stanovené na celou dobu, na kterou bylo pojištění   		                 sjednáno)</a:t>
            </a:r>
          </a:p>
          <a:p>
            <a:r>
              <a:rPr lang="cs-CZ" sz="2000" b="1" dirty="0"/>
              <a:t>Splatnost</a:t>
            </a:r>
            <a:r>
              <a:rPr lang="cs-CZ" sz="2000" dirty="0"/>
              <a:t> -  první den pojistného období </a:t>
            </a:r>
            <a:r>
              <a:rPr lang="cs-CZ" sz="1600" dirty="0"/>
              <a:t>(běžné)</a:t>
            </a:r>
          </a:p>
          <a:p>
            <a:pPr marL="0" indent="0">
              <a:buNone/>
            </a:pPr>
            <a:r>
              <a:rPr lang="cs-CZ" sz="1600" b="1" dirty="0"/>
              <a:t>                               -   </a:t>
            </a:r>
            <a:r>
              <a:rPr lang="cs-CZ" sz="2000" dirty="0"/>
              <a:t>počátek pojištění (</a:t>
            </a:r>
            <a:r>
              <a:rPr lang="cs-CZ" sz="1600" dirty="0"/>
              <a:t>jednorázové)</a:t>
            </a:r>
          </a:p>
          <a:p>
            <a:r>
              <a:rPr lang="cs-CZ" sz="2000" b="1" dirty="0"/>
              <a:t>Pojistitel má právo na pojistné za dobu trvání pojištění </a:t>
            </a:r>
            <a:r>
              <a:rPr lang="cs-CZ" sz="1600" dirty="0"/>
              <a:t>(vyjma situace, kdy zanikne pojištění v důsledku pojistné události, pak má právo na pojistné do konce pojistného období (běžné) nebo na celé jednorázové pojistné</a:t>
            </a:r>
          </a:p>
          <a:p>
            <a:r>
              <a:rPr lang="cs-CZ" sz="2000" b="1" dirty="0"/>
              <a:t>Změna běžného pojistného</a:t>
            </a:r>
            <a:r>
              <a:rPr lang="cs-CZ" sz="2000" dirty="0"/>
              <a:t>  - dohodou smluvních stran</a:t>
            </a:r>
          </a:p>
          <a:p>
            <a:pPr marL="0" indent="0">
              <a:buNone/>
            </a:pPr>
            <a:r>
              <a:rPr lang="cs-CZ" sz="2000" dirty="0"/>
              <a:t>                                                          - jednostranně: </a:t>
            </a:r>
            <a:r>
              <a:rPr lang="cs-CZ" sz="1600" dirty="0"/>
              <a:t>a) pouze z důvodů sjednaných v 					            </a:t>
            </a:r>
            <a:r>
              <a:rPr lang="cs-CZ" sz="1600" dirty="0" err="1"/>
              <a:t>pojist.podmínkách</a:t>
            </a:r>
            <a:endParaRPr lang="cs-CZ" sz="1600" dirty="0"/>
          </a:p>
          <a:p>
            <a:pPr marL="0" indent="0">
              <a:buNone/>
            </a:pPr>
            <a:r>
              <a:rPr lang="cs-CZ" sz="2000" dirty="0"/>
              <a:t>                                                                                       </a:t>
            </a:r>
            <a:r>
              <a:rPr lang="cs-CZ" sz="1600" dirty="0"/>
              <a:t>b) povinnost sdělit pojistníkovi novou 	  				              výši min. 2 </a:t>
            </a:r>
            <a:r>
              <a:rPr lang="cs-CZ" sz="1600" dirty="0" err="1"/>
              <a:t>měs</a:t>
            </a:r>
            <a:r>
              <a:rPr lang="cs-CZ" sz="1600" dirty="0"/>
              <a:t>. Předem</a:t>
            </a:r>
          </a:p>
          <a:p>
            <a:pPr marL="0" indent="0">
              <a:buNone/>
            </a:pPr>
            <a:r>
              <a:rPr lang="cs-CZ" sz="1600" dirty="0"/>
              <a:t>                                                                                                             c) pojistník má právo nesouhlasit do 1měs,                 					      zánik pojištění</a:t>
            </a:r>
          </a:p>
          <a:p>
            <a:r>
              <a:rPr lang="cs-CZ" sz="2000" b="1" dirty="0"/>
              <a:t>Právo pojistitele odečíst od pojistného plnění splatné pohledávky na pojištění (nelze u povinného pojištění)</a:t>
            </a:r>
            <a:endParaRPr lang="cs-CZ" sz="2200" b="1" dirty="0"/>
          </a:p>
        </p:txBody>
      </p:sp>
    </p:spTree>
    <p:extLst>
      <p:ext uri="{BB962C8B-B14F-4D97-AF65-F5344CB8AC3E}">
        <p14:creationId xmlns:p14="http://schemas.microsoft.com/office/powerpoint/2010/main" val="6928032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tx2">
              <a:lumMod val="40000"/>
              <a:lumOff val="60000"/>
            </a:schemeClr>
          </a:solidFill>
        </p:spPr>
        <p:txBody>
          <a:bodyPr>
            <a:normAutofit/>
          </a:bodyPr>
          <a:lstStyle/>
          <a:p>
            <a:r>
              <a:rPr lang="cs-CZ" sz="4000" b="1" dirty="0"/>
              <a:t>Rovné zacházení</a:t>
            </a:r>
          </a:p>
        </p:txBody>
      </p:sp>
      <p:sp>
        <p:nvSpPr>
          <p:cNvPr id="3" name="Zástupný symbol pro obsah 2"/>
          <p:cNvSpPr>
            <a:spLocks noGrp="1"/>
          </p:cNvSpPr>
          <p:nvPr>
            <p:ph idx="1"/>
          </p:nvPr>
        </p:nvSpPr>
        <p:spPr>
          <a:solidFill>
            <a:schemeClr val="tx2">
              <a:lumMod val="40000"/>
              <a:lumOff val="60000"/>
            </a:schemeClr>
          </a:solidFill>
        </p:spPr>
        <p:txBody>
          <a:bodyPr>
            <a:normAutofit/>
          </a:bodyPr>
          <a:lstStyle/>
          <a:p>
            <a:pPr marL="0" indent="0">
              <a:buNone/>
            </a:pPr>
            <a:r>
              <a:rPr lang="cs-CZ" sz="2800" b="1" dirty="0"/>
              <a:t>§ 2769 NOZ</a:t>
            </a:r>
          </a:p>
          <a:p>
            <a:pPr marL="0" indent="0">
              <a:buNone/>
            </a:pPr>
            <a:r>
              <a:rPr lang="cs-CZ" sz="2800" b="1" dirty="0"/>
              <a:t>Zákaz diskriminace</a:t>
            </a:r>
            <a:r>
              <a:rPr lang="cs-CZ" sz="2800" dirty="0"/>
              <a:t> pro účely určení výše pojistného nebo pro výpočet pojistného s ohledem na:</a:t>
            </a:r>
          </a:p>
          <a:p>
            <a:r>
              <a:rPr lang="cs-CZ" sz="2800" dirty="0"/>
              <a:t>národnost</a:t>
            </a:r>
          </a:p>
          <a:p>
            <a:r>
              <a:rPr lang="cs-CZ" sz="2800" dirty="0"/>
              <a:t>rasový původ</a:t>
            </a:r>
          </a:p>
          <a:p>
            <a:r>
              <a:rPr lang="cs-CZ" sz="2800" dirty="0"/>
              <a:t>etnický původ</a:t>
            </a:r>
          </a:p>
          <a:p>
            <a:r>
              <a:rPr lang="cs-CZ" sz="2800" dirty="0"/>
              <a:t>Pohlaví</a:t>
            </a:r>
          </a:p>
          <a:p>
            <a:r>
              <a:rPr lang="cs-CZ" sz="2800" dirty="0"/>
              <a:t>náboženské vyznání</a:t>
            </a:r>
          </a:p>
          <a:p>
            <a:endParaRPr lang="cs-CZ" sz="2000" dirty="0"/>
          </a:p>
        </p:txBody>
      </p:sp>
    </p:spTree>
    <p:extLst>
      <p:ext uri="{BB962C8B-B14F-4D97-AF65-F5344CB8AC3E}">
        <p14:creationId xmlns:p14="http://schemas.microsoft.com/office/powerpoint/2010/main" val="22956561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tx2">
              <a:lumMod val="40000"/>
              <a:lumOff val="60000"/>
            </a:schemeClr>
          </a:solidFill>
        </p:spPr>
        <p:txBody>
          <a:bodyPr>
            <a:normAutofit/>
          </a:bodyPr>
          <a:lstStyle/>
          <a:p>
            <a:r>
              <a:rPr lang="cs-CZ" sz="4000" dirty="0"/>
              <a:t>Další práva a povinnosti</a:t>
            </a:r>
          </a:p>
        </p:txBody>
      </p:sp>
      <p:sp>
        <p:nvSpPr>
          <p:cNvPr id="3" name="Zástupný symbol pro obsah 2"/>
          <p:cNvSpPr>
            <a:spLocks noGrp="1"/>
          </p:cNvSpPr>
          <p:nvPr>
            <p:ph idx="1"/>
          </p:nvPr>
        </p:nvSpPr>
        <p:spPr>
          <a:solidFill>
            <a:schemeClr val="tx2">
              <a:lumMod val="40000"/>
              <a:lumOff val="60000"/>
            </a:schemeClr>
          </a:solidFill>
        </p:spPr>
        <p:txBody>
          <a:bodyPr>
            <a:normAutofit/>
          </a:bodyPr>
          <a:lstStyle/>
          <a:p>
            <a:r>
              <a:rPr lang="cs-CZ" sz="2400" dirty="0"/>
              <a:t>Povinnost pojistníka a pojištěného </a:t>
            </a:r>
            <a:r>
              <a:rPr lang="cs-CZ" sz="2400" b="1" dirty="0"/>
              <a:t>pravdivě odpovědět </a:t>
            </a:r>
            <a:r>
              <a:rPr lang="cs-CZ" sz="2400" dirty="0"/>
              <a:t>na písemné dotazy týkající se sjednávaného pojištění, stejná povinnost vůči nim má pojistitel</a:t>
            </a:r>
          </a:p>
          <a:p>
            <a:r>
              <a:rPr lang="cs-CZ" sz="2400" b="1" dirty="0"/>
              <a:t>Oznamovací povinnost</a:t>
            </a:r>
            <a:r>
              <a:rPr lang="cs-CZ" sz="2400" dirty="0"/>
              <a:t> pojištěného o vzniku pojistné události</a:t>
            </a:r>
          </a:p>
          <a:p>
            <a:r>
              <a:rPr lang="cs-CZ" sz="2400" b="1" dirty="0"/>
              <a:t>Povinnost pravdivě vysvětlit</a:t>
            </a:r>
            <a:r>
              <a:rPr lang="cs-CZ" sz="2400" dirty="0"/>
              <a:t> vznik a rozsah následků události a předložit k tomu potřebné doklady ze strany pojištěného</a:t>
            </a:r>
          </a:p>
          <a:p>
            <a:r>
              <a:rPr lang="cs-CZ" sz="2400" b="1" dirty="0"/>
              <a:t>Oznamovací povinnost </a:t>
            </a:r>
            <a:r>
              <a:rPr lang="cs-CZ" sz="2400" dirty="0"/>
              <a:t>pojistníka vůči pojistiteli o změně nebo zániku pojistného rizika (důsledky podrobně § 2791 – 2793 NOZ)</a:t>
            </a:r>
            <a:endParaRPr lang="cs-CZ" sz="2400" b="1" dirty="0"/>
          </a:p>
          <a:p>
            <a:endParaRPr lang="cs-CZ" sz="2000" b="1" dirty="0"/>
          </a:p>
        </p:txBody>
      </p:sp>
    </p:spTree>
    <p:extLst>
      <p:ext uri="{BB962C8B-B14F-4D97-AF65-F5344CB8AC3E}">
        <p14:creationId xmlns:p14="http://schemas.microsoft.com/office/powerpoint/2010/main" val="27794966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tx2">
              <a:lumMod val="40000"/>
              <a:lumOff val="60000"/>
            </a:schemeClr>
          </a:solidFill>
        </p:spPr>
        <p:txBody>
          <a:bodyPr>
            <a:normAutofit/>
          </a:bodyPr>
          <a:lstStyle/>
          <a:p>
            <a:r>
              <a:rPr lang="cs-CZ" sz="4000" dirty="0"/>
              <a:t>Šetření pojistné události</a:t>
            </a:r>
          </a:p>
        </p:txBody>
      </p:sp>
      <p:sp>
        <p:nvSpPr>
          <p:cNvPr id="3" name="Zástupný symbol pro obsah 2"/>
          <p:cNvSpPr>
            <a:spLocks noGrp="1"/>
          </p:cNvSpPr>
          <p:nvPr>
            <p:ph idx="1"/>
          </p:nvPr>
        </p:nvSpPr>
        <p:spPr>
          <a:xfrm>
            <a:off x="457200" y="1600200"/>
            <a:ext cx="8219256" cy="5141168"/>
          </a:xfrm>
          <a:solidFill>
            <a:schemeClr val="tx2">
              <a:lumMod val="40000"/>
              <a:lumOff val="60000"/>
            </a:schemeClr>
          </a:solidFill>
        </p:spPr>
        <p:txBody>
          <a:bodyPr/>
          <a:lstStyle/>
          <a:p>
            <a:r>
              <a:rPr lang="cs-CZ" sz="2000" b="1" dirty="0"/>
              <a:t>Povinnost oprávněné osoby oznámit existenci PU (pojistné události) bez zbytečného odkladu </a:t>
            </a:r>
            <a:r>
              <a:rPr lang="cs-CZ" sz="2000" dirty="0"/>
              <a:t>pojistiteli, plus podání pravdivého vysvětlení o vzniku a rozsahu následku PU, předloží doklady, dle ujednání ve smlouvě. Není-li současně oprávněná osoba pojistníkem nebo pojištěným, má tyto povinnosti jak pojistník, tak i pojištěný (§ 2796 NOZ)</a:t>
            </a:r>
          </a:p>
          <a:p>
            <a:r>
              <a:rPr lang="cs-CZ" sz="2000" b="1" dirty="0"/>
              <a:t>Pojistitel je povinen zahájit bez zbytečného odkladu šetření ke zjištění existence a rozsahu jeho povinnosti plnit</a:t>
            </a:r>
          </a:p>
          <a:p>
            <a:r>
              <a:rPr lang="cs-CZ" sz="2000" b="1" dirty="0"/>
              <a:t>Pojistitel je povinen ukončit šetření do 3 měsíců</a:t>
            </a:r>
            <a:r>
              <a:rPr lang="cs-CZ" sz="2000" dirty="0"/>
              <a:t>, popřípadě musí oznámit oznamovateli pojistné události důvody, pro které nelze šetření skončit (2798/2 NOZ)</a:t>
            </a:r>
          </a:p>
          <a:p>
            <a:r>
              <a:rPr lang="cs-CZ" sz="2000" b="1" dirty="0"/>
              <a:t>Pojistitel je povinen po 3 měsících poskytnout oprávněné osobě na její žádost zálohu</a:t>
            </a:r>
            <a:r>
              <a:rPr lang="cs-CZ" sz="2000" dirty="0"/>
              <a:t> na pojistné plnění, je-li pro to rozumný důvod, může plnění odepřít (§ 2798 NOZ)</a:t>
            </a:r>
            <a:endParaRPr lang="cs-CZ" dirty="0"/>
          </a:p>
        </p:txBody>
      </p:sp>
    </p:spTree>
    <p:extLst>
      <p:ext uri="{BB962C8B-B14F-4D97-AF65-F5344CB8AC3E}">
        <p14:creationId xmlns:p14="http://schemas.microsoft.com/office/powerpoint/2010/main" val="39211875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tx2">
              <a:lumMod val="40000"/>
              <a:lumOff val="60000"/>
            </a:schemeClr>
          </a:solidFill>
        </p:spPr>
        <p:txBody>
          <a:bodyPr>
            <a:normAutofit/>
          </a:bodyPr>
          <a:lstStyle/>
          <a:p>
            <a:r>
              <a:rPr lang="cs-CZ" sz="4000" dirty="0"/>
              <a:t>Šetření pojistné události </a:t>
            </a:r>
          </a:p>
        </p:txBody>
      </p:sp>
      <p:sp>
        <p:nvSpPr>
          <p:cNvPr id="3" name="Zástupný symbol pro obsah 2"/>
          <p:cNvSpPr>
            <a:spLocks noGrp="1"/>
          </p:cNvSpPr>
          <p:nvPr>
            <p:ph idx="1"/>
          </p:nvPr>
        </p:nvSpPr>
        <p:spPr>
          <a:xfrm>
            <a:off x="457200" y="1600200"/>
            <a:ext cx="8291264" cy="5213176"/>
          </a:xfrm>
          <a:solidFill>
            <a:schemeClr val="tx2">
              <a:lumMod val="40000"/>
              <a:lumOff val="60000"/>
            </a:schemeClr>
          </a:solidFill>
        </p:spPr>
        <p:txBody>
          <a:bodyPr>
            <a:normAutofit lnSpcReduction="10000"/>
          </a:bodyPr>
          <a:lstStyle/>
          <a:p>
            <a:r>
              <a:rPr lang="cs-CZ" sz="2000" b="1" dirty="0"/>
              <a:t>Splatnost pojistného plnění – </a:t>
            </a:r>
            <a:r>
              <a:rPr lang="cs-CZ" sz="2000" dirty="0"/>
              <a:t>není-li ve smlouvě ujednáno jinak, je splatné do 15ti dnů od  ukončení šetření PU</a:t>
            </a:r>
          </a:p>
          <a:p>
            <a:r>
              <a:rPr lang="cs-CZ" sz="2000" b="1" dirty="0"/>
              <a:t>Právo pojistitele na snížení pojistného plnění </a:t>
            </a:r>
            <a:r>
              <a:rPr lang="cs-CZ" sz="2000" dirty="0"/>
              <a:t>(§ 2800 NOZ). Je </a:t>
            </a:r>
            <a:r>
              <a:rPr lang="cs-CZ" sz="2000" dirty="0" err="1"/>
              <a:t>dáno,pokud</a:t>
            </a:r>
            <a:r>
              <a:rPr lang="cs-CZ" sz="2000" dirty="0"/>
              <a:t> bylo v důsledku porušení povinností pojistníka nebo pojištěného při jednání o uzavření smlouvy nebo o její změně ujednáno nižší pojistné nebo došlo-li v důsledku porušení povinnosti pojistníka nebo pojištěného či jiné osoby, mající právo na pojistném plnění ke vlivu na vznik pojistné události, její průběh, zvětšení rozsahu následků nebo na zjištění určení výše pojistného plnění</a:t>
            </a:r>
          </a:p>
          <a:p>
            <a:r>
              <a:rPr lang="cs-CZ" sz="2000" b="1" dirty="0"/>
              <a:t>Právo pojistitele na odmítnutí pojistného plnění (jejímž důsledkem je zánik pojistného vztahu) § 2809 NOZ</a:t>
            </a:r>
            <a:r>
              <a:rPr lang="cs-CZ" sz="2000" dirty="0"/>
              <a:t> :a) byla-li příčinou PU skutečnost, o které se dozvěděl až po vzniku PU, b) kterou při sjednávání pojištění nebo jeho změny nemohl zjistit v důsledku zaviněného porušení povinnosti stanovené § 2788 NOZ, c) pokud by při znalosti této skutečnosti při uzavírání smlouvy smlouvu neuzavřel nebo uzavřel za jiných podmínek </a:t>
            </a:r>
          </a:p>
          <a:p>
            <a:r>
              <a:rPr lang="cs-CZ" sz="2000" b="1" dirty="0"/>
              <a:t>Výluky </a:t>
            </a:r>
            <a:r>
              <a:rPr lang="cs-CZ" sz="2000" dirty="0"/>
              <a:t>z pojištění jsou upraveny v podmínkách jednotlivých pojistitelů a jejich důsledkem je nevyplacení pojistného plnění</a:t>
            </a:r>
            <a:endParaRPr lang="cs-CZ" sz="2000" b="1" dirty="0"/>
          </a:p>
        </p:txBody>
      </p:sp>
    </p:spTree>
    <p:extLst>
      <p:ext uri="{BB962C8B-B14F-4D97-AF65-F5344CB8AC3E}">
        <p14:creationId xmlns:p14="http://schemas.microsoft.com/office/powerpoint/2010/main" val="33307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tx2">
              <a:lumMod val="40000"/>
              <a:lumOff val="60000"/>
            </a:schemeClr>
          </a:solidFill>
        </p:spPr>
        <p:txBody>
          <a:bodyPr>
            <a:normAutofit/>
          </a:bodyPr>
          <a:lstStyle/>
          <a:p>
            <a:r>
              <a:rPr lang="cs-CZ" sz="4000" dirty="0"/>
              <a:t>Promlčení</a:t>
            </a:r>
          </a:p>
        </p:txBody>
      </p:sp>
      <p:sp>
        <p:nvSpPr>
          <p:cNvPr id="3" name="Zástupný symbol pro obsah 2"/>
          <p:cNvSpPr>
            <a:spLocks noGrp="1"/>
          </p:cNvSpPr>
          <p:nvPr>
            <p:ph idx="1"/>
          </p:nvPr>
        </p:nvSpPr>
        <p:spPr>
          <a:solidFill>
            <a:schemeClr val="tx2">
              <a:lumMod val="40000"/>
              <a:lumOff val="60000"/>
            </a:schemeClr>
          </a:solidFill>
        </p:spPr>
        <p:txBody>
          <a:bodyPr>
            <a:normAutofit/>
          </a:bodyPr>
          <a:lstStyle/>
          <a:p>
            <a:r>
              <a:rPr lang="cs-CZ" sz="2400" dirty="0"/>
              <a:t>Právo na pojistné plnění se promlčuje</a:t>
            </a:r>
          </a:p>
          <a:p>
            <a:pPr>
              <a:buFontTx/>
              <a:buChar char="-"/>
            </a:pPr>
            <a:r>
              <a:rPr lang="cs-CZ" sz="2400" dirty="0"/>
              <a:t>Ve 3 leté promlčecí lhůtě - § 629 + objektivní § 636 NOZ 10 let (max.)</a:t>
            </a:r>
          </a:p>
          <a:p>
            <a:pPr>
              <a:buFontTx/>
              <a:buChar char="-"/>
            </a:pPr>
            <a:r>
              <a:rPr lang="cs-CZ" sz="2400" dirty="0"/>
              <a:t>Lhůta počne běžet 1 rok od pojistné události (§ 626 NOZ)</a:t>
            </a:r>
          </a:p>
          <a:p>
            <a:r>
              <a:rPr lang="cs-CZ" sz="2400" dirty="0"/>
              <a:t>Právo ne pojistné</a:t>
            </a:r>
          </a:p>
          <a:p>
            <a:pPr marL="0" indent="0">
              <a:buNone/>
            </a:pPr>
            <a:r>
              <a:rPr lang="cs-CZ" sz="2400" dirty="0"/>
              <a:t> - subjektivní lhůta 3 roky</a:t>
            </a:r>
          </a:p>
          <a:p>
            <a:pPr marL="0" indent="0">
              <a:buNone/>
            </a:pPr>
            <a:r>
              <a:rPr lang="cs-CZ" sz="2400" dirty="0"/>
              <a:t>- Objektivní 10 let (§ 635 NOZ)</a:t>
            </a:r>
          </a:p>
          <a:p>
            <a:r>
              <a:rPr lang="cs-CZ" sz="2400" dirty="0"/>
              <a:t>§ 2771 zákaz ujednání jiné než zákonné délky promlčecích lhůt</a:t>
            </a:r>
          </a:p>
        </p:txBody>
      </p:sp>
    </p:spTree>
    <p:extLst>
      <p:ext uri="{BB962C8B-B14F-4D97-AF65-F5344CB8AC3E}">
        <p14:creationId xmlns:p14="http://schemas.microsoft.com/office/powerpoint/2010/main" val="14283268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tx2">
              <a:lumMod val="40000"/>
              <a:lumOff val="60000"/>
            </a:schemeClr>
          </a:solidFill>
        </p:spPr>
        <p:txBody>
          <a:bodyPr>
            <a:normAutofit/>
          </a:bodyPr>
          <a:lstStyle/>
          <a:p>
            <a:r>
              <a:rPr lang="cs-CZ" sz="4000" dirty="0"/>
              <a:t>Přerušení pojištění</a:t>
            </a:r>
          </a:p>
        </p:txBody>
      </p:sp>
      <p:sp>
        <p:nvSpPr>
          <p:cNvPr id="3" name="Zástupný symbol pro obsah 2"/>
          <p:cNvSpPr>
            <a:spLocks noGrp="1"/>
          </p:cNvSpPr>
          <p:nvPr>
            <p:ph idx="1"/>
          </p:nvPr>
        </p:nvSpPr>
        <p:spPr>
          <a:solidFill>
            <a:schemeClr val="tx2">
              <a:lumMod val="40000"/>
              <a:lumOff val="60000"/>
            </a:schemeClr>
          </a:solidFill>
        </p:spPr>
        <p:txBody>
          <a:bodyPr>
            <a:normAutofit/>
          </a:bodyPr>
          <a:lstStyle/>
          <a:p>
            <a:r>
              <a:rPr lang="cs-CZ" sz="2800" b="1" dirty="0"/>
              <a:t>Nebylo-li pojistné zaplaceno do 2 měsíců </a:t>
            </a:r>
            <a:r>
              <a:rPr lang="cs-CZ" sz="2800" dirty="0"/>
              <a:t>ode dne splatnosti (</a:t>
            </a:r>
            <a:r>
              <a:rPr lang="cs-CZ" sz="2800" dirty="0" err="1"/>
              <a:t>nebyloli</a:t>
            </a:r>
            <a:r>
              <a:rPr lang="cs-CZ" sz="2800" dirty="0"/>
              <a:t> ve smlouvě dohodnuto jinak</a:t>
            </a:r>
          </a:p>
          <a:p>
            <a:r>
              <a:rPr lang="cs-CZ" sz="2800" dirty="0"/>
              <a:t>Pojistník po dobu přerušení </a:t>
            </a:r>
            <a:r>
              <a:rPr lang="cs-CZ" sz="2800" b="1" dirty="0"/>
              <a:t>není povinen přerušení platit pojistné  a nemá právo na plnění z PU </a:t>
            </a:r>
          </a:p>
          <a:p>
            <a:r>
              <a:rPr lang="cs-CZ" sz="2800" b="1" dirty="0"/>
              <a:t>Nelze přerušit povinné pojištění </a:t>
            </a:r>
            <a:r>
              <a:rPr lang="cs-CZ" sz="2800" dirty="0"/>
              <a:t>pokud existují zákonem stanovené důvody jeho trvání</a:t>
            </a:r>
          </a:p>
          <a:p>
            <a:r>
              <a:rPr lang="cs-CZ" sz="2800" b="1" dirty="0"/>
              <a:t>Životní pojištění lze přerušit jen po ujednání o tom v PS</a:t>
            </a:r>
          </a:p>
        </p:txBody>
      </p:sp>
    </p:spTree>
    <p:extLst>
      <p:ext uri="{BB962C8B-B14F-4D97-AF65-F5344CB8AC3E}">
        <p14:creationId xmlns:p14="http://schemas.microsoft.com/office/powerpoint/2010/main" val="3369654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Historie právní úpravy pojistné smlouvy</a:t>
            </a:r>
          </a:p>
        </p:txBody>
      </p:sp>
      <p:sp>
        <p:nvSpPr>
          <p:cNvPr id="3" name="Zástupný symbol pro obsah 2"/>
          <p:cNvSpPr>
            <a:spLocks noGrp="1"/>
          </p:cNvSpPr>
          <p:nvPr>
            <p:ph idx="1"/>
          </p:nvPr>
        </p:nvSpPr>
        <p:spPr>
          <a:solidFill>
            <a:schemeClr val="tx2">
              <a:lumMod val="40000"/>
              <a:lumOff val="60000"/>
            </a:schemeClr>
          </a:solidFill>
        </p:spPr>
        <p:txBody>
          <a:bodyPr>
            <a:normAutofit fontScale="85000" lnSpcReduction="20000"/>
          </a:bodyPr>
          <a:lstStyle/>
          <a:p>
            <a:r>
              <a:rPr lang="cs-CZ" dirty="0"/>
              <a:t>Zák. o pojistné smlouvě č. 145/1934 Sb.</a:t>
            </a:r>
          </a:p>
          <a:p>
            <a:pPr marL="0" indent="0">
              <a:buNone/>
            </a:pPr>
            <a:r>
              <a:rPr lang="cs-CZ" dirty="0"/>
              <a:t>    (účinný od 20.1. 1935 do 30.6. 1951)</a:t>
            </a:r>
          </a:p>
          <a:p>
            <a:r>
              <a:rPr lang="cs-CZ" dirty="0"/>
              <a:t> zák. o pojistné smlouvě č. 189/1950 Sb.</a:t>
            </a:r>
          </a:p>
          <a:p>
            <a:pPr marL="0" indent="0">
              <a:buNone/>
            </a:pPr>
            <a:r>
              <a:rPr lang="cs-CZ" dirty="0"/>
              <a:t>    (účinný od 1. 7. 1951 do 31. 3. 1964)</a:t>
            </a:r>
          </a:p>
          <a:p>
            <a:r>
              <a:rPr lang="cs-CZ" dirty="0"/>
              <a:t> § 788 </a:t>
            </a:r>
            <a:r>
              <a:rPr lang="cs-CZ" dirty="0" err="1"/>
              <a:t>an</a:t>
            </a:r>
            <a:r>
              <a:rPr lang="cs-CZ" dirty="0"/>
              <a:t>. občanského zákoníku č. 40/1964 Sb.</a:t>
            </a:r>
          </a:p>
          <a:p>
            <a:pPr marL="0" indent="0">
              <a:buNone/>
            </a:pPr>
            <a:r>
              <a:rPr lang="cs-CZ" dirty="0"/>
              <a:t>     (účinný od 1. 4. 1964 do 31. 12. 2004)</a:t>
            </a:r>
          </a:p>
          <a:p>
            <a:r>
              <a:rPr lang="cs-CZ" dirty="0"/>
              <a:t>  zákon o pojistné smlouvě č. 37/2004 Sb.</a:t>
            </a:r>
          </a:p>
          <a:p>
            <a:pPr marL="0" indent="0">
              <a:buNone/>
            </a:pPr>
            <a:r>
              <a:rPr lang="cs-CZ" dirty="0"/>
              <a:t>      ( účinný od 1. 1. 2005 – 31. 12. 2013)</a:t>
            </a:r>
          </a:p>
          <a:p>
            <a:r>
              <a:rPr lang="cs-CZ" dirty="0"/>
              <a:t>  § 2758 </a:t>
            </a:r>
            <a:r>
              <a:rPr lang="cs-CZ" dirty="0" err="1"/>
              <a:t>an</a:t>
            </a:r>
            <a:r>
              <a:rPr lang="cs-CZ" dirty="0"/>
              <a:t>. NOZ (tj. </a:t>
            </a:r>
            <a:r>
              <a:rPr lang="cs-CZ" dirty="0" err="1"/>
              <a:t>obč</a:t>
            </a:r>
            <a:r>
              <a:rPr lang="cs-CZ" dirty="0"/>
              <a:t>. zákoníku č. 89/2012 Sb.)</a:t>
            </a:r>
          </a:p>
          <a:p>
            <a:pPr marL="0" indent="0">
              <a:buNone/>
            </a:pPr>
            <a:r>
              <a:rPr lang="cs-CZ" dirty="0"/>
              <a:t>       (účinný od 1. 1. 2014) – dále jen „NOZ“</a:t>
            </a:r>
          </a:p>
          <a:p>
            <a:pPr marL="0" indent="0">
              <a:buNone/>
            </a:pPr>
            <a:endParaRPr lang="cs-CZ" dirty="0"/>
          </a:p>
        </p:txBody>
      </p:sp>
    </p:spTree>
    <p:extLst>
      <p:ext uri="{BB962C8B-B14F-4D97-AF65-F5344CB8AC3E}">
        <p14:creationId xmlns:p14="http://schemas.microsoft.com/office/powerpoint/2010/main" val="23091407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tx2">
              <a:lumMod val="40000"/>
              <a:lumOff val="60000"/>
            </a:schemeClr>
          </a:solidFill>
        </p:spPr>
        <p:txBody>
          <a:bodyPr>
            <a:normAutofit/>
          </a:bodyPr>
          <a:lstStyle/>
          <a:p>
            <a:r>
              <a:rPr lang="cs-CZ" sz="4000" dirty="0"/>
              <a:t>Zánik pojištění  - způsoby</a:t>
            </a:r>
          </a:p>
        </p:txBody>
      </p:sp>
      <p:sp>
        <p:nvSpPr>
          <p:cNvPr id="3" name="Zástupný symbol pro obsah 2"/>
          <p:cNvSpPr>
            <a:spLocks noGrp="1"/>
          </p:cNvSpPr>
          <p:nvPr>
            <p:ph idx="1"/>
          </p:nvPr>
        </p:nvSpPr>
        <p:spPr>
          <a:solidFill>
            <a:schemeClr val="tx2">
              <a:lumMod val="40000"/>
              <a:lumOff val="60000"/>
            </a:schemeClr>
          </a:solidFill>
        </p:spPr>
        <p:txBody>
          <a:bodyPr>
            <a:normAutofit/>
          </a:bodyPr>
          <a:lstStyle/>
          <a:p>
            <a:r>
              <a:rPr lang="cs-CZ" sz="2400" b="1" dirty="0"/>
              <a:t>Dohodou </a:t>
            </a:r>
            <a:r>
              <a:rPr lang="cs-CZ" sz="2400" dirty="0"/>
              <a:t>(§ 2802 NOZ) -  musí obsahovat ujednání o způsobu vyrovnání stran, ujednání o okamžiku zániku pojištění, není-li, pojištění zaniká účinností smlouvy</a:t>
            </a:r>
          </a:p>
          <a:p>
            <a:r>
              <a:rPr lang="cs-CZ" sz="2400" b="1" dirty="0"/>
              <a:t>Uplynutím pojistné doby </a:t>
            </a:r>
            <a:r>
              <a:rPr lang="cs-CZ" sz="2400" dirty="0"/>
              <a:t>(§ 2803 NOZ) – možno dle § 2803/2 NOZ ujednat automatické prodloužení pojištění </a:t>
            </a:r>
          </a:p>
          <a:p>
            <a:r>
              <a:rPr lang="cs-CZ" sz="2400" b="1" dirty="0"/>
              <a:t>Neplacením pojistného </a:t>
            </a:r>
            <a:r>
              <a:rPr lang="cs-CZ" sz="2400" dirty="0"/>
              <a:t>(§ 2804 NOZ) – podmínkou je:</a:t>
            </a:r>
          </a:p>
          <a:p>
            <a:pPr>
              <a:buFontTx/>
              <a:buChar char="-"/>
            </a:pPr>
            <a:r>
              <a:rPr lang="cs-CZ" sz="2400" dirty="0"/>
              <a:t>Upomenutí pojistníka o zaplacení pojistného, poučení o následcích, dodatečná 1 </a:t>
            </a:r>
            <a:r>
              <a:rPr lang="cs-CZ" sz="2400" dirty="0" err="1"/>
              <a:t>měs</a:t>
            </a:r>
            <a:r>
              <a:rPr lang="cs-CZ" sz="2400" dirty="0"/>
              <a:t>. Lhůta, zánik pojištění marným uplynutím této lhůty</a:t>
            </a:r>
          </a:p>
          <a:p>
            <a:pPr>
              <a:buFontTx/>
              <a:buChar char="-"/>
            </a:pPr>
            <a:r>
              <a:rPr lang="cs-CZ" sz="2400" b="1" dirty="0"/>
              <a:t>Do 31. 12. 2004 neplacením pojistného, </a:t>
            </a:r>
            <a:r>
              <a:rPr lang="cs-CZ" sz="2400" dirty="0"/>
              <a:t>automaticky po 6ti </a:t>
            </a:r>
            <a:r>
              <a:rPr lang="cs-CZ" sz="2400" dirty="0" err="1"/>
              <a:t>měs.od</a:t>
            </a:r>
            <a:r>
              <a:rPr lang="cs-CZ" sz="2400" dirty="0"/>
              <a:t> splatnosti</a:t>
            </a:r>
            <a:endParaRPr lang="cs-CZ" sz="2400" b="1" dirty="0"/>
          </a:p>
        </p:txBody>
      </p:sp>
    </p:spTree>
    <p:extLst>
      <p:ext uri="{BB962C8B-B14F-4D97-AF65-F5344CB8AC3E}">
        <p14:creationId xmlns:p14="http://schemas.microsoft.com/office/powerpoint/2010/main" val="31843959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395536" y="116632"/>
            <a:ext cx="8352928" cy="6597352"/>
          </a:xfrm>
          <a:solidFill>
            <a:schemeClr val="tx2">
              <a:lumMod val="40000"/>
              <a:lumOff val="60000"/>
            </a:schemeClr>
          </a:solidFill>
        </p:spPr>
        <p:txBody>
          <a:bodyPr>
            <a:noAutofit/>
          </a:bodyPr>
          <a:lstStyle/>
          <a:p>
            <a:r>
              <a:rPr lang="cs-CZ" sz="2400" b="1" dirty="0"/>
              <a:t>Výpovědí </a:t>
            </a:r>
            <a:r>
              <a:rPr lang="cs-CZ" sz="2400" dirty="0"/>
              <a:t>– do 2 měsíců od uzavření smlouvy</a:t>
            </a:r>
          </a:p>
          <a:p>
            <a:pPr marL="0" indent="0">
              <a:buNone/>
            </a:pPr>
            <a:r>
              <a:rPr lang="cs-CZ" sz="2400" dirty="0"/>
              <a:t> - § 2805 (výpovědní doba 8 dnů)</a:t>
            </a:r>
          </a:p>
          <a:p>
            <a:pPr>
              <a:buFontTx/>
              <a:buChar char="-"/>
            </a:pPr>
            <a:r>
              <a:rPr lang="cs-CZ" sz="2400" dirty="0"/>
              <a:t>do 3 </a:t>
            </a:r>
            <a:r>
              <a:rPr lang="cs-CZ" sz="2400" dirty="0" err="1"/>
              <a:t>měs</a:t>
            </a:r>
            <a:r>
              <a:rPr lang="cs-CZ" sz="2400" dirty="0"/>
              <a:t>. Od oznámení PU - § 2805, </a:t>
            </a:r>
            <a:r>
              <a:rPr lang="cs-CZ" sz="2400" dirty="0" err="1"/>
              <a:t>výpověd</a:t>
            </a:r>
            <a:r>
              <a:rPr lang="cs-CZ" sz="2400" dirty="0"/>
              <a:t>. Doba 1 měsíc, nelze takto vypovědět životní pojištění</a:t>
            </a:r>
          </a:p>
          <a:p>
            <a:pPr>
              <a:buFontTx/>
              <a:buChar char="-"/>
            </a:pPr>
            <a:r>
              <a:rPr lang="cs-CZ" sz="2400" dirty="0"/>
              <a:t>Ke konci pojistného období - § 2807 NOZ (nutné doručit max. 6 týdnů před koncem pojistného období, nelze vypovědět životní pojištění)</a:t>
            </a:r>
          </a:p>
          <a:p>
            <a:r>
              <a:rPr lang="cs-CZ" sz="2400" b="1" dirty="0"/>
              <a:t>Odstoupením pojistníka od smlouvy</a:t>
            </a:r>
          </a:p>
          <a:p>
            <a:pPr>
              <a:buFontTx/>
              <a:buChar char="-"/>
            </a:pPr>
            <a:r>
              <a:rPr lang="cs-CZ" sz="2400" dirty="0"/>
              <a:t>§ 2808 NOZ: </a:t>
            </a:r>
          </a:p>
          <a:p>
            <a:pPr>
              <a:buFontTx/>
              <a:buChar char="-"/>
            </a:pPr>
            <a:r>
              <a:rPr lang="cs-CZ" sz="2400" dirty="0"/>
              <a:t>pokud pojistitel neupozorní na nesrovnalosti mezi nabízeným pojištěním a jeho požadavky</a:t>
            </a:r>
          </a:p>
          <a:p>
            <a:pPr>
              <a:buFontTx/>
              <a:buChar char="-"/>
            </a:pPr>
            <a:r>
              <a:rPr lang="cs-CZ" sz="2400" dirty="0"/>
              <a:t>Pro nepravdivé nebo neúplné zodpovězení písemných dotazů (do 2 </a:t>
            </a:r>
            <a:r>
              <a:rPr lang="cs-CZ" sz="2400" dirty="0" err="1"/>
              <a:t>měs</a:t>
            </a:r>
            <a:r>
              <a:rPr lang="cs-CZ" sz="2400" dirty="0"/>
              <a:t> od zjištění)</a:t>
            </a:r>
          </a:p>
          <a:p>
            <a:pPr>
              <a:buFontTx/>
              <a:buChar char="-"/>
            </a:pPr>
            <a:r>
              <a:rPr lang="cs-CZ" sz="2400" dirty="0"/>
              <a:t>Životní pojištění (do 30to dní od uzavření PS)</a:t>
            </a:r>
          </a:p>
          <a:p>
            <a:pPr>
              <a:buFontTx/>
              <a:buChar char="-"/>
            </a:pPr>
            <a:r>
              <a:rPr lang="cs-CZ" sz="2400" dirty="0"/>
              <a:t>§ 1829 NOZ od smluv uzavřených mimo obchodní prostory pouze spotřebitel  -do 14dní od uzavření</a:t>
            </a:r>
          </a:p>
        </p:txBody>
      </p:sp>
    </p:spTree>
    <p:extLst>
      <p:ext uri="{BB962C8B-B14F-4D97-AF65-F5344CB8AC3E}">
        <p14:creationId xmlns:p14="http://schemas.microsoft.com/office/powerpoint/2010/main" val="28092720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67544" y="260648"/>
            <a:ext cx="8280920" cy="6192688"/>
          </a:xfrm>
          <a:solidFill>
            <a:schemeClr val="tx2">
              <a:lumMod val="40000"/>
              <a:lumOff val="60000"/>
            </a:schemeClr>
          </a:solidFill>
        </p:spPr>
        <p:txBody>
          <a:bodyPr>
            <a:normAutofit/>
          </a:bodyPr>
          <a:lstStyle/>
          <a:p>
            <a:r>
              <a:rPr lang="cs-CZ" sz="2800" b="1" dirty="0"/>
              <a:t>Odstoupením pojistitele od smlouvy</a:t>
            </a:r>
          </a:p>
          <a:p>
            <a:pPr marL="0" indent="0">
              <a:buNone/>
            </a:pPr>
            <a:r>
              <a:rPr lang="cs-CZ" sz="2800" dirty="0"/>
              <a:t>§ 2808 NOZ: - pro nepravdivé či neúplné zodpovězení písemných dotazů</a:t>
            </a:r>
          </a:p>
          <a:p>
            <a:pPr marL="0" indent="0">
              <a:buNone/>
            </a:pPr>
            <a:r>
              <a:rPr lang="cs-CZ" sz="2800" dirty="0"/>
              <a:t>                    -  odstoupení do 2 </a:t>
            </a:r>
            <a:r>
              <a:rPr lang="cs-CZ" sz="2800" dirty="0" err="1"/>
              <a:t>měs</a:t>
            </a:r>
            <a:r>
              <a:rPr lang="cs-CZ" sz="2800" dirty="0"/>
              <a:t>. od zjištění</a:t>
            </a:r>
          </a:p>
          <a:p>
            <a:pPr marL="0" indent="0">
              <a:buNone/>
            </a:pPr>
            <a:r>
              <a:rPr lang="cs-CZ" sz="2800" dirty="0"/>
              <a:t>§ 2835 NOZ: - pro nesprávné datum narození pojištěného, pokud by PS neuzavřel, do 3 let od uzavření PS, do 2 </a:t>
            </a:r>
            <a:r>
              <a:rPr lang="cs-CZ" sz="2800" dirty="0" err="1"/>
              <a:t>měs</a:t>
            </a:r>
            <a:r>
              <a:rPr lang="cs-CZ" sz="2800" dirty="0"/>
              <a:t>. Od zjištění nesprávného údaje, pouze za života pojištěného</a:t>
            </a:r>
          </a:p>
          <a:p>
            <a:pPr marL="0" indent="0">
              <a:buNone/>
            </a:pPr>
            <a:endParaRPr lang="cs-CZ" sz="2000" dirty="0"/>
          </a:p>
        </p:txBody>
      </p:sp>
    </p:spTree>
    <p:extLst>
      <p:ext uri="{BB962C8B-B14F-4D97-AF65-F5344CB8AC3E}">
        <p14:creationId xmlns:p14="http://schemas.microsoft.com/office/powerpoint/2010/main" val="20570413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tx2">
              <a:lumMod val="40000"/>
              <a:lumOff val="60000"/>
            </a:schemeClr>
          </a:solidFill>
        </p:spPr>
        <p:txBody>
          <a:bodyPr>
            <a:normAutofit/>
          </a:bodyPr>
          <a:lstStyle/>
          <a:p>
            <a:r>
              <a:rPr lang="cs-CZ" sz="4000" dirty="0"/>
              <a:t>Zvláštnosti zániku povinného pojištění</a:t>
            </a:r>
          </a:p>
        </p:txBody>
      </p:sp>
      <p:sp>
        <p:nvSpPr>
          <p:cNvPr id="3" name="Zástupný symbol pro obsah 2"/>
          <p:cNvSpPr>
            <a:spLocks noGrp="1"/>
          </p:cNvSpPr>
          <p:nvPr>
            <p:ph idx="1"/>
          </p:nvPr>
        </p:nvSpPr>
        <p:spPr>
          <a:solidFill>
            <a:schemeClr val="tx2">
              <a:lumMod val="40000"/>
              <a:lumOff val="60000"/>
            </a:schemeClr>
          </a:solidFill>
        </p:spPr>
        <p:txBody>
          <a:bodyPr>
            <a:normAutofit/>
          </a:bodyPr>
          <a:lstStyle/>
          <a:p>
            <a:r>
              <a:rPr lang="cs-CZ" dirty="0"/>
              <a:t>Podle § 2781 NOZ má pojistitel právo od smlouvy odstoupit nebo vypovědět pojištění, jen pokud to jiný zákon připouští</a:t>
            </a:r>
          </a:p>
          <a:p>
            <a:pPr>
              <a:buFontTx/>
              <a:buChar char="-"/>
            </a:pPr>
            <a:r>
              <a:rPr lang="cs-CZ" b="1" dirty="0"/>
              <a:t>Výpověď </a:t>
            </a:r>
            <a:r>
              <a:rPr lang="cs-CZ" dirty="0"/>
              <a:t>pojistitele je upravena v zák. č. 168/1999 sb.</a:t>
            </a:r>
          </a:p>
          <a:p>
            <a:pPr>
              <a:buFontTx/>
              <a:buChar char="-"/>
            </a:pPr>
            <a:r>
              <a:rPr lang="cs-CZ" b="1" dirty="0"/>
              <a:t>Odstoupení</a:t>
            </a:r>
            <a:r>
              <a:rPr lang="cs-CZ" dirty="0"/>
              <a:t> – neupravuje žádný zákon</a:t>
            </a:r>
            <a:endParaRPr lang="cs-CZ" b="1" dirty="0"/>
          </a:p>
        </p:txBody>
      </p:sp>
    </p:spTree>
    <p:extLst>
      <p:ext uri="{BB962C8B-B14F-4D97-AF65-F5344CB8AC3E}">
        <p14:creationId xmlns:p14="http://schemas.microsoft.com/office/powerpoint/2010/main" val="7846534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16632"/>
            <a:ext cx="8229600" cy="1143000"/>
          </a:xfrm>
          <a:solidFill>
            <a:schemeClr val="tx2">
              <a:lumMod val="40000"/>
              <a:lumOff val="60000"/>
            </a:schemeClr>
          </a:solidFill>
        </p:spPr>
        <p:txBody>
          <a:bodyPr>
            <a:normAutofit fontScale="90000"/>
          </a:bodyPr>
          <a:lstStyle/>
          <a:p>
            <a:r>
              <a:rPr lang="cs-CZ" dirty="0"/>
              <a:t>Aplikace právních předpisů na pojistné smlouvy (časové hledisko)</a:t>
            </a:r>
          </a:p>
        </p:txBody>
      </p:sp>
      <p:sp>
        <p:nvSpPr>
          <p:cNvPr id="3" name="Zástupný symbol pro obsah 2"/>
          <p:cNvSpPr>
            <a:spLocks noGrp="1"/>
          </p:cNvSpPr>
          <p:nvPr>
            <p:ph idx="1"/>
          </p:nvPr>
        </p:nvSpPr>
        <p:spPr>
          <a:xfrm>
            <a:off x="827584" y="1340768"/>
            <a:ext cx="7920880" cy="5472608"/>
          </a:xfrm>
          <a:solidFill>
            <a:schemeClr val="tx2">
              <a:lumMod val="40000"/>
              <a:lumOff val="60000"/>
            </a:schemeClr>
          </a:solidFill>
        </p:spPr>
        <p:txBody>
          <a:bodyPr>
            <a:noAutofit/>
          </a:bodyPr>
          <a:lstStyle/>
          <a:p>
            <a:r>
              <a:rPr lang="cs-CZ" sz="2800" dirty="0"/>
              <a:t>Pojistné smlouvy uzavřené do 31. 12. 2004</a:t>
            </a:r>
          </a:p>
          <a:p>
            <a:pPr marL="0" indent="0">
              <a:buNone/>
            </a:pPr>
            <a:r>
              <a:rPr lang="cs-CZ" dirty="0"/>
              <a:t> - </a:t>
            </a:r>
            <a:r>
              <a:rPr lang="cs-CZ" sz="2000" dirty="0"/>
              <a:t>použije se OZ č. 40/1964 Sb., ustanovení § 788 až § 828, a to:</a:t>
            </a:r>
          </a:p>
          <a:p>
            <a:pPr marL="0" indent="0">
              <a:buNone/>
            </a:pPr>
            <a:r>
              <a:rPr lang="cs-CZ" sz="2000" dirty="0"/>
              <a:t>  -  hlava XV.- Pojistná smlouva a obecná ustanovení OZ</a:t>
            </a:r>
          </a:p>
          <a:p>
            <a:pPr marL="0" indent="0">
              <a:buNone/>
            </a:pPr>
            <a:r>
              <a:rPr lang="cs-CZ" sz="2000" dirty="0"/>
              <a:t>  -  není podstatné, kdy tyto smlouvy nabyly účinnosti ani délka trvání pojištění</a:t>
            </a:r>
          </a:p>
          <a:p>
            <a:r>
              <a:rPr lang="cs-CZ" sz="2800" dirty="0"/>
              <a:t>Pojistné smlouvy uzavřené mezi 1.1. 2005 až 31. 12. 2013</a:t>
            </a:r>
          </a:p>
          <a:p>
            <a:pPr marL="0" indent="0">
              <a:buNone/>
            </a:pPr>
            <a:r>
              <a:rPr lang="cs-CZ" dirty="0"/>
              <a:t>  </a:t>
            </a:r>
            <a:r>
              <a:rPr lang="cs-CZ" sz="2000" dirty="0"/>
              <a:t>- použije se zákon o pojistné smlouvě č. 37/2004 Sb.</a:t>
            </a:r>
          </a:p>
          <a:p>
            <a:pPr marL="0" indent="0">
              <a:buNone/>
            </a:pPr>
            <a:r>
              <a:rPr lang="cs-CZ" sz="2000" dirty="0"/>
              <a:t>   - není podstatné, kdy tyto smlouvy nabyly účinnosti ani délka trvání pojištění</a:t>
            </a:r>
          </a:p>
          <a:p>
            <a:r>
              <a:rPr lang="cs-CZ" sz="2800" dirty="0"/>
              <a:t>Pojistné smlouvy uzavřené od 1. 1. 2014</a:t>
            </a:r>
          </a:p>
          <a:p>
            <a:pPr marL="0" indent="0">
              <a:buNone/>
            </a:pPr>
            <a:r>
              <a:rPr lang="cs-CZ" sz="2000" dirty="0"/>
              <a:t>      -   použije se NOZ, ustanovení § 2758 až 2872 (+ přechod. </a:t>
            </a:r>
            <a:r>
              <a:rPr lang="cs-CZ" sz="2000" dirty="0" err="1"/>
              <a:t>ust</a:t>
            </a:r>
            <a:r>
              <a:rPr lang="cs-CZ" sz="2000" dirty="0"/>
              <a:t>.§ 3028 NOZ)</a:t>
            </a:r>
          </a:p>
          <a:p>
            <a:pPr marL="0" indent="0">
              <a:buNone/>
            </a:pPr>
            <a:r>
              <a:rPr lang="cs-CZ" sz="2000" dirty="0"/>
              <a:t> </a:t>
            </a:r>
          </a:p>
          <a:p>
            <a:endParaRPr lang="cs-CZ" sz="2400" dirty="0"/>
          </a:p>
          <a:p>
            <a:pPr marL="0" indent="0">
              <a:buNone/>
            </a:pPr>
            <a:endParaRPr lang="cs-CZ" sz="2400" dirty="0"/>
          </a:p>
          <a:p>
            <a:endParaRPr lang="cs-CZ" sz="2400" dirty="0"/>
          </a:p>
          <a:p>
            <a:endParaRPr lang="cs-CZ" sz="2400" dirty="0"/>
          </a:p>
        </p:txBody>
      </p:sp>
    </p:spTree>
    <p:extLst>
      <p:ext uri="{BB962C8B-B14F-4D97-AF65-F5344CB8AC3E}">
        <p14:creationId xmlns:p14="http://schemas.microsoft.com/office/powerpoint/2010/main" val="1758295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tx2">
              <a:lumMod val="40000"/>
              <a:lumOff val="60000"/>
            </a:schemeClr>
          </a:solidFill>
        </p:spPr>
        <p:txBody>
          <a:bodyPr>
            <a:normAutofit fontScale="90000"/>
          </a:bodyPr>
          <a:lstStyle/>
          <a:p>
            <a:r>
              <a:rPr lang="cs-CZ" dirty="0"/>
              <a:t>Zvláštní právní předpisy a jejich použití na pojistnou smlouvu</a:t>
            </a:r>
          </a:p>
        </p:txBody>
      </p:sp>
      <p:sp>
        <p:nvSpPr>
          <p:cNvPr id="3" name="Zástupný symbol pro obsah 2"/>
          <p:cNvSpPr>
            <a:spLocks noGrp="1"/>
          </p:cNvSpPr>
          <p:nvPr>
            <p:ph idx="1"/>
          </p:nvPr>
        </p:nvSpPr>
        <p:spPr>
          <a:xfrm>
            <a:off x="457200" y="1600200"/>
            <a:ext cx="8219256" cy="4925144"/>
          </a:xfrm>
          <a:solidFill>
            <a:schemeClr val="tx2">
              <a:lumMod val="40000"/>
              <a:lumOff val="60000"/>
            </a:schemeClr>
          </a:solidFill>
        </p:spPr>
        <p:txBody>
          <a:bodyPr>
            <a:noAutofit/>
          </a:bodyPr>
          <a:lstStyle/>
          <a:p>
            <a:r>
              <a:rPr lang="cs-CZ" sz="2400" dirty="0"/>
              <a:t>zák. č. 168/1999 Sb., o pojištění odpovědnosti z provozu vozidla ( tzv. povinné ručení) – uplatní se ve smyslu „lex </a:t>
            </a:r>
            <a:r>
              <a:rPr lang="cs-CZ" sz="2400" dirty="0" err="1"/>
              <a:t>specialis</a:t>
            </a:r>
            <a:r>
              <a:rPr lang="cs-CZ" sz="2400" dirty="0"/>
              <a:t> </a:t>
            </a:r>
            <a:r>
              <a:rPr lang="cs-CZ" sz="2400" dirty="0" err="1"/>
              <a:t>derogat</a:t>
            </a:r>
            <a:r>
              <a:rPr lang="cs-CZ" sz="2400" dirty="0"/>
              <a:t> lex </a:t>
            </a:r>
            <a:r>
              <a:rPr lang="cs-CZ" sz="2400" dirty="0" err="1"/>
              <a:t>generali</a:t>
            </a:r>
            <a:r>
              <a:rPr lang="cs-CZ" sz="2400" dirty="0"/>
              <a:t>“)</a:t>
            </a:r>
          </a:p>
          <a:p>
            <a:r>
              <a:rPr lang="cs-CZ" sz="2400" dirty="0"/>
              <a:t>Zák. č. 159/1999 Sb., o podmínkách podnikání v oblasti cestovního ruchu (povinné pojištění pro případ úpadku CK, opět „lex </a:t>
            </a:r>
            <a:r>
              <a:rPr lang="cs-CZ" sz="2400" dirty="0" err="1"/>
              <a:t>specialis</a:t>
            </a:r>
            <a:r>
              <a:rPr lang="cs-CZ" sz="2400" dirty="0"/>
              <a:t> </a:t>
            </a:r>
            <a:r>
              <a:rPr lang="cs-CZ" sz="2400" dirty="0" err="1"/>
              <a:t>derogat</a:t>
            </a:r>
            <a:r>
              <a:rPr lang="cs-CZ" sz="2400" dirty="0"/>
              <a:t>…“)</a:t>
            </a:r>
          </a:p>
          <a:p>
            <a:r>
              <a:rPr lang="cs-CZ" sz="2400" dirty="0"/>
              <a:t>Zák. č. 85/1996 Sb., o advokacii (speciality v oblasti odpovědnosti za újmu)</a:t>
            </a:r>
          </a:p>
          <a:p>
            <a:r>
              <a:rPr lang="cs-CZ" sz="2400" dirty="0"/>
              <a:t>Zák. č. 186/2006 Sb., insolvenční zák.(speciality v oblasti odpovědnosti za újmu)</a:t>
            </a:r>
          </a:p>
          <a:p>
            <a:r>
              <a:rPr lang="cs-CZ" sz="2400" dirty="0"/>
              <a:t>Zák. č. 120/2001 Sb., exekuční rád (totéž)</a:t>
            </a:r>
          </a:p>
          <a:p>
            <a:r>
              <a:rPr lang="cs-CZ" sz="2400" dirty="0"/>
              <a:t>Zák. č. 358/1992 Sb., notářský řád (totéž)</a:t>
            </a:r>
          </a:p>
        </p:txBody>
      </p:sp>
    </p:spTree>
    <p:extLst>
      <p:ext uri="{BB962C8B-B14F-4D97-AF65-F5344CB8AC3E}">
        <p14:creationId xmlns:p14="http://schemas.microsoft.com/office/powerpoint/2010/main" val="12638517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tx2">
              <a:lumMod val="40000"/>
              <a:lumOff val="60000"/>
            </a:schemeClr>
          </a:solidFill>
        </p:spPr>
        <p:txBody>
          <a:bodyPr>
            <a:normAutofit fontScale="90000"/>
          </a:bodyPr>
          <a:lstStyle/>
          <a:p>
            <a:r>
              <a:rPr lang="cs-CZ" dirty="0"/>
              <a:t>Základní zásady a východiska právní úpravy pojistné smlouvy v NOZ</a:t>
            </a:r>
          </a:p>
        </p:txBody>
      </p:sp>
      <p:sp>
        <p:nvSpPr>
          <p:cNvPr id="3" name="Zástupný symbol pro obsah 2"/>
          <p:cNvSpPr>
            <a:spLocks noGrp="1"/>
          </p:cNvSpPr>
          <p:nvPr>
            <p:ph idx="1"/>
          </p:nvPr>
        </p:nvSpPr>
        <p:spPr>
          <a:solidFill>
            <a:schemeClr val="tx2">
              <a:lumMod val="40000"/>
              <a:lumOff val="60000"/>
            </a:schemeClr>
          </a:solidFill>
        </p:spPr>
        <p:txBody>
          <a:bodyPr>
            <a:normAutofit lnSpcReduction="10000"/>
          </a:bodyPr>
          <a:lstStyle/>
          <a:p>
            <a:r>
              <a:rPr lang="cs-CZ" sz="2400" dirty="0"/>
              <a:t>zákaz zneužití silnějšího postavení  - dopad § 8 NOZ (obezřetnost pojišťoven při stanovení výluk, sankcí a povinností pojištěnce)</a:t>
            </a:r>
          </a:p>
          <a:p>
            <a:r>
              <a:rPr lang="cs-CZ" sz="2400" dirty="0"/>
              <a:t>ochrana slabší strany(§3 odst.2, </a:t>
            </a:r>
            <a:r>
              <a:rPr lang="cs-CZ" sz="2400" dirty="0" err="1"/>
              <a:t>písm.c</a:t>
            </a:r>
            <a:r>
              <a:rPr lang="cs-CZ" sz="2400" dirty="0"/>
              <a:t>)</a:t>
            </a:r>
          </a:p>
          <a:p>
            <a:r>
              <a:rPr lang="cs-CZ" sz="2400" dirty="0"/>
              <a:t>Požadavky na jednání silnější strany – profesionála (§4 a §5 odst. 1 NOZ), znalost předmětu pojištění, adekvátní nastavení pojistných částek, aj.)</a:t>
            </a:r>
          </a:p>
          <a:p>
            <a:r>
              <a:rPr lang="cs-CZ" sz="2400" dirty="0"/>
              <a:t>Přísná pravidla pro formulářové smlouvy</a:t>
            </a:r>
          </a:p>
          <a:p>
            <a:r>
              <a:rPr lang="cs-CZ" sz="2400" dirty="0"/>
              <a:t>Zvýšená ochrana spotřebitele (§ 433 odst.1 NOZ</a:t>
            </a:r>
          </a:p>
          <a:p>
            <a:r>
              <a:rPr lang="cs-CZ" sz="2400" dirty="0"/>
              <a:t>Poctivost jednání § 6 NOZ</a:t>
            </a:r>
          </a:p>
          <a:p>
            <a:r>
              <a:rPr lang="cs-CZ" sz="2400" dirty="0"/>
              <a:t>Smlouvy mají být plněny (§ 3 odst.2 , </a:t>
            </a:r>
            <a:r>
              <a:rPr lang="cs-CZ" sz="2400" dirty="0" err="1"/>
              <a:t>písm.d</a:t>
            </a:r>
            <a:r>
              <a:rPr lang="cs-CZ" sz="2400" dirty="0"/>
              <a:t>)), NOZ)</a:t>
            </a:r>
          </a:p>
        </p:txBody>
      </p:sp>
    </p:spTree>
    <p:extLst>
      <p:ext uri="{BB962C8B-B14F-4D97-AF65-F5344CB8AC3E}">
        <p14:creationId xmlns:p14="http://schemas.microsoft.com/office/powerpoint/2010/main" val="1000365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44624"/>
            <a:ext cx="8229600" cy="1143000"/>
          </a:xfrm>
          <a:solidFill>
            <a:schemeClr val="tx2">
              <a:lumMod val="40000"/>
              <a:lumOff val="60000"/>
            </a:schemeClr>
          </a:solidFill>
        </p:spPr>
        <p:txBody>
          <a:bodyPr>
            <a:normAutofit fontScale="90000"/>
          </a:bodyPr>
          <a:lstStyle/>
          <a:p>
            <a:r>
              <a:rPr lang="cs-CZ" sz="4000" dirty="0"/>
              <a:t>Systematika právní úpravy pojistné smlouvy</a:t>
            </a:r>
          </a:p>
        </p:txBody>
      </p:sp>
      <p:sp>
        <p:nvSpPr>
          <p:cNvPr id="3" name="Zástupný symbol pro obsah 2"/>
          <p:cNvSpPr>
            <a:spLocks noGrp="1"/>
          </p:cNvSpPr>
          <p:nvPr>
            <p:ph idx="1"/>
          </p:nvPr>
        </p:nvSpPr>
        <p:spPr>
          <a:xfrm>
            <a:off x="467544" y="1268760"/>
            <a:ext cx="8352928" cy="5544616"/>
          </a:xfrm>
          <a:solidFill>
            <a:schemeClr val="tx2">
              <a:lumMod val="40000"/>
              <a:lumOff val="60000"/>
            </a:schemeClr>
          </a:solidFill>
        </p:spPr>
        <p:txBody>
          <a:bodyPr>
            <a:noAutofit/>
          </a:bodyPr>
          <a:lstStyle/>
          <a:p>
            <a:r>
              <a:rPr lang="cs-CZ" sz="1600" dirty="0"/>
              <a:t>A) Ustanovení o adhezních smlouvách (tzv. formulářových) §§ 1798 – 1801 NOZ:</a:t>
            </a:r>
          </a:p>
          <a:p>
            <a:r>
              <a:rPr lang="cs-CZ" sz="1600" dirty="0"/>
              <a:t>Adhezní smlouva:  - smlouva, jejíž základní podmínky byly určeny jednou ze smluvních stran nebo podle jejích pokynů, aniž slabší strana měla skutečnou možnost obsah těchto základních podmínek ovlivnit</a:t>
            </a:r>
          </a:p>
          <a:p>
            <a:r>
              <a:rPr lang="cs-CZ" sz="1600" dirty="0"/>
              <a:t>Právní úprava adhezních smluv  -  dopad vždy na ty smlouvy, které jsou na formuláři připraveném a užívaném profesionálem (např. pojišťovnou)</a:t>
            </a:r>
          </a:p>
          <a:p>
            <a:r>
              <a:rPr lang="cs-CZ" sz="1600" dirty="0"/>
              <a:t>Slabší strana musí být seznámena s doložkou a jejím významem, která odkazuje na podmínky uvedené mimo text smlouvy, jinak je smlouva neplatná (pokud se neprokáže, že význam doložky slabší straně musel být znám) (§ 1799 NOZ)</a:t>
            </a:r>
          </a:p>
          <a:p>
            <a:r>
              <a:rPr lang="cs-CZ" sz="1600" dirty="0"/>
              <a:t>Doložka ve smlouvě, kterou lze přečíst jen se zvláštními obtížemi, nebo která je pro osobu průměrného rozumu nesrozumitelná, je platná jen když slabší straně nepůsobí újmu nebo prokáže-li druhá strana, že slabší straně byl význam doložky vysvětlen ( § 1800 odst. 1 NOZ), př. Určitá a srozumitelná formulace, obvyklá velikost písma, přehlednost odkazů pod čarou</a:t>
            </a:r>
          </a:p>
          <a:p>
            <a:r>
              <a:rPr lang="cs-CZ" sz="1600" dirty="0"/>
              <a:t>Doložka ve smlouvě pro slabší stranu zvláště nevýhodná, bez rozumného důvodu k tomu, zejména u závažné odchylky od obvyklých podmínek v obdobných případech, je neplatná (1800 odst. 2 NOZ), př. Prodloužení promlčecí lhůty ve prospěch silnější strany, zákaz výpovědi nebo ztížení obvyklých podmínek pro slabší stranu</a:t>
            </a:r>
          </a:p>
          <a:p>
            <a:r>
              <a:rPr lang="cs-CZ" sz="1600" dirty="0"/>
              <a:t>Ustanovení obchodních podmínek, které druhá strana nemohla rozumně očekávat, je neúčinné, nepřijala –</a:t>
            </a:r>
            <a:r>
              <a:rPr lang="cs-CZ" sz="1600" dirty="0" err="1"/>
              <a:t>li</a:t>
            </a:r>
            <a:r>
              <a:rPr lang="cs-CZ" sz="1600" dirty="0"/>
              <a:t> je tato strana výslovně , zákaz opačného ujednání - § 1753 NOZ – ZÁKAZ PŘEKVAPIVÝCH UJEDNÁNÍ (sankce NEÚČINNOST), př. Upozornit předem slabší stranu na to, co pojistné nekryje, tzv. výluky z pojištění</a:t>
            </a:r>
          </a:p>
        </p:txBody>
      </p:sp>
    </p:spTree>
    <p:extLst>
      <p:ext uri="{BB962C8B-B14F-4D97-AF65-F5344CB8AC3E}">
        <p14:creationId xmlns:p14="http://schemas.microsoft.com/office/powerpoint/2010/main" val="34896460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67544" y="836712"/>
            <a:ext cx="8219256" cy="5069160"/>
          </a:xfrm>
          <a:solidFill>
            <a:schemeClr val="tx2">
              <a:lumMod val="40000"/>
              <a:lumOff val="60000"/>
            </a:schemeClr>
          </a:solidFill>
        </p:spPr>
        <p:txBody>
          <a:bodyPr>
            <a:noAutofit/>
          </a:bodyPr>
          <a:lstStyle/>
          <a:p>
            <a:r>
              <a:rPr lang="cs-CZ" sz="2400" dirty="0"/>
              <a:t>Základní ustanovení - vznik, forma, základní pojmy, obsah právního vztahu pojištění (§ 2758 – 2810 NOZ)</a:t>
            </a:r>
          </a:p>
          <a:p>
            <a:r>
              <a:rPr lang="cs-CZ" sz="2400" dirty="0"/>
              <a:t>Obecná ustanovení o škodovém a obnosovém pojištění, hranice pojistného plnění, zachraňovací náklady, aj (§ 2811 – 2823 NOZ)</a:t>
            </a:r>
          </a:p>
          <a:p>
            <a:r>
              <a:rPr lang="cs-CZ" sz="2400" dirty="0"/>
              <a:t>Pojištění osob - životní pojištění , úrazové pojištění, pojištění pro případ nemoci (§2824 – 2848 NOZ)</a:t>
            </a:r>
          </a:p>
          <a:p>
            <a:r>
              <a:rPr lang="cs-CZ" sz="2400" dirty="0"/>
              <a:t>Pojištění majetku ( § 2849 – 2855 NOZ)</a:t>
            </a:r>
          </a:p>
          <a:p>
            <a:r>
              <a:rPr lang="cs-CZ" sz="2400" dirty="0"/>
              <a:t>Pojištění právní ochrany (§ 2856 – 2860 NOZ)</a:t>
            </a:r>
          </a:p>
          <a:p>
            <a:r>
              <a:rPr lang="cs-CZ" sz="2400" dirty="0"/>
              <a:t>Pojištění odpovědnosti (§ 2861 – 2867 NOZ)</a:t>
            </a:r>
          </a:p>
          <a:p>
            <a:r>
              <a:rPr lang="cs-CZ" sz="2400" dirty="0"/>
              <a:t>Pojištění úvěru nebo záruky (§ 2868 – 2870 NOZ)</a:t>
            </a:r>
          </a:p>
          <a:p>
            <a:r>
              <a:rPr lang="cs-CZ" sz="2400" dirty="0"/>
              <a:t>Pojištění finančních ztrát (§ 2871 – 2872 NOZ)</a:t>
            </a:r>
          </a:p>
        </p:txBody>
      </p:sp>
    </p:spTree>
    <p:extLst>
      <p:ext uri="{BB962C8B-B14F-4D97-AF65-F5344CB8AC3E}">
        <p14:creationId xmlns:p14="http://schemas.microsoft.com/office/powerpoint/2010/main" val="21083213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tx2">
              <a:lumMod val="40000"/>
              <a:lumOff val="60000"/>
            </a:schemeClr>
          </a:solidFill>
        </p:spPr>
        <p:txBody>
          <a:bodyPr>
            <a:normAutofit/>
          </a:bodyPr>
          <a:lstStyle/>
          <a:p>
            <a:r>
              <a:rPr lang="cs-CZ" sz="4000" dirty="0"/>
              <a:t>Pojem pojistné smlouvy</a:t>
            </a:r>
          </a:p>
        </p:txBody>
      </p:sp>
      <p:sp>
        <p:nvSpPr>
          <p:cNvPr id="3" name="Zástupný symbol pro obsah 2"/>
          <p:cNvSpPr>
            <a:spLocks noGrp="1"/>
          </p:cNvSpPr>
          <p:nvPr>
            <p:ph idx="1"/>
          </p:nvPr>
        </p:nvSpPr>
        <p:spPr>
          <a:solidFill>
            <a:schemeClr val="tx2">
              <a:lumMod val="40000"/>
              <a:lumOff val="60000"/>
            </a:schemeClr>
          </a:solidFill>
        </p:spPr>
        <p:txBody>
          <a:bodyPr>
            <a:normAutofit/>
          </a:bodyPr>
          <a:lstStyle/>
          <a:p>
            <a:r>
              <a:rPr lang="cs-CZ" sz="2400" b="1" dirty="0"/>
              <a:t>Pojistnou smlouvou  </a:t>
            </a:r>
            <a:r>
              <a:rPr lang="cs-CZ" sz="2400" dirty="0"/>
              <a:t>se pojistitel zavazuje vůči pojistníkovi poskytnout jemu a třetí osobě pojistné plnění, nastane-li nahodilá pojistná událost krytá pojištěním (pojistná událost), a pojistník se zavazuje zaplatit pojistiteli pojistné. (§ 2758 NOZ)</a:t>
            </a:r>
          </a:p>
          <a:p>
            <a:r>
              <a:rPr lang="cs-CZ" sz="2400" b="1" dirty="0"/>
              <a:t>Nahodilá událost: </a:t>
            </a:r>
            <a:r>
              <a:rPr lang="cs-CZ" sz="2400" dirty="0"/>
              <a:t>skutečnost, která je reálná a u které není jisté, zda po dobu trvání soukromého pojištění vůbec nastane, nebo není známá doba jejího vzniku</a:t>
            </a:r>
            <a:endParaRPr lang="cs-CZ" sz="2400" b="1" dirty="0"/>
          </a:p>
          <a:p>
            <a:pPr marL="0" indent="0">
              <a:buNone/>
            </a:pPr>
            <a:r>
              <a:rPr lang="cs-CZ" sz="2000" dirty="0"/>
              <a:t>    </a:t>
            </a:r>
          </a:p>
        </p:txBody>
      </p:sp>
    </p:spTree>
    <p:extLst>
      <p:ext uri="{BB962C8B-B14F-4D97-AF65-F5344CB8AC3E}">
        <p14:creationId xmlns:p14="http://schemas.microsoft.com/office/powerpoint/2010/main" val="19938292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tx2">
              <a:lumMod val="40000"/>
              <a:lumOff val="60000"/>
            </a:schemeClr>
          </a:solidFill>
        </p:spPr>
        <p:txBody>
          <a:bodyPr>
            <a:normAutofit/>
          </a:bodyPr>
          <a:lstStyle/>
          <a:p>
            <a:r>
              <a:rPr lang="cs-CZ" sz="4000" dirty="0"/>
              <a:t>Účastníci pojištění a jejich označení</a:t>
            </a:r>
          </a:p>
        </p:txBody>
      </p:sp>
      <p:sp>
        <p:nvSpPr>
          <p:cNvPr id="3" name="Zástupný symbol pro obsah 2"/>
          <p:cNvSpPr>
            <a:spLocks noGrp="1"/>
          </p:cNvSpPr>
          <p:nvPr>
            <p:ph idx="1"/>
          </p:nvPr>
        </p:nvSpPr>
        <p:spPr>
          <a:solidFill>
            <a:schemeClr val="tx2">
              <a:lumMod val="40000"/>
              <a:lumOff val="60000"/>
            </a:schemeClr>
          </a:solidFill>
        </p:spPr>
        <p:txBody>
          <a:bodyPr>
            <a:normAutofit/>
          </a:bodyPr>
          <a:lstStyle/>
          <a:p>
            <a:r>
              <a:rPr lang="cs-CZ" sz="2400" b="1" dirty="0"/>
              <a:t>Pojistitel</a:t>
            </a:r>
            <a:r>
              <a:rPr lang="cs-CZ" sz="2400" dirty="0"/>
              <a:t> – smluvní strana, která se zavazuje poskytnout pojistné plnění v případě pojistné události</a:t>
            </a:r>
          </a:p>
          <a:p>
            <a:r>
              <a:rPr lang="cs-CZ" sz="2400" b="1" dirty="0"/>
              <a:t>Pojistník</a:t>
            </a:r>
            <a:r>
              <a:rPr lang="cs-CZ" sz="2400" dirty="0"/>
              <a:t> – strana, která uzavírá s pojistitelem pojistnou smlouvu</a:t>
            </a:r>
          </a:p>
          <a:p>
            <a:r>
              <a:rPr lang="cs-CZ" sz="2400" b="1" dirty="0"/>
              <a:t>Pojištěný</a:t>
            </a:r>
            <a:r>
              <a:rPr lang="cs-CZ" sz="2400" dirty="0"/>
              <a:t> – osoba, na jejíž život,  zdraví, majetek nebo odpovědnost nebo jinou hodnotu pojistného zájmu se pojištění vztahuje</a:t>
            </a:r>
          </a:p>
          <a:p>
            <a:r>
              <a:rPr lang="cs-CZ" sz="2400" b="1" dirty="0"/>
              <a:t>Oprávněná osoba</a:t>
            </a:r>
            <a:r>
              <a:rPr lang="cs-CZ" sz="2400" dirty="0"/>
              <a:t> – osoba, které v důsledku pojistné události vznikne právo na pojistné plnění</a:t>
            </a:r>
          </a:p>
          <a:p>
            <a:r>
              <a:rPr lang="cs-CZ" sz="2400" b="1" dirty="0"/>
              <a:t>Obmyšlený</a:t>
            </a:r>
            <a:r>
              <a:rPr lang="cs-CZ" sz="2400" dirty="0"/>
              <a:t> – oprávněná osoba v případě smrti pojištěného</a:t>
            </a:r>
            <a:endParaRPr lang="cs-CZ" sz="2400" b="1" dirty="0"/>
          </a:p>
        </p:txBody>
      </p:sp>
    </p:spTree>
    <p:extLst>
      <p:ext uri="{BB962C8B-B14F-4D97-AF65-F5344CB8AC3E}">
        <p14:creationId xmlns:p14="http://schemas.microsoft.com/office/powerpoint/2010/main" val="2924791430"/>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2437</Words>
  <Application>Microsoft Office PowerPoint</Application>
  <PresentationFormat>Předvádění na obrazovce (4:3)</PresentationFormat>
  <Paragraphs>171</Paragraphs>
  <Slides>23</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23</vt:i4>
      </vt:variant>
    </vt:vector>
  </HeadingPairs>
  <TitlesOfParts>
    <vt:vector size="26" baseType="lpstr">
      <vt:lpstr>Arial</vt:lpstr>
      <vt:lpstr>Calibri</vt:lpstr>
      <vt:lpstr>Motiv systému Office</vt:lpstr>
      <vt:lpstr>Pojistná smlouva</vt:lpstr>
      <vt:lpstr>Historie právní úpravy pojistné smlouvy</vt:lpstr>
      <vt:lpstr>Aplikace právních předpisů na pojistné smlouvy (časové hledisko)</vt:lpstr>
      <vt:lpstr>Zvláštní právní předpisy a jejich použití na pojistnou smlouvu</vt:lpstr>
      <vt:lpstr>Základní zásady a východiska právní úpravy pojistné smlouvy v NOZ</vt:lpstr>
      <vt:lpstr>Systematika právní úpravy pojistné smlouvy</vt:lpstr>
      <vt:lpstr>Prezentace aplikace PowerPoint</vt:lpstr>
      <vt:lpstr>Pojem pojistné smlouvy</vt:lpstr>
      <vt:lpstr>Účastníci pojištění a jejich označení</vt:lpstr>
      <vt:lpstr>Uzavření pojistné smlouvy</vt:lpstr>
      <vt:lpstr>Obsahové náležitosti pojistné smlouvy</vt:lpstr>
      <vt:lpstr>Pojistný zájem</vt:lpstr>
      <vt:lpstr>Pojistné, pojem, druhy, splatnost</vt:lpstr>
      <vt:lpstr>Rovné zacházení</vt:lpstr>
      <vt:lpstr>Další práva a povinnosti</vt:lpstr>
      <vt:lpstr>Šetření pojistné události</vt:lpstr>
      <vt:lpstr>Šetření pojistné události </vt:lpstr>
      <vt:lpstr>Promlčení</vt:lpstr>
      <vt:lpstr>Přerušení pojištění</vt:lpstr>
      <vt:lpstr>Zánik pojištění  - způsoby</vt:lpstr>
      <vt:lpstr>Prezentace aplikace PowerPoint</vt:lpstr>
      <vt:lpstr>Prezentace aplikace PowerPoint</vt:lpstr>
      <vt:lpstr>Zvláštnosti zániku povinného pojištění</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Pojistná smlouva</dc:title>
  <dc:creator>Lenka Dobešová</dc:creator>
  <cp:lastModifiedBy>Dana Šramková</cp:lastModifiedBy>
  <cp:revision>36</cp:revision>
  <dcterms:created xsi:type="dcterms:W3CDTF">2014-10-10T07:22:39Z</dcterms:created>
  <dcterms:modified xsi:type="dcterms:W3CDTF">2020-11-27T08:58:10Z</dcterms:modified>
</cp:coreProperties>
</file>