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21"/>
  </p:handoutMasterIdLst>
  <p:sldIdLst>
    <p:sldId id="256" r:id="rId2"/>
    <p:sldId id="260" r:id="rId3"/>
    <p:sldId id="262" r:id="rId4"/>
    <p:sldId id="259" r:id="rId5"/>
    <p:sldId id="330" r:id="rId6"/>
    <p:sldId id="332" r:id="rId7"/>
    <p:sldId id="331" r:id="rId8"/>
    <p:sldId id="270" r:id="rId9"/>
    <p:sldId id="269" r:id="rId10"/>
    <p:sldId id="295" r:id="rId11"/>
    <p:sldId id="296" r:id="rId12"/>
    <p:sldId id="297" r:id="rId13"/>
    <p:sldId id="304" r:id="rId14"/>
    <p:sldId id="298" r:id="rId15"/>
    <p:sldId id="299" r:id="rId16"/>
    <p:sldId id="300" r:id="rId17"/>
    <p:sldId id="326" r:id="rId18"/>
    <p:sldId id="301" r:id="rId19"/>
    <p:sldId id="302" r:id="rId2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7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35ACB9EA-6F29-4B6B-B78B-DC51C8F59B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70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531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altLang="cs-CZ" noProof="0"/>
              <a:t>Kliknutím lze upravit styl.</a:t>
            </a:r>
          </a:p>
        </p:txBody>
      </p:sp>
      <p:sp>
        <p:nvSpPr>
          <p:cNvPr id="553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Kliknutím lze upravit styl předlohy.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8826-B31B-42EF-A5FA-14B00C1A5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897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0D1F-3046-4E1C-81BF-BA87767735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788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8A38-C689-423D-A26C-F3ECE7BED3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96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6B8A-31FF-408F-9D38-18942B5803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25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B3F1-E487-43A2-8097-5F1793BE9E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41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FB5B-8D54-4ED8-96CD-99FA7E52CA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164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E495-32F6-41D3-A980-8305B182D4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16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E661-FB4D-483C-AF6D-B656A577E0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8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A0C0-117A-496E-983E-B74877934E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53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855A-C871-46E1-829D-F0703D0EE2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61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2960-F733-4C5C-AE77-1AF5FA0B25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09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8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8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42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42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29418DE-B3F2-4F15-85C3-DD90E61B2F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420888"/>
            <a:ext cx="7158608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Pojišťovnictví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Pojišťovnické </a:t>
            </a:r>
            <a:r>
              <a:rPr lang="en-US" altLang="cs-CZ" dirty="0"/>
              <a:t>&amp; </a:t>
            </a:r>
            <a:r>
              <a:rPr lang="en-US" altLang="cs-CZ" dirty="0" err="1"/>
              <a:t>pojistn</a:t>
            </a:r>
            <a:r>
              <a:rPr lang="cs-CZ" altLang="cs-CZ" dirty="0"/>
              <a:t>é právo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581128"/>
            <a:ext cx="6400800" cy="1752600"/>
          </a:xfrm>
        </p:spPr>
        <p:txBody>
          <a:bodyPr/>
          <a:lstStyle/>
          <a:p>
            <a:pPr algn="ctr" eaLnBrk="1" hangingPunct="1">
              <a:defRPr/>
            </a:pPr>
            <a:endParaRPr lang="cs-CZ" altLang="cs-CZ" sz="2400" dirty="0"/>
          </a:p>
          <a:p>
            <a:pPr algn="ctr" eaLnBrk="1" hangingPunct="1">
              <a:defRPr/>
            </a:pPr>
            <a:endParaRPr lang="cs-CZ" altLang="cs-CZ" sz="2400" dirty="0"/>
          </a:p>
          <a:p>
            <a:pPr algn="ctr" eaLnBrk="1" hangingPunct="1">
              <a:defRPr/>
            </a:pPr>
            <a:r>
              <a:rPr lang="cs-CZ" altLang="cs-CZ" dirty="0"/>
              <a:t>Dana </a:t>
            </a:r>
            <a:r>
              <a:rPr lang="cs-CZ" altLang="cs-CZ" dirty="0" err="1"/>
              <a:t>Šramková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1: Klasifikace pojištění podle formy vzniku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Rozlišujeme 3 typy pojištění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podle formy vzniku: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1400"/>
          </a:p>
          <a:p>
            <a:pPr eaLnBrk="1" hangingPunct="1">
              <a:defRPr/>
            </a:pPr>
            <a:r>
              <a:rPr lang="cs-CZ" altLang="cs-CZ" b="1"/>
              <a:t>Dobrovolné smluvní pojištění</a:t>
            </a:r>
          </a:p>
          <a:p>
            <a:pPr eaLnBrk="1" hangingPunct="1">
              <a:defRPr/>
            </a:pPr>
            <a:r>
              <a:rPr lang="cs-CZ" altLang="cs-CZ" b="1"/>
              <a:t>Povinné smluvní pojištění</a:t>
            </a:r>
          </a:p>
          <a:p>
            <a:pPr eaLnBrk="1" hangingPunct="1">
              <a:defRPr/>
            </a:pPr>
            <a:r>
              <a:rPr lang="cs-CZ" altLang="cs-CZ" b="1"/>
              <a:t>Zákonné pojištění</a:t>
            </a:r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1: Klasifikace pojištění podle formy vzniku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Dobrovolné smluvní pojištění</a:t>
            </a:r>
          </a:p>
          <a:p>
            <a:pPr lvl="1" eaLnBrk="1" hangingPunct="1">
              <a:defRPr/>
            </a:pPr>
            <a:r>
              <a:rPr lang="cs-CZ" altLang="cs-CZ" dirty="0"/>
              <a:t>princip smluvní svobody =</a:t>
            </a:r>
            <a:r>
              <a:rPr lang="en-US" altLang="cs-CZ" dirty="0"/>
              <a:t>&gt;</a:t>
            </a:r>
            <a:r>
              <a:rPr lang="cs-CZ" altLang="cs-CZ" dirty="0"/>
              <a:t> pojistná smlouva</a:t>
            </a:r>
          </a:p>
          <a:p>
            <a:pPr lvl="1" eaLnBrk="1" hangingPunct="1">
              <a:defRPr/>
            </a:pPr>
            <a:r>
              <a:rPr lang="cs-CZ" altLang="cs-CZ" dirty="0"/>
              <a:t>např. životní pojištění, úrazové pojištění, pojištění majetku… </a:t>
            </a:r>
          </a:p>
          <a:p>
            <a:pPr lvl="1" eaLnBrk="1" hangingPunct="1">
              <a:defRPr/>
            </a:pPr>
            <a:r>
              <a:rPr lang="cs-CZ" altLang="cs-CZ" dirty="0"/>
              <a:t>viz </a:t>
            </a:r>
            <a:r>
              <a:rPr lang="cs-CZ" altLang="cs-CZ" dirty="0">
                <a:solidFill>
                  <a:srgbClr val="FFFF00"/>
                </a:solidFill>
              </a:rPr>
              <a:t>od 1.1.2014 § 2758 a n. NOZ </a:t>
            </a:r>
            <a:r>
              <a:rPr lang="cs-CZ" altLang="cs-CZ" dirty="0"/>
              <a:t>(dříve zákon č. 37/2004 Sb., o pojistné smlouvě, ještě dříve OZ)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endParaRPr lang="cs-CZ" alt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1: Klasifikace pojištění podle formy vzniku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/>
              <a:t>Povinné smluvní pojištění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/>
              <a:t>zákonná povinnost uzavřít pojistnou smlouvu (stanoví zvláštní předpisy)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/>
              <a:t>pojištění zaměřené na odpovědnost za škodu, nutné pro určité činnosti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/>
              <a:t>např. provoz vozidel, činnost advokátů, pojišťovacích zprostředkovatelů, exekutorů apod., provoz civilní letecké dopravy,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1: Klasifikace pojištění podle formy vzniku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/>
              <a:t>Vztah dobrovolného a povinného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/>
              <a:t>    smluvního pojištění vozidla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971550" y="3284538"/>
            <a:ext cx="360045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Vozidlo,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které zavinilo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nehodu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71550" y="5202238"/>
            <a:ext cx="1368425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Havarijní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(dobrovolné)</a:t>
            </a:r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411413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25558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5558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25558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700338" y="5202238"/>
            <a:ext cx="1944687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Odpovědnostní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(povinné)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2339975" y="5876925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2300" name="Oval 16"/>
          <p:cNvSpPr>
            <a:spLocks noChangeArrowheads="1"/>
          </p:cNvSpPr>
          <p:nvPr/>
        </p:nvSpPr>
        <p:spPr bwMode="auto">
          <a:xfrm>
            <a:off x="5543550" y="3284538"/>
            <a:ext cx="3600450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Poškozené vozidlo,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které nezavinilo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nehodu</a:t>
            </a: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5435600" y="5202238"/>
            <a:ext cx="1368425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Havarijní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(dobrovolné)</a:t>
            </a:r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6804025" y="5876925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7199313" y="5202238"/>
            <a:ext cx="1944687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Odpovědnostní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pojištění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(povinné)</a:t>
            </a:r>
          </a:p>
        </p:txBody>
      </p:sp>
      <p:sp>
        <p:nvSpPr>
          <p:cNvPr id="12304" name="AutoShape 20"/>
          <p:cNvSpPr>
            <a:spLocks noChangeArrowheads="1"/>
          </p:cNvSpPr>
          <p:nvPr/>
        </p:nvSpPr>
        <p:spPr bwMode="auto">
          <a:xfrm rot="-2475862">
            <a:off x="1362075" y="4668838"/>
            <a:ext cx="838200" cy="223837"/>
          </a:xfrm>
          <a:custGeom>
            <a:avLst/>
            <a:gdLst>
              <a:gd name="T0" fmla="*/ 24395113 w 21600"/>
              <a:gd name="T1" fmla="*/ 0 h 21600"/>
              <a:gd name="T2" fmla="*/ 0 w 21600"/>
              <a:gd name="T3" fmla="*/ 1159797 h 21600"/>
              <a:gd name="T4" fmla="*/ 24395113 w 21600"/>
              <a:gd name="T5" fmla="*/ 2319583 h 21600"/>
              <a:gd name="T6" fmla="*/ 32526817 w 21600"/>
              <a:gd name="T7" fmla="*/ 115979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5" name="AutoShape 22"/>
          <p:cNvSpPr>
            <a:spLocks noChangeArrowheads="1"/>
          </p:cNvSpPr>
          <p:nvPr/>
        </p:nvSpPr>
        <p:spPr bwMode="auto">
          <a:xfrm rot="-1908215">
            <a:off x="3492500" y="4437063"/>
            <a:ext cx="2232025" cy="215900"/>
          </a:xfrm>
          <a:custGeom>
            <a:avLst/>
            <a:gdLst>
              <a:gd name="T0" fmla="*/ 172983901 w 21600"/>
              <a:gd name="T1" fmla="*/ 0 h 21600"/>
              <a:gd name="T2" fmla="*/ 0 w 21600"/>
              <a:gd name="T3" fmla="*/ 1079000 h 21600"/>
              <a:gd name="T4" fmla="*/ 172983901 w 21600"/>
              <a:gd name="T5" fmla="*/ 2158000 h 21600"/>
              <a:gd name="T6" fmla="*/ 230645167 w 21600"/>
              <a:gd name="T7" fmla="*/ 1079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6" name="AutoShape 23"/>
          <p:cNvSpPr>
            <a:spLocks noChangeArrowheads="1"/>
          </p:cNvSpPr>
          <p:nvPr/>
        </p:nvSpPr>
        <p:spPr bwMode="auto">
          <a:xfrm rot="-2475862">
            <a:off x="6011863" y="4652963"/>
            <a:ext cx="838200" cy="223837"/>
          </a:xfrm>
          <a:custGeom>
            <a:avLst/>
            <a:gdLst>
              <a:gd name="T0" fmla="*/ 24395113 w 21600"/>
              <a:gd name="T1" fmla="*/ 0 h 21600"/>
              <a:gd name="T2" fmla="*/ 0 w 21600"/>
              <a:gd name="T3" fmla="*/ 1159797 h 21600"/>
              <a:gd name="T4" fmla="*/ 24395113 w 21600"/>
              <a:gd name="T5" fmla="*/ 2319583 h 21600"/>
              <a:gd name="T6" fmla="*/ 32526817 w 21600"/>
              <a:gd name="T7" fmla="*/ 115979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307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2627312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1: Klasifikace podle formy vzniku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Zákonné pojištění</a:t>
            </a:r>
          </a:p>
          <a:p>
            <a:pPr lvl="1" eaLnBrk="1" hangingPunct="1">
              <a:defRPr/>
            </a:pPr>
            <a:r>
              <a:rPr lang="cs-CZ" altLang="cs-CZ" dirty="0"/>
              <a:t>tzv. pojištění zákonné, bez uzavření pojistné smlouvy</a:t>
            </a:r>
          </a:p>
          <a:p>
            <a:pPr lvl="1" eaLnBrk="1" hangingPunct="1">
              <a:defRPr/>
            </a:pPr>
            <a:endParaRPr lang="cs-CZ" altLang="cs-CZ" dirty="0"/>
          </a:p>
          <a:p>
            <a:pPr lvl="1" eaLnBrk="1" hangingPunct="1">
              <a:defRPr/>
            </a:pPr>
            <a:r>
              <a:rPr lang="cs-CZ" altLang="cs-CZ" dirty="0"/>
              <a:t>např. úrazové pojištění zaměstnanců pro případ poškození zdraví pracovním úrazem nebo nemocí z povolání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2: Klasifikace pojištění podle pojistných odvětví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Dle způsobu tvorby rezerv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/>
              <a:t>Rizikové (neživotní) pojištění</a:t>
            </a:r>
            <a:r>
              <a:rPr lang="cs-CZ" altLang="cs-CZ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/>
              <a:t>	</a:t>
            </a:r>
            <a:r>
              <a:rPr lang="cs-CZ" altLang="cs-CZ" sz="2400"/>
              <a:t>pojistitel neví, zda pojistná událost vznikne,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zda a v jaké výši bude poskytovat pojistné plnění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(např. pojištění majetku, odpovědnosti za škodu)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/>
              <a:t>Rezervotvorné (životní) pojištění</a:t>
            </a:r>
            <a:r>
              <a:rPr lang="cs-CZ" altLang="cs-CZ"/>
              <a:t>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vytváří se rezerva na pojistnou událost, která v budoucnosti jednoznačně nastane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(např. životní pojištění)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2: Klasifikace pojištění podle pojistných odvětví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Dle předmětu  pojištění - tradičně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/>
              <a:t>Pojištění majetku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např. pojištění staveb, domácnosti, cestovní, živelní, motorových vozidel, 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/>
              <a:t>Pojištění odpovědnosti za škodu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např. pojištění za škodu způsobenou při výkonu povolání, provozem motorového vozidla, 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/>
              <a:t>Pojištění osob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/>
              <a:t>	např. pojištění pro případ smrti, životní, úrazové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 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4345908"/>
            <a:ext cx="2183543" cy="2512092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0753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1" y="2722409"/>
            <a:ext cx="2889248" cy="413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ad 2: Klasifikace pojištění podle pojistných odvětví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Dle účelu pojištění</a:t>
            </a:r>
          </a:p>
          <a:p>
            <a:pPr lvl="1" eaLnBrk="1" hangingPunct="1">
              <a:defRPr/>
            </a:pPr>
            <a:r>
              <a:rPr lang="cs-CZ" altLang="cs-CZ" b="1"/>
              <a:t>Pojištění škodové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400"/>
              <a:t>	účelem je náhrada škody vzniklé v důsledku pojistné události</a:t>
            </a:r>
          </a:p>
          <a:p>
            <a:pPr lvl="1" eaLnBrk="1" hangingPunct="1">
              <a:defRPr/>
            </a:pPr>
            <a:r>
              <a:rPr lang="cs-CZ" altLang="cs-CZ" b="1"/>
              <a:t>Pojištění obnosové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400"/>
              <a:t>	účelem je získání obnosu (dohodnuté finanční částky) v důsledku pojistné události ve výši, která je nezávislá na vzniku nebo rozsahu škody</a:t>
            </a:r>
            <a:endParaRPr lang="cs-CZ" altLang="cs-CZ"/>
          </a:p>
          <a:p>
            <a:pPr lvl="1" eaLnBrk="1" hangingPunct="1"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ad 3: Klasifikace pojištění podle délky trvání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Krátkodobé pojištění</a:t>
            </a:r>
          </a:p>
          <a:p>
            <a:pPr lvl="1" eaLnBrk="1" hangingPunct="1">
              <a:defRPr/>
            </a:pPr>
            <a:r>
              <a:rPr lang="cs-CZ" altLang="cs-CZ" dirty="0"/>
              <a:t>pojištění sjednané na dobu kratší než jeden rok (tzv. področní pojištění)</a:t>
            </a:r>
          </a:p>
          <a:p>
            <a:pPr eaLnBrk="1" hangingPunct="1">
              <a:defRPr/>
            </a:pPr>
            <a:r>
              <a:rPr lang="cs-CZ" altLang="cs-CZ" b="1" dirty="0"/>
              <a:t>Dlouhodobé pojištění</a:t>
            </a:r>
          </a:p>
          <a:p>
            <a:pPr lvl="1" eaLnBrk="1" hangingPunct="1">
              <a:defRPr/>
            </a:pPr>
            <a:r>
              <a:rPr lang="cs-CZ" altLang="cs-CZ" dirty="0"/>
              <a:t>pojištění sjednané na dobu delší než jeden rok (řadí se sem též pojištění sjednaná na dobu jednoho roku a pojištění sjednaná na dobu neurčitou)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dirty="0"/>
              <a:t>  </a:t>
            </a:r>
            <a:r>
              <a:rPr lang="cs-CZ" altLang="cs-CZ" sz="2000" dirty="0">
                <a:solidFill>
                  <a:srgbClr val="FFC000"/>
                </a:solidFill>
              </a:rPr>
              <a:t>Praktické dopady členění: forma smlouvy (u dlouhodobého nutná písemná forma – viz </a:t>
            </a:r>
            <a:r>
              <a:rPr lang="cs-CZ" altLang="cs-CZ" sz="2000" dirty="0">
                <a:solidFill>
                  <a:srgbClr val="FFFF00"/>
                </a:solidFill>
              </a:rPr>
              <a:t>§ 2758/2 NOZ,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FFC000"/>
                </a:solidFill>
              </a:rPr>
              <a:t>dříve § 7 </a:t>
            </a:r>
            <a:r>
              <a:rPr lang="cs-CZ" altLang="cs-CZ" sz="2000" dirty="0" err="1">
                <a:solidFill>
                  <a:srgbClr val="FFC000"/>
                </a:solidFill>
              </a:rPr>
              <a:t>ZoPS</a:t>
            </a:r>
            <a:r>
              <a:rPr lang="cs-CZ" altLang="cs-CZ" sz="2000" dirty="0">
                <a:solidFill>
                  <a:srgbClr val="FFC000"/>
                </a:solidFill>
              </a:rPr>
              <a:t>)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1042988" y="6021388"/>
            <a:ext cx="542925" cy="341312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33 h 21600"/>
              <a:gd name="T4" fmla="*/ 10234991 w 21600"/>
              <a:gd name="T5" fmla="*/ 5393251 h 21600"/>
              <a:gd name="T6" fmla="*/ 13646646 w 21600"/>
              <a:gd name="T7" fmla="*/ 26966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Pojištění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/>
              <a:t>	</a:t>
            </a:r>
            <a:endParaRPr lang="cs-CZ" altLang="cs-CZ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-1366945">
            <a:off x="3563938" y="3213100"/>
            <a:ext cx="1079500" cy="341313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2696641 h 21600"/>
              <a:gd name="T4" fmla="*/ 40462509 w 21600"/>
              <a:gd name="T5" fmla="*/ 5393267 h 21600"/>
              <a:gd name="T6" fmla="*/ 53950012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 rot="1936436">
            <a:off x="3492500" y="4365625"/>
            <a:ext cx="1079500" cy="341313"/>
          </a:xfrm>
          <a:custGeom>
            <a:avLst/>
            <a:gdLst>
              <a:gd name="T0" fmla="*/ 40462509 w 21600"/>
              <a:gd name="T1" fmla="*/ 0 h 21600"/>
              <a:gd name="T2" fmla="*/ 0 w 21600"/>
              <a:gd name="T3" fmla="*/ 2696641 h 21600"/>
              <a:gd name="T4" fmla="*/ 40462509 w 21600"/>
              <a:gd name="T5" fmla="*/ 5393267 h 21600"/>
              <a:gd name="T6" fmla="*/ 53950012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971550" y="3573463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Kategorie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003800" y="2676525"/>
            <a:ext cx="2308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ekonomická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5076825" y="4692650"/>
            <a:ext cx="129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právní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Pojištění jako ekonomická kategorie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 	ekonomická (peněžní) povaha pojištění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pojištění jako efektivní způsob tvorby a rozdělování peněžních rezerv k úhradě potřeb, jež vznikají z nahodilých událostí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900113" y="3284538"/>
            <a:ext cx="542925" cy="341312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18 h 21600"/>
              <a:gd name="T4" fmla="*/ 10234991 w 21600"/>
              <a:gd name="T5" fmla="*/ 5393235 h 21600"/>
              <a:gd name="T6" fmla="*/ 13646646 w 21600"/>
              <a:gd name="T7" fmla="*/ 26966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Význam pojištění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543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ovlivňuje výkon tržní ekonomiky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stabilizuje ekonomickou úroveň všech činností podnikatelské sféry, občanů a státu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/>
              <a:t>	vytváří nové pracovní příležitosti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b="1"/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900113" y="2060575"/>
            <a:ext cx="542925" cy="341313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41 h 21600"/>
              <a:gd name="T4" fmla="*/ 10234991 w 21600"/>
              <a:gd name="T5" fmla="*/ 5393267 h 21600"/>
              <a:gd name="T6" fmla="*/ 13646646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900113" y="3284538"/>
            <a:ext cx="542925" cy="341312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18 h 21600"/>
              <a:gd name="T4" fmla="*/ 10234991 w 21600"/>
              <a:gd name="T5" fmla="*/ 5393235 h 21600"/>
              <a:gd name="T6" fmla="*/ 13646646 w 21600"/>
              <a:gd name="T7" fmla="*/ 26966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900113" y="5445125"/>
            <a:ext cx="542925" cy="341313"/>
          </a:xfrm>
          <a:custGeom>
            <a:avLst/>
            <a:gdLst>
              <a:gd name="T0" fmla="*/ 10234991 w 21600"/>
              <a:gd name="T1" fmla="*/ 0 h 21600"/>
              <a:gd name="T2" fmla="*/ 0 w 21600"/>
              <a:gd name="T3" fmla="*/ 2696641 h 21600"/>
              <a:gd name="T4" fmla="*/ 10234991 w 21600"/>
              <a:gd name="T5" fmla="*/ 5393267 h 21600"/>
              <a:gd name="T6" fmla="*/ 13646646 w 21600"/>
              <a:gd name="T7" fmla="*/ 269664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Pojištění a jeho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Soukromé</a:t>
            </a:r>
          </a:p>
          <a:p>
            <a:pPr lvl="1"/>
            <a:r>
              <a:rPr lang="cs-CZ" dirty="0"/>
              <a:t>pojistné právo, pojistná smlouva</a:t>
            </a:r>
          </a:p>
          <a:p>
            <a:pPr lvl="1"/>
            <a:endParaRPr lang="cs-CZ" dirty="0"/>
          </a:p>
          <a:p>
            <a:r>
              <a:rPr lang="cs-CZ" dirty="0"/>
              <a:t>Veřejné</a:t>
            </a:r>
          </a:p>
          <a:p>
            <a:pPr lvl="1"/>
            <a:r>
              <a:rPr lang="cs-CZ" dirty="0"/>
              <a:t>sociální pojištění</a:t>
            </a:r>
          </a:p>
          <a:p>
            <a:pPr lvl="1"/>
            <a:r>
              <a:rPr lang="cs-CZ" dirty="0"/>
              <a:t>dohled v pojišťovnictví</a:t>
            </a:r>
          </a:p>
        </p:txBody>
      </p:sp>
    </p:spTree>
    <p:extLst>
      <p:ext uri="{BB962C8B-B14F-4D97-AF65-F5344CB8AC3E}">
        <p14:creationId xmlns:p14="http://schemas.microsoft.com/office/powerpoint/2010/main" val="88554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sociálního zabezpečení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1200"/>
            <a:ext cx="7927032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/>
              <a:t>Samostatná kategorie: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cs-CZ" altLang="cs-CZ" sz="2000" dirty="0"/>
              <a:t>zvl. právní úprava,  předmět samostatné pedagogické disciplíny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400" b="1" dirty="0"/>
              <a:t>Sociální pojištění </a:t>
            </a:r>
            <a:r>
              <a:rPr lang="cs-CZ" altLang="cs-CZ" sz="2400" dirty="0"/>
              <a:t>(viz dále)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cs-CZ" altLang="cs-CZ" sz="24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400" b="1" dirty="0"/>
              <a:t>Státní sociální podpora </a:t>
            </a:r>
            <a:r>
              <a:rPr lang="cs-CZ" altLang="cs-CZ" sz="2400" dirty="0"/>
              <a:t>(pro pomoc rodinám s dětmi, určeno FO s </a:t>
            </a:r>
            <a:r>
              <a:rPr lang="cs-CZ" altLang="cs-CZ" sz="2400" dirty="0" err="1"/>
              <a:t>trv</a:t>
            </a:r>
            <a:r>
              <a:rPr lang="cs-CZ" altLang="cs-CZ" sz="2400" dirty="0"/>
              <a:t>. pobytem v ČR)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cs-CZ" altLang="cs-CZ" sz="24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400" b="1" dirty="0"/>
              <a:t>Sociální pomoc </a:t>
            </a:r>
            <a:r>
              <a:rPr lang="cs-CZ" altLang="cs-CZ" sz="2400" dirty="0"/>
              <a:t>(pro sociálně potřebné osoby, s </a:t>
            </a:r>
            <a:r>
              <a:rPr lang="cs-CZ" altLang="cs-CZ" sz="2400" dirty="0" err="1"/>
              <a:t>trv</a:t>
            </a:r>
            <a:r>
              <a:rPr lang="cs-CZ" altLang="cs-CZ" sz="2400" dirty="0"/>
              <a:t>. pobytem v ČR)</a:t>
            </a:r>
            <a:r>
              <a:rPr lang="cs-CZ" alt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74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81200"/>
            <a:ext cx="792703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Zdravotní pojištění</a:t>
            </a:r>
            <a:r>
              <a:rPr lang="cs-CZ" altLang="cs-CZ" sz="2400" dirty="0"/>
              <a:t>: úhrada za poskytování zdrav. péče (pro FO s trvalým pobytem v ČR)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Nemocenské pojištění</a:t>
            </a:r>
            <a:r>
              <a:rPr lang="cs-CZ" altLang="cs-CZ" sz="2400" dirty="0"/>
              <a:t>: náhrada ztráty příjmu při </a:t>
            </a:r>
            <a:r>
              <a:rPr lang="cs-CZ" altLang="cs-CZ" sz="2400" dirty="0" err="1"/>
              <a:t>krártkodob</a:t>
            </a:r>
            <a:r>
              <a:rPr lang="cs-CZ" altLang="cs-CZ" sz="2400" dirty="0"/>
              <a:t>. soc. události (pro </a:t>
            </a:r>
            <a:r>
              <a:rPr lang="cs-CZ" altLang="cs-CZ" sz="2400" dirty="0" err="1"/>
              <a:t>ekon</a:t>
            </a:r>
            <a:r>
              <a:rPr lang="cs-CZ" altLang="cs-CZ" sz="2400" dirty="0"/>
              <a:t>. aktivní osoby)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Důchodové pojištění</a:t>
            </a:r>
            <a:r>
              <a:rPr lang="cs-CZ" altLang="cs-CZ" sz="2400" dirty="0"/>
              <a:t>: náhrada ztráty příjmu (pro osoby, které nemohou být </a:t>
            </a:r>
            <a:r>
              <a:rPr lang="cs-CZ" altLang="cs-CZ" sz="2400" dirty="0" err="1"/>
              <a:t>ekon</a:t>
            </a:r>
            <a:r>
              <a:rPr lang="cs-CZ" altLang="cs-CZ" sz="2400" dirty="0"/>
              <a:t>. aktivní trvale či dlouhodobě)</a:t>
            </a:r>
            <a:r>
              <a:rPr lang="cs-CZ" altLang="cs-CZ" sz="2400" b="1" dirty="0"/>
              <a:t>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Zvl. kategorie: </a:t>
            </a:r>
            <a:r>
              <a:rPr lang="cs-CZ" altLang="cs-CZ" sz="2400" b="1" dirty="0"/>
              <a:t>úrazové pojištění</a:t>
            </a:r>
            <a:r>
              <a:rPr lang="cs-CZ" altLang="cs-CZ" sz="2400" dirty="0"/>
              <a:t>: náhrada příjmu při </a:t>
            </a:r>
            <a:r>
              <a:rPr lang="cs-CZ" altLang="cs-CZ" sz="2400" dirty="0" err="1"/>
              <a:t>prac</a:t>
            </a:r>
            <a:r>
              <a:rPr lang="cs-CZ" altLang="cs-CZ" sz="2400" dirty="0"/>
              <a:t>. úrazu či nemoci z povolání (pro zaměstnance)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25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Pojistné vztahy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971550" y="2349500"/>
            <a:ext cx="266382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Ekonomické subjekty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(jejich život, zdraví,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majetek, činnost, …)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03800" y="2349500"/>
            <a:ext cx="12954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Pojistná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smlouva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3779838" y="32131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924300" y="2781300"/>
            <a:ext cx="81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rizika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6372225" y="32131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7092950" y="2349500"/>
            <a:ext cx="1871663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Pojišťovna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8027988" y="40767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>
            <a:off x="2268538" y="5516563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 flipV="1">
            <a:off x="2268538" y="41497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4067175" y="55895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pojistná plnění</a:t>
            </a:r>
          </a:p>
        </p:txBody>
      </p:sp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58988"/>
            <a:ext cx="7207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021388"/>
            <a:ext cx="704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Klasifikace pojištění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altLang="cs-CZ" b="1"/>
              <a:t>Podle formy vzniku pojištění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 altLang="cs-CZ" sz="1000" b="1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altLang="cs-CZ" b="1"/>
              <a:t>Podle pojistných odvětví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altLang="cs-CZ"/>
              <a:t>Dle způsobu tvorby rezerv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altLang="cs-CZ"/>
              <a:t>Dle předmětu  pojištění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cs-CZ" altLang="cs-CZ"/>
              <a:t>Dle účelu pojištění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cs-CZ" altLang="cs-CZ" sz="100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altLang="cs-CZ" b="1"/>
              <a:t>Podle délky jeho trvání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b="1"/>
              <a:t>	(dle pojistné doby)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jP_Pojistovnictvi_soukrome_pojistne_pravo">
  <a:themeElements>
    <a:clrScheme name="Třpy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řpy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řpy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PojP_Pojistovnictvi_soukrome_pojistne_pravo</Template>
  <TotalTime>0</TotalTime>
  <Words>752</Words>
  <Application>Microsoft Office PowerPoint</Application>
  <PresentationFormat>Předvádění na obrazovce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PojP_Pojistovnictvi_soukrome_pojistne_pravo</vt:lpstr>
      <vt:lpstr>Pojišťovnictví  Pojišťovnické &amp; pojistné právo</vt:lpstr>
      <vt:lpstr>Pojištění</vt:lpstr>
      <vt:lpstr>Pojištění jako ekonomická kategorie</vt:lpstr>
      <vt:lpstr>Význam pojištění</vt:lpstr>
      <vt:lpstr>Pojištění a jeho regulace</vt:lpstr>
      <vt:lpstr>Právo sociálního zabezpečení </vt:lpstr>
      <vt:lpstr>Sociální pojištění</vt:lpstr>
      <vt:lpstr>Pojistné vztahy</vt:lpstr>
      <vt:lpstr>Klasifikace pojištění</vt:lpstr>
      <vt:lpstr>ad 1: Klasifikace pojištění podle formy vzniku</vt:lpstr>
      <vt:lpstr>ad 1: Klasifikace pojištění podle formy vzniku</vt:lpstr>
      <vt:lpstr>ad 1: Klasifikace pojištění podle formy vzniku</vt:lpstr>
      <vt:lpstr>ad 1: Klasifikace pojištění podle formy vzniku</vt:lpstr>
      <vt:lpstr>ad 1: Klasifikace podle formy vzniku</vt:lpstr>
      <vt:lpstr>ad 2: Klasifikace pojištění podle pojistných odvětví</vt:lpstr>
      <vt:lpstr>ad 2: Klasifikace pojištění podle pojistných odvětví</vt:lpstr>
      <vt:lpstr> </vt:lpstr>
      <vt:lpstr>ad 2: Klasifikace pojištění podle pojistných odvětví</vt:lpstr>
      <vt:lpstr>ad 3: Klasifikace pojištění podle délky trvání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Soukromé pojišťovnické právo (pojistné právo)</dc:title>
  <dc:creator>219991</dc:creator>
  <cp:lastModifiedBy>Dana Šramková</cp:lastModifiedBy>
  <cp:revision>8</cp:revision>
  <dcterms:created xsi:type="dcterms:W3CDTF">2015-09-25T09:13:51Z</dcterms:created>
  <dcterms:modified xsi:type="dcterms:W3CDTF">2020-11-20T12:50:46Z</dcterms:modified>
</cp:coreProperties>
</file>