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handoutMasterIdLst>
    <p:handoutMasterId r:id="rId41"/>
  </p:handoutMasterIdLst>
  <p:sldIdLst>
    <p:sldId id="256" r:id="rId2"/>
    <p:sldId id="333" r:id="rId3"/>
    <p:sldId id="330" r:id="rId4"/>
    <p:sldId id="258" r:id="rId5"/>
    <p:sldId id="334" r:id="rId6"/>
    <p:sldId id="335" r:id="rId7"/>
    <p:sldId id="261" r:id="rId8"/>
    <p:sldId id="336" r:id="rId9"/>
    <p:sldId id="263" r:id="rId10"/>
    <p:sldId id="310" r:id="rId11"/>
    <p:sldId id="311" r:id="rId12"/>
    <p:sldId id="312" r:id="rId13"/>
    <p:sldId id="313" r:id="rId14"/>
    <p:sldId id="264" r:id="rId15"/>
    <p:sldId id="265" r:id="rId16"/>
    <p:sldId id="267" r:id="rId17"/>
    <p:sldId id="268" r:id="rId18"/>
    <p:sldId id="337" r:id="rId19"/>
    <p:sldId id="338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57" r:id="rId28"/>
    <p:sldId id="341" r:id="rId29"/>
    <p:sldId id="342" r:id="rId30"/>
    <p:sldId id="343" r:id="rId31"/>
    <p:sldId id="344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BBE16C0-73F4-4C8D-9457-07AD10B30EEE}">
          <p14:sldIdLst>
            <p14:sldId id="256"/>
            <p14:sldId id="333"/>
            <p14:sldId id="330"/>
            <p14:sldId id="258"/>
            <p14:sldId id="334"/>
            <p14:sldId id="335"/>
            <p14:sldId id="261"/>
            <p14:sldId id="336"/>
            <p14:sldId id="263"/>
            <p14:sldId id="310"/>
            <p14:sldId id="311"/>
            <p14:sldId id="312"/>
            <p14:sldId id="313"/>
            <p14:sldId id="264"/>
            <p14:sldId id="265"/>
            <p14:sldId id="267"/>
            <p14:sldId id="268"/>
            <p14:sldId id="337"/>
            <p14:sldId id="338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Výchozí oddíl" id="{B2E33A32-7284-4D82-987E-B5D4CA018E1E}">
          <p14:sldIdLst>
            <p14:sldId id="257"/>
            <p14:sldId id="341"/>
            <p14:sldId id="342"/>
          </p14:sldIdLst>
        </p14:section>
        <p14:section name="Kategorizace PZ" id="{8D9AAC5D-7D06-4E41-BA82-D65A57EDA6BD}">
          <p14:sldIdLst>
            <p14:sldId id="343"/>
            <p14:sldId id="344"/>
            <p14:sldId id="349"/>
            <p14:sldId id="350"/>
            <p14:sldId id="351"/>
          </p14:sldIdLst>
        </p14:section>
        <p14:section name="Povinnosti PZ" id="{9FDF08A3-0CA8-4CDF-AA47-AE5FD001B0EF}">
          <p14:sldIdLst>
            <p14:sldId id="352"/>
            <p14:sldId id="353"/>
            <p14:sldId id="354"/>
            <p14:sldId id="355"/>
          </p14:sldIdLst>
        </p14:section>
        <p14:section name="Dohled a sankce" id="{DB64EF85-1AB5-4F5A-87D3-59A47F78E22C}">
          <p14:sldIdLst>
            <p14:sldId id="3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7" autoAdjust="0"/>
  </p:normalViewPr>
  <p:slideViewPr>
    <p:cSldViewPr>
      <p:cViewPr varScale="1">
        <p:scale>
          <a:sx n="61" d="100"/>
          <a:sy n="61" d="100"/>
        </p:scale>
        <p:origin x="1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FF01E-BB47-4AEE-B42D-722CCFB14D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AB9BC92-E09F-4F8A-88F1-C842C5F9B8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gm:t>
    </dgm:pt>
    <dgm:pt modelId="{C2D2F888-C5DA-47E8-BA79-4CDEDC12FB83}" type="parTrans" cxnId="{BD4F6F90-3FEE-4C2A-A6FC-011B449CB91C}">
      <dgm:prSet/>
      <dgm:spPr/>
    </dgm:pt>
    <dgm:pt modelId="{DE6281A8-CB17-4646-8BC0-0EA20119FF2C}" type="sibTrans" cxnId="{BD4F6F90-3FEE-4C2A-A6FC-011B449CB91C}">
      <dgm:prSet/>
      <dgm:spPr/>
    </dgm:pt>
    <dgm:pt modelId="{F43692A7-D23D-4FA3-AE21-21F0B7914F53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gm:t>
    </dgm:pt>
    <dgm:pt modelId="{1AFB911A-08DA-48B5-8665-EE1438794117}" type="parTrans" cxnId="{9FC32582-74A4-4F44-A4F8-5F2135FE2708}">
      <dgm:prSet/>
      <dgm:spPr/>
    </dgm:pt>
    <dgm:pt modelId="{B50F142F-382F-444D-94B8-1BF7A046C5A2}" type="sibTrans" cxnId="{9FC32582-74A4-4F44-A4F8-5F2135FE2708}">
      <dgm:prSet/>
      <dgm:spPr/>
    </dgm:pt>
    <dgm:pt modelId="{366516A8-9B34-438A-82A9-6A20E88782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5C21F4B-019C-4772-95C8-1DF7DB39D8F6}" type="parTrans" cxnId="{D59C0028-63EC-4969-B858-2B178DED0900}">
      <dgm:prSet/>
      <dgm:spPr/>
    </dgm:pt>
    <dgm:pt modelId="{BAF49E0F-1941-474A-9A80-CE2CF9E20B12}" type="sibTrans" cxnId="{D59C0028-63EC-4969-B858-2B178DED0900}">
      <dgm:prSet/>
      <dgm:spPr/>
    </dgm:pt>
    <dgm:pt modelId="{362A9A5D-8AE7-4B65-B0AF-1EB38B95EF1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gm:t>
    </dgm:pt>
    <dgm:pt modelId="{9710F063-6199-41F7-8586-C57724692BB4}" type="parTrans" cxnId="{429DFB9D-C2C2-41C3-ABBF-A947EA386049}">
      <dgm:prSet/>
      <dgm:spPr/>
    </dgm:pt>
    <dgm:pt modelId="{A3FF71CE-39EB-4279-9D7E-8D272347C6B5}" type="sibTrans" cxnId="{429DFB9D-C2C2-41C3-ABBF-A947EA386049}">
      <dgm:prSet/>
      <dgm:spPr/>
    </dgm:pt>
    <dgm:pt modelId="{F55EFF35-12FE-4B2A-BE3D-A7D889A33B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gm:t>
    </dgm:pt>
    <dgm:pt modelId="{2CF4B499-6946-4B52-BF4F-AA5B69EBB3C5}" type="parTrans" cxnId="{317524F7-0264-4F6C-996B-07066508AA70}">
      <dgm:prSet/>
      <dgm:spPr/>
    </dgm:pt>
    <dgm:pt modelId="{BB7F425F-A1A6-4CBD-A2F8-E72AEC3C0C58}" type="sibTrans" cxnId="{317524F7-0264-4F6C-996B-07066508AA70}">
      <dgm:prSet/>
      <dgm:spPr/>
    </dgm:pt>
    <dgm:pt modelId="{DF3BA401-7725-462C-A6CA-48A54BD5F732}" type="pres">
      <dgm:prSet presAssocID="{753FF01E-BB47-4AEE-B42D-722CCFB14D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8A7531-4D76-4F96-B58A-0E1E23C10F3A}" type="pres">
      <dgm:prSet presAssocID="{9AB9BC92-E09F-4F8A-88F1-C842C5F9B825}" presName="hierRoot1" presStyleCnt="0">
        <dgm:presLayoutVars>
          <dgm:hierBranch/>
        </dgm:presLayoutVars>
      </dgm:prSet>
      <dgm:spPr/>
    </dgm:pt>
    <dgm:pt modelId="{6236F1D4-50B5-442C-8E7A-80D020F0988F}" type="pres">
      <dgm:prSet presAssocID="{9AB9BC92-E09F-4F8A-88F1-C842C5F9B825}" presName="rootComposite1" presStyleCnt="0"/>
      <dgm:spPr/>
    </dgm:pt>
    <dgm:pt modelId="{1EEA5293-0AC6-4834-AEDC-7B5F2FBB0225}" type="pres">
      <dgm:prSet presAssocID="{9AB9BC92-E09F-4F8A-88F1-C842C5F9B825}" presName="rootText1" presStyleLbl="node0" presStyleIdx="0" presStyleCnt="1">
        <dgm:presLayoutVars>
          <dgm:chPref val="3"/>
        </dgm:presLayoutVars>
      </dgm:prSet>
      <dgm:spPr/>
    </dgm:pt>
    <dgm:pt modelId="{771DCEEF-3524-4DD6-A095-EA9DD823F811}" type="pres">
      <dgm:prSet presAssocID="{9AB9BC92-E09F-4F8A-88F1-C842C5F9B825}" presName="rootConnector1" presStyleLbl="node1" presStyleIdx="0" presStyleCnt="0"/>
      <dgm:spPr/>
    </dgm:pt>
    <dgm:pt modelId="{A1C173DD-9A6A-444B-BD7C-1A6D7DE0D0E1}" type="pres">
      <dgm:prSet presAssocID="{9AB9BC92-E09F-4F8A-88F1-C842C5F9B825}" presName="hierChild2" presStyleCnt="0"/>
      <dgm:spPr/>
    </dgm:pt>
    <dgm:pt modelId="{124908BA-16CD-4181-9C6F-4F59E3870ED7}" type="pres">
      <dgm:prSet presAssocID="{55C21F4B-019C-4772-95C8-1DF7DB39D8F6}" presName="Name35" presStyleLbl="parChTrans1D2" presStyleIdx="0" presStyleCnt="4"/>
      <dgm:spPr/>
    </dgm:pt>
    <dgm:pt modelId="{9ABF367F-AB61-4756-84D0-F576C9AC6E0C}" type="pres">
      <dgm:prSet presAssocID="{366516A8-9B34-438A-82A9-6A20E8878259}" presName="hierRoot2" presStyleCnt="0">
        <dgm:presLayoutVars>
          <dgm:hierBranch/>
        </dgm:presLayoutVars>
      </dgm:prSet>
      <dgm:spPr/>
    </dgm:pt>
    <dgm:pt modelId="{3296205E-2CC2-4A32-9345-F8F3290C1F25}" type="pres">
      <dgm:prSet presAssocID="{366516A8-9B34-438A-82A9-6A20E8878259}" presName="rootComposite" presStyleCnt="0"/>
      <dgm:spPr/>
    </dgm:pt>
    <dgm:pt modelId="{4DAF0EE4-8375-4653-8070-45F926E842BA}" type="pres">
      <dgm:prSet presAssocID="{366516A8-9B34-438A-82A9-6A20E8878259}" presName="rootText" presStyleLbl="node2" presStyleIdx="0" presStyleCnt="3">
        <dgm:presLayoutVars>
          <dgm:chPref val="3"/>
        </dgm:presLayoutVars>
      </dgm:prSet>
      <dgm:spPr/>
    </dgm:pt>
    <dgm:pt modelId="{6D5513EC-83EB-4454-BA2C-D253D1FFC5E0}" type="pres">
      <dgm:prSet presAssocID="{366516A8-9B34-438A-82A9-6A20E8878259}" presName="rootConnector" presStyleLbl="node2" presStyleIdx="0" presStyleCnt="3"/>
      <dgm:spPr/>
    </dgm:pt>
    <dgm:pt modelId="{2CCABFE9-8868-406F-BA5A-EF26A594666E}" type="pres">
      <dgm:prSet presAssocID="{366516A8-9B34-438A-82A9-6A20E8878259}" presName="hierChild4" presStyleCnt="0"/>
      <dgm:spPr/>
    </dgm:pt>
    <dgm:pt modelId="{14024FB8-3E55-46F0-96E8-860F23F7D90C}" type="pres">
      <dgm:prSet presAssocID="{366516A8-9B34-438A-82A9-6A20E8878259}" presName="hierChild5" presStyleCnt="0"/>
      <dgm:spPr/>
    </dgm:pt>
    <dgm:pt modelId="{98F9DBE7-5CD9-4F34-A805-4081C7D6B920}" type="pres">
      <dgm:prSet presAssocID="{9710F063-6199-41F7-8586-C57724692BB4}" presName="Name35" presStyleLbl="parChTrans1D2" presStyleIdx="1" presStyleCnt="4"/>
      <dgm:spPr/>
    </dgm:pt>
    <dgm:pt modelId="{2A38ACD2-C2A3-4A63-BC5B-5659C357F39C}" type="pres">
      <dgm:prSet presAssocID="{362A9A5D-8AE7-4B65-B0AF-1EB38B95EF11}" presName="hierRoot2" presStyleCnt="0">
        <dgm:presLayoutVars>
          <dgm:hierBranch/>
        </dgm:presLayoutVars>
      </dgm:prSet>
      <dgm:spPr/>
    </dgm:pt>
    <dgm:pt modelId="{CC681C06-FA22-4EA7-92F2-FBB9FFB05CD6}" type="pres">
      <dgm:prSet presAssocID="{362A9A5D-8AE7-4B65-B0AF-1EB38B95EF11}" presName="rootComposite" presStyleCnt="0"/>
      <dgm:spPr/>
    </dgm:pt>
    <dgm:pt modelId="{AD14464F-9095-4BFB-A479-37C24B2356EB}" type="pres">
      <dgm:prSet presAssocID="{362A9A5D-8AE7-4B65-B0AF-1EB38B95EF11}" presName="rootText" presStyleLbl="node2" presStyleIdx="1" presStyleCnt="3">
        <dgm:presLayoutVars>
          <dgm:chPref val="3"/>
        </dgm:presLayoutVars>
      </dgm:prSet>
      <dgm:spPr/>
    </dgm:pt>
    <dgm:pt modelId="{34083F01-1602-4CB0-B49B-6ABCE36D5DF1}" type="pres">
      <dgm:prSet presAssocID="{362A9A5D-8AE7-4B65-B0AF-1EB38B95EF11}" presName="rootConnector" presStyleLbl="node2" presStyleIdx="1" presStyleCnt="3"/>
      <dgm:spPr/>
    </dgm:pt>
    <dgm:pt modelId="{7C57DDE2-05DD-4375-9FC2-0C4A2AD5BF7C}" type="pres">
      <dgm:prSet presAssocID="{362A9A5D-8AE7-4B65-B0AF-1EB38B95EF11}" presName="hierChild4" presStyleCnt="0"/>
      <dgm:spPr/>
    </dgm:pt>
    <dgm:pt modelId="{AF7F0ED7-BF1B-44B6-BC65-529E0EBE3089}" type="pres">
      <dgm:prSet presAssocID="{362A9A5D-8AE7-4B65-B0AF-1EB38B95EF11}" presName="hierChild5" presStyleCnt="0"/>
      <dgm:spPr/>
    </dgm:pt>
    <dgm:pt modelId="{70E5C9EC-97ED-44B5-B826-6842AF7BB9CC}" type="pres">
      <dgm:prSet presAssocID="{2CF4B499-6946-4B52-BF4F-AA5B69EBB3C5}" presName="Name35" presStyleLbl="parChTrans1D2" presStyleIdx="2" presStyleCnt="4"/>
      <dgm:spPr/>
    </dgm:pt>
    <dgm:pt modelId="{B1ED2538-4D05-4C8C-899F-40198E217F6E}" type="pres">
      <dgm:prSet presAssocID="{F55EFF35-12FE-4B2A-BE3D-A7D889A33B15}" presName="hierRoot2" presStyleCnt="0">
        <dgm:presLayoutVars>
          <dgm:hierBranch/>
        </dgm:presLayoutVars>
      </dgm:prSet>
      <dgm:spPr/>
    </dgm:pt>
    <dgm:pt modelId="{3B4BE305-3940-42BE-A6F6-CE9BFFFC0B1C}" type="pres">
      <dgm:prSet presAssocID="{F55EFF35-12FE-4B2A-BE3D-A7D889A33B15}" presName="rootComposite" presStyleCnt="0"/>
      <dgm:spPr/>
    </dgm:pt>
    <dgm:pt modelId="{9FFB335B-3DF0-4E5A-8536-0CFB40717CDC}" type="pres">
      <dgm:prSet presAssocID="{F55EFF35-12FE-4B2A-BE3D-A7D889A33B15}" presName="rootText" presStyleLbl="node2" presStyleIdx="2" presStyleCnt="3">
        <dgm:presLayoutVars>
          <dgm:chPref val="3"/>
        </dgm:presLayoutVars>
      </dgm:prSet>
      <dgm:spPr/>
    </dgm:pt>
    <dgm:pt modelId="{4566F698-68A5-4ED1-8774-0C0F4E5CB92F}" type="pres">
      <dgm:prSet presAssocID="{F55EFF35-12FE-4B2A-BE3D-A7D889A33B15}" presName="rootConnector" presStyleLbl="node2" presStyleIdx="2" presStyleCnt="3"/>
      <dgm:spPr/>
    </dgm:pt>
    <dgm:pt modelId="{3B12E7C4-ADA8-4699-B851-E31BC2F91D70}" type="pres">
      <dgm:prSet presAssocID="{F55EFF35-12FE-4B2A-BE3D-A7D889A33B15}" presName="hierChild4" presStyleCnt="0"/>
      <dgm:spPr/>
    </dgm:pt>
    <dgm:pt modelId="{40027FCC-0E5E-4344-881F-6567CD1B2A0A}" type="pres">
      <dgm:prSet presAssocID="{F55EFF35-12FE-4B2A-BE3D-A7D889A33B15}" presName="hierChild5" presStyleCnt="0"/>
      <dgm:spPr/>
    </dgm:pt>
    <dgm:pt modelId="{E84CB708-C77B-433C-AD9C-D5F2CCE25D8F}" type="pres">
      <dgm:prSet presAssocID="{9AB9BC92-E09F-4F8A-88F1-C842C5F9B825}" presName="hierChild3" presStyleCnt="0"/>
      <dgm:spPr/>
    </dgm:pt>
    <dgm:pt modelId="{F5FD9F02-0788-49B9-9F07-33449222BD4D}" type="pres">
      <dgm:prSet presAssocID="{1AFB911A-08DA-48B5-8665-EE1438794117}" presName="Name111" presStyleLbl="parChTrans1D2" presStyleIdx="3" presStyleCnt="4"/>
      <dgm:spPr/>
    </dgm:pt>
    <dgm:pt modelId="{622BF8B4-5645-4F8C-A4EB-A37F56174A0F}" type="pres">
      <dgm:prSet presAssocID="{F43692A7-D23D-4FA3-AE21-21F0B7914F53}" presName="hierRoot3" presStyleCnt="0">
        <dgm:presLayoutVars>
          <dgm:hierBranch/>
        </dgm:presLayoutVars>
      </dgm:prSet>
      <dgm:spPr/>
    </dgm:pt>
    <dgm:pt modelId="{5ACC76F8-6E54-43EF-B14C-1D06AC4131AA}" type="pres">
      <dgm:prSet presAssocID="{F43692A7-D23D-4FA3-AE21-21F0B7914F53}" presName="rootComposite3" presStyleCnt="0"/>
      <dgm:spPr/>
    </dgm:pt>
    <dgm:pt modelId="{45C205BA-4E3E-4FB1-83D6-73E32F890BB5}" type="pres">
      <dgm:prSet presAssocID="{F43692A7-D23D-4FA3-AE21-21F0B7914F53}" presName="rootText3" presStyleLbl="asst1" presStyleIdx="0" presStyleCnt="1">
        <dgm:presLayoutVars>
          <dgm:chPref val="3"/>
        </dgm:presLayoutVars>
      </dgm:prSet>
      <dgm:spPr/>
    </dgm:pt>
    <dgm:pt modelId="{D90A0E75-B3C9-4827-8AFF-A89CAD029C36}" type="pres">
      <dgm:prSet presAssocID="{F43692A7-D23D-4FA3-AE21-21F0B7914F53}" presName="rootConnector3" presStyleLbl="asst1" presStyleIdx="0" presStyleCnt="1"/>
      <dgm:spPr/>
    </dgm:pt>
    <dgm:pt modelId="{338A57DA-9E1D-43A9-AB74-5FD1DBA23340}" type="pres">
      <dgm:prSet presAssocID="{F43692A7-D23D-4FA3-AE21-21F0B7914F53}" presName="hierChild6" presStyleCnt="0"/>
      <dgm:spPr/>
    </dgm:pt>
    <dgm:pt modelId="{4204CE12-C7B9-43A5-9577-E585235E0A79}" type="pres">
      <dgm:prSet presAssocID="{F43692A7-D23D-4FA3-AE21-21F0B7914F53}" presName="hierChild7" presStyleCnt="0"/>
      <dgm:spPr/>
    </dgm:pt>
  </dgm:ptLst>
  <dgm:cxnLst>
    <dgm:cxn modelId="{D01BA00C-A655-4429-BF12-24320E56A8DE}" type="presOf" srcId="{F43692A7-D23D-4FA3-AE21-21F0B7914F53}" destId="{45C205BA-4E3E-4FB1-83D6-73E32F890BB5}" srcOrd="0" destOrd="0" presId="urn:microsoft.com/office/officeart/2005/8/layout/orgChart1"/>
    <dgm:cxn modelId="{4CBE240D-DA4D-4AF8-9FF1-48F5B31112E0}" type="presOf" srcId="{F55EFF35-12FE-4B2A-BE3D-A7D889A33B15}" destId="{4566F698-68A5-4ED1-8774-0C0F4E5CB92F}" srcOrd="1" destOrd="0" presId="urn:microsoft.com/office/officeart/2005/8/layout/orgChart1"/>
    <dgm:cxn modelId="{AAB8EF1E-C3EB-402F-8B27-CFBF234DBD00}" type="presOf" srcId="{1AFB911A-08DA-48B5-8665-EE1438794117}" destId="{F5FD9F02-0788-49B9-9F07-33449222BD4D}" srcOrd="0" destOrd="0" presId="urn:microsoft.com/office/officeart/2005/8/layout/orgChart1"/>
    <dgm:cxn modelId="{B0BCEC23-9010-4CD9-AE14-B21B9A530705}" type="presOf" srcId="{2CF4B499-6946-4B52-BF4F-AA5B69EBB3C5}" destId="{70E5C9EC-97ED-44B5-B826-6842AF7BB9CC}" srcOrd="0" destOrd="0" presId="urn:microsoft.com/office/officeart/2005/8/layout/orgChart1"/>
    <dgm:cxn modelId="{D59C0028-63EC-4969-B858-2B178DED0900}" srcId="{9AB9BC92-E09F-4F8A-88F1-C842C5F9B825}" destId="{366516A8-9B34-438A-82A9-6A20E8878259}" srcOrd="1" destOrd="0" parTransId="{55C21F4B-019C-4772-95C8-1DF7DB39D8F6}" sibTransId="{BAF49E0F-1941-474A-9A80-CE2CF9E20B12}"/>
    <dgm:cxn modelId="{78A4A033-C308-4B40-ABDA-00D1D35ACEE3}" type="presOf" srcId="{F55EFF35-12FE-4B2A-BE3D-A7D889A33B15}" destId="{9FFB335B-3DF0-4E5A-8536-0CFB40717CDC}" srcOrd="0" destOrd="0" presId="urn:microsoft.com/office/officeart/2005/8/layout/orgChart1"/>
    <dgm:cxn modelId="{E473343B-C948-4931-9B22-CA542035A856}" type="presOf" srcId="{753FF01E-BB47-4AEE-B42D-722CCFB14D55}" destId="{DF3BA401-7725-462C-A6CA-48A54BD5F732}" srcOrd="0" destOrd="0" presId="urn:microsoft.com/office/officeart/2005/8/layout/orgChart1"/>
    <dgm:cxn modelId="{6BD6F268-90B9-4A4C-A9D7-8BADCDE0C39B}" type="presOf" srcId="{55C21F4B-019C-4772-95C8-1DF7DB39D8F6}" destId="{124908BA-16CD-4181-9C6F-4F59E3870ED7}" srcOrd="0" destOrd="0" presId="urn:microsoft.com/office/officeart/2005/8/layout/orgChart1"/>
    <dgm:cxn modelId="{BFDB976D-BED6-46F2-8BBD-55405B3403BA}" type="presOf" srcId="{F43692A7-D23D-4FA3-AE21-21F0B7914F53}" destId="{D90A0E75-B3C9-4827-8AFF-A89CAD029C36}" srcOrd="1" destOrd="0" presId="urn:microsoft.com/office/officeart/2005/8/layout/orgChart1"/>
    <dgm:cxn modelId="{C9071B72-6EA3-456F-8F4E-EA469A0DE2AD}" type="presOf" srcId="{9710F063-6199-41F7-8586-C57724692BB4}" destId="{98F9DBE7-5CD9-4F34-A805-4081C7D6B920}" srcOrd="0" destOrd="0" presId="urn:microsoft.com/office/officeart/2005/8/layout/orgChart1"/>
    <dgm:cxn modelId="{B5053552-6AFB-4CDE-BFD3-61A868569D7D}" type="presOf" srcId="{9AB9BC92-E09F-4F8A-88F1-C842C5F9B825}" destId="{771DCEEF-3524-4DD6-A095-EA9DD823F811}" srcOrd="1" destOrd="0" presId="urn:microsoft.com/office/officeart/2005/8/layout/orgChart1"/>
    <dgm:cxn modelId="{9FC32582-74A4-4F44-A4F8-5F2135FE2708}" srcId="{9AB9BC92-E09F-4F8A-88F1-C842C5F9B825}" destId="{F43692A7-D23D-4FA3-AE21-21F0B7914F53}" srcOrd="0" destOrd="0" parTransId="{1AFB911A-08DA-48B5-8665-EE1438794117}" sibTransId="{B50F142F-382F-444D-94B8-1BF7A046C5A2}"/>
    <dgm:cxn modelId="{E3FE0C88-BA6A-43B4-B73A-38D1D4906545}" type="presOf" srcId="{366516A8-9B34-438A-82A9-6A20E8878259}" destId="{6D5513EC-83EB-4454-BA2C-D253D1FFC5E0}" srcOrd="1" destOrd="0" presId="urn:microsoft.com/office/officeart/2005/8/layout/orgChart1"/>
    <dgm:cxn modelId="{BD4F6F90-3FEE-4C2A-A6FC-011B449CB91C}" srcId="{753FF01E-BB47-4AEE-B42D-722CCFB14D55}" destId="{9AB9BC92-E09F-4F8A-88F1-C842C5F9B825}" srcOrd="0" destOrd="0" parTransId="{C2D2F888-C5DA-47E8-BA79-4CDEDC12FB83}" sibTransId="{DE6281A8-CB17-4646-8BC0-0EA20119FF2C}"/>
    <dgm:cxn modelId="{D2285597-D34A-4400-A3E0-0A98B3536427}" type="presOf" srcId="{362A9A5D-8AE7-4B65-B0AF-1EB38B95EF11}" destId="{AD14464F-9095-4BFB-A479-37C24B2356EB}" srcOrd="0" destOrd="0" presId="urn:microsoft.com/office/officeart/2005/8/layout/orgChart1"/>
    <dgm:cxn modelId="{36E57F9D-CC60-47AC-865D-237710D62B9F}" type="presOf" srcId="{362A9A5D-8AE7-4B65-B0AF-1EB38B95EF11}" destId="{34083F01-1602-4CB0-B49B-6ABCE36D5DF1}" srcOrd="1" destOrd="0" presId="urn:microsoft.com/office/officeart/2005/8/layout/orgChart1"/>
    <dgm:cxn modelId="{429DFB9D-C2C2-41C3-ABBF-A947EA386049}" srcId="{9AB9BC92-E09F-4F8A-88F1-C842C5F9B825}" destId="{362A9A5D-8AE7-4B65-B0AF-1EB38B95EF11}" srcOrd="2" destOrd="0" parTransId="{9710F063-6199-41F7-8586-C57724692BB4}" sibTransId="{A3FF71CE-39EB-4279-9D7E-8D272347C6B5}"/>
    <dgm:cxn modelId="{CCA5D2AC-DC91-4539-AFFB-CFB9A27E2AE4}" type="presOf" srcId="{9AB9BC92-E09F-4F8A-88F1-C842C5F9B825}" destId="{1EEA5293-0AC6-4834-AEDC-7B5F2FBB0225}" srcOrd="0" destOrd="0" presId="urn:microsoft.com/office/officeart/2005/8/layout/orgChart1"/>
    <dgm:cxn modelId="{1F7EF1C0-07D7-477E-9F3F-C2DEDFB04EC9}" type="presOf" srcId="{366516A8-9B34-438A-82A9-6A20E8878259}" destId="{4DAF0EE4-8375-4653-8070-45F926E842BA}" srcOrd="0" destOrd="0" presId="urn:microsoft.com/office/officeart/2005/8/layout/orgChart1"/>
    <dgm:cxn modelId="{317524F7-0264-4F6C-996B-07066508AA70}" srcId="{9AB9BC92-E09F-4F8A-88F1-C842C5F9B825}" destId="{F55EFF35-12FE-4B2A-BE3D-A7D889A33B15}" srcOrd="3" destOrd="0" parTransId="{2CF4B499-6946-4B52-BF4F-AA5B69EBB3C5}" sibTransId="{BB7F425F-A1A6-4CBD-A2F8-E72AEC3C0C58}"/>
    <dgm:cxn modelId="{3D37E9B0-CEF1-4FE8-B8CC-17A66A4250FE}" type="presParOf" srcId="{DF3BA401-7725-462C-A6CA-48A54BD5F732}" destId="{258A7531-4D76-4F96-B58A-0E1E23C10F3A}" srcOrd="0" destOrd="0" presId="urn:microsoft.com/office/officeart/2005/8/layout/orgChart1"/>
    <dgm:cxn modelId="{81EF705F-DE77-400C-B7E9-6C882F63C807}" type="presParOf" srcId="{258A7531-4D76-4F96-B58A-0E1E23C10F3A}" destId="{6236F1D4-50B5-442C-8E7A-80D020F0988F}" srcOrd="0" destOrd="0" presId="urn:microsoft.com/office/officeart/2005/8/layout/orgChart1"/>
    <dgm:cxn modelId="{493390F9-E4D0-439D-A61B-0719BA0B10A8}" type="presParOf" srcId="{6236F1D4-50B5-442C-8E7A-80D020F0988F}" destId="{1EEA5293-0AC6-4834-AEDC-7B5F2FBB0225}" srcOrd="0" destOrd="0" presId="urn:microsoft.com/office/officeart/2005/8/layout/orgChart1"/>
    <dgm:cxn modelId="{FD854DA2-AFA0-4AB0-AF46-3C7D6239D0C2}" type="presParOf" srcId="{6236F1D4-50B5-442C-8E7A-80D020F0988F}" destId="{771DCEEF-3524-4DD6-A095-EA9DD823F811}" srcOrd="1" destOrd="0" presId="urn:microsoft.com/office/officeart/2005/8/layout/orgChart1"/>
    <dgm:cxn modelId="{2B579396-B232-4C86-A399-EFBC72C16350}" type="presParOf" srcId="{258A7531-4D76-4F96-B58A-0E1E23C10F3A}" destId="{A1C173DD-9A6A-444B-BD7C-1A6D7DE0D0E1}" srcOrd="1" destOrd="0" presId="urn:microsoft.com/office/officeart/2005/8/layout/orgChart1"/>
    <dgm:cxn modelId="{F8E15B6D-EE23-4FD1-AA9E-CC04DE78CFC0}" type="presParOf" srcId="{A1C173DD-9A6A-444B-BD7C-1A6D7DE0D0E1}" destId="{124908BA-16CD-4181-9C6F-4F59E3870ED7}" srcOrd="0" destOrd="0" presId="urn:microsoft.com/office/officeart/2005/8/layout/orgChart1"/>
    <dgm:cxn modelId="{4547C33F-EDDA-439A-BC2A-788D0EBB6D3F}" type="presParOf" srcId="{A1C173DD-9A6A-444B-BD7C-1A6D7DE0D0E1}" destId="{9ABF367F-AB61-4756-84D0-F576C9AC6E0C}" srcOrd="1" destOrd="0" presId="urn:microsoft.com/office/officeart/2005/8/layout/orgChart1"/>
    <dgm:cxn modelId="{6F3F1948-0DE9-4861-A62B-2F4ED7428C0B}" type="presParOf" srcId="{9ABF367F-AB61-4756-84D0-F576C9AC6E0C}" destId="{3296205E-2CC2-4A32-9345-F8F3290C1F25}" srcOrd="0" destOrd="0" presId="urn:microsoft.com/office/officeart/2005/8/layout/orgChart1"/>
    <dgm:cxn modelId="{60A4CF51-1931-414A-B3AB-0C7E11EC0F4A}" type="presParOf" srcId="{3296205E-2CC2-4A32-9345-F8F3290C1F25}" destId="{4DAF0EE4-8375-4653-8070-45F926E842BA}" srcOrd="0" destOrd="0" presId="urn:microsoft.com/office/officeart/2005/8/layout/orgChart1"/>
    <dgm:cxn modelId="{8A8F6930-F419-44C0-B1BD-6EBE587BDB5F}" type="presParOf" srcId="{3296205E-2CC2-4A32-9345-F8F3290C1F25}" destId="{6D5513EC-83EB-4454-BA2C-D253D1FFC5E0}" srcOrd="1" destOrd="0" presId="urn:microsoft.com/office/officeart/2005/8/layout/orgChart1"/>
    <dgm:cxn modelId="{923CF460-D977-4A7E-AE56-A9EA7367E225}" type="presParOf" srcId="{9ABF367F-AB61-4756-84D0-F576C9AC6E0C}" destId="{2CCABFE9-8868-406F-BA5A-EF26A594666E}" srcOrd="1" destOrd="0" presId="urn:microsoft.com/office/officeart/2005/8/layout/orgChart1"/>
    <dgm:cxn modelId="{9120FCFA-63B1-4062-8B39-50DCF3A22992}" type="presParOf" srcId="{9ABF367F-AB61-4756-84D0-F576C9AC6E0C}" destId="{14024FB8-3E55-46F0-96E8-860F23F7D90C}" srcOrd="2" destOrd="0" presId="urn:microsoft.com/office/officeart/2005/8/layout/orgChart1"/>
    <dgm:cxn modelId="{F29C6F49-0F63-4693-B8D7-14C42BF16EFA}" type="presParOf" srcId="{A1C173DD-9A6A-444B-BD7C-1A6D7DE0D0E1}" destId="{98F9DBE7-5CD9-4F34-A805-4081C7D6B920}" srcOrd="2" destOrd="0" presId="urn:microsoft.com/office/officeart/2005/8/layout/orgChart1"/>
    <dgm:cxn modelId="{ECEB6F23-FF1C-46E1-BEA7-BB3A19778C24}" type="presParOf" srcId="{A1C173DD-9A6A-444B-BD7C-1A6D7DE0D0E1}" destId="{2A38ACD2-C2A3-4A63-BC5B-5659C357F39C}" srcOrd="3" destOrd="0" presId="urn:microsoft.com/office/officeart/2005/8/layout/orgChart1"/>
    <dgm:cxn modelId="{8FE5BCA0-9963-415F-A1AE-4179BEF0FC33}" type="presParOf" srcId="{2A38ACD2-C2A3-4A63-BC5B-5659C357F39C}" destId="{CC681C06-FA22-4EA7-92F2-FBB9FFB05CD6}" srcOrd="0" destOrd="0" presId="urn:microsoft.com/office/officeart/2005/8/layout/orgChart1"/>
    <dgm:cxn modelId="{EDCCFE7F-CA9B-44E3-B27C-C00B10691CAD}" type="presParOf" srcId="{CC681C06-FA22-4EA7-92F2-FBB9FFB05CD6}" destId="{AD14464F-9095-4BFB-A479-37C24B2356EB}" srcOrd="0" destOrd="0" presId="urn:microsoft.com/office/officeart/2005/8/layout/orgChart1"/>
    <dgm:cxn modelId="{D5E079C6-8ECE-4BCE-8E80-4A3DCC7AD089}" type="presParOf" srcId="{CC681C06-FA22-4EA7-92F2-FBB9FFB05CD6}" destId="{34083F01-1602-4CB0-B49B-6ABCE36D5DF1}" srcOrd="1" destOrd="0" presId="urn:microsoft.com/office/officeart/2005/8/layout/orgChart1"/>
    <dgm:cxn modelId="{816FF353-8E56-49C2-84EC-0ED0ADD4DA46}" type="presParOf" srcId="{2A38ACD2-C2A3-4A63-BC5B-5659C357F39C}" destId="{7C57DDE2-05DD-4375-9FC2-0C4A2AD5BF7C}" srcOrd="1" destOrd="0" presId="urn:microsoft.com/office/officeart/2005/8/layout/orgChart1"/>
    <dgm:cxn modelId="{A9A44F2F-3407-42E7-8D9D-58B339274186}" type="presParOf" srcId="{2A38ACD2-C2A3-4A63-BC5B-5659C357F39C}" destId="{AF7F0ED7-BF1B-44B6-BC65-529E0EBE3089}" srcOrd="2" destOrd="0" presId="urn:microsoft.com/office/officeart/2005/8/layout/orgChart1"/>
    <dgm:cxn modelId="{6DAC30C3-01C5-4CDC-B29A-AEECA6FFA59D}" type="presParOf" srcId="{A1C173DD-9A6A-444B-BD7C-1A6D7DE0D0E1}" destId="{70E5C9EC-97ED-44B5-B826-6842AF7BB9CC}" srcOrd="4" destOrd="0" presId="urn:microsoft.com/office/officeart/2005/8/layout/orgChart1"/>
    <dgm:cxn modelId="{5762374B-2C9A-49A4-A561-2FD5BF442D24}" type="presParOf" srcId="{A1C173DD-9A6A-444B-BD7C-1A6D7DE0D0E1}" destId="{B1ED2538-4D05-4C8C-899F-40198E217F6E}" srcOrd="5" destOrd="0" presId="urn:microsoft.com/office/officeart/2005/8/layout/orgChart1"/>
    <dgm:cxn modelId="{45F1293B-B607-4A57-86BC-F1A18180B3AA}" type="presParOf" srcId="{B1ED2538-4D05-4C8C-899F-40198E217F6E}" destId="{3B4BE305-3940-42BE-A6F6-CE9BFFFC0B1C}" srcOrd="0" destOrd="0" presId="urn:microsoft.com/office/officeart/2005/8/layout/orgChart1"/>
    <dgm:cxn modelId="{5B9E3922-E5E2-4CC7-8505-2813DE02486E}" type="presParOf" srcId="{3B4BE305-3940-42BE-A6F6-CE9BFFFC0B1C}" destId="{9FFB335B-3DF0-4E5A-8536-0CFB40717CDC}" srcOrd="0" destOrd="0" presId="urn:microsoft.com/office/officeart/2005/8/layout/orgChart1"/>
    <dgm:cxn modelId="{8147DA64-9A22-4D48-A6F2-0894E9337449}" type="presParOf" srcId="{3B4BE305-3940-42BE-A6F6-CE9BFFFC0B1C}" destId="{4566F698-68A5-4ED1-8774-0C0F4E5CB92F}" srcOrd="1" destOrd="0" presId="urn:microsoft.com/office/officeart/2005/8/layout/orgChart1"/>
    <dgm:cxn modelId="{EEBD64B1-671F-4684-89D2-BCA17C0F6268}" type="presParOf" srcId="{B1ED2538-4D05-4C8C-899F-40198E217F6E}" destId="{3B12E7C4-ADA8-4699-B851-E31BC2F91D70}" srcOrd="1" destOrd="0" presId="urn:microsoft.com/office/officeart/2005/8/layout/orgChart1"/>
    <dgm:cxn modelId="{219A728C-BE8D-410B-82F0-DD0D6F6FAFA5}" type="presParOf" srcId="{B1ED2538-4D05-4C8C-899F-40198E217F6E}" destId="{40027FCC-0E5E-4344-881F-6567CD1B2A0A}" srcOrd="2" destOrd="0" presId="urn:microsoft.com/office/officeart/2005/8/layout/orgChart1"/>
    <dgm:cxn modelId="{DA609E4A-2527-4798-AE09-6C12D1AEF4C5}" type="presParOf" srcId="{258A7531-4D76-4F96-B58A-0E1E23C10F3A}" destId="{E84CB708-C77B-433C-AD9C-D5F2CCE25D8F}" srcOrd="2" destOrd="0" presId="urn:microsoft.com/office/officeart/2005/8/layout/orgChart1"/>
    <dgm:cxn modelId="{11C7C485-C993-4092-92FC-44FDF86DDFB6}" type="presParOf" srcId="{E84CB708-C77B-433C-AD9C-D5F2CCE25D8F}" destId="{F5FD9F02-0788-49B9-9F07-33449222BD4D}" srcOrd="0" destOrd="0" presId="urn:microsoft.com/office/officeart/2005/8/layout/orgChart1"/>
    <dgm:cxn modelId="{A630F270-6CA0-4318-B104-735A6E1B11FF}" type="presParOf" srcId="{E84CB708-C77B-433C-AD9C-D5F2CCE25D8F}" destId="{622BF8B4-5645-4F8C-A4EB-A37F56174A0F}" srcOrd="1" destOrd="0" presId="urn:microsoft.com/office/officeart/2005/8/layout/orgChart1"/>
    <dgm:cxn modelId="{1712939A-5D01-4A56-9FF7-E17EB26C5461}" type="presParOf" srcId="{622BF8B4-5645-4F8C-A4EB-A37F56174A0F}" destId="{5ACC76F8-6E54-43EF-B14C-1D06AC4131AA}" srcOrd="0" destOrd="0" presId="urn:microsoft.com/office/officeart/2005/8/layout/orgChart1"/>
    <dgm:cxn modelId="{76EB233F-79BE-4CCB-8385-966DC3DD3400}" type="presParOf" srcId="{5ACC76F8-6E54-43EF-B14C-1D06AC4131AA}" destId="{45C205BA-4E3E-4FB1-83D6-73E32F890BB5}" srcOrd="0" destOrd="0" presId="urn:microsoft.com/office/officeart/2005/8/layout/orgChart1"/>
    <dgm:cxn modelId="{43099B71-2ACD-4276-96C2-77B9E4AF26B3}" type="presParOf" srcId="{5ACC76F8-6E54-43EF-B14C-1D06AC4131AA}" destId="{D90A0E75-B3C9-4827-8AFF-A89CAD029C36}" srcOrd="1" destOrd="0" presId="urn:microsoft.com/office/officeart/2005/8/layout/orgChart1"/>
    <dgm:cxn modelId="{A9380AEF-5394-44FD-80D4-2B7AC5A5BE32}" type="presParOf" srcId="{622BF8B4-5645-4F8C-A4EB-A37F56174A0F}" destId="{338A57DA-9E1D-43A9-AB74-5FD1DBA23340}" srcOrd="1" destOrd="0" presId="urn:microsoft.com/office/officeart/2005/8/layout/orgChart1"/>
    <dgm:cxn modelId="{0BF0DBD5-3125-4346-BD57-1F449CD46FCC}" type="presParOf" srcId="{622BF8B4-5645-4F8C-A4EB-A37F56174A0F}" destId="{4204CE12-C7B9-43A5-9577-E585235E0A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D9F02-0788-49B9-9F07-33449222BD4D}">
      <dsp:nvSpPr>
        <dsp:cNvPr id="0" name=""/>
        <dsp:cNvSpPr/>
      </dsp:nvSpPr>
      <dsp:spPr>
        <a:xfrm>
          <a:off x="2736077" y="851816"/>
          <a:ext cx="178572" cy="782315"/>
        </a:xfrm>
        <a:custGeom>
          <a:avLst/>
          <a:gdLst/>
          <a:ahLst/>
          <a:cxnLst/>
          <a:rect l="0" t="0" r="0" b="0"/>
          <a:pathLst>
            <a:path>
              <a:moveTo>
                <a:pt x="178572" y="0"/>
              </a:moveTo>
              <a:lnTo>
                <a:pt x="178572" y="782315"/>
              </a:lnTo>
              <a:lnTo>
                <a:pt x="0" y="7823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5C9EC-97ED-44B5-B826-6842AF7BB9CC}">
      <dsp:nvSpPr>
        <dsp:cNvPr id="0" name=""/>
        <dsp:cNvSpPr/>
      </dsp:nvSpPr>
      <dsp:spPr>
        <a:xfrm>
          <a:off x="2914650" y="851816"/>
          <a:ext cx="2057831" cy="156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059"/>
              </a:lnTo>
              <a:lnTo>
                <a:pt x="2057831" y="1386059"/>
              </a:lnTo>
              <a:lnTo>
                <a:pt x="2057831" y="15646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9DBE7-5CD9-4F34-A805-4081C7D6B920}">
      <dsp:nvSpPr>
        <dsp:cNvPr id="0" name=""/>
        <dsp:cNvSpPr/>
      </dsp:nvSpPr>
      <dsp:spPr>
        <a:xfrm>
          <a:off x="2868929" y="851816"/>
          <a:ext cx="91440" cy="15646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46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908BA-16CD-4181-9C6F-4F59E3870ED7}">
      <dsp:nvSpPr>
        <dsp:cNvPr id="0" name=""/>
        <dsp:cNvSpPr/>
      </dsp:nvSpPr>
      <dsp:spPr>
        <a:xfrm>
          <a:off x="856818" y="851816"/>
          <a:ext cx="2057831" cy="1564631"/>
        </a:xfrm>
        <a:custGeom>
          <a:avLst/>
          <a:gdLst/>
          <a:ahLst/>
          <a:cxnLst/>
          <a:rect l="0" t="0" r="0" b="0"/>
          <a:pathLst>
            <a:path>
              <a:moveTo>
                <a:pt x="2057831" y="0"/>
              </a:moveTo>
              <a:lnTo>
                <a:pt x="2057831" y="1386059"/>
              </a:lnTo>
              <a:lnTo>
                <a:pt x="0" y="1386059"/>
              </a:lnTo>
              <a:lnTo>
                <a:pt x="0" y="15646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A5293-0AC6-4834-AEDC-7B5F2FBB0225}">
      <dsp:nvSpPr>
        <dsp:cNvPr id="0" name=""/>
        <dsp:cNvSpPr/>
      </dsp:nvSpPr>
      <dsp:spPr>
        <a:xfrm>
          <a:off x="2064306" y="1473"/>
          <a:ext cx="1700686" cy="8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Obezřetnost</a:t>
          </a:r>
        </a:p>
      </dsp:txBody>
      <dsp:txXfrm>
        <a:off x="2064306" y="1473"/>
        <a:ext cx="1700686" cy="850343"/>
      </dsp:txXfrm>
    </dsp:sp>
    <dsp:sp modelId="{4DAF0EE4-8375-4653-8070-45F926E842BA}">
      <dsp:nvSpPr>
        <dsp:cNvPr id="0" name=""/>
        <dsp:cNvSpPr/>
      </dsp:nvSpPr>
      <dsp:spPr>
        <a:xfrm>
          <a:off x="6475" y="2416448"/>
          <a:ext cx="1700686" cy="8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Svěřený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majetek třetích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osob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1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6475" y="2416448"/>
        <a:ext cx="1700686" cy="850343"/>
      </dsp:txXfrm>
    </dsp:sp>
    <dsp:sp modelId="{AD14464F-9095-4BFB-A479-37C24B2356EB}">
      <dsp:nvSpPr>
        <dsp:cNvPr id="0" name=""/>
        <dsp:cNvSpPr/>
      </dsp:nvSpPr>
      <dsp:spPr>
        <a:xfrm>
          <a:off x="2064306" y="2416448"/>
          <a:ext cx="1700686" cy="8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Vlastní bezpečnost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</dsp:txBody>
      <dsp:txXfrm>
        <a:off x="2064306" y="2416448"/>
        <a:ext cx="1700686" cy="850343"/>
      </dsp:txXfrm>
    </dsp:sp>
    <dsp:sp modelId="{9FFB335B-3DF0-4E5A-8536-0CFB40717CDC}">
      <dsp:nvSpPr>
        <dsp:cNvPr id="0" name=""/>
        <dsp:cNvSpPr/>
      </dsp:nvSpPr>
      <dsp:spPr>
        <a:xfrm>
          <a:off x="4122137" y="2416448"/>
          <a:ext cx="1700686" cy="8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Bezpečnost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stabilita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propojených osob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 pojišťovnou</a:t>
          </a:r>
        </a:p>
      </dsp:txBody>
      <dsp:txXfrm>
        <a:off x="4122137" y="2416448"/>
        <a:ext cx="1700686" cy="850343"/>
      </dsp:txXfrm>
    </dsp:sp>
    <dsp:sp modelId="{45C205BA-4E3E-4FB1-83D6-73E32F890BB5}">
      <dsp:nvSpPr>
        <dsp:cNvPr id="0" name=""/>
        <dsp:cNvSpPr/>
      </dsp:nvSpPr>
      <dsp:spPr>
        <a:xfrm>
          <a:off x="1035390" y="1208960"/>
          <a:ext cx="1700686" cy="8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Vnitřní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charset="0"/>
            </a:rPr>
            <a:t>řídící a kontrolní systémy</a:t>
          </a:r>
        </a:p>
      </dsp:txBody>
      <dsp:txXfrm>
        <a:off x="1035390" y="1208960"/>
        <a:ext cx="1700686" cy="850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fld id="{35ACB9EA-6F29-4B6B-B78B-DC51C8F59B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4706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16 w 5184"/>
                  <a:gd name="T3" fmla="*/ 3159 h 3159"/>
                  <a:gd name="T4" fmla="*/ 521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0 w 556"/>
                  <a:gd name="T5" fmla="*/ 3159 h 3159"/>
                  <a:gd name="T6" fmla="*/ 56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3 w 251"/>
                <a:gd name="T7" fmla="*/ 12 h 12"/>
                <a:gd name="T8" fmla="*/ 253 w 251"/>
                <a:gd name="T9" fmla="*/ 0 h 12"/>
                <a:gd name="T10" fmla="*/ 25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491 w 251"/>
                <a:gd name="T5" fmla="*/ 12 h 12"/>
                <a:gd name="T6" fmla="*/ 49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5531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553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D8826-B31B-42EF-A5FA-14B00C1A58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897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60D1F-3046-4E1C-81BF-BA87767735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788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48A38-C689-423D-A26C-F3ECE7BED3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964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16B8A-31FF-408F-9D38-18942B5803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259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2B3F1-E487-43A2-8097-5F1793BE9E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341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2FB5B-8D54-4ED8-96CD-99FA7E52CA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164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E495-32F6-41D3-A980-8305B182D4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16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3E661-FB4D-483C-AF6D-B656A577E0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85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BA0C0-117A-496E-983E-B74877934E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536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7855A-C871-46E1-829D-F0703D0EE2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361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12960-F733-4C5C-AE77-1AF5FA0B25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909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16 w 5184"/>
                <a:gd name="T3" fmla="*/ 3159 h 3159"/>
                <a:gd name="T4" fmla="*/ 521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0 w 556"/>
                <a:gd name="T5" fmla="*/ 3159 h 3159"/>
                <a:gd name="T6" fmla="*/ 56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428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491 w 251"/>
                  <a:gd name="T5" fmla="*/ 12 h 12"/>
                  <a:gd name="T6" fmla="*/ 49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3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3 w 251"/>
                  <a:gd name="T7" fmla="*/ 12 h 12"/>
                  <a:gd name="T8" fmla="*/ 253 w 251"/>
                  <a:gd name="T9" fmla="*/ 0 h 12"/>
                  <a:gd name="T10" fmla="*/ 253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428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5428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542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42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42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42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29418DE-B3F2-4F15-85C3-DD90E61B2F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2696" y="4585245"/>
            <a:ext cx="7158608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Pojišťovnictví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Subjekty v pojišťovnictví podle zákona o pojišťovnictví a podle zákona o  distribuci pojištění a zajištění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5301208"/>
            <a:ext cx="4443400" cy="1052736"/>
          </a:xfrm>
        </p:spPr>
        <p:txBody>
          <a:bodyPr/>
          <a:lstStyle/>
          <a:p>
            <a:pPr algn="ctr" eaLnBrk="1" hangingPunct="1">
              <a:defRPr/>
            </a:pPr>
            <a:endParaRPr lang="cs-CZ" altLang="cs-CZ" sz="2400" dirty="0"/>
          </a:p>
          <a:p>
            <a:pPr algn="ctr" eaLnBrk="1" hangingPunct="1">
              <a:defRPr/>
            </a:pPr>
            <a:endParaRPr lang="cs-CZ" altLang="cs-CZ" sz="2400" dirty="0"/>
          </a:p>
          <a:p>
            <a:pPr algn="ctr" eaLnBrk="1" hangingPunct="1">
              <a:defRPr/>
            </a:pPr>
            <a:r>
              <a:rPr lang="cs-CZ" altLang="cs-CZ" dirty="0"/>
              <a:t>Dana </a:t>
            </a:r>
            <a:r>
              <a:rPr lang="cs-CZ" altLang="cs-CZ" dirty="0" err="1"/>
              <a:t>Šramková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ODVĚTVÍ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Viz příloha zákona</a:t>
            </a:r>
          </a:p>
          <a:p>
            <a:r>
              <a:rPr lang="cs-CZ" dirty="0"/>
              <a:t>Odvětví životního pojištění</a:t>
            </a:r>
          </a:p>
          <a:p>
            <a:r>
              <a:rPr lang="cs-CZ" dirty="0"/>
              <a:t>Odvětví neživotního pojištění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Účel členění:</a:t>
            </a:r>
          </a:p>
          <a:p>
            <a:r>
              <a:rPr lang="cs-CZ" sz="2400" dirty="0"/>
              <a:t>Legitimita </a:t>
            </a:r>
          </a:p>
          <a:p>
            <a:r>
              <a:rPr lang="cs-CZ" sz="2400" dirty="0"/>
              <a:t>Základní kapitál</a:t>
            </a:r>
          </a:p>
          <a:p>
            <a:r>
              <a:rPr lang="cs-CZ" sz="2400" dirty="0"/>
              <a:t>Solventnost</a:t>
            </a:r>
          </a:p>
          <a:p>
            <a:r>
              <a:rPr lang="cs-CZ" sz="2400" dirty="0"/>
              <a:t>Technické rezervy</a:t>
            </a:r>
          </a:p>
        </p:txBody>
      </p:sp>
    </p:spTree>
    <p:extLst>
      <p:ext uri="{BB962C8B-B14F-4D97-AF65-F5344CB8AC3E}">
        <p14:creationId xmlns:p14="http://schemas.microsoft.com/office/powerpoint/2010/main" val="3262349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11956"/>
          </a:xfrm>
        </p:spPr>
        <p:txBody>
          <a:bodyPr>
            <a:normAutofit fontScale="90000"/>
          </a:bodyPr>
          <a:lstStyle/>
          <a:p>
            <a:r>
              <a:rPr lang="cs-CZ" dirty="0"/>
              <a:t>Odvětví životního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16832"/>
            <a:ext cx="7886700" cy="439248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I</a:t>
            </a:r>
            <a:r>
              <a:rPr lang="cs-CZ" sz="5600" dirty="0"/>
              <a:t>. Pojištění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 a) pro případ smrti, pro případ dožití, pro případ dožití se stanoveného věku nebo dřívější smrti, spojených životů, s výplatou zaplaceného pojistného,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 b) důchodu,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 c) pojištění úrazu nebo nemoci jako doplňkové pojištění k pojištění podle této části.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 II. Svatební pojištění nebo pojištění prostředků na výživu dětí.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III. Pojištění uvedená v bodě I písm. a) a b) a bodě II, která jsou spojena s investičním fondem.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IV. Trvalé zdravotní pojištění podle čl. 2 odst. 3 písm. a) bodu </a:t>
            </a:r>
            <a:r>
              <a:rPr lang="cs-CZ" sz="5600" dirty="0" err="1"/>
              <a:t>iv</a:t>
            </a:r>
            <a:r>
              <a:rPr lang="cs-CZ" sz="5600" dirty="0"/>
              <a:t>) směrnice Evropského parlamentu a Rady 2009/138/ES1).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V. Kapitalizace příspěvků hrazených skupinou přispěvatelů a následné rozdělování akumulovaných aktiv mezi přeživší přispěvatele nebo mezi osoby oprávněné po zemřelých přispěvatelích.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VI. Umořování kapitálu založené na </a:t>
            </a:r>
            <a:r>
              <a:rPr lang="cs-CZ" sz="5600" dirty="0" err="1"/>
              <a:t>pojistněmatematickém</a:t>
            </a:r>
            <a:r>
              <a:rPr lang="cs-CZ" sz="5600" dirty="0"/>
              <a:t> výpočtu, kdy jsou proti jednorázovým nebo periodickým platbám dohodnutým předem přijaty závazky se stanovenou dobou trvání a ve stanovené výši.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VII. Správa skupinových penzijních fondů, případně včetně pojištění zabezpečujícího zachování kapitálu nebo platbu minimálního úrokového výnosu.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VIII. Činnosti podle čl. 2 odst. 3 písm. b) bodu </a:t>
            </a:r>
            <a:r>
              <a:rPr lang="cs-CZ" sz="5600" dirty="0" err="1"/>
              <a:t>iii</a:t>
            </a:r>
            <a:r>
              <a:rPr lang="cs-CZ" sz="5600" dirty="0"/>
              <a:t>) směrnice Evropského parlamentu a Rady 2009/138/ES1).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5600" dirty="0"/>
              <a:t>IX. Pojištění týkající se délky lidského života, které je upraveno právními předpisy z oblasti sociálního pojištění, pokud zákon umožňuje jeho provádění pojišťovnou na její vlastní účet.</a:t>
            </a:r>
          </a:p>
        </p:txBody>
      </p:sp>
    </p:spTree>
    <p:extLst>
      <p:ext uri="{BB962C8B-B14F-4D97-AF65-F5344CB8AC3E}">
        <p14:creationId xmlns:p14="http://schemas.microsoft.com/office/powerpoint/2010/main" val="4157645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418488"/>
          </a:xfrm>
        </p:spPr>
        <p:txBody>
          <a:bodyPr>
            <a:normAutofit fontScale="90000"/>
          </a:bodyPr>
          <a:lstStyle/>
          <a:p>
            <a:r>
              <a:rPr lang="cs-CZ" dirty="0"/>
              <a:t>Odvětví neživotního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971600" y="1882552"/>
            <a:ext cx="3886200" cy="46805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300" dirty="0"/>
              <a:t>1</a:t>
            </a:r>
            <a:r>
              <a:rPr lang="cs-CZ" sz="5600" dirty="0"/>
              <a:t>. Úrazové pojištění </a:t>
            </a:r>
          </a:p>
          <a:p>
            <a:pPr marL="0" indent="0">
              <a:buNone/>
            </a:pPr>
            <a:r>
              <a:rPr lang="cs-CZ" sz="5600" dirty="0"/>
              <a:t>2. Pojištění nemoci</a:t>
            </a:r>
          </a:p>
          <a:p>
            <a:pPr marL="0" indent="0">
              <a:buNone/>
            </a:pPr>
            <a:r>
              <a:rPr lang="cs-CZ" sz="5600" dirty="0"/>
              <a:t>3. Pojištění škod na pozemních dopravních prostředcích jiných než drážních vozidlech</a:t>
            </a:r>
          </a:p>
          <a:p>
            <a:pPr marL="0" indent="0">
              <a:buNone/>
            </a:pPr>
            <a:r>
              <a:rPr lang="cs-CZ" sz="5600" dirty="0"/>
              <a:t>4. Pojištění škod na drážních vozidlech.</a:t>
            </a:r>
          </a:p>
          <a:p>
            <a:pPr marL="0" indent="0">
              <a:buNone/>
            </a:pPr>
            <a:r>
              <a:rPr lang="cs-CZ" sz="5600" dirty="0"/>
              <a:t> 5. Pojištění škod na leteckých dopravních prostředcích.</a:t>
            </a:r>
          </a:p>
          <a:p>
            <a:pPr marL="0" indent="0">
              <a:buNone/>
            </a:pPr>
            <a:r>
              <a:rPr lang="cs-CZ" sz="5600" dirty="0"/>
              <a:t> 6. Pojištění škod na plavidlech</a:t>
            </a:r>
          </a:p>
          <a:p>
            <a:pPr marL="0" indent="0">
              <a:buNone/>
            </a:pPr>
            <a:r>
              <a:rPr lang="cs-CZ" sz="5600" dirty="0"/>
              <a:t>7. Pojištění přepravovaných věcí včetně zavazadel a jiného majetku bez ohledu na použitý dopravní prostředek.</a:t>
            </a:r>
          </a:p>
          <a:p>
            <a:pPr marL="0" indent="0">
              <a:buNone/>
            </a:pPr>
            <a:r>
              <a:rPr lang="cs-CZ" sz="5600" dirty="0"/>
              <a:t>8. Pojištění škod na majetku jiném než uvedeném v bodech 3 až 7 </a:t>
            </a:r>
          </a:p>
          <a:p>
            <a:pPr marL="0" indent="0">
              <a:buNone/>
            </a:pPr>
            <a:r>
              <a:rPr lang="cs-CZ" sz="5600" dirty="0"/>
              <a:t>9. Pojištění jiných škod na majetku jiném než uvedeném v bodech 3 až 7 vzniklých krupobitím nebo mrazem, anebo jinými pojistnými nebezpečími (např. loupeží, krádeží nebo újmu způsobené lesní zvěří), nejsou-li tato zahrnuta v bodě 8, včetně pojištění škod na hospodářských zvířatech způsobených nákazou nebo jinými pojistnými nebezpečími</a:t>
            </a:r>
          </a:p>
          <a:p>
            <a:pPr marL="0" indent="0">
              <a:buNone/>
            </a:pPr>
            <a:r>
              <a:rPr lang="cs-CZ" sz="5600" dirty="0"/>
              <a:t>10. Pojištění odpovědnosti za újmu vyplývající: a) z provozu pozemního motorového a jeho přípojného vozidla, b) z činnosti dopravce, c) z provozu drážního vozidla.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004048" y="1666529"/>
            <a:ext cx="3886200" cy="489654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11</a:t>
            </a:r>
            <a:r>
              <a:rPr lang="cs-CZ" sz="5600" dirty="0"/>
              <a:t>. Pojištění odpovědnosti za újmu vyplývající z vlastnictví nebo užití leteckého dopravního prostředku, včetně odpovědnosti dopravce.</a:t>
            </a:r>
          </a:p>
          <a:p>
            <a:pPr marL="0" indent="0">
              <a:buNone/>
            </a:pPr>
            <a:r>
              <a:rPr lang="cs-CZ" sz="5600" dirty="0"/>
              <a:t> 12. Pojištění odpovědnosti za újmu vyplývající z vlastnictví nebo užití říčního, průplavového, jezerního nebo námořního plavidla, včetně odpovědnosti dopravce.</a:t>
            </a:r>
          </a:p>
          <a:p>
            <a:pPr marL="0" indent="0">
              <a:buNone/>
            </a:pPr>
            <a:r>
              <a:rPr lang="cs-CZ" sz="5600" dirty="0"/>
              <a:t> 13. Všeobecné pojištění odpovědnosti za újmu jinou než uvedenou v odvětvích č. 10 až 12: a) za újmu na životním prostředí, b) za újmu způsobenou jaderným zařízením, c) za újmu způsobenou vadou výrobku, d) ostatní.</a:t>
            </a:r>
          </a:p>
          <a:p>
            <a:pPr marL="0" indent="0">
              <a:buNone/>
            </a:pPr>
            <a:r>
              <a:rPr lang="cs-CZ" sz="5600" dirty="0"/>
              <a:t> 14. Pojištění úvěru</a:t>
            </a:r>
          </a:p>
          <a:p>
            <a:pPr marL="0" indent="0">
              <a:buNone/>
            </a:pPr>
            <a:r>
              <a:rPr lang="cs-CZ" sz="5600" dirty="0"/>
              <a:t>15. Pojištění záruky (kauce)</a:t>
            </a:r>
          </a:p>
          <a:p>
            <a:pPr marL="0" indent="0">
              <a:buNone/>
            </a:pPr>
            <a:r>
              <a:rPr lang="cs-CZ" sz="5600" dirty="0"/>
              <a:t> 16. Pojištění různých finančních ztrát vyplývajících: a) z výkonu povolání, b) z nedostatečného příjmu, c) ze špatných povětrnostních podmínek, d) ze ztráty zisku, e) ze stálých nákladů, f) z nepředvídaných obchodních výdajů, g) ze ztráty tržní hodnoty, h) ze ztráty pravidelného zdroje příjmu, i) z jiné nepřímé obchodní finanční ztráty, j) z ostatních finančních ztrát.</a:t>
            </a:r>
          </a:p>
          <a:p>
            <a:pPr marL="0" indent="0">
              <a:buNone/>
            </a:pPr>
            <a:r>
              <a:rPr lang="cs-CZ" sz="5600" dirty="0"/>
              <a:t>17. Pojištění právní ochrany.</a:t>
            </a:r>
          </a:p>
          <a:p>
            <a:pPr marL="0" indent="0">
              <a:buNone/>
            </a:pPr>
            <a:r>
              <a:rPr lang="cs-CZ" sz="5600" dirty="0"/>
              <a:t> 18. Pojištění pomoci osobám v nouzi během cestování nebo pobytu mimo místa svého bydliště, včetně pojištění finančních ztrát bezprostředně souvisejících s cestováním.</a:t>
            </a:r>
          </a:p>
        </p:txBody>
      </p:sp>
    </p:spTree>
    <p:extLst>
      <p:ext uri="{BB962C8B-B14F-4D97-AF65-F5344CB8AC3E}">
        <p14:creationId xmlns:p14="http://schemas.microsoft.com/office/powerpoint/2010/main" val="3364285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Skupiny neživotních pojištění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a) „</a:t>
            </a:r>
            <a:r>
              <a:rPr lang="cs-CZ" b="1" dirty="0"/>
              <a:t>Pojištění úrazu a nemoci</a:t>
            </a:r>
            <a:r>
              <a:rPr lang="cs-CZ" dirty="0"/>
              <a:t>“ pro odvětví uvedená v části B bodech 1 a 2,</a:t>
            </a:r>
          </a:p>
          <a:p>
            <a:pPr marL="0" indent="0">
              <a:buNone/>
            </a:pPr>
            <a:r>
              <a:rPr lang="cs-CZ" dirty="0"/>
              <a:t>b) „</a:t>
            </a:r>
            <a:r>
              <a:rPr lang="cs-CZ" b="1" dirty="0"/>
              <a:t>Pojištění motorových vozidel“ </a:t>
            </a:r>
            <a:r>
              <a:rPr lang="cs-CZ" dirty="0"/>
              <a:t>pro odvětví uvedená v části B bodu 1 písm. d), bodech 3, 7 a 10,</a:t>
            </a:r>
          </a:p>
          <a:p>
            <a:pPr marL="0" indent="0">
              <a:buNone/>
            </a:pPr>
            <a:r>
              <a:rPr lang="cs-CZ" dirty="0"/>
              <a:t>c) „</a:t>
            </a:r>
            <a:r>
              <a:rPr lang="cs-CZ" b="1" dirty="0"/>
              <a:t>Námořní a dopravní pojištění</a:t>
            </a:r>
            <a:r>
              <a:rPr lang="cs-CZ" dirty="0"/>
              <a:t>“ pro odvětví uvedená v části B bodu 1 písm. d), bodech 4, 6, 7 a 12,</a:t>
            </a:r>
          </a:p>
          <a:p>
            <a:pPr marL="0" indent="0">
              <a:buNone/>
            </a:pPr>
            <a:r>
              <a:rPr lang="cs-CZ" dirty="0"/>
              <a:t>d) „</a:t>
            </a:r>
            <a:r>
              <a:rPr lang="cs-CZ" b="1" dirty="0"/>
              <a:t>Letecké pojištění</a:t>
            </a:r>
            <a:r>
              <a:rPr lang="cs-CZ" dirty="0"/>
              <a:t>“ pro odvětví uvedená v části B bodu 1 písm. d), bodech 5, 7 a 11,</a:t>
            </a:r>
          </a:p>
          <a:p>
            <a:pPr marL="0" indent="0">
              <a:buNone/>
            </a:pPr>
            <a:r>
              <a:rPr lang="cs-CZ" dirty="0"/>
              <a:t>e) „</a:t>
            </a:r>
            <a:r>
              <a:rPr lang="cs-CZ" b="1" dirty="0"/>
              <a:t>Pojištění proti požáru a jiným majetkovým škodám</a:t>
            </a:r>
            <a:r>
              <a:rPr lang="cs-CZ" dirty="0"/>
              <a:t>“ pro odvětví uvedená v části B bodech 8 a 9,</a:t>
            </a:r>
          </a:p>
          <a:p>
            <a:pPr marL="0" indent="0">
              <a:buNone/>
            </a:pPr>
            <a:r>
              <a:rPr lang="cs-CZ" dirty="0"/>
              <a:t>f) „</a:t>
            </a:r>
            <a:r>
              <a:rPr lang="cs-CZ" b="1" dirty="0"/>
              <a:t>Pojištění odpovědnosti za újmu</a:t>
            </a:r>
            <a:r>
              <a:rPr lang="cs-CZ" dirty="0"/>
              <a:t>“ pro odvětví uvedená v části B bodech 10, 11, 12 a 13,</a:t>
            </a:r>
          </a:p>
          <a:p>
            <a:pPr marL="0" indent="0">
              <a:buNone/>
            </a:pPr>
            <a:r>
              <a:rPr lang="cs-CZ" dirty="0"/>
              <a:t>g) „</a:t>
            </a:r>
            <a:r>
              <a:rPr lang="cs-CZ" b="1" dirty="0"/>
              <a:t>Pojištění úvěru a záruky</a:t>
            </a:r>
            <a:r>
              <a:rPr lang="cs-CZ" dirty="0"/>
              <a:t>“ pro odvětví uvedená v části B bodech 14 a 15,</a:t>
            </a:r>
          </a:p>
          <a:p>
            <a:pPr marL="0" indent="0">
              <a:buNone/>
            </a:pPr>
            <a:r>
              <a:rPr lang="cs-CZ" dirty="0"/>
              <a:t>h) „</a:t>
            </a:r>
            <a:r>
              <a:rPr lang="cs-CZ" b="1" dirty="0"/>
              <a:t>Souhrnné neživotní pojištění</a:t>
            </a:r>
            <a:r>
              <a:rPr lang="cs-CZ" dirty="0"/>
              <a:t>“ pro všechna odvětví uvedená v části B bodech 1 až 18.</a:t>
            </a:r>
          </a:p>
        </p:txBody>
      </p:sp>
    </p:spTree>
    <p:extLst>
      <p:ext uri="{BB962C8B-B14F-4D97-AF65-F5344CB8AC3E}">
        <p14:creationId xmlns:p14="http://schemas.microsoft.com/office/powerpoint/2010/main" val="68428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78FBBC-A3F7-49AB-BEAB-38E5433B32CB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9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Dohled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orgán dohledu nad pojišťovnictvím – </a:t>
            </a:r>
            <a:r>
              <a:rPr lang="cs-CZ" altLang="cs-CZ" b="1" u="sng">
                <a:solidFill>
                  <a:srgbClr val="FF0000"/>
                </a:solidFill>
              </a:rPr>
              <a:t>Česká národní banka </a:t>
            </a:r>
          </a:p>
          <a:p>
            <a:pPr eaLnBrk="1" hangingPunct="1"/>
            <a:r>
              <a:rPr lang="cs-CZ" altLang="cs-CZ"/>
              <a:t>Integrovaný dohled nad finančním trhem - 57/2006 Sb.</a:t>
            </a:r>
            <a:endParaRPr lang="cs-CZ" altLang="cs-CZ" b="1" u="sng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3961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9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ighlight>
                  <a:srgbClr val="FFFF00"/>
                </a:highlight>
              </a:rPr>
              <a:t>Pojišťovna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Tuzemská pojišťovna – povolení ČNB</a:t>
            </a:r>
          </a:p>
          <a:p>
            <a:pPr eaLnBrk="1" hangingPunct="1"/>
            <a:r>
              <a:rPr lang="cs-CZ" altLang="cs-CZ" dirty="0"/>
              <a:t>Pojišťovna z jiného členského státu EU nebo EEA </a:t>
            </a:r>
          </a:p>
          <a:p>
            <a:pPr marL="385763" indent="-385763">
              <a:buAutoNum type="alphaLcParenR"/>
            </a:pPr>
            <a:r>
              <a:rPr lang="cs-CZ" altLang="cs-CZ" dirty="0"/>
              <a:t>na základě práva zřizovat pobočky </a:t>
            </a:r>
          </a:p>
          <a:p>
            <a:pPr marL="385763" indent="-385763">
              <a:buAutoNum type="alphaLcParenR"/>
            </a:pPr>
            <a:r>
              <a:rPr lang="cs-CZ" altLang="cs-CZ" dirty="0"/>
              <a:t>nebo na základě svobody dočasně poskytovat služby.</a:t>
            </a:r>
          </a:p>
          <a:p>
            <a:pPr eaLnBrk="1" hangingPunct="1"/>
            <a:r>
              <a:rPr lang="cs-CZ" altLang="cs-CZ" dirty="0"/>
              <a:t>Pojišťovna z třetího státu – povolení ČNB /- smlouva.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Shoda faktického sídla a dohledu</a:t>
            </a:r>
          </a:p>
          <a:p>
            <a:pPr marL="0" indent="0">
              <a:buNone/>
            </a:pPr>
            <a:r>
              <a:rPr lang="cs-CZ" altLang="cs-CZ" dirty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405033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945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03F6B3-6B4A-431F-B6F8-0D6EA7D0E526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9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highlight>
                  <a:srgbClr val="FFFF00"/>
                </a:highlight>
              </a:rPr>
              <a:t>Zajišťovna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Tuzemská zajišťovna – povolení ČNB</a:t>
            </a:r>
          </a:p>
          <a:p>
            <a:pPr eaLnBrk="1" hangingPunct="1"/>
            <a:r>
              <a:rPr lang="cs-CZ" altLang="cs-CZ" dirty="0"/>
              <a:t>zajišťovna z jiného členského státu EU nebo EEA </a:t>
            </a:r>
          </a:p>
          <a:p>
            <a:pPr marL="385763" indent="-385763">
              <a:buAutoNum type="alphaLcParenR"/>
            </a:pPr>
            <a:r>
              <a:rPr lang="cs-CZ" altLang="cs-CZ" dirty="0"/>
              <a:t>na základě práva zřizovat pobočky </a:t>
            </a:r>
          </a:p>
          <a:p>
            <a:pPr marL="385763" indent="-385763">
              <a:buAutoNum type="alphaLcParenR"/>
            </a:pPr>
            <a:r>
              <a:rPr lang="cs-CZ" altLang="cs-CZ" dirty="0"/>
              <a:t>nebo na základě svobody dočasně poskytovat služby.</a:t>
            </a:r>
          </a:p>
          <a:p>
            <a:pPr eaLnBrk="1" hangingPunct="1"/>
            <a:r>
              <a:rPr lang="cs-CZ" altLang="cs-CZ" dirty="0"/>
              <a:t>zajišťovna z třetího státu – povolení ČNB /- smlouva.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Shoda faktického sídla a dohledu</a:t>
            </a:r>
          </a:p>
          <a:p>
            <a:pPr marL="0" indent="0">
              <a:buNone/>
            </a:pPr>
            <a:r>
              <a:rPr lang="cs-CZ" altLang="cs-CZ" dirty="0"/>
              <a:t>Zákaz tržní diskriminace </a:t>
            </a:r>
          </a:p>
        </p:txBody>
      </p:sp>
    </p:spTree>
    <p:extLst>
      <p:ext uri="{BB962C8B-B14F-4D97-AF65-F5344CB8AC3E}">
        <p14:creationId xmlns:p14="http://schemas.microsoft.com/office/powerpoint/2010/main" val="1225050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843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739E9B-E118-424C-9565-05A1F85AC886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9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Principy týkající se subjektů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Jednotný pas</a:t>
            </a:r>
          </a:p>
          <a:p>
            <a:pPr eaLnBrk="1" hangingPunct="1"/>
            <a:r>
              <a:rPr lang="cs-CZ" altLang="cs-CZ"/>
              <a:t>Mezinárodní součinnost a spolupráce institucí dohledu</a:t>
            </a:r>
          </a:p>
          <a:p>
            <a:pPr eaLnBrk="1" hangingPunct="1"/>
            <a:r>
              <a:rPr lang="cs-CZ" altLang="cs-CZ"/>
              <a:t>Informační mechanismy mezi institucemi dohledu v rámci EEA</a:t>
            </a:r>
          </a:p>
        </p:txBody>
      </p:sp>
    </p:spTree>
    <p:extLst>
      <p:ext uri="{BB962C8B-B14F-4D97-AF65-F5344CB8AC3E}">
        <p14:creationId xmlns:p14="http://schemas.microsoft.com/office/powerpoint/2010/main" val="3402620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48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78AAA2-2F02-43C2-9721-E71ECF6E4C72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9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Tuzemská pojišťovna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/>
              <a:t>Povolení k provozování pojišťovací činnosti</a:t>
            </a:r>
          </a:p>
          <a:p>
            <a:pPr eaLnBrk="1" hangingPunct="1"/>
            <a:r>
              <a:rPr lang="cs-CZ" altLang="cs-CZ" sz="2400" dirty="0"/>
              <a:t>Uděluje ČNB</a:t>
            </a:r>
          </a:p>
          <a:p>
            <a:pPr eaLnBrk="1" hangingPunct="1"/>
            <a:r>
              <a:rPr lang="cs-CZ" altLang="cs-CZ" sz="2400" dirty="0"/>
              <a:t>Podmínky § 15 a násl. ZPoj09</a:t>
            </a:r>
          </a:p>
          <a:p>
            <a:pPr eaLnBrk="1" hangingPunct="1"/>
            <a:r>
              <a:rPr lang="cs-CZ" altLang="cs-CZ" sz="2400" dirty="0"/>
              <a:t>Forma: A.S. nebo družstvo</a:t>
            </a:r>
          </a:p>
          <a:p>
            <a:pPr eaLnBrk="1" hangingPunct="1"/>
            <a:r>
              <a:rPr lang="cs-CZ" altLang="cs-CZ" sz="2400" dirty="0"/>
              <a:t>Základní kapitál: podle pojistných odvětví (desítky až stovky mil. Kč)</a:t>
            </a:r>
          </a:p>
          <a:p>
            <a:pPr eaLnBrk="1" hangingPunct="1"/>
            <a:r>
              <a:rPr lang="cs-CZ" altLang="cs-CZ" sz="2400" dirty="0"/>
              <a:t>„pojišťovna“ obligatorní a vyhrazená součást obchodní firmy</a:t>
            </a:r>
          </a:p>
        </p:txBody>
      </p:sp>
    </p:spTree>
    <p:extLst>
      <p:ext uri="{BB962C8B-B14F-4D97-AF65-F5344CB8AC3E}">
        <p14:creationId xmlns:p14="http://schemas.microsoft.com/office/powerpoint/2010/main" val="2885810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150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FB3BBE-9350-4C9F-95C1-7234214986D2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9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Zajišťovna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53672" cy="4114800"/>
          </a:xfrm>
        </p:spPr>
        <p:txBody>
          <a:bodyPr/>
          <a:lstStyle/>
          <a:p>
            <a:pPr eaLnBrk="1" hangingPunct="1"/>
            <a:r>
              <a:rPr lang="cs-CZ" altLang="cs-CZ" dirty="0"/>
              <a:t>přebírání pojistných rizik postoupených pojišťovnou nebo jinou zajišťovnou</a:t>
            </a:r>
          </a:p>
          <a:p>
            <a:pPr eaLnBrk="1" hangingPunct="1"/>
            <a:r>
              <a:rPr lang="cs-CZ" altLang="cs-CZ" dirty="0"/>
              <a:t>Forma: pouze A.S.</a:t>
            </a:r>
          </a:p>
          <a:p>
            <a:pPr eaLnBrk="1" hangingPunct="1"/>
            <a:r>
              <a:rPr lang="cs-CZ" altLang="cs-CZ" dirty="0"/>
              <a:t>„zajišťovna“ obligatorní a vyhrazená součást obchodní firmy</a:t>
            </a:r>
          </a:p>
          <a:p>
            <a:pPr eaLnBrk="1" hangingPunct="1"/>
            <a:r>
              <a:rPr lang="cs-CZ" altLang="cs-CZ" dirty="0"/>
              <a:t>Min. zákl. kpt.: 0,5 mld. nebo 1 mld. Kč</a:t>
            </a:r>
          </a:p>
          <a:p>
            <a:pPr eaLnBrk="1" hangingPunct="1"/>
            <a:r>
              <a:rPr lang="cs-CZ" altLang="cs-CZ" dirty="0"/>
              <a:t>V ČR: VIG RE zajišťovna, a.s. </a:t>
            </a:r>
          </a:p>
        </p:txBody>
      </p:sp>
    </p:spTree>
    <p:extLst>
      <p:ext uri="{BB962C8B-B14F-4D97-AF65-F5344CB8AC3E}">
        <p14:creationId xmlns:p14="http://schemas.microsoft.com/office/powerpoint/2010/main" val="156154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E1F02-871C-46A9-A738-DA78EA4CC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45E9D-E89E-49BF-9AA7-B0C8236EE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Subjekty v pojišťovnictví:</a:t>
            </a:r>
          </a:p>
          <a:p>
            <a:endParaRPr lang="cs-CZ" dirty="0"/>
          </a:p>
          <a:p>
            <a:pPr lvl="1"/>
            <a:r>
              <a:rPr lang="cs-CZ" dirty="0"/>
              <a:t>Pojišťovny, zajišťovny</a:t>
            </a:r>
          </a:p>
          <a:p>
            <a:pPr lvl="1"/>
            <a:r>
              <a:rPr lang="cs-CZ" dirty="0"/>
              <a:t>Poj. zprostředkovatelé</a:t>
            </a:r>
          </a:p>
          <a:p>
            <a:pPr lvl="1"/>
            <a:r>
              <a:rPr lang="cs-CZ" dirty="0"/>
              <a:t>ČNB jako orgán dohledu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sz="2400" dirty="0"/>
              <a:t>Zpracováno za využití podkladů </a:t>
            </a:r>
            <a:r>
              <a:rPr lang="cs-CZ" sz="2400" dirty="0" err="1"/>
              <a:t>doc.P</a:t>
            </a:r>
            <a:r>
              <a:rPr lang="cs-CZ" sz="2400" dirty="0"/>
              <a:t>.  </a:t>
            </a:r>
            <a:r>
              <a:rPr lang="cs-CZ" sz="2400" dirty="0" err="1"/>
              <a:t>Mrkývky</a:t>
            </a:r>
            <a:r>
              <a:rPr lang="cs-CZ" sz="2400" dirty="0"/>
              <a:t> a Mgr. I. Němečkové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72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53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88D324-E7F4-4A31-91E8-9651590F31CC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9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Akcie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akcie s hlasovacím právem jen v zaknihované podobě</a:t>
            </a:r>
          </a:p>
        </p:txBody>
      </p:sp>
    </p:spTree>
    <p:extLst>
      <p:ext uri="{BB962C8B-B14F-4D97-AF65-F5344CB8AC3E}">
        <p14:creationId xmlns:p14="http://schemas.microsoft.com/office/powerpoint/2010/main" val="1891080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355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D446D8-7A2B-475C-895E-4A526E6EAD7C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9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100"/>
              <a:t>Principy činnosti tuzemských pojišťoven a zajišťoven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818085" y="2187180"/>
          <a:ext cx="5829300" cy="3268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184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457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D3CFE7-382F-41DE-BDFA-14270BFBF2A1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9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Principy provozování činnosti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dirty="0"/>
              <a:t>Legitimita činnosti</a:t>
            </a:r>
          </a:p>
          <a:p>
            <a:pPr eaLnBrk="1" hangingPunct="1"/>
            <a:r>
              <a:rPr lang="cs-CZ" altLang="cs-CZ" dirty="0"/>
              <a:t>Funkčnost a efektivnost řídícího systému</a:t>
            </a:r>
          </a:p>
          <a:p>
            <a:pPr eaLnBrk="1" hangingPunct="1"/>
            <a:r>
              <a:rPr lang="cs-CZ" altLang="cs-CZ" dirty="0"/>
              <a:t>Funkčnost a efektivnost kontrolního systému</a:t>
            </a:r>
          </a:p>
          <a:p>
            <a:pPr eaLnBrk="1" hangingPunct="1"/>
            <a:r>
              <a:rPr lang="cs-CZ" altLang="cs-CZ" dirty="0"/>
              <a:t>zákaz neomezeného ručení</a:t>
            </a:r>
          </a:p>
          <a:p>
            <a:pPr eaLnBrk="1" hangingPunct="1"/>
            <a:r>
              <a:rPr lang="cs-CZ" altLang="cs-CZ" dirty="0"/>
              <a:t>Legitimita zprostředkovatelů a likvidátorů</a:t>
            </a:r>
          </a:p>
          <a:p>
            <a:pPr eaLnBrk="1" hangingPunct="1"/>
            <a:r>
              <a:rPr lang="cs-CZ" altLang="cs-CZ" dirty="0"/>
              <a:t>Zákaz smluv vedoucích ke zkreslování účetnictví nebo stability vlastního hospodaření</a:t>
            </a:r>
          </a:p>
          <a:p>
            <a:pPr eaLnBrk="1" hangingPunct="1"/>
            <a:r>
              <a:rPr lang="cs-CZ" altLang="cs-CZ" dirty="0"/>
              <a:t>Zákaz činností ztěžujících nebo znemožňujících výkon dohledu </a:t>
            </a:r>
          </a:p>
          <a:p>
            <a:pPr eaLnBrk="1" hangingPunct="1"/>
            <a:r>
              <a:rPr lang="cs-CZ" altLang="cs-CZ" dirty="0"/>
              <a:t>Respektování ochrany osobních údajů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32993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560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14576F-8A67-49D2-9E99-CC7BC748EBD1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9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Řídící a kontrolní systémy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předpoklady řádné správy a řízení</a:t>
            </a:r>
          </a:p>
          <a:p>
            <a:pPr eaLnBrk="1" hangingPunct="1"/>
            <a:r>
              <a:rPr lang="cs-CZ" altLang="cs-CZ"/>
              <a:t>řízení rizik</a:t>
            </a:r>
          </a:p>
          <a:p>
            <a:pPr eaLnBrk="1" hangingPunct="1"/>
            <a:r>
              <a:rPr lang="cs-CZ" altLang="cs-CZ"/>
              <a:t>systémy vnitřní kontroly </a:t>
            </a:r>
          </a:p>
          <a:p>
            <a:pPr eaLnBrk="1" hangingPunct="1">
              <a:buFontTx/>
              <a:buChar char="-"/>
            </a:pPr>
            <a:r>
              <a:rPr lang="cs-CZ" altLang="cs-CZ"/>
              <a:t>vnitřní audit</a:t>
            </a:r>
          </a:p>
          <a:p>
            <a:pPr eaLnBrk="1" hangingPunct="1">
              <a:buFontTx/>
              <a:buChar char="-"/>
            </a:pPr>
            <a:r>
              <a:rPr lang="cs-CZ" altLang="cs-CZ"/>
              <a:t>průběžná kontrola</a:t>
            </a:r>
          </a:p>
          <a:p>
            <a:pPr eaLnBrk="1" hangingPunct="1">
              <a:buFontTx/>
              <a:buChar char="-"/>
            </a:pPr>
            <a:r>
              <a:rPr lang="cs-CZ" altLang="cs-CZ"/>
              <a:t>vyřizování stížností</a:t>
            </a:r>
          </a:p>
        </p:txBody>
      </p:sp>
    </p:spTree>
    <p:extLst>
      <p:ext uri="{BB962C8B-B14F-4D97-AF65-F5344CB8AC3E}">
        <p14:creationId xmlns:p14="http://schemas.microsoft.com/office/powerpoint/2010/main" val="2879944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662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3D13B6E-AFE6-4990-8F42-892CFBF4A890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9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Personální obezřetnost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Důvěryhodnost fyzických osob</a:t>
            </a:r>
          </a:p>
          <a:p>
            <a:pPr eaLnBrk="1" hangingPunct="1"/>
            <a:r>
              <a:rPr lang="cs-CZ" altLang="cs-CZ" sz="2400" dirty="0"/>
              <a:t>trestněprávní bezúhonnost</a:t>
            </a:r>
          </a:p>
          <a:p>
            <a:pPr eaLnBrk="1" hangingPunct="1"/>
            <a:r>
              <a:rPr lang="cs-CZ" altLang="cs-CZ" sz="2400" dirty="0"/>
              <a:t>podmínky pro výkon funkcí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Důvěryhodnost právnických osob</a:t>
            </a:r>
          </a:p>
          <a:p>
            <a:pPr eaLnBrk="1" hangingPunct="1"/>
            <a:r>
              <a:rPr lang="cs-CZ" altLang="cs-CZ" sz="2400" dirty="0"/>
              <a:t>důvěryhodnost členů statutárního a dozorčího orgánu </a:t>
            </a:r>
          </a:p>
          <a:p>
            <a:pPr eaLnBrk="1" hangingPunct="1"/>
            <a:r>
              <a:rPr lang="cs-CZ" altLang="cs-CZ" sz="2400" dirty="0"/>
              <a:t>povolení k činnosti</a:t>
            </a:r>
          </a:p>
          <a:p>
            <a:pPr eaLnBrk="1" hangingPunct="1"/>
            <a:r>
              <a:rPr lang="cs-CZ" altLang="cs-CZ" sz="2400" dirty="0"/>
              <a:t>insolvenční bezúhonnost</a:t>
            </a:r>
          </a:p>
          <a:p>
            <a:pPr eaLnBrk="1" hangingPunct="1"/>
            <a:r>
              <a:rPr lang="cs-CZ" altLang="cs-CZ" sz="2400" dirty="0"/>
              <a:t>Střet zájmů (§10 ZPoj09)</a:t>
            </a:r>
          </a:p>
        </p:txBody>
      </p:sp>
    </p:spTree>
    <p:extLst>
      <p:ext uri="{BB962C8B-B14F-4D97-AF65-F5344CB8AC3E}">
        <p14:creationId xmlns:p14="http://schemas.microsoft.com/office/powerpoint/2010/main" val="3747623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765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66BBA3A-6AA2-41E2-BCAD-713B32B08F15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9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Technické rezervy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pravděpodobnost nebo jistota plnění závazků, ale nejistá jejich výše nebo okamžik jejich vzniku</a:t>
            </a:r>
          </a:p>
          <a:p>
            <a:pPr marL="0" indent="0" eaLnBrk="1" hangingPunct="1">
              <a:buNone/>
            </a:pPr>
            <a:r>
              <a:rPr lang="cs-CZ" altLang="cs-CZ" dirty="0">
                <a:cs typeface="Arial" panose="020B0604020202020204" pitchFamily="34" charset="0"/>
              </a:rPr>
              <a:t>▼</a:t>
            </a:r>
          </a:p>
          <a:p>
            <a:pPr eaLnBrk="1" hangingPunct="1"/>
            <a:r>
              <a:rPr lang="cs-CZ" altLang="cs-CZ" dirty="0">
                <a:cs typeface="Arial" panose="020B0604020202020204" pitchFamily="34" charset="0"/>
              </a:rPr>
              <a:t>obligatorní tvorba technických rezerv podle podmínek stanovených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363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2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D83B373-AFCD-45AB-BE63-EFF240E649E6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9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Solventnost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po celou dobu činnosti vlastní zdroje nejméně ve výši požadované míry solventnosti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u="sng" dirty="0"/>
              <a:t>míra solventnosti </a:t>
            </a:r>
            <a:r>
              <a:rPr lang="cs-CZ" altLang="cs-CZ" sz="2400" dirty="0"/>
              <a:t>= výše vlastních zdrojů vypočítaná podle metodiky ČNB.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vlastní zdroje musí být kryty odpovídající hodnotou aktiv pojišťovny nebo zajišťovny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1/3 požadované míry solventnosti tvoří garanční fond. Minimální výši garančního fondu stanoví </a:t>
            </a:r>
            <a:r>
              <a:rPr lang="cs-CZ" altLang="cs-CZ" sz="2400" dirty="0" err="1"/>
              <a:t>ZPoj</a:t>
            </a:r>
            <a:r>
              <a:rPr lang="cs-CZ" altLang="cs-CZ" sz="2400" dirty="0"/>
              <a:t> (§ 77 a n.) </a:t>
            </a:r>
          </a:p>
        </p:txBody>
      </p:sp>
    </p:spTree>
    <p:extLst>
      <p:ext uri="{BB962C8B-B14F-4D97-AF65-F5344CB8AC3E}">
        <p14:creationId xmlns:p14="http://schemas.microsoft.com/office/powerpoint/2010/main" val="385290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272" y="332656"/>
            <a:ext cx="7322144" cy="1440160"/>
          </a:xfrm>
        </p:spPr>
        <p:txBody>
          <a:bodyPr>
            <a:normAutofit/>
          </a:bodyPr>
          <a:lstStyle/>
          <a:p>
            <a:r>
              <a:rPr lang="cs-CZ" sz="3200" dirty="0">
                <a:highlight>
                  <a:srgbClr val="FFFF00"/>
                </a:highlight>
              </a:rPr>
              <a:t>Pojišťovací </a:t>
            </a:r>
            <a:r>
              <a:rPr lang="cs-CZ" sz="3600" dirty="0">
                <a:highlight>
                  <a:srgbClr val="FFFF00"/>
                </a:highlight>
              </a:rPr>
              <a:t>zprostředkovatelé</a:t>
            </a:r>
            <a:br>
              <a:rPr lang="cs-CZ" sz="3200" dirty="0">
                <a:highlight>
                  <a:srgbClr val="FFFF00"/>
                </a:highlight>
              </a:rPr>
            </a:b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272" y="1988840"/>
            <a:ext cx="8149728" cy="4680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dirty="0">
                <a:solidFill>
                  <a:srgbClr val="FF0000"/>
                </a:solidFill>
              </a:rPr>
              <a:t>Dřívější  právní úprava </a:t>
            </a: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č. 38/2004 Sb., o pojišťovacích zprostředkovatelích a samostatných likvidátorech pojistných událostí a o změně živnostenského zákona</a:t>
            </a:r>
          </a:p>
          <a:p>
            <a:r>
              <a:rPr lang="cs-CZ" dirty="0"/>
              <a:t>schválen v prosinci 2003, účinný od 1.1.2005</a:t>
            </a:r>
          </a:p>
          <a:p>
            <a:r>
              <a:rPr lang="cs-CZ" dirty="0"/>
              <a:t>zrušen od 1. 12. 2018</a:t>
            </a:r>
          </a:p>
          <a:p>
            <a:r>
              <a:rPr lang="cs-CZ" dirty="0"/>
              <a:t>přijat v souvislosti se vstupem ČR do EU – implementace evropské směrnice IMD</a:t>
            </a:r>
          </a:p>
          <a:p>
            <a:r>
              <a:rPr lang="cs-CZ" dirty="0"/>
              <a:t>upravoval:</a:t>
            </a:r>
          </a:p>
          <a:p>
            <a:pPr lvl="1"/>
            <a:r>
              <a:rPr lang="cs-CZ" dirty="0"/>
              <a:t>nabízení pojištění a zprostředkování pojištění a zajištění</a:t>
            </a:r>
          </a:p>
          <a:p>
            <a:pPr lvl="1"/>
            <a:r>
              <a:rPr lang="cs-CZ" dirty="0"/>
              <a:t>podmínky pro výkon činnosti pojišťovacích zprostředkovatelů a samostatných likvidátorů pojistných událostí</a:t>
            </a:r>
            <a:endParaRPr lang="cs-CZ" sz="1200" dirty="0"/>
          </a:p>
          <a:p>
            <a:pPr lvl="1"/>
            <a:r>
              <a:rPr lang="cs-CZ" dirty="0"/>
              <a:t>zřizuje registr pojišťovacích zprostředkovatelů a samostatných likvidátorů pojistných události vedený orgánem dohledu + dohled tohoto orgánu nad jejich činností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041442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052736"/>
            <a:ext cx="6696744" cy="70944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92D050"/>
                </a:solidFill>
              </a:rPr>
              <a:t>Nová 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2060848"/>
            <a:ext cx="7552063" cy="4101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 č. 170/2018 Sb., o distribuci pojištění a zajištění</a:t>
            </a:r>
          </a:p>
          <a:p>
            <a:r>
              <a:rPr lang="cs-CZ" sz="2400" dirty="0"/>
              <a:t>schválen v červenci 2018, účinný od 1.12.2018</a:t>
            </a:r>
          </a:p>
          <a:p>
            <a:r>
              <a:rPr lang="cs-CZ" sz="1800" dirty="0"/>
              <a:t>přijat z důvodu implementace evropské směrnice IDD + úprava i několika málo dalších oblastí nad její rámec (výplata provize v životním pojištění)</a:t>
            </a:r>
          </a:p>
          <a:p>
            <a:r>
              <a:rPr lang="cs-CZ" sz="1800" dirty="0"/>
              <a:t>plně nahradil </a:t>
            </a:r>
            <a:r>
              <a:rPr lang="cs-CZ" sz="1800" dirty="0" err="1"/>
              <a:t>dívější</a:t>
            </a:r>
            <a:r>
              <a:rPr lang="cs-CZ" sz="1800" dirty="0"/>
              <a:t> zákon č. 38/2004 Sb.</a:t>
            </a:r>
          </a:p>
          <a:p>
            <a:r>
              <a:rPr lang="cs-CZ" sz="1800" dirty="0"/>
              <a:t>upravuje:</a:t>
            </a:r>
          </a:p>
          <a:p>
            <a:pPr lvl="1"/>
            <a:r>
              <a:rPr lang="cs-CZ" sz="1800" dirty="0"/>
              <a:t>distribuci pojištění a zajištění – jednotná pravidla pro pojistitele a zprostředkovatele</a:t>
            </a:r>
          </a:p>
          <a:p>
            <a:pPr lvl="1"/>
            <a:r>
              <a:rPr lang="cs-CZ" sz="1800" dirty="0"/>
              <a:t>práva a povinnosti při distribuci pojištění a zajištění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sz="1800" dirty="0"/>
              <a:t>nová kategorizace pojišťovacích zprostředkovatelů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sz="1800" dirty="0"/>
              <a:t>rozšíření povinností pojišťovacích zprostředkovatelů (především odbornost a informační povinnost)</a:t>
            </a:r>
          </a:p>
          <a:p>
            <a:pPr lvl="1"/>
            <a:r>
              <a:rPr lang="cs-CZ" sz="1800" dirty="0"/>
              <a:t>dohled v oblasti distribuce pojištění a zajištění</a:t>
            </a:r>
          </a:p>
        </p:txBody>
      </p:sp>
    </p:spTree>
    <p:extLst>
      <p:ext uri="{BB962C8B-B14F-4D97-AF65-F5344CB8AC3E}">
        <p14:creationId xmlns:p14="http://schemas.microsoft.com/office/powerpoint/2010/main" val="1951693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D1C83-C063-4FE3-BA15-D3A4EC99A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124744"/>
            <a:ext cx="6264696" cy="425218"/>
          </a:xfrm>
        </p:spPr>
        <p:txBody>
          <a:bodyPr/>
          <a:lstStyle/>
          <a:p>
            <a:r>
              <a:rPr lang="cs-CZ" sz="2800" dirty="0"/>
              <a:t>Základní změny v právní úpravě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C5DBD-6097-4A5D-B570-7E9FD8210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880" y="1988840"/>
            <a:ext cx="6902240" cy="3640316"/>
          </a:xfrm>
        </p:spPr>
        <p:txBody>
          <a:bodyPr>
            <a:noAutofit/>
          </a:bodyPr>
          <a:lstStyle/>
          <a:p>
            <a:r>
              <a:rPr lang="cs-CZ" sz="2000" dirty="0"/>
              <a:t>větší regulace zprostředkovatelské činnosti v pojišťovnictví za účelem větší ochrany spotřebitele (zájemce o pojištění)</a:t>
            </a:r>
          </a:p>
          <a:p>
            <a:r>
              <a:rPr lang="cs-CZ" sz="2000" dirty="0"/>
              <a:t>nabobtnání právní úpravy</a:t>
            </a:r>
          </a:p>
          <a:p>
            <a:pPr lvl="1"/>
            <a:r>
              <a:rPr lang="cs-CZ" sz="2000" dirty="0"/>
              <a:t>směrnice IMD 18 čl. → zákon č. 38/2004 Sb. 31§</a:t>
            </a:r>
          </a:p>
          <a:p>
            <a:pPr lvl="1"/>
            <a:r>
              <a:rPr lang="cs-CZ" sz="2000" dirty="0"/>
              <a:t>směrnice IDD 46 čl. → zákon č. 170/2018 Sb. 126§</a:t>
            </a:r>
          </a:p>
          <a:p>
            <a:pPr lvl="1"/>
            <a:r>
              <a:rPr lang="cs-CZ" sz="2000" dirty="0"/>
              <a:t>přímo účinná prováděcí nařízení EU (</a:t>
            </a:r>
            <a:r>
              <a:rPr lang="cs-CZ" sz="2000" dirty="0" err="1"/>
              <a:t>infolisty</a:t>
            </a:r>
            <a:r>
              <a:rPr lang="cs-CZ" sz="2000" dirty="0"/>
              <a:t> k neživotnímu pojištění)</a:t>
            </a:r>
          </a:p>
          <a:p>
            <a:r>
              <a:rPr lang="cs-CZ" sz="2000" dirty="0"/>
              <a:t>nově není upravena činnost samostatných likvidátorů poj. událostí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DÍLČÍ VĚCNÉ ZMĚNY, DETAILNĚJŠÍ POPIS, VÍCE POVINNOSTÍ</a:t>
            </a:r>
          </a:p>
        </p:txBody>
      </p:sp>
    </p:spTree>
    <p:extLst>
      <p:ext uri="{BB962C8B-B14F-4D97-AF65-F5344CB8AC3E}">
        <p14:creationId xmlns:p14="http://schemas.microsoft.com/office/powerpoint/2010/main" val="340593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Pojištění a jeho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Soukromé</a:t>
            </a:r>
          </a:p>
          <a:p>
            <a:pPr lvl="1"/>
            <a:r>
              <a:rPr lang="cs-CZ" dirty="0"/>
              <a:t>pojistné právo, pojistná smlouva</a:t>
            </a:r>
          </a:p>
          <a:p>
            <a:pPr lvl="1"/>
            <a:endParaRPr lang="cs-CZ" dirty="0"/>
          </a:p>
          <a:p>
            <a:r>
              <a:rPr lang="cs-CZ" dirty="0"/>
              <a:t>Veřejné</a:t>
            </a:r>
          </a:p>
          <a:p>
            <a:pPr lvl="1"/>
            <a:r>
              <a:rPr lang="cs-CZ" dirty="0"/>
              <a:t>sociální pojištění</a:t>
            </a:r>
          </a:p>
          <a:p>
            <a:pPr lvl="1"/>
            <a:r>
              <a:rPr lang="cs-CZ" dirty="0"/>
              <a:t>dohled v pojišťovnictví</a:t>
            </a:r>
          </a:p>
        </p:txBody>
      </p:sp>
    </p:spTree>
    <p:extLst>
      <p:ext uri="{BB962C8B-B14F-4D97-AF65-F5344CB8AC3E}">
        <p14:creationId xmlns:p14="http://schemas.microsoft.com/office/powerpoint/2010/main" val="885543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998970"/>
            <a:ext cx="7704856" cy="587566"/>
          </a:xfrm>
        </p:spPr>
        <p:txBody>
          <a:bodyPr>
            <a:normAutofit/>
          </a:bodyPr>
          <a:lstStyle/>
          <a:p>
            <a:r>
              <a:rPr lang="cs-CZ" sz="2400" dirty="0"/>
              <a:t>Kategorizace pojišťovacích zprostředkovatelů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F20C3D-9060-4528-B2C3-6B3923030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7835" y="1945870"/>
            <a:ext cx="3487340" cy="432197"/>
          </a:xfrm>
        </p:spPr>
        <p:txBody>
          <a:bodyPr/>
          <a:lstStyle/>
          <a:p>
            <a:r>
              <a:rPr lang="cs-CZ" sz="1800" dirty="0"/>
              <a:t>Zákon č. 38/2004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9884" y="2645100"/>
            <a:ext cx="3703241" cy="272811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vázaný pojišťovací zprostředkovatel</a:t>
            </a:r>
          </a:p>
          <a:p>
            <a:r>
              <a:rPr lang="cs-CZ" dirty="0"/>
              <a:t>podřízený pojišťovací zprostředkovatel</a:t>
            </a:r>
          </a:p>
          <a:p>
            <a:r>
              <a:rPr lang="cs-CZ" dirty="0"/>
              <a:t>výhradní pojišťovací agent</a:t>
            </a:r>
          </a:p>
          <a:p>
            <a:r>
              <a:rPr lang="cs-CZ" dirty="0"/>
              <a:t>pojišťovací agent</a:t>
            </a:r>
          </a:p>
          <a:p>
            <a:r>
              <a:rPr lang="cs-CZ" dirty="0"/>
              <a:t>pojišťovací makléř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F165E22-EFB3-49D0-9F5B-91488FD2B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48869" y="1961090"/>
            <a:ext cx="3498851" cy="432197"/>
          </a:xfrm>
        </p:spPr>
        <p:txBody>
          <a:bodyPr/>
          <a:lstStyle/>
          <a:p>
            <a:r>
              <a:rPr lang="cs-CZ" sz="1800" dirty="0">
                <a:solidFill>
                  <a:srgbClr val="92D050"/>
                </a:solidFill>
              </a:rPr>
              <a:t>Zákon č. 170/2018 Sb.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C8D3348-49C2-4B98-9518-467AB04EC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48580" y="2552383"/>
            <a:ext cx="3696891" cy="1912331"/>
          </a:xfrm>
        </p:spPr>
        <p:txBody>
          <a:bodyPr/>
          <a:lstStyle/>
          <a:p>
            <a:r>
              <a:rPr lang="cs-CZ" dirty="0"/>
              <a:t>samostatný zprostředkovatel</a:t>
            </a:r>
          </a:p>
          <a:p>
            <a:r>
              <a:rPr lang="cs-CZ" dirty="0"/>
              <a:t>vázaný zástupce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doplňkový pojišťovací zprostředkovatel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A0ED499-0AF8-428C-9F0C-90594B4DCBCC}"/>
              </a:ext>
            </a:extLst>
          </p:cNvPr>
          <p:cNvSpPr/>
          <p:nvPr/>
        </p:nvSpPr>
        <p:spPr>
          <a:xfrm>
            <a:off x="513159" y="4216630"/>
            <a:ext cx="7538642" cy="33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cs-CZ" sz="1500" dirty="0">
                <a:solidFill>
                  <a:schemeClr val="bg2">
                    <a:lumMod val="75000"/>
                  </a:schemeClr>
                </a:solidFill>
              </a:rPr>
              <a:t>zahraniční pojišťovací zprostředkovatel se sídlem v jiném členském státě</a:t>
            </a:r>
            <a:endParaRPr lang="cs-CZ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3C92FEA-9B65-45AA-8D4A-6B6EB67DDD36}"/>
              </a:ext>
            </a:extLst>
          </p:cNvPr>
          <p:cNvSpPr/>
          <p:nvPr/>
        </p:nvSpPr>
        <p:spPr>
          <a:xfrm>
            <a:off x="729060" y="4924762"/>
            <a:ext cx="6400800" cy="600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cs-CZ" sz="15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ZPRŮHLEDNĚNÍ A SJEDNOCENÍ POJMOSLOVÍ S FINANČNÍM TRHEM</a:t>
            </a:r>
            <a:endParaRPr lang="cs-CZ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9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064956"/>
            <a:ext cx="7246346" cy="709448"/>
          </a:xfrm>
        </p:spPr>
        <p:txBody>
          <a:bodyPr>
            <a:noAutofit/>
          </a:bodyPr>
          <a:lstStyle/>
          <a:p>
            <a:r>
              <a:rPr lang="cs-CZ" sz="2400" dirty="0"/>
              <a:t>Kategorizace pojišťovacích zprostředkovatelů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2204864"/>
            <a:ext cx="7246346" cy="35364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Zahraniční pojišťovací zprostředkovatel se sídlem v jiném členském státě</a:t>
            </a:r>
          </a:p>
          <a:p>
            <a:endParaRPr lang="cs-CZ" dirty="0"/>
          </a:p>
          <a:p>
            <a:r>
              <a:rPr lang="cs-CZ" dirty="0"/>
              <a:t>zachován v obou právních předpisech</a:t>
            </a:r>
          </a:p>
          <a:p>
            <a:r>
              <a:rPr lang="cs-CZ" dirty="0"/>
              <a:t>oprávnění udělené orgánem v domovském státě</a:t>
            </a:r>
          </a:p>
          <a:p>
            <a:r>
              <a:rPr lang="cs-CZ" dirty="0"/>
              <a:t>informační povinnost vůči orgánu dohledu v ČR</a:t>
            </a:r>
          </a:p>
          <a:p>
            <a:r>
              <a:rPr lang="cs-CZ" dirty="0"/>
              <a:t>činnost vykonává:</a:t>
            </a:r>
          </a:p>
          <a:p>
            <a:pPr lvl="1"/>
            <a:r>
              <a:rPr lang="cs-CZ" dirty="0"/>
              <a:t>na základě svobody usazování (zakládání poboček)</a:t>
            </a:r>
          </a:p>
          <a:p>
            <a:pPr lvl="1"/>
            <a:r>
              <a:rPr lang="cs-CZ" dirty="0"/>
              <a:t>na základě svobody dočasně poskytovat služby</a:t>
            </a:r>
          </a:p>
        </p:txBody>
      </p:sp>
    </p:spTree>
    <p:extLst>
      <p:ext uri="{BB962C8B-B14F-4D97-AF65-F5344CB8AC3E}">
        <p14:creationId xmlns:p14="http://schemas.microsoft.com/office/powerpoint/2010/main" val="35062839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908720"/>
            <a:ext cx="7344816" cy="709448"/>
          </a:xfrm>
        </p:spPr>
        <p:txBody>
          <a:bodyPr>
            <a:noAutofit/>
          </a:bodyPr>
          <a:lstStyle/>
          <a:p>
            <a:r>
              <a:rPr lang="cs-CZ" sz="2400" dirty="0"/>
              <a:t>Kategorizace pojišťovacích zprostředkovatelů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616" y="2060848"/>
            <a:ext cx="7568588" cy="4392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6000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Samostatný zprostředkovatel</a:t>
            </a:r>
          </a:p>
          <a:p>
            <a:pPr marL="0" indent="0">
              <a:buNone/>
            </a:pPr>
            <a:r>
              <a:rPr lang="cs-CZ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6 - § 14 zákona č. 170/2018 Sb.)</a:t>
            </a:r>
          </a:p>
          <a:p>
            <a:endParaRPr lang="cs-CZ" dirty="0"/>
          </a:p>
          <a:p>
            <a:r>
              <a:rPr lang="cs-CZ" sz="5000" dirty="0"/>
              <a:t>vystupuje jako PA – zastupuje pojišťovnu, se kterou musí mít písemnou smlouvu</a:t>
            </a:r>
          </a:p>
          <a:p>
            <a:r>
              <a:rPr lang="cs-CZ" sz="5000" dirty="0"/>
              <a:t>vystupuje jako PM – zastupuje zákazníka, se kterým musí mít písemnou smlouvu</a:t>
            </a:r>
          </a:p>
          <a:p>
            <a:r>
              <a:rPr lang="cs-CZ" sz="5000" dirty="0"/>
              <a:t>jeden subjekt může být zároveň PA i PM, ale nikoli v rámci jednoho pojištění</a:t>
            </a:r>
          </a:p>
          <a:p>
            <a:r>
              <a:rPr lang="cs-CZ" sz="5000" dirty="0"/>
              <a:t>princip odměňování a inkasování pojistného zachován</a:t>
            </a:r>
          </a:p>
          <a:p>
            <a:r>
              <a:rPr lang="cs-CZ" sz="5000" dirty="0"/>
              <a:t>za škodu způsobenou svou činností odpovídá sám – povinné pojištění</a:t>
            </a:r>
          </a:p>
          <a:p>
            <a:r>
              <a:rPr lang="cs-CZ" sz="5000" dirty="0"/>
              <a:t>může být zastoupen pracovníkem, vázaným zástupcem nebo doplňkovým pojišťovacím zprostředkovatelem</a:t>
            </a:r>
          </a:p>
          <a:p>
            <a:r>
              <a:rPr lang="cs-CZ" sz="5000" dirty="0"/>
              <a:t>prokazování odborné způsobilosti se mění</a:t>
            </a:r>
          </a:p>
        </p:txBody>
      </p:sp>
    </p:spTree>
    <p:extLst>
      <p:ext uri="{BB962C8B-B14F-4D97-AF65-F5344CB8AC3E}">
        <p14:creationId xmlns:p14="http://schemas.microsoft.com/office/powerpoint/2010/main" val="1046807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496" y="1148248"/>
            <a:ext cx="6444868" cy="709448"/>
          </a:xfrm>
        </p:spPr>
        <p:txBody>
          <a:bodyPr>
            <a:normAutofit/>
          </a:bodyPr>
          <a:lstStyle/>
          <a:p>
            <a:r>
              <a:rPr lang="cs-CZ" sz="1800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988840"/>
            <a:ext cx="7568588" cy="35364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Vázaný zástupce </a:t>
            </a:r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15 - § 23 zákona č. 170/2018 Sb.)</a:t>
            </a:r>
          </a:p>
          <a:p>
            <a:endParaRPr lang="cs-CZ" dirty="0"/>
          </a:p>
          <a:p>
            <a:r>
              <a:rPr lang="cs-CZ" dirty="0"/>
              <a:t>zastupuje pouze jednoho jediného zastoupeného (buď SZ, nebo pojistitele)</a:t>
            </a:r>
          </a:p>
          <a:p>
            <a:r>
              <a:rPr lang="cs-CZ" dirty="0"/>
              <a:t>obecné znaky PPZ / VPZ zůstávají zachovány</a:t>
            </a:r>
          </a:p>
          <a:p>
            <a:pPr lvl="1"/>
            <a:r>
              <a:rPr lang="cs-CZ" dirty="0"/>
              <a:t>neinkasuje pojistné</a:t>
            </a:r>
          </a:p>
          <a:p>
            <a:pPr lvl="1"/>
            <a:r>
              <a:rPr lang="cs-CZ" dirty="0"/>
              <a:t>za škodu způsobenou jeho činností odpovídá zastoupený</a:t>
            </a:r>
          </a:p>
          <a:p>
            <a:pPr lvl="1"/>
            <a:r>
              <a:rPr lang="cs-CZ" dirty="0"/>
              <a:t>může být zastoupen pouze pracovníkem, </a:t>
            </a:r>
          </a:p>
          <a:p>
            <a:r>
              <a:rPr lang="cs-CZ" dirty="0"/>
              <a:t>prokazování odborné způsobilosti se mění</a:t>
            </a:r>
          </a:p>
        </p:txBody>
      </p:sp>
    </p:spTree>
    <p:extLst>
      <p:ext uri="{BB962C8B-B14F-4D97-AF65-F5344CB8AC3E}">
        <p14:creationId xmlns:p14="http://schemas.microsoft.com/office/powerpoint/2010/main" val="16865056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52" y="1916832"/>
            <a:ext cx="7568588" cy="35364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Doplňkový pojišťovací zprostředkovatel</a:t>
            </a: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24 - § 32 zákona č. 170/2018 Sb.)</a:t>
            </a:r>
          </a:p>
          <a:p>
            <a:endParaRPr lang="cs-CZ" dirty="0"/>
          </a:p>
          <a:p>
            <a:r>
              <a:rPr lang="cs-CZ" dirty="0"/>
              <a:t>nová kategorie, speciální typ zavedený především kvůli leasingovým společnostem</a:t>
            </a:r>
          </a:p>
          <a:p>
            <a:r>
              <a:rPr lang="cs-CZ" dirty="0"/>
              <a:t>je oprávněn zprostředkovávat pouze takové pojištění, které je doplňkovou službou k jiné hlavní službě nebo k prodávanému zboží</a:t>
            </a:r>
          </a:p>
          <a:p>
            <a:r>
              <a:rPr lang="cs-CZ" dirty="0"/>
              <a:t>může zastupovat více zastoupených</a:t>
            </a:r>
          </a:p>
          <a:p>
            <a:r>
              <a:rPr lang="cs-CZ" dirty="0"/>
              <a:t>za škodu způsobenou jeho činností odpovídá zastoupený</a:t>
            </a:r>
          </a:p>
          <a:p>
            <a:r>
              <a:rPr lang="cs-CZ" dirty="0"/>
              <a:t>může být zastoupen jen pracovníkem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66A7CD8-D18B-49FA-88FA-C31549DCA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98880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528" y="980728"/>
            <a:ext cx="7864936" cy="709448"/>
          </a:xfrm>
        </p:spPr>
        <p:txBody>
          <a:bodyPr>
            <a:normAutofit/>
          </a:bodyPr>
          <a:lstStyle/>
          <a:p>
            <a:r>
              <a:rPr lang="cs-CZ" sz="2400" dirty="0"/>
              <a:t>Povinnosti pojišťovacích zprostředkovatelů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28" y="1916832"/>
            <a:ext cx="7634689" cy="4536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Zápis do registru vedeném orgánem dohledu</a:t>
            </a:r>
          </a:p>
          <a:p>
            <a:pPr marL="0" indent="0">
              <a:buNone/>
            </a:pP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75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žádné zásadní změny – registr zřízený zákonem č. 38/2004 Sb. se považuje i za registr dle zákona č. 170/2018 Sb.</a:t>
            </a:r>
          </a:p>
          <a:p>
            <a:r>
              <a:rPr lang="cs-CZ" dirty="0"/>
              <a:t>registr nadále vede orgán dohledu (ČNB) a nadále je veřejný</a:t>
            </a:r>
          </a:p>
          <a:p>
            <a:r>
              <a:rPr lang="cs-CZ" dirty="0"/>
              <a:t>nově má zprostředkovatel povinnost každoročně prodlužovat registraci (správní poplatek), jinak registrace zaniká (nyní „mrtvé duše“)</a:t>
            </a:r>
          </a:p>
          <a:p>
            <a:r>
              <a:rPr lang="cs-CZ" dirty="0"/>
              <a:t>přechod na nová oprávnění:</a:t>
            </a:r>
          </a:p>
          <a:p>
            <a:pPr lvl="1"/>
            <a:r>
              <a:rPr lang="cs-CZ" dirty="0"/>
              <a:t>PA a PM byli automaticky překlopeni na SZ, pokud nesdělili, že se jím nechtějí stát</a:t>
            </a:r>
          </a:p>
          <a:p>
            <a:pPr lvl="1"/>
            <a:r>
              <a:rPr lang="cs-CZ" dirty="0"/>
              <a:t>některé nové povinnosti musí SZ oznamovat ČNB až při prodloužení oprávnění</a:t>
            </a:r>
          </a:p>
          <a:p>
            <a:pPr lvl="1">
              <a:spcAft>
                <a:spcPts val="0"/>
              </a:spcAft>
            </a:pPr>
            <a:r>
              <a:rPr lang="cs-CZ" dirty="0"/>
              <a:t>za původní VPZ, PPZ a VPA musel zastoupený podat žádost, aby se stali VZ </a:t>
            </a:r>
          </a:p>
          <a:p>
            <a:pPr marL="536972" lvl="1" indent="0">
              <a:spcBef>
                <a:spcPts val="0"/>
              </a:spcBef>
              <a:buNone/>
            </a:pPr>
            <a:r>
              <a:rPr lang="cs-CZ" dirty="0"/>
              <a:t>(pravidlo „kdo dřív přijde, ten dřív mele“)</a:t>
            </a:r>
          </a:p>
        </p:txBody>
      </p:sp>
    </p:spTree>
    <p:extLst>
      <p:ext uri="{BB962C8B-B14F-4D97-AF65-F5344CB8AC3E}">
        <p14:creationId xmlns:p14="http://schemas.microsoft.com/office/powerpoint/2010/main" val="27965223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512" y="1005209"/>
            <a:ext cx="7359895" cy="587566"/>
          </a:xfrm>
        </p:spPr>
        <p:txBody>
          <a:bodyPr>
            <a:noAutofit/>
          </a:bodyPr>
          <a:lstStyle/>
          <a:p>
            <a:r>
              <a:rPr lang="cs-CZ" sz="2400" dirty="0"/>
              <a:t>Povinnosti pojišťovacích zprostředkovatelů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F20C3D-9060-4528-B2C3-6B3923030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2007692"/>
            <a:ext cx="3487340" cy="319484"/>
          </a:xfrm>
        </p:spPr>
        <p:txBody>
          <a:bodyPr/>
          <a:lstStyle/>
          <a:p>
            <a:r>
              <a:rPr lang="cs-CZ" sz="2000" dirty="0"/>
              <a:t>Zákon č. 38/2004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592" y="2817387"/>
            <a:ext cx="3927209" cy="3923981"/>
          </a:xfrm>
        </p:spPr>
        <p:txBody>
          <a:bodyPr>
            <a:normAutofit/>
          </a:bodyPr>
          <a:lstStyle/>
          <a:p>
            <a:r>
              <a:rPr lang="cs-CZ" sz="1600" dirty="0"/>
              <a:t>všeobecné znalosti = doklad o ukončení SŠ</a:t>
            </a:r>
          </a:p>
          <a:p>
            <a:r>
              <a:rPr lang="cs-CZ" sz="1600" dirty="0"/>
              <a:t>odborné znalosti = odborná zkouška nebo odborné vzdělání (SŠ / VŠ v oboru pojišťovnictví, finančních služeb nebo příbuzných oborů)</a:t>
            </a:r>
          </a:p>
          <a:p>
            <a:r>
              <a:rPr lang="cs-CZ" sz="1600" dirty="0"/>
              <a:t>po 5 letech doškolovací kurz a prodloužení odborné způsobilosti</a:t>
            </a:r>
          </a:p>
          <a:p>
            <a:r>
              <a:rPr lang="cs-CZ" sz="1600" dirty="0"/>
              <a:t>3 kvalifikační stupně odborné způsobilosti (základní, střední, vyšší) dle kategorie pojišťovacího zprostředkovatele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F165E22-EFB3-49D0-9F5B-91488FD2B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71412" y="2028547"/>
            <a:ext cx="3573444" cy="319485"/>
          </a:xfrm>
        </p:spPr>
        <p:txBody>
          <a:bodyPr/>
          <a:lstStyle/>
          <a:p>
            <a:r>
              <a:rPr lang="cs-CZ" sz="2000" dirty="0">
                <a:solidFill>
                  <a:srgbClr val="92D050"/>
                </a:solidFill>
              </a:rPr>
              <a:t>Zákon č. 170/2018 Sb.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C8D3348-49C2-4B98-9518-467AB04EC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47965" y="2718170"/>
            <a:ext cx="3696891" cy="3807174"/>
          </a:xfrm>
        </p:spPr>
        <p:txBody>
          <a:bodyPr>
            <a:noAutofit/>
          </a:bodyPr>
          <a:lstStyle/>
          <a:p>
            <a:r>
              <a:rPr lang="cs-CZ" sz="1600" dirty="0"/>
              <a:t>všeobecné znalosti = maturitní zkouška</a:t>
            </a:r>
          </a:p>
          <a:p>
            <a:r>
              <a:rPr lang="cs-CZ" sz="1600" dirty="0"/>
              <a:t>odborné znalosti = pouze písemná odborná zkouška u akreditované osoby (nelze ji nahradit uznáním odborného vzdělání)</a:t>
            </a:r>
          </a:p>
          <a:p>
            <a:r>
              <a:rPr lang="cs-CZ" sz="1600" dirty="0"/>
              <a:t>povinnost následného vzdělávání u akreditované osoby (15h / osoba / rok)</a:t>
            </a:r>
          </a:p>
          <a:p>
            <a:r>
              <a:rPr lang="cs-CZ" sz="1600" dirty="0"/>
              <a:t>odborná způsobilost se prokazuje v rozsahu dle skupin odbornosti</a:t>
            </a:r>
          </a:p>
          <a:p>
            <a:r>
              <a:rPr lang="cs-CZ" sz="1600" dirty="0"/>
              <a:t>pokud se osoba nebude 3 roky reálně podílet na distribuci pojištění, svou odbornou způsobilost ztrácí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BB6B6F03-E9D4-4841-9ABA-B4F20E707677}"/>
              </a:ext>
            </a:extLst>
          </p:cNvPr>
          <p:cNvSpPr/>
          <p:nvPr/>
        </p:nvSpPr>
        <p:spPr>
          <a:xfrm>
            <a:off x="289192" y="5155694"/>
            <a:ext cx="7175960" cy="600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450"/>
              </a:spcBef>
            </a:pPr>
            <a:r>
              <a:rPr lang="cs-CZ" sz="15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přechodné období:</a:t>
            </a:r>
          </a:p>
          <a:p>
            <a:pPr>
              <a:lnSpc>
                <a:spcPct val="115000"/>
              </a:lnSpc>
            </a:pPr>
            <a:r>
              <a:rPr lang="cs-CZ" sz="15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až na 2 roky po účinnosti zákona</a:t>
            </a:r>
            <a:endParaRPr lang="cs-CZ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8CDBFD7-C1D3-4C5F-9C2B-4C6215FE0ED2}"/>
              </a:ext>
            </a:extLst>
          </p:cNvPr>
          <p:cNvSpPr/>
          <p:nvPr/>
        </p:nvSpPr>
        <p:spPr>
          <a:xfrm>
            <a:off x="1830887" y="1442259"/>
            <a:ext cx="433115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500" u="sng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Odborná způsobilost</a:t>
            </a:r>
          </a:p>
        </p:txBody>
      </p:sp>
    </p:spTree>
    <p:extLst>
      <p:ext uri="{BB962C8B-B14F-4D97-AF65-F5344CB8AC3E}">
        <p14:creationId xmlns:p14="http://schemas.microsoft.com/office/powerpoint/2010/main" val="33863963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1" y="1131924"/>
            <a:ext cx="7116481" cy="587566"/>
          </a:xfrm>
        </p:spPr>
        <p:txBody>
          <a:bodyPr>
            <a:normAutofit/>
          </a:bodyPr>
          <a:lstStyle/>
          <a:p>
            <a:r>
              <a:rPr lang="cs-CZ" sz="2400" dirty="0"/>
              <a:t>Povinnosti pojišťovacích zprostředkovatelů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F20C3D-9060-4528-B2C3-6B3923030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0491" y="2075344"/>
            <a:ext cx="3487340" cy="432197"/>
          </a:xfrm>
        </p:spPr>
        <p:txBody>
          <a:bodyPr/>
          <a:lstStyle/>
          <a:p>
            <a:r>
              <a:rPr lang="cs-CZ" sz="1800" dirty="0"/>
              <a:t>Zákon č. 38/2004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8731" y="2798321"/>
            <a:ext cx="3770217" cy="379903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před uzavření PS, příp. při její změně – identifikační údaje, registrace ČNB, podíly na hlasovacích právech a kapitálu pojišťovny a naopak, postupy podání stížnosti, způsob odměňování</a:t>
            </a:r>
          </a:p>
          <a:p>
            <a:r>
              <a:rPr lang="cs-CZ" dirty="0"/>
              <a:t>analýza konkurenčních produktů </a:t>
            </a:r>
          </a:p>
          <a:p>
            <a:r>
              <a:rPr lang="cs-CZ" dirty="0"/>
              <a:t>v jakém postavení jedná (PA / PM)</a:t>
            </a:r>
          </a:p>
          <a:p>
            <a:r>
              <a:rPr lang="cs-CZ" dirty="0"/>
              <a:t>identifikace požadavků a potřeb zájemce o pojištění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F165E22-EFB3-49D0-9F5B-91488FD2B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17122" y="2020095"/>
            <a:ext cx="3498851" cy="432197"/>
          </a:xfrm>
        </p:spPr>
        <p:txBody>
          <a:bodyPr/>
          <a:lstStyle/>
          <a:p>
            <a:r>
              <a:rPr lang="cs-CZ" sz="1800" dirty="0">
                <a:solidFill>
                  <a:srgbClr val="92D050"/>
                </a:solidFill>
              </a:rPr>
              <a:t>Zákon č. 170/2018 Sb.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C8D3348-49C2-4B98-9518-467AB04EC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0813" y="2752897"/>
            <a:ext cx="3696891" cy="3700439"/>
          </a:xfrm>
        </p:spPr>
        <p:txBody>
          <a:bodyPr>
            <a:noAutofit/>
          </a:bodyPr>
          <a:lstStyle/>
          <a:p>
            <a:r>
              <a:rPr lang="cs-CZ" sz="1800" dirty="0"/>
              <a:t>rozšíření, informační povinnost řešena v několika kategoriích</a:t>
            </a:r>
          </a:p>
          <a:p>
            <a:r>
              <a:rPr lang="cs-CZ" sz="1800" dirty="0"/>
              <a:t>záznam z každého jednání, které vede ke sjednání nebo podstatné změně PS</a:t>
            </a:r>
          </a:p>
          <a:p>
            <a:r>
              <a:rPr lang="cs-CZ" sz="1800" dirty="0"/>
              <a:t>důraz na informace o postavení PZ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důraz také na poskytnutí informací </a:t>
            </a:r>
          </a:p>
          <a:p>
            <a:pPr marL="198835" indent="0">
              <a:spcBef>
                <a:spcPts val="0"/>
              </a:spcBef>
              <a:buNone/>
            </a:pPr>
            <a:r>
              <a:rPr lang="cs-CZ" sz="1800" dirty="0"/>
              <a:t>s dostatečným předstihem</a:t>
            </a:r>
          </a:p>
          <a:p>
            <a:r>
              <a:rPr lang="cs-CZ" sz="1800" dirty="0"/>
              <a:t>analýza požadavků, cílů a potřeb zákazníka; rizik a rizikové tolerance; finanční situace zákazníka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3C92FEA-9B65-45AA-8D4A-6B6EB67DDD36}"/>
              </a:ext>
            </a:extLst>
          </p:cNvPr>
          <p:cNvSpPr/>
          <p:nvPr/>
        </p:nvSpPr>
        <p:spPr>
          <a:xfrm>
            <a:off x="1900312" y="1719490"/>
            <a:ext cx="433115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500" u="sng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Informační povinnosti vůči zájemci o pojištění</a:t>
            </a:r>
          </a:p>
        </p:txBody>
      </p:sp>
    </p:spTree>
    <p:extLst>
      <p:ext uri="{BB962C8B-B14F-4D97-AF65-F5344CB8AC3E}">
        <p14:creationId xmlns:p14="http://schemas.microsoft.com/office/powerpoint/2010/main" val="28184095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112" y="1055321"/>
            <a:ext cx="6054576" cy="587566"/>
          </a:xfrm>
        </p:spPr>
        <p:txBody>
          <a:bodyPr>
            <a:normAutofit/>
          </a:bodyPr>
          <a:lstStyle/>
          <a:p>
            <a:pPr algn="ctr"/>
            <a:r>
              <a:rPr lang="cs-CZ" sz="1800" dirty="0"/>
              <a:t>Povinnosti pojišťovacích zprostředkovatelů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F20C3D-9060-4528-B2C3-6B3923030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2137024"/>
            <a:ext cx="3487340" cy="432197"/>
          </a:xfrm>
        </p:spPr>
        <p:txBody>
          <a:bodyPr/>
          <a:lstStyle/>
          <a:p>
            <a:r>
              <a:rPr lang="cs-CZ" sz="1800" dirty="0"/>
              <a:t>Zákon č. 38/2004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9544" y="3022064"/>
            <a:ext cx="3703241" cy="2999224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povinné pojištění PM vždy</a:t>
            </a:r>
          </a:p>
          <a:p>
            <a:r>
              <a:rPr lang="cs-CZ" dirty="0"/>
              <a:t>povinné pojištění PA, pokud odpovědnost nepřevzala pojišťovna</a:t>
            </a:r>
          </a:p>
          <a:p>
            <a:r>
              <a:rPr lang="cs-CZ" dirty="0"/>
              <a:t>min. limity 1,2 mil. EUR na jednu pojistnou událost, 1,7 mil. EUR na všechny pojistné události za rok</a:t>
            </a:r>
          </a:p>
          <a:p>
            <a:r>
              <a:rPr lang="cs-CZ" dirty="0"/>
              <a:t>max. spoluúčast 1% z limitu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F165E22-EFB3-49D0-9F5B-91488FD2B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51081" y="2116377"/>
            <a:ext cx="3498851" cy="432197"/>
          </a:xfrm>
        </p:spPr>
        <p:txBody>
          <a:bodyPr/>
          <a:lstStyle/>
          <a:p>
            <a:r>
              <a:rPr lang="cs-CZ" sz="1800" dirty="0">
                <a:solidFill>
                  <a:srgbClr val="92D050"/>
                </a:solidFill>
              </a:rPr>
              <a:t>Zákon č. 170/2018 Sb.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C8D3348-49C2-4B98-9518-467AB04EC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07489" y="3022064"/>
            <a:ext cx="3696891" cy="343127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povinné pojištění pro SZ bez výjimky</a:t>
            </a:r>
          </a:p>
          <a:p>
            <a:r>
              <a:rPr lang="cs-CZ" dirty="0"/>
              <a:t>min. limity 1,25 mil. EUR na jednu pojistnou událost, 1,85 mil. EUR na všechny pojistné události za rok</a:t>
            </a:r>
          </a:p>
          <a:p>
            <a:r>
              <a:rPr lang="cs-CZ" dirty="0"/>
              <a:t>max. spoluúčast 5 000 Kč, nebo 1% z pojistného plnění</a:t>
            </a:r>
          </a:p>
        </p:txBody>
      </p:sp>
    </p:spTree>
    <p:extLst>
      <p:ext uri="{BB962C8B-B14F-4D97-AF65-F5344CB8AC3E}">
        <p14:creationId xmlns:p14="http://schemas.microsoft.com/office/powerpoint/2010/main" val="5334178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20ADE-60BE-4829-A8B9-E523B8C0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518" y="1163507"/>
            <a:ext cx="3735498" cy="587566"/>
          </a:xfrm>
        </p:spPr>
        <p:txBody>
          <a:bodyPr>
            <a:normAutofit/>
          </a:bodyPr>
          <a:lstStyle/>
          <a:p>
            <a:r>
              <a:rPr lang="cs-CZ" sz="2400" dirty="0"/>
              <a:t>Dohled a sankce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F20C3D-9060-4528-B2C3-6B3923030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584" y="2204864"/>
            <a:ext cx="3487340" cy="432197"/>
          </a:xfrm>
        </p:spPr>
        <p:txBody>
          <a:bodyPr/>
          <a:lstStyle/>
          <a:p>
            <a:r>
              <a:rPr lang="cs-CZ" sz="1800" dirty="0"/>
              <a:t>Zákon č. 38/2004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352F-0BC5-4FF8-99D5-716ACB935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7170" y="3157590"/>
            <a:ext cx="3703241" cy="201953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pořádková pokuta za znemožnění nebo ztížení výkonu dohledu (5 mil. Kč, v souhrnu až 20 mil. Kč)</a:t>
            </a:r>
          </a:p>
          <a:p>
            <a:r>
              <a:rPr lang="cs-CZ" dirty="0"/>
              <a:t>sankce za přestupek (dle typu 1 – 10 mil. Kč)</a:t>
            </a:r>
          </a:p>
          <a:p>
            <a:pPr>
              <a:spcAft>
                <a:spcPts val="0"/>
              </a:spcAft>
            </a:pPr>
            <a:r>
              <a:rPr lang="cs-CZ" dirty="0"/>
              <a:t>pokuta za porušení mlčenlivosti </a:t>
            </a:r>
          </a:p>
          <a:p>
            <a:pPr marL="198835" indent="0">
              <a:spcBef>
                <a:spcPts val="0"/>
              </a:spcBef>
              <a:buNone/>
            </a:pPr>
            <a:r>
              <a:rPr lang="cs-CZ" dirty="0"/>
              <a:t>(500 000 Kč)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F165E22-EFB3-49D0-9F5B-91488FD2B2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04048" y="2204864"/>
            <a:ext cx="3498851" cy="432197"/>
          </a:xfrm>
        </p:spPr>
        <p:txBody>
          <a:bodyPr/>
          <a:lstStyle/>
          <a:p>
            <a:r>
              <a:rPr lang="cs-CZ" sz="1800" dirty="0">
                <a:solidFill>
                  <a:srgbClr val="92D050"/>
                </a:solidFill>
              </a:rPr>
              <a:t>Zákon č. 170/2018 Sb.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C8D3348-49C2-4B98-9518-467AB04EC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05027" y="3211173"/>
            <a:ext cx="3696891" cy="2019534"/>
          </a:xfrm>
        </p:spPr>
        <p:txBody>
          <a:bodyPr>
            <a:noAutofit/>
          </a:bodyPr>
          <a:lstStyle/>
          <a:p>
            <a:r>
              <a:rPr lang="cs-CZ" sz="1800" dirty="0"/>
              <a:t>sankce za přestupek – širší vymezení (dle typu 1 – 10 mil. Kč)</a:t>
            </a:r>
          </a:p>
          <a:p>
            <a:pPr>
              <a:spcAft>
                <a:spcPts val="0"/>
              </a:spcAft>
            </a:pPr>
            <a:r>
              <a:rPr lang="cs-CZ" sz="1800" dirty="0"/>
              <a:t>sankce za přestupek týkající se rezervotvorného pojištění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FO až 18 920 000 Kč</a:t>
            </a:r>
          </a:p>
          <a:p>
            <a:pPr lvl="1">
              <a:spcBef>
                <a:spcPts val="0"/>
              </a:spcBef>
            </a:pPr>
            <a:r>
              <a:rPr lang="cs-CZ" sz="1800" dirty="0"/>
              <a:t>PO až 135 125 000 Kč</a:t>
            </a:r>
          </a:p>
        </p:txBody>
      </p:sp>
    </p:spTree>
    <p:extLst>
      <p:ext uri="{BB962C8B-B14F-4D97-AF65-F5344CB8AC3E}">
        <p14:creationId xmlns:p14="http://schemas.microsoft.com/office/powerpoint/2010/main" val="127576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Zákon o pojišťovnictví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cs-CZ" b="1" dirty="0"/>
              <a:t>implementuje</a:t>
            </a:r>
            <a:r>
              <a:rPr lang="cs-CZ" dirty="0"/>
              <a:t> příslušné předpisy Evropská unie </a:t>
            </a:r>
          </a:p>
          <a:p>
            <a:pPr marL="385763" indent="-385763">
              <a:buAutoNum type="arabicPeriod"/>
            </a:pPr>
            <a:r>
              <a:rPr lang="cs-CZ" b="1" dirty="0"/>
              <a:t>navazuje </a:t>
            </a:r>
            <a:r>
              <a:rPr lang="cs-CZ" dirty="0"/>
              <a:t>na přímo použitelný předpis Evropské unie</a:t>
            </a:r>
          </a:p>
          <a:p>
            <a:pPr marL="385763" indent="-385763">
              <a:buAutoNum type="arabicPeriod"/>
            </a:pPr>
            <a:r>
              <a:rPr lang="cs-CZ" b="1" dirty="0"/>
              <a:t>upravuje</a:t>
            </a:r>
            <a:r>
              <a:rPr lang="cs-CZ" dirty="0"/>
              <a:t>:</a:t>
            </a:r>
          </a:p>
          <a:p>
            <a:pPr marL="385763" indent="-385763">
              <a:buAutoNum type="alphaLcParenR"/>
            </a:pPr>
            <a:r>
              <a:rPr lang="cs-CZ" dirty="0"/>
              <a:t>provozování pojišťovací činnosti,</a:t>
            </a:r>
          </a:p>
          <a:p>
            <a:pPr marL="385763" indent="-385763">
              <a:buAutoNum type="alphaLcParenR"/>
            </a:pPr>
            <a:r>
              <a:rPr lang="cs-CZ" dirty="0"/>
              <a:t>provozování zajišťovací činnosti,</a:t>
            </a:r>
          </a:p>
          <a:p>
            <a:pPr marL="385763" indent="-385763">
              <a:buAutoNum type="alphaLcParenR"/>
            </a:pPr>
            <a:r>
              <a:rPr lang="cs-CZ" dirty="0"/>
              <a:t>výkon dohledu v pojišťovnictví.</a:t>
            </a:r>
          </a:p>
        </p:txBody>
      </p:sp>
    </p:spTree>
    <p:extLst>
      <p:ext uri="{BB962C8B-B14F-4D97-AF65-F5344CB8AC3E}">
        <p14:creationId xmlns:p14="http://schemas.microsoft.com/office/powerpoint/2010/main" val="18208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Tuzemci</a:t>
            </a:r>
          </a:p>
          <a:p>
            <a:r>
              <a:rPr lang="cs-CZ" dirty="0"/>
              <a:t>Cizozemci na základě principu single </a:t>
            </a:r>
            <a:r>
              <a:rPr lang="cs-CZ" dirty="0" err="1"/>
              <a:t>passport</a:t>
            </a:r>
            <a:r>
              <a:rPr lang="cs-CZ" dirty="0"/>
              <a:t> (EU, EEA)</a:t>
            </a:r>
          </a:p>
          <a:p>
            <a:r>
              <a:rPr lang="cs-CZ" dirty="0"/>
              <a:t>Cizozemci z třetích 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6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vymezení působnosti 1/2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nemocenské pojištění,</a:t>
            </a:r>
          </a:p>
          <a:p>
            <a:r>
              <a:rPr lang="cs-CZ" sz="2800" dirty="0"/>
              <a:t>důchodové pojištění, </a:t>
            </a:r>
          </a:p>
          <a:p>
            <a:r>
              <a:rPr lang="cs-CZ" sz="2800" dirty="0"/>
              <a:t>penzijní připojištění se státním příspěvkem, </a:t>
            </a:r>
          </a:p>
          <a:p>
            <a:r>
              <a:rPr lang="cs-CZ" sz="2800" dirty="0"/>
              <a:t>důchodové spoření, </a:t>
            </a:r>
          </a:p>
          <a:p>
            <a:r>
              <a:rPr lang="cs-CZ" sz="2800" dirty="0"/>
              <a:t>doplňkové penzijní spoření, </a:t>
            </a:r>
          </a:p>
          <a:p>
            <a:r>
              <a:rPr lang="cs-CZ" sz="2800" dirty="0"/>
              <a:t>zaměstnanecké penzijní pojištění, </a:t>
            </a:r>
          </a:p>
          <a:p>
            <a:r>
              <a:rPr lang="cs-CZ" sz="2800" dirty="0"/>
              <a:t>úrazové pojištění zaměstnanců, </a:t>
            </a:r>
          </a:p>
          <a:p>
            <a:r>
              <a:rPr lang="cs-CZ" sz="2800" dirty="0"/>
              <a:t>veřejné zdravotní pojištění.</a:t>
            </a:r>
          </a:p>
        </p:txBody>
      </p:sp>
    </p:spTree>
    <p:extLst>
      <p:ext uri="{BB962C8B-B14F-4D97-AF65-F5344CB8AC3E}">
        <p14:creationId xmlns:p14="http://schemas.microsoft.com/office/powerpoint/2010/main" val="168172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vymezení působnosti 2/2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1200"/>
            <a:ext cx="7927032" cy="4114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 Činnost:</a:t>
            </a:r>
          </a:p>
          <a:p>
            <a:r>
              <a:rPr lang="cs-CZ" b="1" dirty="0"/>
              <a:t>Vzájemných pojišťoven </a:t>
            </a:r>
            <a:r>
              <a:rPr lang="cs-CZ" dirty="0"/>
              <a:t>= pojišťovny vykonávající svoji činnost na principu vzájemnosti, u kterých se plnění mění podle dostupných zdrojů a které vyžadují, aby každý z jejich členů platil stejný příspěvek,</a:t>
            </a:r>
          </a:p>
          <a:p>
            <a:r>
              <a:rPr lang="cs-CZ" b="1" dirty="0"/>
              <a:t>Garančního systému finančního trhu</a:t>
            </a:r>
            <a:r>
              <a:rPr lang="cs-CZ" dirty="0"/>
              <a:t>,</a:t>
            </a:r>
          </a:p>
          <a:p>
            <a:r>
              <a:rPr lang="cs-CZ" b="1" dirty="0"/>
              <a:t>Garančního fondu obchodníků s cennými papíry</a:t>
            </a:r>
            <a:r>
              <a:rPr lang="cs-CZ" dirty="0"/>
              <a:t>,</a:t>
            </a:r>
          </a:p>
          <a:p>
            <a:r>
              <a:rPr lang="cs-CZ" b="1" dirty="0"/>
              <a:t>Institucí jiných než pojišťoven </a:t>
            </a:r>
            <a:r>
              <a:rPr lang="cs-CZ" dirty="0"/>
              <a:t>podle §2/2 </a:t>
            </a:r>
            <a:r>
              <a:rPr lang="cs-CZ" dirty="0" err="1"/>
              <a:t>Zpoj</a:t>
            </a:r>
            <a:r>
              <a:rPr lang="cs-CZ" dirty="0"/>
              <a:t>, (asistence)</a:t>
            </a:r>
          </a:p>
          <a:p>
            <a:r>
              <a:rPr lang="cs-CZ" b="1" dirty="0"/>
              <a:t>uskupení bez právní osobnosti spočívající v poskytování vzájemného zabezpečení pro své členy</a:t>
            </a:r>
            <a:r>
              <a:rPr lang="cs-CZ" dirty="0"/>
              <a:t>, a to bez povinnosti platit pojistné nebo vytvářet technické rezervy.</a:t>
            </a:r>
          </a:p>
        </p:txBody>
      </p:sp>
    </p:spTree>
    <p:extLst>
      <p:ext uri="{BB962C8B-B14F-4D97-AF65-F5344CB8AC3E}">
        <p14:creationId xmlns:p14="http://schemas.microsoft.com/office/powerpoint/2010/main" val="233695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65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2001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543050" indent="-1714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BF6326-DA8A-405C-9659-35D15FBB41F9}" type="slidenum">
              <a:rPr lang="cs-CZ" altLang="cs-CZ" sz="9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9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Pojišťovací činnost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r>
              <a:rPr lang="cs-CZ" altLang="cs-CZ" sz="2000" b="1" dirty="0"/>
              <a:t>přebírání pojistných rizik na základě uzavřených pojistných smluv a plnění z nich</a:t>
            </a:r>
            <a:r>
              <a:rPr lang="cs-CZ" altLang="cs-CZ" sz="2000" dirty="0"/>
              <a:t>, </a:t>
            </a:r>
          </a:p>
          <a:p>
            <a:r>
              <a:rPr lang="cs-CZ" altLang="cs-CZ" sz="2000" dirty="0"/>
              <a:t>součásti pojišťovací činnosti:</a:t>
            </a:r>
          </a:p>
          <a:p>
            <a:pPr>
              <a:buAutoNum type="alphaLcParenR"/>
            </a:pPr>
            <a:r>
              <a:rPr lang="cs-CZ" altLang="cs-CZ" sz="2000" dirty="0"/>
              <a:t>činnosti přímo vyplývající z povolené pojišťovací činnosti, zejména </a:t>
            </a:r>
            <a:r>
              <a:rPr lang="cs-CZ" altLang="cs-CZ" sz="2000" u="sng" dirty="0"/>
              <a:t>činnosti související se vznikem pojištění a jeho správou – </a:t>
            </a:r>
            <a:r>
              <a:rPr lang="cs-CZ" altLang="cs-CZ" sz="2000" b="1" dirty="0"/>
              <a:t>správa pojištění</a:t>
            </a:r>
            <a:r>
              <a:rPr lang="cs-CZ" altLang="cs-CZ" sz="2000" dirty="0"/>
              <a:t> = </a:t>
            </a:r>
            <a:r>
              <a:rPr lang="cs-CZ" altLang="cs-CZ" sz="2000" dirty="0" err="1"/>
              <a:t>opečovávání</a:t>
            </a:r>
            <a:r>
              <a:rPr lang="cs-CZ" altLang="cs-CZ" sz="2000" dirty="0"/>
              <a:t> pojistného kmene</a:t>
            </a:r>
            <a:endParaRPr lang="cs-CZ" altLang="cs-CZ" sz="2000" u="sng" dirty="0"/>
          </a:p>
          <a:p>
            <a:pPr>
              <a:buAutoNum type="alphaLcParenR"/>
            </a:pPr>
            <a:r>
              <a:rPr lang="cs-CZ" altLang="cs-CZ" sz="2000" b="1" dirty="0"/>
              <a:t>likvidace pojistných událostí</a:t>
            </a:r>
            <a:r>
              <a:rPr lang="cs-CZ" altLang="cs-CZ" sz="2000" dirty="0"/>
              <a:t>, </a:t>
            </a:r>
          </a:p>
          <a:p>
            <a:pPr>
              <a:buAutoNum type="alphaLcParenR"/>
            </a:pPr>
            <a:r>
              <a:rPr lang="cs-CZ" altLang="cs-CZ" sz="2000" dirty="0"/>
              <a:t>poskytování </a:t>
            </a:r>
            <a:r>
              <a:rPr lang="cs-CZ" altLang="cs-CZ" sz="2000" b="1" dirty="0"/>
              <a:t>asistenčních služeb, </a:t>
            </a:r>
          </a:p>
          <a:p>
            <a:pPr>
              <a:buAutoNum type="alphaLcParenR"/>
            </a:pPr>
            <a:r>
              <a:rPr lang="cs-CZ" altLang="cs-CZ" sz="2000" dirty="0"/>
              <a:t>investování, </a:t>
            </a:r>
          </a:p>
          <a:p>
            <a:pPr>
              <a:buAutoNum type="alphaLcParenR"/>
            </a:pPr>
            <a:r>
              <a:rPr lang="cs-CZ" altLang="cs-CZ" sz="2000" dirty="0"/>
              <a:t>uzavírání smluv pojišťovnou se zajišťovnami o zajištění závazků pojišťovny vyplývajících z jí uzavřených pojistných smluv a </a:t>
            </a:r>
          </a:p>
          <a:p>
            <a:pPr>
              <a:buAutoNum type="alphaLcParenR"/>
            </a:pPr>
            <a:r>
              <a:rPr lang="cs-CZ" altLang="cs-CZ" sz="2000" b="1" dirty="0"/>
              <a:t>zábranná činnost </a:t>
            </a:r>
            <a:r>
              <a:rPr lang="cs-CZ" altLang="cs-CZ" sz="2000" dirty="0"/>
              <a:t>= činnost směřující k předcházení vzniku škod a zmírňování jejich následků. </a:t>
            </a:r>
          </a:p>
        </p:txBody>
      </p:sp>
    </p:spTree>
    <p:extLst>
      <p:ext uri="{BB962C8B-B14F-4D97-AF65-F5344CB8AC3E}">
        <p14:creationId xmlns:p14="http://schemas.microsoft.com/office/powerpoint/2010/main" val="293296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1200"/>
            <a:ext cx="8071048" cy="4114800"/>
          </a:xfrm>
        </p:spPr>
        <p:txBody>
          <a:bodyPr>
            <a:noAutofit/>
          </a:bodyPr>
          <a:lstStyle/>
          <a:p>
            <a:r>
              <a:rPr lang="cs-CZ" sz="2000" dirty="0"/>
              <a:t>přebírání pojistných rizik na základě uzavřených </a:t>
            </a:r>
            <a:r>
              <a:rPr lang="cs-CZ" sz="2000" b="1" dirty="0"/>
              <a:t>zajišťovacích smluv</a:t>
            </a:r>
            <a:r>
              <a:rPr lang="cs-CZ" sz="2000" dirty="0"/>
              <a:t> = zajišťovna se zavazuje poskytnout pojišťovně ve sjednaném rozsahu plnění, nastane-li nahodilá událost ve smlouvě blíže označená, a pojistitel se zavazuje platit zajistiteli </a:t>
            </a:r>
            <a:r>
              <a:rPr lang="cs-CZ" sz="2000" b="1" dirty="0"/>
              <a:t>zajistné</a:t>
            </a:r>
            <a:r>
              <a:rPr lang="cs-CZ" sz="2000" dirty="0"/>
              <a:t>  = ve smlouvě určená část pojistného z pojistných smluv uzavřených pojistitelem, které jsou předmětem této smlouvy,</a:t>
            </a:r>
          </a:p>
          <a:p>
            <a:r>
              <a:rPr lang="cs-CZ" sz="2000" dirty="0"/>
              <a:t>plnění ze zajišťovacích smluv,</a:t>
            </a:r>
          </a:p>
          <a:p>
            <a:r>
              <a:rPr lang="cs-CZ" sz="2000" dirty="0"/>
              <a:t>uzavírání zajišťovacích smluv mezi </a:t>
            </a:r>
            <a:r>
              <a:rPr lang="cs-CZ" sz="2000" b="1" dirty="0"/>
              <a:t>zajistiteli,</a:t>
            </a:r>
            <a:r>
              <a:rPr lang="cs-CZ" sz="2000" dirty="0"/>
              <a:t> přičemž součástí zajišťovací činnosti jsou činnosti přímo vyplývající z povolené zajišťovací činnosti, zejména:</a:t>
            </a:r>
          </a:p>
          <a:p>
            <a:r>
              <a:rPr lang="cs-CZ" sz="2000" dirty="0"/>
              <a:t>činnosti související se vznikem zajištění a jeho správou, </a:t>
            </a:r>
          </a:p>
          <a:p>
            <a:r>
              <a:rPr lang="cs-CZ" sz="2000" dirty="0"/>
              <a:t>investování, </a:t>
            </a:r>
          </a:p>
          <a:p>
            <a:r>
              <a:rPr lang="cs-CZ" sz="2000" u="sng" dirty="0"/>
              <a:t>poskytování statistického nebo </a:t>
            </a:r>
            <a:r>
              <a:rPr lang="cs-CZ" sz="2000" u="sng" dirty="0" err="1"/>
              <a:t>pojistněmatematického</a:t>
            </a:r>
            <a:r>
              <a:rPr lang="cs-CZ" sz="2000" u="sng" dirty="0"/>
              <a:t> poradenství v pojišťovnictví</a:t>
            </a:r>
            <a:r>
              <a:rPr lang="cs-CZ" sz="2000" dirty="0"/>
              <a:t>, analýza a průzkum pojistných rizik, …</a:t>
            </a:r>
          </a:p>
        </p:txBody>
      </p:sp>
    </p:spTree>
    <p:extLst>
      <p:ext uri="{BB962C8B-B14F-4D97-AF65-F5344CB8AC3E}">
        <p14:creationId xmlns:p14="http://schemas.microsoft.com/office/powerpoint/2010/main" val="2913817807"/>
      </p:ext>
    </p:extLst>
  </p:cSld>
  <p:clrMapOvr>
    <a:masterClrMapping/>
  </p:clrMapOvr>
</p:sld>
</file>

<file path=ppt/theme/theme1.xml><?xml version="1.0" encoding="utf-8"?>
<a:theme xmlns:a="http://schemas.openxmlformats.org/drawingml/2006/main" name="PojP_Pojistovnictvi_soukrome_pojistne_pravo">
  <a:themeElements>
    <a:clrScheme name="Třpyt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Třpy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řpyt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řpyt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řpyt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řpyt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PojP_Pojistovnictvi_soukrome_pojistne_pravo</Template>
  <TotalTime>0</TotalTime>
  <Words>2884</Words>
  <Application>Microsoft Office PowerPoint</Application>
  <PresentationFormat>Předvádění na obrazovce (4:3)</PresentationFormat>
  <Paragraphs>375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Tahoma</vt:lpstr>
      <vt:lpstr>Trebuchet MS</vt:lpstr>
      <vt:lpstr>Wingdings</vt:lpstr>
      <vt:lpstr>PojP_Pojistovnictvi_soukrome_pojistne_pravo</vt:lpstr>
      <vt:lpstr>Pojišťovnictví  Subjekty v pojišťovnictví podle zákona o pojišťovnictví a podle zákona o  distribuci pojištění a zajištění</vt:lpstr>
      <vt:lpstr>Obsah prezentace</vt:lpstr>
      <vt:lpstr>Pojištění a jeho regulace</vt:lpstr>
      <vt:lpstr>Zákon o pojišťovnictví</vt:lpstr>
      <vt:lpstr>Působnost</vt:lpstr>
      <vt:lpstr>Negativní vymezení působnosti 1/2</vt:lpstr>
      <vt:lpstr>Negativní vymezení působnosti 2/2</vt:lpstr>
      <vt:lpstr>Pojišťovací činnost</vt:lpstr>
      <vt:lpstr>Zajišťovací činnost</vt:lpstr>
      <vt:lpstr>ODVĚTVÍ POJIŠTĚNÍ</vt:lpstr>
      <vt:lpstr>Odvětví životního pojištění</vt:lpstr>
      <vt:lpstr>Odvětví neživotního pojištění</vt:lpstr>
      <vt:lpstr>Skupiny neživotních pojištění</vt:lpstr>
      <vt:lpstr>Dohled</vt:lpstr>
      <vt:lpstr>Pojišťovna</vt:lpstr>
      <vt:lpstr>Zajišťovna</vt:lpstr>
      <vt:lpstr>Principy týkající se subjektů</vt:lpstr>
      <vt:lpstr>Tuzemská pojišťovna</vt:lpstr>
      <vt:lpstr>Zajišťovna</vt:lpstr>
      <vt:lpstr>Akcie</vt:lpstr>
      <vt:lpstr>Principy činnosti tuzemských pojišťoven a zajišťoven</vt:lpstr>
      <vt:lpstr>Principy provozování činnosti</vt:lpstr>
      <vt:lpstr>Řídící a kontrolní systémy</vt:lpstr>
      <vt:lpstr>Personální obezřetnost</vt:lpstr>
      <vt:lpstr>Technické rezervy</vt:lpstr>
      <vt:lpstr>Solventnost</vt:lpstr>
      <vt:lpstr>Pojišťovací zprostředkovatelé </vt:lpstr>
      <vt:lpstr>Nová právní úprava</vt:lpstr>
      <vt:lpstr>Základní změny v právní úpravě </vt:lpstr>
      <vt:lpstr>Kategorizace pojišťovacích zprostředkovatelů</vt:lpstr>
      <vt:lpstr>Kategorizace pojišťovacích zprostředkovatelů</vt:lpstr>
      <vt:lpstr>Kategorizace pojišťovacích zprostředkovatelů</vt:lpstr>
      <vt:lpstr> </vt:lpstr>
      <vt:lpstr> </vt:lpstr>
      <vt:lpstr>Povinnosti pojišťovacích zprostředkovatelů</vt:lpstr>
      <vt:lpstr>Povinnosti pojišťovacích zprostředkovatelů</vt:lpstr>
      <vt:lpstr>Povinnosti pojišťovacích zprostředkovatelů</vt:lpstr>
      <vt:lpstr>Povinnosti pojišťovacích zprostředkovatelů</vt:lpstr>
      <vt:lpstr>Dohled a sankce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Soukromé pojišťovnické právo (pojistné právo)</dc:title>
  <dc:creator>219991</dc:creator>
  <cp:lastModifiedBy>Dana Šramková</cp:lastModifiedBy>
  <cp:revision>17</cp:revision>
  <dcterms:created xsi:type="dcterms:W3CDTF">2015-09-25T09:13:51Z</dcterms:created>
  <dcterms:modified xsi:type="dcterms:W3CDTF">2020-11-27T07:00:06Z</dcterms:modified>
</cp:coreProperties>
</file>