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309" r:id="rId7"/>
    <p:sldId id="260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307" r:id="rId21"/>
    <p:sldId id="274" r:id="rId22"/>
    <p:sldId id="276" r:id="rId23"/>
    <p:sldId id="275" r:id="rId24"/>
    <p:sldId id="277" r:id="rId25"/>
    <p:sldId id="278" r:id="rId26"/>
    <p:sldId id="279" r:id="rId27"/>
    <p:sldId id="280" r:id="rId28"/>
    <p:sldId id="281" r:id="rId29"/>
    <p:sldId id="282" r:id="rId30"/>
    <p:sldId id="287" r:id="rId31"/>
    <p:sldId id="286" r:id="rId32"/>
    <p:sldId id="285" r:id="rId33"/>
    <p:sldId id="284" r:id="rId34"/>
    <p:sldId id="283" r:id="rId35"/>
    <p:sldId id="288" r:id="rId36"/>
    <p:sldId id="289" r:id="rId37"/>
    <p:sldId id="290" r:id="rId38"/>
    <p:sldId id="291" r:id="rId39"/>
    <p:sldId id="308" r:id="rId40"/>
    <p:sldId id="294" r:id="rId41"/>
    <p:sldId id="295" r:id="rId42"/>
    <p:sldId id="296" r:id="rId43"/>
    <p:sldId id="302" r:id="rId44"/>
    <p:sldId id="301" r:id="rId45"/>
    <p:sldId id="300" r:id="rId46"/>
    <p:sldId id="299" r:id="rId47"/>
    <p:sldId id="298" r:id="rId48"/>
    <p:sldId id="297" r:id="rId49"/>
    <p:sldId id="293" r:id="rId50"/>
    <p:sldId id="292" r:id="rId51"/>
    <p:sldId id="304" r:id="rId52"/>
    <p:sldId id="305" r:id="rId53"/>
    <p:sldId id="306" r:id="rId54"/>
    <p:sldId id="303" r:id="rId55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81" d="100"/>
          <a:sy n="81" d="100"/>
        </p:scale>
        <p:origin x="114" y="18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E0307-B85C-446A-8EF0-0407D435D787}" type="datetimeFigureOut">
              <a:rPr lang="en-US" dirty="0"/>
              <a:t>11/15/2021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E7-95FA-4FC4-9EC5-DDBFA8DC7417}" type="datetimeFigureOut">
              <a:rPr lang="en-US" dirty="0"/>
              <a:t>11/15/2021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987F2-A784-4F72-BB57-0E9EACDE722E}" type="datetimeFigureOut">
              <a:rPr lang="en-US" dirty="0"/>
              <a:t>11/15/2021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D51E-4B19-444E-85C0-DBD7EB6263F4}" type="datetimeFigureOut">
              <a:rPr lang="en-US" dirty="0"/>
              <a:t>11/15/2021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7255A-4AD5-4D3E-9A0A-689DA3BA976C}" type="datetimeFigureOut">
              <a:rPr lang="en-US" dirty="0"/>
              <a:t>11/15/2021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0AD15-87AC-45B2-9EE5-8D165AF83CD7}" type="datetimeFigureOut">
              <a:rPr lang="en-US" dirty="0"/>
              <a:t>11/15/2021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0CCD-F0D6-4CC2-A4C8-2D7D0D875F02}" type="datetimeFigureOut">
              <a:rPr lang="en-US" dirty="0"/>
              <a:t>11/15/2021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FE2CC-454D-4466-AC55-B86DA0A87BAE}" type="datetimeFigureOut">
              <a:rPr lang="en-US" dirty="0"/>
              <a:t>11/15/2021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B647B1BF-4039-460D-A637-65428CBD720E}" type="datetimeFigureOut">
              <a:rPr lang="en-US" dirty="0"/>
              <a:t>11/15/2021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CE-9343-4EBE-B5CA-AEA240A1DC53}" type="datetimeFigureOut">
              <a:rPr lang="en-US" dirty="0"/>
              <a:t>11/15/2021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00F7B-89C5-4DF7-A309-6263220147D4}" type="datetimeFigureOut">
              <a:rPr lang="en-US" dirty="0"/>
              <a:t>11/15/2021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C95DE-FD64-4606-AE61-EC1136867CC6}" type="datetimeFigureOut">
              <a:rPr lang="en-US" dirty="0"/>
              <a:t>11/15/2021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0BBD-30FE-4CF1-900A-0C45149F8AF8}" type="datetimeFigureOut">
              <a:rPr lang="en-US" dirty="0"/>
              <a:t>11/15/2021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A5F7F-3E81-4C65-A4D1-CB62D5B9DB91}" type="datetimeFigureOut">
              <a:rPr lang="en-US" dirty="0"/>
              <a:t>11/15/2021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CC86-1672-4627-AEFE-EC5485C73905}" type="datetimeFigureOut">
              <a:rPr lang="en-US" dirty="0"/>
              <a:t>11/15/2021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CB01F-D966-4C62-B900-0BE008A90C98}" type="datetimeFigureOut">
              <a:rPr lang="en-US" dirty="0"/>
              <a:t>11/15/2021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A0EA-7DC7-4964-BB97-B173EF3B859A}" type="datetimeFigureOut">
              <a:rPr lang="en-US" dirty="0"/>
              <a:t>11/15/2021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F52CC-F3D9-41D4-BCE4-C208E61A3F31}" type="datetimeFigureOut">
              <a:rPr lang="en-US" dirty="0"/>
              <a:t>11/15/2021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039DD4-9710-4894-8C58-A725887A6E4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Poskytování dotací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E095E7D-2656-48AC-8584-468DDD93D63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Jan Neckář</a:t>
            </a:r>
          </a:p>
          <a:p>
            <a:r>
              <a:rPr lang="cs-CZ" dirty="0"/>
              <a:t>Listopad 2021</a:t>
            </a:r>
          </a:p>
          <a:p>
            <a:r>
              <a:rPr lang="cs-CZ" dirty="0"/>
              <a:t>BVV09Zk Finanční správa</a:t>
            </a:r>
          </a:p>
        </p:txBody>
      </p:sp>
    </p:spTree>
    <p:extLst>
      <p:ext uri="{BB962C8B-B14F-4D97-AF65-F5344CB8AC3E}">
        <p14:creationId xmlns:p14="http://schemas.microsoft.com/office/powerpoint/2010/main" val="17153148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87DA75-16E5-4B9F-A2B5-3D8CEA67E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Dotace realizované převodem z resortních kapitol státního rozpočtu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FB7FA8-3DB1-4A95-A214-A69E93A8D0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Dotace organizacím převedené z ministerstev v rámci příslušných kapitol státního rozpočtu</a:t>
            </a:r>
          </a:p>
          <a:p>
            <a:endParaRPr lang="cs-CZ" dirty="0"/>
          </a:p>
          <a:p>
            <a:r>
              <a:rPr lang="cs-CZ" dirty="0"/>
              <a:t>Příspěvkové organizace, státní podniky, jiné subjekty</a:t>
            </a:r>
          </a:p>
        </p:txBody>
      </p:sp>
    </p:spTree>
    <p:extLst>
      <p:ext uri="{BB962C8B-B14F-4D97-AF65-F5344CB8AC3E}">
        <p14:creationId xmlns:p14="http://schemas.microsoft.com/office/powerpoint/2010/main" val="27535702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E5F37C-6B47-4AFE-B9FC-CC0CC7C48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Dotace ze státních účelových fondů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8993AC-1FE2-4CD7-B511-5096C4F423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dirty="0"/>
          </a:p>
          <a:p>
            <a:r>
              <a:rPr lang="cs-CZ" dirty="0"/>
              <a:t>Státní fond dopravní infrastruktury</a:t>
            </a:r>
          </a:p>
          <a:p>
            <a:r>
              <a:rPr lang="cs-CZ" dirty="0"/>
              <a:t>Státní fond kultury České republiky</a:t>
            </a:r>
          </a:p>
          <a:p>
            <a:r>
              <a:rPr lang="cs-CZ" dirty="0"/>
              <a:t>Státní fond podpory investic</a:t>
            </a:r>
          </a:p>
          <a:p>
            <a:r>
              <a:rPr lang="cs-CZ" dirty="0"/>
              <a:t>Státní fond životního prostředí České republiky</a:t>
            </a:r>
          </a:p>
          <a:p>
            <a:r>
              <a:rPr lang="cs-CZ" dirty="0"/>
              <a:t>Státní pozemkový úřad</a:t>
            </a:r>
          </a:p>
          <a:p>
            <a:r>
              <a:rPr lang="cs-CZ" dirty="0"/>
              <a:t>Státní zemědělský intervenční fond</a:t>
            </a:r>
          </a:p>
          <a:p>
            <a:r>
              <a:rPr lang="cs-CZ" dirty="0"/>
              <a:t>Státní fond kinematografie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53142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E5F37C-6B47-4AFE-B9FC-CC0CC7C48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Dotace ze státních účelových fondů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8993AC-1FE2-4CD7-B511-5096C4F423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Státní fond dopravní infrastruktury</a:t>
            </a:r>
          </a:p>
          <a:p>
            <a:pPr lvl="1"/>
            <a:r>
              <a:rPr lang="cs-CZ" dirty="0"/>
              <a:t>zřízen zákonem č. 104/2000 Sb., o Státním fondu dopravní infrastruktury, </a:t>
            </a:r>
          </a:p>
          <a:p>
            <a:pPr lvl="1"/>
            <a:r>
              <a:rPr lang="cs-CZ" dirty="0"/>
              <a:t>účelem Fondu je financování výstavby, modernizace, oprav a údržby silnic a dálnic, celostátních a regionálních drah a dopravně významných vnitrozemských vodních cest v rozsahu stanoveném citovaným zákonem</a:t>
            </a:r>
          </a:p>
          <a:p>
            <a:pPr lvl="1"/>
            <a:r>
              <a:rPr lang="cs-CZ" dirty="0"/>
              <a:t>v souladu se svým účelem vykonává činnosti Zprostředkujícího subjektu OP Doprava</a:t>
            </a:r>
          </a:p>
          <a:p>
            <a:pPr lvl="1"/>
            <a:r>
              <a:rPr lang="cs-CZ" dirty="0"/>
              <a:t>je služebním úřadem</a:t>
            </a:r>
          </a:p>
        </p:txBody>
      </p:sp>
    </p:spTree>
    <p:extLst>
      <p:ext uri="{BB962C8B-B14F-4D97-AF65-F5344CB8AC3E}">
        <p14:creationId xmlns:p14="http://schemas.microsoft.com/office/powerpoint/2010/main" val="3007785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E5F37C-6B47-4AFE-B9FC-CC0CC7C48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Dotace ze státních účelových fondů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8993AC-1FE2-4CD7-B511-5096C4F423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Státní fond kultury České republiky</a:t>
            </a:r>
          </a:p>
          <a:p>
            <a:pPr lvl="1"/>
            <a:r>
              <a:rPr lang="cs-CZ" dirty="0"/>
              <a:t>zákon č. 239/1992 Sb., o Státním fondu kultury České republiky</a:t>
            </a:r>
          </a:p>
          <a:p>
            <a:pPr lvl="1"/>
            <a:r>
              <a:rPr lang="cs-CZ" dirty="0"/>
              <a:t>je spravován MK ČR</a:t>
            </a:r>
          </a:p>
          <a:p>
            <a:pPr lvl="1"/>
            <a:r>
              <a:rPr lang="pl-PL" dirty="0"/>
              <a:t>podpora všech oblastí kultury mimo kinematografie</a:t>
            </a:r>
          </a:p>
        </p:txBody>
      </p:sp>
    </p:spTree>
    <p:extLst>
      <p:ext uri="{BB962C8B-B14F-4D97-AF65-F5344CB8AC3E}">
        <p14:creationId xmlns:p14="http://schemas.microsoft.com/office/powerpoint/2010/main" val="2932562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E5F37C-6B47-4AFE-B9FC-CC0CC7C48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Dotace ze státních účelových fondů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8993AC-1FE2-4CD7-B511-5096C4F423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cs-CZ" dirty="0"/>
          </a:p>
          <a:p>
            <a:r>
              <a:rPr lang="cs-CZ" dirty="0"/>
              <a:t>Státní fond kultury České republiky</a:t>
            </a:r>
          </a:p>
          <a:p>
            <a:pPr lvl="1"/>
            <a:r>
              <a:rPr lang="cs-CZ" dirty="0"/>
              <a:t>Prostředky Fondu lze poskytovat na konkrétní kulturní projekty, a to na:</a:t>
            </a:r>
          </a:p>
          <a:p>
            <a:pPr lvl="1"/>
            <a:r>
              <a:rPr lang="cs-CZ" dirty="0"/>
              <a:t>a) podporu vzniku, realizaci a uvádění umělecky hodnotných děl,</a:t>
            </a:r>
          </a:p>
          <a:p>
            <a:pPr lvl="1"/>
            <a:r>
              <a:rPr lang="cs-CZ" dirty="0"/>
              <a:t>b) ediční počiny v oblasti neperiodických i periodických publikací,</a:t>
            </a:r>
          </a:p>
          <a:p>
            <a:pPr lvl="1"/>
            <a:r>
              <a:rPr lang="cs-CZ" dirty="0"/>
              <a:t>c) získávání, obnovu a udržování kulturních památek a sbírkových předmětů,</a:t>
            </a:r>
          </a:p>
          <a:p>
            <a:pPr lvl="1"/>
            <a:r>
              <a:rPr lang="cs-CZ" dirty="0"/>
              <a:t>d) výstavní a přednáškovou činnost,</a:t>
            </a:r>
          </a:p>
          <a:p>
            <a:pPr lvl="1"/>
            <a:r>
              <a:rPr lang="cs-CZ" dirty="0"/>
              <a:t>e) propagaci české kultury v zahraničí,</a:t>
            </a:r>
          </a:p>
          <a:p>
            <a:pPr lvl="1"/>
            <a:r>
              <a:rPr lang="cs-CZ" dirty="0"/>
              <a:t>f) pořádání kulturních festivalů, přehlídek a obdobných kulturních akcí,</a:t>
            </a:r>
          </a:p>
          <a:p>
            <a:pPr lvl="1"/>
            <a:r>
              <a:rPr lang="cs-CZ" dirty="0"/>
              <a:t>g) podporu kulturních projektů sloužících k uchování a rozvíjení kultury národnostních menšin v České republice,</a:t>
            </a:r>
          </a:p>
          <a:p>
            <a:pPr lvl="1"/>
            <a:r>
              <a:rPr lang="cs-CZ" dirty="0"/>
              <a:t>h) podporu vysoce hodnotných neprofesionálních uměleckých aktivit,</a:t>
            </a:r>
          </a:p>
          <a:p>
            <a:pPr lvl="1"/>
            <a:r>
              <a:rPr lang="cs-CZ" dirty="0"/>
              <a:t>i) ochranu, údržbu a doplňování knihovního fondu.</a:t>
            </a:r>
          </a:p>
        </p:txBody>
      </p:sp>
    </p:spTree>
    <p:extLst>
      <p:ext uri="{BB962C8B-B14F-4D97-AF65-F5344CB8AC3E}">
        <p14:creationId xmlns:p14="http://schemas.microsoft.com/office/powerpoint/2010/main" val="40922151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E5F37C-6B47-4AFE-B9FC-CC0CC7C48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Dotace ze státních účelových fondů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8993AC-1FE2-4CD7-B511-5096C4F423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Státní fond podpory investic</a:t>
            </a:r>
          </a:p>
          <a:p>
            <a:pPr lvl="1"/>
            <a:r>
              <a:rPr lang="cs-CZ" dirty="0"/>
              <a:t>zřízen zákonem č. 211/2000 Sb.</a:t>
            </a:r>
          </a:p>
          <a:p>
            <a:pPr lvl="1"/>
            <a:r>
              <a:rPr lang="cs-CZ" dirty="0"/>
              <a:t>v působnosti MMR</a:t>
            </a:r>
          </a:p>
          <a:p>
            <a:pPr lvl="1"/>
            <a:r>
              <a:rPr lang="cs-CZ" dirty="0"/>
              <a:t>Účelem SFPI a jeho veřejným posláním je </a:t>
            </a:r>
          </a:p>
          <a:p>
            <a:pPr lvl="2"/>
            <a:r>
              <a:rPr lang="cs-CZ" dirty="0"/>
              <a:t>podporovat rozvoj bydlení v České republice v souladu s Koncepcí bytové politiky do roku 2020, schválenou vládou České republiky, a </a:t>
            </a:r>
          </a:p>
          <a:p>
            <a:pPr lvl="2"/>
            <a:r>
              <a:rPr lang="cs-CZ" dirty="0"/>
              <a:t>podporovat též udržitelný rozvoj obcí, měst a regionů v souladu s veřejným zájmem. </a:t>
            </a:r>
          </a:p>
          <a:p>
            <a:pPr lvl="2"/>
            <a:r>
              <a:rPr lang="cs-CZ" dirty="0"/>
              <a:t>Koncepce bytové politiky státu je založena na předpokladu bydlení jako sdílené odpovědnosti jednotlivce s nezastupitelnou rolí státu.</a:t>
            </a:r>
          </a:p>
        </p:txBody>
      </p:sp>
    </p:spTree>
    <p:extLst>
      <p:ext uri="{BB962C8B-B14F-4D97-AF65-F5344CB8AC3E}">
        <p14:creationId xmlns:p14="http://schemas.microsoft.com/office/powerpoint/2010/main" val="39097067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E5F37C-6B47-4AFE-B9FC-CC0CC7C48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Dotace ze státních účelových fondů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8993AC-1FE2-4CD7-B511-5096C4F423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Státní fond životního prostředí České republiky</a:t>
            </a:r>
          </a:p>
          <a:p>
            <a:pPr lvl="1"/>
            <a:r>
              <a:rPr lang="cs-CZ" dirty="0"/>
              <a:t>Zákon č. 388/1991 Sb., o Státním fondu životního prostředí České republiky</a:t>
            </a:r>
          </a:p>
          <a:p>
            <a:pPr lvl="1"/>
            <a:r>
              <a:rPr lang="cs-CZ" dirty="0"/>
              <a:t>v působnosti MŽP ČR</a:t>
            </a:r>
          </a:p>
          <a:p>
            <a:pPr lvl="1"/>
            <a:r>
              <a:rPr lang="cs-CZ" dirty="0"/>
              <a:t>přispívá na projekty zlepšující životní prostředí v České republice</a:t>
            </a:r>
          </a:p>
          <a:p>
            <a:pPr lvl="1"/>
            <a:r>
              <a:rPr lang="cs-CZ" dirty="0"/>
              <a:t>od 1. 1. 2019 Fond zajišťuje správu poplatku za odběr podzemní vody a poplatku za vypouštění odpadních vod do vod povrchových</a:t>
            </a:r>
          </a:p>
        </p:txBody>
      </p:sp>
    </p:spTree>
    <p:extLst>
      <p:ext uri="{BB962C8B-B14F-4D97-AF65-F5344CB8AC3E}">
        <p14:creationId xmlns:p14="http://schemas.microsoft.com/office/powerpoint/2010/main" val="17524457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E5F37C-6B47-4AFE-B9FC-CC0CC7C48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Dotace ze státních účelových fondů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8993AC-1FE2-4CD7-B511-5096C4F423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Státní pozemkový úřad</a:t>
            </a:r>
          </a:p>
          <a:p>
            <a:pPr lvl="1"/>
            <a:r>
              <a:rPr lang="cs-CZ" dirty="0"/>
              <a:t>zákon č. 503/2012 Sb., o Státním pozemkovém úřadu</a:t>
            </a:r>
          </a:p>
          <a:p>
            <a:pPr lvl="1"/>
            <a:r>
              <a:rPr lang="cs-CZ" dirty="0"/>
              <a:t>navazuje na Pozemkový fond ČR</a:t>
            </a:r>
          </a:p>
          <a:p>
            <a:pPr lvl="1"/>
            <a:r>
              <a:rPr lang="cs-CZ" dirty="0"/>
              <a:t>Hlavní činnosti: </a:t>
            </a:r>
          </a:p>
          <a:p>
            <a:pPr marL="457200" lvl="1" indent="0">
              <a:buNone/>
            </a:pPr>
            <a:r>
              <a:rPr lang="cs-CZ" dirty="0"/>
              <a:t>- pomocí směny či koupě vytváří a spravuje nejen zákonnou rezervu státní půdy (50 000 ha) ale i rezervu pro rozvojové programy státu</a:t>
            </a:r>
          </a:p>
          <a:p>
            <a:pPr marL="457200" lvl="1" indent="0">
              <a:buNone/>
            </a:pPr>
            <a:r>
              <a:rPr lang="cs-CZ" dirty="0"/>
              <a:t>- realizuje převody a směny zemědělských pozemků</a:t>
            </a:r>
          </a:p>
          <a:p>
            <a:pPr marL="457200" lvl="1" indent="0">
              <a:buNone/>
            </a:pPr>
            <a:r>
              <a:rPr lang="cs-CZ" dirty="0"/>
              <a:t>- realizuje převody nemovitostí do práva hospodaření jiných složek státní správy</a:t>
            </a:r>
          </a:p>
          <a:p>
            <a:pPr marL="457200" lvl="1" indent="0">
              <a:buNone/>
            </a:pPr>
            <a:r>
              <a:rPr lang="cs-CZ" dirty="0"/>
              <a:t>- spravuje, propachtovává (pronajímá) majetek, který je ve vlastnictví státu a příslušnosti hospodařit SPÚ a uzavírá věcná břemena</a:t>
            </a:r>
          </a:p>
          <a:p>
            <a:pPr marL="457200" lvl="1" indent="0">
              <a:buNone/>
            </a:pPr>
            <a:r>
              <a:rPr lang="cs-CZ" dirty="0"/>
              <a:t>- poskytuje územně analytické podklady</a:t>
            </a:r>
          </a:p>
          <a:p>
            <a:pPr marL="457200" lvl="1" indent="0">
              <a:buNone/>
            </a:pPr>
            <a:r>
              <a:rPr lang="cs-CZ" dirty="0"/>
              <a:t>- vypořádává restituční nároky formou veřejných nabídek pozemků</a:t>
            </a:r>
          </a:p>
        </p:txBody>
      </p:sp>
    </p:spTree>
    <p:extLst>
      <p:ext uri="{BB962C8B-B14F-4D97-AF65-F5344CB8AC3E}">
        <p14:creationId xmlns:p14="http://schemas.microsoft.com/office/powerpoint/2010/main" val="27844327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E5F37C-6B47-4AFE-B9FC-CC0CC7C48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Dotace ze státních účelových fondů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8993AC-1FE2-4CD7-B511-5096C4F423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Státní pozemkový úřad</a:t>
            </a:r>
          </a:p>
          <a:p>
            <a:pPr lvl="1"/>
            <a:r>
              <a:rPr lang="cs-CZ" dirty="0"/>
              <a:t>Hlavní činnosti (pokračování): </a:t>
            </a:r>
          </a:p>
          <a:p>
            <a:pPr marL="457200" lvl="1" indent="0">
              <a:buNone/>
            </a:pPr>
            <a:r>
              <a:rPr lang="cs-CZ" dirty="0"/>
              <a:t>- rozhoduje o pozemkových úpravách a organizuje jejich provádění včetně souvisejících činností a to tak, aby docházelo ve veřejném zájmu k funkčnímu uspořádání pozemků  včetně zabezpečení přístupnosti či vytvoření podmínek pro racionální hospodaření vlastníků půdy</a:t>
            </a:r>
          </a:p>
          <a:p>
            <a:pPr marL="457200" lvl="1" indent="0">
              <a:buNone/>
            </a:pPr>
            <a:r>
              <a:rPr lang="cs-CZ" dirty="0"/>
              <a:t>- realizuje komplexní pozemkové úpravy s důrazem na výstavbu a rekonstrukci polních cest, protierozních mezí, poldrů, biokoridorů, vodních nádrží a jiných krajinných prvků</a:t>
            </a:r>
          </a:p>
          <a:p>
            <a:pPr marL="457200" lvl="1" indent="0">
              <a:buNone/>
            </a:pPr>
            <a:r>
              <a:rPr lang="cs-CZ" dirty="0"/>
              <a:t>- je příslušný hospodařit se stavbami využívanými k vodohospodářským melioracím pozemků a souvisejícím vodním dílům ve vlastnictví státu</a:t>
            </a:r>
          </a:p>
          <a:p>
            <a:pPr marL="457200" lvl="1" indent="0">
              <a:buNone/>
            </a:pPr>
            <a:r>
              <a:rPr lang="cs-CZ" dirty="0"/>
              <a:t>- zajišťuje činnosti související s aktualizací a vedením celostátní databáze bonitovaných půdně ekologických jednotek</a:t>
            </a:r>
          </a:p>
          <a:p>
            <a:pPr marL="457200" lvl="1" indent="0">
              <a:buNone/>
            </a:pPr>
            <a:r>
              <a:rPr lang="cs-CZ" dirty="0"/>
              <a:t>- je editorem údajů o bonitovaných půdně ekologických jednotkách v základním registru územní identifikace, adres a nemovitostí</a:t>
            </a:r>
          </a:p>
          <a:p>
            <a:pPr marL="457200" lvl="1" indent="0">
              <a:buNone/>
            </a:pPr>
            <a:r>
              <a:rPr lang="cs-CZ" dirty="0"/>
              <a:t>- společně s VÚMOP je spoluautorem projektu Monitoring eroze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22409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E5F37C-6B47-4AFE-B9FC-CC0CC7C48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Dotace ze státních účelových fondů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8993AC-1FE2-4CD7-B511-5096C4F423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Státní zemědělský intervenční fond</a:t>
            </a:r>
          </a:p>
          <a:p>
            <a:pPr lvl="1"/>
            <a:r>
              <a:rPr lang="cs-CZ" dirty="0"/>
              <a:t>zákon č. 256/2000 Sb., o Státním zemědělském intervenčním fondu</a:t>
            </a:r>
          </a:p>
          <a:p>
            <a:pPr lvl="1"/>
            <a:r>
              <a:rPr lang="cs-CZ" dirty="0"/>
              <a:t>akreditovaná platební agentura - zprostředkovatel finanční podpory z Evropské unie a národních zdrojů</a:t>
            </a:r>
          </a:p>
          <a:p>
            <a:pPr lvl="1"/>
            <a:r>
              <a:rPr lang="cs-CZ" dirty="0"/>
              <a:t>Dotace z EU jsou v rámci Společné zemědělské politiky poskytovány z Evropského zemědělského záručního fondu (EAGF) a Evropského zemědělského fondu pro rozvoj venkova (EAFRD) a v rámci Společné rybářské politiky z Evropského námořního a rybářského fondu (ENRF). Program rozvoje venkova (PRV), který čerpá finanční prostředky z EAFRD, nahradil Horizontální plán rozvoje venkova (HRDP) a Operační program rozvoj venkova a multifunkční zemědělství (OP RVMZ).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1934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134B08-C6B4-4CBC-BEF4-B1AAA6CA2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Pojem dotace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2EDAA81-F835-4C5A-8830-E4DA5E947E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Dar nebo daru podobná peněžitá úhrada ze strany veřejného rozpočtu subjektu za účelem snížení ceny určitého statku poskytovaného ve „veřejném zájmu“</a:t>
            </a:r>
          </a:p>
          <a:p>
            <a:endParaRPr lang="cs-CZ" dirty="0"/>
          </a:p>
          <a:p>
            <a:r>
              <a:rPr lang="cs-CZ" dirty="0"/>
              <a:t>Někdy chápána jako opak daně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80135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E5F37C-6B47-4AFE-B9FC-CC0CC7C48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Dotace ze státních účelových fondů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8993AC-1FE2-4CD7-B511-5096C4F423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Státní fond kinematografie </a:t>
            </a:r>
          </a:p>
          <a:p>
            <a:pPr lvl="1"/>
            <a:r>
              <a:rPr lang="cs-CZ" dirty="0"/>
              <a:t>Státní fond zřízený za účelem podpory českých filmů a filmařů.</a:t>
            </a:r>
          </a:p>
          <a:p>
            <a:pPr lvl="1"/>
            <a:r>
              <a:rPr lang="cs-CZ" dirty="0"/>
              <a:t>Fond spravuje Ministerstvo kultury. </a:t>
            </a:r>
          </a:p>
          <a:p>
            <a:pPr lvl="1"/>
            <a:r>
              <a:rPr lang="cs-CZ" dirty="0"/>
              <a:t>Založen byl k 1. lednu 2013 na základě zákona č. 496/2012 Sb., o audiovizuálních dílech a podpoře kinematografie a o změně některých zákonů (o audiovizi).</a:t>
            </a:r>
          </a:p>
        </p:txBody>
      </p:sp>
    </p:spTree>
    <p:extLst>
      <p:ext uri="{BB962C8B-B14F-4D97-AF65-F5344CB8AC3E}">
        <p14:creationId xmlns:p14="http://schemas.microsoft.com/office/powerpoint/2010/main" val="40106839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4854FD-4A9C-4B6D-B26C-70C74B2B0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Dotace z fondů EU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DE9A9B-6258-4F6C-A2ED-D6F82C7548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Fondy EU</a:t>
            </a:r>
          </a:p>
          <a:p>
            <a:pPr lvl="1"/>
            <a:r>
              <a:rPr lang="cs-CZ" dirty="0"/>
              <a:t>hlavní nástroj realizace evropské politiky soudržnosti</a:t>
            </a:r>
          </a:p>
          <a:p>
            <a:pPr lvl="1"/>
            <a:r>
              <a:rPr lang="cs-CZ" dirty="0"/>
              <a:t>jejich prostřednictvím se investují finanční prostředky určené ke snižování ekonomických a sociálních rozdílů mezi členskými státy a jejich regiony</a:t>
            </a:r>
          </a:p>
          <a:p>
            <a:pPr lvl="1"/>
            <a:r>
              <a:rPr lang="cs-CZ" dirty="0"/>
              <a:t>čerpání prostřednictvím jednotlivých operačních programů</a:t>
            </a:r>
          </a:p>
          <a:p>
            <a:pPr lvl="1"/>
            <a:r>
              <a:rPr lang="cs-CZ" dirty="0"/>
              <a:t>Mimo strukturálních a investičních fondů existuje i celá řada dalších specificky zaměřených nadnárodních fondů zřizovaných Evropskou unií.</a:t>
            </a:r>
          </a:p>
        </p:txBody>
      </p:sp>
    </p:spTree>
    <p:extLst>
      <p:ext uri="{BB962C8B-B14F-4D97-AF65-F5344CB8AC3E}">
        <p14:creationId xmlns:p14="http://schemas.microsoft.com/office/powerpoint/2010/main" val="20137773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4854FD-4A9C-4B6D-B26C-70C74B2B0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Dotace z fondů EU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DE9A9B-6258-4F6C-A2ED-D6F82C7548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Fondy EU</a:t>
            </a:r>
          </a:p>
          <a:p>
            <a:pPr lvl="1"/>
            <a:r>
              <a:rPr lang="cs-CZ" dirty="0"/>
              <a:t>Evropské strukturální a investiční fondy</a:t>
            </a:r>
          </a:p>
          <a:p>
            <a:pPr lvl="1"/>
            <a:r>
              <a:rPr lang="cs-CZ" dirty="0"/>
              <a:t>Další fondy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r>
              <a:rPr lang="cs-CZ" dirty="0"/>
              <a:t>Unijní programy</a:t>
            </a:r>
          </a:p>
        </p:txBody>
      </p:sp>
    </p:spTree>
    <p:extLst>
      <p:ext uri="{BB962C8B-B14F-4D97-AF65-F5344CB8AC3E}">
        <p14:creationId xmlns:p14="http://schemas.microsoft.com/office/powerpoint/2010/main" val="28165866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CBC046-EBE1-4F14-8692-644F2FA83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Evropské strukturální a investiční fondy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54F122-5592-4447-A8D7-EF0E44BDBA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Evropský fond pro regionální rozvoj (EFRR/ERDF)</a:t>
            </a:r>
          </a:p>
          <a:p>
            <a:r>
              <a:rPr lang="cs-CZ" dirty="0"/>
              <a:t>Evropský sociální fond (ESF)</a:t>
            </a:r>
          </a:p>
          <a:p>
            <a:r>
              <a:rPr lang="cs-CZ" dirty="0"/>
              <a:t>Fond soudržnosti (FS/CF)</a:t>
            </a:r>
          </a:p>
          <a:p>
            <a:r>
              <a:rPr lang="cs-CZ" dirty="0"/>
              <a:t>Evropský zemědělský fond pro rozvoj venkova (EZFRV/EAFRD)</a:t>
            </a:r>
          </a:p>
          <a:p>
            <a:r>
              <a:rPr lang="cs-CZ" dirty="0"/>
              <a:t>Evropský námořní a rybářský fond (ENRF/EMFF)</a:t>
            </a:r>
          </a:p>
        </p:txBody>
      </p:sp>
    </p:spTree>
    <p:extLst>
      <p:ext uri="{BB962C8B-B14F-4D97-AF65-F5344CB8AC3E}">
        <p14:creationId xmlns:p14="http://schemas.microsoft.com/office/powerpoint/2010/main" val="13801603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CBC046-EBE1-4F14-8692-644F2FA83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Evropské strukturální a investiční fondy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54F122-5592-4447-A8D7-EF0E44BDBA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Evropský fond pro regionální rozvoj (EFRR/ERDF)</a:t>
            </a:r>
          </a:p>
          <a:p>
            <a:pPr lvl="1"/>
            <a:r>
              <a:rPr lang="cs-CZ" dirty="0"/>
              <a:t>Cílem EFRR je posílení ekonomické a sociální soudržnosti v Evropské unii vyrovnáváním rozdílů mezi jejími regiony.</a:t>
            </a:r>
          </a:p>
          <a:p>
            <a:pPr lvl="1"/>
            <a:r>
              <a:rPr lang="cs-CZ" dirty="0"/>
              <a:t>"tematická koncentrace":</a:t>
            </a:r>
          </a:p>
          <a:p>
            <a:pPr lvl="2"/>
            <a:r>
              <a:rPr lang="cs-CZ" dirty="0"/>
              <a:t>inovace a výzkum,</a:t>
            </a:r>
          </a:p>
          <a:p>
            <a:pPr lvl="2"/>
            <a:r>
              <a:rPr lang="cs-CZ" dirty="0"/>
              <a:t>digitální agenda,</a:t>
            </a:r>
          </a:p>
          <a:p>
            <a:pPr lvl="2"/>
            <a:r>
              <a:rPr lang="cs-CZ" dirty="0"/>
              <a:t>podpora malým a středním podnikům (MSP),</a:t>
            </a:r>
          </a:p>
          <a:p>
            <a:pPr lvl="2"/>
            <a:r>
              <a:rPr lang="cs-CZ" dirty="0"/>
              <a:t>nízkouhlíkové hospodářství</a:t>
            </a:r>
          </a:p>
          <a:p>
            <a:pPr lvl="1"/>
            <a:r>
              <a:rPr lang="cs-CZ" dirty="0"/>
              <a:t>Rozdělení prostředků záleží na kategorii regionu, část však vždy do nízkouhlíkového hospodářství</a:t>
            </a:r>
          </a:p>
        </p:txBody>
      </p:sp>
    </p:spTree>
    <p:extLst>
      <p:ext uri="{BB962C8B-B14F-4D97-AF65-F5344CB8AC3E}">
        <p14:creationId xmlns:p14="http://schemas.microsoft.com/office/powerpoint/2010/main" val="13725470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CBC046-EBE1-4F14-8692-644F2FA83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Evropské strukturální a investiční fondy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54F122-5592-4447-A8D7-EF0E44BDBA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Evropský sociální fond (ESF)</a:t>
            </a:r>
          </a:p>
          <a:p>
            <a:pPr lvl="1"/>
            <a:r>
              <a:rPr lang="cs-CZ" dirty="0"/>
              <a:t>již od roku 1957</a:t>
            </a:r>
          </a:p>
          <a:p>
            <a:pPr lvl="1"/>
            <a:r>
              <a:rPr lang="cs-CZ" dirty="0"/>
              <a:t>podpora aktivit v oblasti zaměstnanosti a rozvoje lidských zdrojů</a:t>
            </a:r>
          </a:p>
          <a:p>
            <a:pPr lvl="1"/>
            <a:r>
              <a:rPr lang="cs-CZ" dirty="0"/>
              <a:t>neinvestiční (neinfrastrukturní) projekty (rekvalifikace nezaměstnaných, sociální programy pro osoby se zdravotním postižením atd.)</a:t>
            </a:r>
          </a:p>
          <a:p>
            <a:pPr lvl="1"/>
            <a:r>
              <a:rPr lang="cs-CZ" dirty="0"/>
              <a:t>tvorba programů pro zaměstnance</a:t>
            </a:r>
          </a:p>
          <a:p>
            <a:pPr lvl="1"/>
            <a:r>
              <a:rPr lang="cs-CZ" dirty="0"/>
              <a:t>rozvoj služeb zaměstnanosti</a:t>
            </a:r>
          </a:p>
          <a:p>
            <a:pPr lvl="1"/>
            <a:r>
              <a:rPr lang="cs-CZ" dirty="0"/>
              <a:t>rozvoj vzdělávacích programů</a:t>
            </a:r>
          </a:p>
        </p:txBody>
      </p:sp>
    </p:spTree>
    <p:extLst>
      <p:ext uri="{BB962C8B-B14F-4D97-AF65-F5344CB8AC3E}">
        <p14:creationId xmlns:p14="http://schemas.microsoft.com/office/powerpoint/2010/main" val="35707543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CBC046-EBE1-4F14-8692-644F2FA83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Evropské strukturální a investiční fondy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54F122-5592-4447-A8D7-EF0E44BDBA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Fond soudržnosti (FS/CF)</a:t>
            </a:r>
          </a:p>
          <a:p>
            <a:pPr lvl="1"/>
            <a:r>
              <a:rPr lang="cs-CZ" dirty="0"/>
              <a:t>také nazývaný Kohezní fond</a:t>
            </a:r>
          </a:p>
          <a:p>
            <a:pPr lvl="1"/>
            <a:r>
              <a:rPr lang="cs-CZ" dirty="0"/>
              <a:t>vznik 1993</a:t>
            </a:r>
          </a:p>
          <a:p>
            <a:pPr lvl="1"/>
            <a:r>
              <a:rPr lang="cs-CZ" dirty="0"/>
              <a:t>podpora rozvoje chudších států, nikoliv regionů</a:t>
            </a:r>
          </a:p>
          <a:p>
            <a:pPr lvl="1"/>
            <a:r>
              <a:rPr lang="cs-CZ" dirty="0"/>
              <a:t>investiční (infrastrukturní) projekty se zaměřením na dopravní infrastrukturu většího rozsahu (např. transevropské sítě), ochranu životního prostředí a na oblast energetické účinnosti a obnovitelných zdrojů energie</a:t>
            </a:r>
          </a:p>
        </p:txBody>
      </p:sp>
    </p:spTree>
    <p:extLst>
      <p:ext uri="{BB962C8B-B14F-4D97-AF65-F5344CB8AC3E}">
        <p14:creationId xmlns:p14="http://schemas.microsoft.com/office/powerpoint/2010/main" val="389074331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CBC046-EBE1-4F14-8692-644F2FA83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Evropské strukturální a investiční fondy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54F122-5592-4447-A8D7-EF0E44BDBA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Evropský zemědělský fond pro rozvoj venkova (EZFRV/EAFRD)</a:t>
            </a:r>
          </a:p>
          <a:p>
            <a:pPr lvl="1"/>
            <a:r>
              <a:rPr lang="cs-CZ" dirty="0"/>
              <a:t>v roce 2007 nahradil Evropský zemědělský podpůrný a záruční fond</a:t>
            </a:r>
          </a:p>
          <a:p>
            <a:pPr lvl="1"/>
            <a:r>
              <a:rPr lang="cs-CZ" dirty="0"/>
              <a:t>finanční nástroj na podporu rozvoje venkova, který spadá do společné zemědělské politiky EU</a:t>
            </a:r>
          </a:p>
          <a:p>
            <a:pPr lvl="1"/>
            <a:r>
              <a:rPr lang="cs-CZ" dirty="0"/>
              <a:t>prostředky slouží ke zvýšení konkurenceschopnosti zemědělství a lesnictví, zlepšení ŽP a krajiny, kvality života ve venkovských oblastech a diverzifikace hospodářství venkova</a:t>
            </a:r>
          </a:p>
        </p:txBody>
      </p:sp>
    </p:spTree>
    <p:extLst>
      <p:ext uri="{BB962C8B-B14F-4D97-AF65-F5344CB8AC3E}">
        <p14:creationId xmlns:p14="http://schemas.microsoft.com/office/powerpoint/2010/main" val="232397142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CBC046-EBE1-4F14-8692-644F2FA83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Evropské strukturální a investiční fondy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54F122-5592-4447-A8D7-EF0E44BDBA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Evropský námořní a rybářský fond (ENRF/EMFF)</a:t>
            </a:r>
          </a:p>
          <a:p>
            <a:pPr lvl="1"/>
            <a:r>
              <a:rPr lang="cs-CZ" dirty="0"/>
              <a:t>nástroj na podporu rybolovu, který spadá do společné rybářské politiky EU</a:t>
            </a:r>
          </a:p>
          <a:p>
            <a:pPr lvl="1"/>
            <a:r>
              <a:rPr lang="cs-CZ" dirty="0"/>
              <a:t>podporuje projekty vedoucí k vyšší konkurenceschopnosti a ochraně životního prostředí</a:t>
            </a:r>
          </a:p>
          <a:p>
            <a:pPr lvl="1"/>
            <a:r>
              <a:rPr lang="cs-CZ" dirty="0"/>
              <a:t>financuje aktivity týkající se mořského a vnitrozemského rybolovu (např. odbahňování rybníků)</a:t>
            </a:r>
          </a:p>
          <a:p>
            <a:pPr lvl="1"/>
            <a:r>
              <a:rPr lang="cs-CZ" dirty="0"/>
              <a:t>investice míří také na modernizaci zpracovatelského průmyslu, modernizaci plavidel, podporu likvidace již nedostačujících plavidel, zlepšování akvakultury atd.</a:t>
            </a:r>
          </a:p>
          <a:p>
            <a:pPr lvl="1"/>
            <a:r>
              <a:rPr lang="cs-CZ" dirty="0"/>
              <a:t>nahradil pro programové období 2014 – 2020 Evropský rybářský fond</a:t>
            </a:r>
          </a:p>
        </p:txBody>
      </p:sp>
    </p:spTree>
    <p:extLst>
      <p:ext uri="{BB962C8B-B14F-4D97-AF65-F5344CB8AC3E}">
        <p14:creationId xmlns:p14="http://schemas.microsoft.com/office/powerpoint/2010/main" val="115423766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B3D28D-CCEF-4F56-A00E-DE6C723CE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fondy EU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77BF83-2A7D-425A-87E5-1D0FEEEC02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Fond solidarity Evropské unie (EUFS)</a:t>
            </a:r>
            <a:endParaRPr lang="cs-CZ" dirty="0"/>
          </a:p>
          <a:p>
            <a:r>
              <a:rPr lang="cs-CZ" dirty="0"/>
              <a:t>Evropský fond pro přizpůsobení se globalizaci (EGF)</a:t>
            </a:r>
          </a:p>
          <a:p>
            <a:r>
              <a:rPr lang="cs-CZ" dirty="0"/>
              <a:t>Fond evropské pomoci nejchudším osobám (FEAD)</a:t>
            </a:r>
          </a:p>
          <a:p>
            <a:r>
              <a:rPr lang="cs-CZ" dirty="0"/>
              <a:t>Azylový, migrační a integrační fond (AMIF)</a:t>
            </a:r>
          </a:p>
          <a:p>
            <a:r>
              <a:rPr lang="it-IT" dirty="0"/>
              <a:t>Evropský fond pro strategické investice (EFSI)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0347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7FA455-F568-46F4-A02F-837758A04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Účel a důsledky dotací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A1B307-E034-4F94-8E7F-48CA5B564C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Dotace chrání spotřebitele před placením plné ceny za spotřebovaný statek</a:t>
            </a:r>
          </a:p>
          <a:p>
            <a:endParaRPr lang="cs-CZ" dirty="0"/>
          </a:p>
          <a:p>
            <a:r>
              <a:rPr lang="cs-CZ" dirty="0"/>
              <a:t>Vyšší spotřeba dotovaného statku (odrazování od spoření)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739572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B3D28D-CCEF-4F56-A00E-DE6C723CE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fondy EU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77BF83-2A7D-425A-87E5-1D0FEEEC02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Fond soliarity Evropské unie (EUFS)</a:t>
            </a:r>
            <a:r>
              <a:rPr lang="cs-CZ" dirty="0"/>
              <a:t>	</a:t>
            </a:r>
          </a:p>
          <a:p>
            <a:pPr lvl="1"/>
            <a:r>
              <a:rPr lang="cs-CZ" dirty="0"/>
              <a:t>poskytuje rychlou a flexibilní finanční pomoc při velké přírodní katastrofě. </a:t>
            </a:r>
          </a:p>
          <a:p>
            <a:pPr lvl="1"/>
            <a:r>
              <a:rPr lang="cs-CZ" dirty="0"/>
              <a:t>O pomoc může zažádat členský stát, pokud jsou škody vyšší než 0,6 % jeho HDP. </a:t>
            </a:r>
          </a:p>
          <a:p>
            <a:pPr lvl="1"/>
            <a:r>
              <a:rPr lang="cs-CZ" dirty="0"/>
              <a:t>Z fondu lze poskytnout podporu také na preventivní opatření proti přírodním katastrofám.</a:t>
            </a:r>
          </a:p>
        </p:txBody>
      </p:sp>
    </p:spTree>
    <p:extLst>
      <p:ext uri="{BB962C8B-B14F-4D97-AF65-F5344CB8AC3E}">
        <p14:creationId xmlns:p14="http://schemas.microsoft.com/office/powerpoint/2010/main" val="228368596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B3D28D-CCEF-4F56-A00E-DE6C723CE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fondy EU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77BF83-2A7D-425A-87E5-1D0FEEEC02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Evropský fond pro přizpůsobení se globalizaci (EGF)</a:t>
            </a:r>
          </a:p>
          <a:p>
            <a:pPr lvl="1"/>
            <a:r>
              <a:rPr lang="cs-CZ" dirty="0"/>
              <a:t>financování projektů na pomoc pracovníkům propuštěným v důsledku globalizace, tj. například v případě bankrotu velkého podniku, při přemístění továrny mimo území EU nebo v případě, kdy je v určitém regionu v jednom odvětví propuštěno mnoho lidí najednou</a:t>
            </a:r>
          </a:p>
        </p:txBody>
      </p:sp>
    </p:spTree>
    <p:extLst>
      <p:ext uri="{BB962C8B-B14F-4D97-AF65-F5344CB8AC3E}">
        <p14:creationId xmlns:p14="http://schemas.microsoft.com/office/powerpoint/2010/main" val="46730160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B3D28D-CCEF-4F56-A00E-DE6C723CE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fondy EU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77BF83-2A7D-425A-87E5-1D0FEEEC02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Fond evropské pomoci nejchudším osobám (FEAD)</a:t>
            </a:r>
          </a:p>
          <a:p>
            <a:pPr lvl="1"/>
            <a:r>
              <a:rPr lang="cs-CZ" dirty="0"/>
              <a:t>podporuje členské státy EU při poskytování materiální pomoci nejchudším obyvatelům</a:t>
            </a:r>
          </a:p>
          <a:p>
            <a:pPr lvl="1"/>
            <a:r>
              <a:rPr lang="cs-CZ" dirty="0"/>
              <a:t>Jsou z něj nakupovány např. potraviny, oblečení a nezbytné předměty osobní potřeby, tj. např. hygienické potřeby apod. </a:t>
            </a:r>
          </a:p>
          <a:p>
            <a:pPr lvl="1"/>
            <a:r>
              <a:rPr lang="cs-CZ" dirty="0"/>
              <a:t>Cílem fondu je podpořit sociálně slabé v jejich lepší integraci do společnosti.</a:t>
            </a:r>
          </a:p>
        </p:txBody>
      </p:sp>
    </p:spTree>
    <p:extLst>
      <p:ext uri="{BB962C8B-B14F-4D97-AF65-F5344CB8AC3E}">
        <p14:creationId xmlns:p14="http://schemas.microsoft.com/office/powerpoint/2010/main" val="409315405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B3D28D-CCEF-4F56-A00E-DE6C723CE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fondy EU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77BF83-2A7D-425A-87E5-1D0FEEEC02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Azylový, migrační a integrační fond (AMIF)</a:t>
            </a:r>
          </a:p>
          <a:p>
            <a:pPr lvl="1"/>
            <a:r>
              <a:rPr lang="cs-CZ" dirty="0"/>
              <a:t>podporuje účinné řízení migračních toků a provádění, posilování a rozvoj společného přístupu Evropské unie v oblasti azylu a přistěhovalectví</a:t>
            </a:r>
          </a:p>
          <a:p>
            <a:pPr lvl="1"/>
            <a:r>
              <a:rPr lang="cs-CZ" dirty="0"/>
              <a:t>skládá se ze čtyř dalších fondů: </a:t>
            </a:r>
          </a:p>
          <a:p>
            <a:pPr lvl="2"/>
            <a:r>
              <a:rPr lang="cs-CZ" dirty="0"/>
              <a:t>Fondu pro vnější hranice (EBF), </a:t>
            </a:r>
          </a:p>
          <a:p>
            <a:pPr lvl="2"/>
            <a:r>
              <a:rPr lang="cs-CZ" dirty="0"/>
              <a:t>Evropského návratového fondu (RF), </a:t>
            </a:r>
          </a:p>
          <a:p>
            <a:pPr lvl="2"/>
            <a:r>
              <a:rPr lang="cs-CZ" dirty="0"/>
              <a:t>Evropského uprchlického fond (EFR) a</a:t>
            </a:r>
          </a:p>
          <a:p>
            <a:pPr lvl="2"/>
            <a:r>
              <a:rPr lang="cs-CZ" dirty="0"/>
              <a:t>Evropského fondu pro integraci státních příslušníků třetích zemí (EIF). </a:t>
            </a:r>
          </a:p>
        </p:txBody>
      </p:sp>
    </p:spTree>
    <p:extLst>
      <p:ext uri="{BB962C8B-B14F-4D97-AF65-F5344CB8AC3E}">
        <p14:creationId xmlns:p14="http://schemas.microsoft.com/office/powerpoint/2010/main" val="77442811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B3D28D-CCEF-4F56-A00E-DE6C723CE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fondy EU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77BF83-2A7D-425A-87E5-1D0FEEEC02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Evropský fond pro strategické investice (EFSI)</a:t>
            </a:r>
            <a:endParaRPr lang="cs-CZ" dirty="0"/>
          </a:p>
          <a:p>
            <a:pPr lvl="1"/>
            <a:r>
              <a:rPr lang="cs-CZ" dirty="0"/>
              <a:t>má podpořit dlouhodobý hospodářský růst a konkurenceschopnost v Evropské unii</a:t>
            </a:r>
          </a:p>
          <a:p>
            <a:pPr lvl="1"/>
            <a:r>
              <a:rPr lang="cs-CZ" dirty="0"/>
              <a:t>cílem je posílit soukromé investice do projektů v různých oblastech, např. do infrastruktury, výzkumu a inovací, vzdělávání, zdravotnictví nebo informačních a komunikačních technologií</a:t>
            </a:r>
          </a:p>
          <a:p>
            <a:pPr lvl="1"/>
            <a:r>
              <a:rPr lang="cs-CZ" dirty="0"/>
              <a:t>funguje od roku 2015 a je financován z rozpočtu EU a z prostředků Evropské investiční banky</a:t>
            </a:r>
          </a:p>
        </p:txBody>
      </p:sp>
    </p:spTree>
    <p:extLst>
      <p:ext uri="{BB962C8B-B14F-4D97-AF65-F5344CB8AC3E}">
        <p14:creationId xmlns:p14="http://schemas.microsoft.com/office/powerpoint/2010/main" val="372202932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230435-F100-4AE6-AF25-34B2AF9AE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Unijní programy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24BD03-301F-4BD7-A219-1AA62C3B8C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Správa Evropskou komisí (na rozdíl od operačních programů, které čerpají prostředky z Evropských strukturálních a investičních fondů (viz výše) a které jsou spravovány na národní úrovni) </a:t>
            </a:r>
          </a:p>
          <a:p>
            <a:r>
              <a:rPr lang="cs-CZ" dirty="0"/>
              <a:t>Unijní programy podporují řadu oblastí (od zmírňování dopadů změn klimatu po kulturní projekty).</a:t>
            </a:r>
          </a:p>
          <a:p>
            <a:r>
              <a:rPr lang="cs-CZ" dirty="0"/>
              <a:t>Mezi tyto programy patři pro období 2014-2020 mj. Erasmus+, program pro vědu, výzkum a inovace Horizont 2020 nebo program LIFE (podpora klimatu a životního prostředí).</a:t>
            </a:r>
          </a:p>
        </p:txBody>
      </p:sp>
    </p:spTree>
    <p:extLst>
      <p:ext uri="{BB962C8B-B14F-4D97-AF65-F5344CB8AC3E}">
        <p14:creationId xmlns:p14="http://schemas.microsoft.com/office/powerpoint/2010/main" val="67326159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B85109-6C6C-44CA-908C-946EC73B30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Evropské strukturální a investiční fondy v ČR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712C3D-F588-47A2-8726-8C103FD8DF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Záměrem je maximálním možným způsobem přispět k naplňování konceptu Evropa 2020 – Strategie pro inteligentní a udržitelný růst podporující začlenění</a:t>
            </a:r>
          </a:p>
          <a:p>
            <a:r>
              <a:rPr lang="cs-CZ" dirty="0"/>
              <a:t>V Dohodě o partnerství pro programové období 2014-2020 byly  definovány národní rozvojové priority. </a:t>
            </a:r>
          </a:p>
          <a:p>
            <a:r>
              <a:rPr lang="cs-CZ" dirty="0"/>
              <a:t>K jejich naplňování dochází díky jednotlivým programům, skrze které se čerpají prostředky z ESI fondů, které lze rozdělit na</a:t>
            </a:r>
          </a:p>
          <a:p>
            <a:pPr lvl="1"/>
            <a:r>
              <a:rPr lang="cs-CZ" dirty="0"/>
              <a:t>tematické programy (zaměřeny na specifické oblasti), a </a:t>
            </a:r>
          </a:p>
          <a:p>
            <a:pPr lvl="1"/>
            <a:r>
              <a:rPr lang="cs-CZ" dirty="0"/>
              <a:t>programy Evropské územní spolupráce (při čerpání je nutná spolupráce překračující hranice jednoho členského státu)</a:t>
            </a:r>
          </a:p>
        </p:txBody>
      </p:sp>
    </p:spTree>
    <p:extLst>
      <p:ext uri="{BB962C8B-B14F-4D97-AF65-F5344CB8AC3E}">
        <p14:creationId xmlns:p14="http://schemas.microsoft.com/office/powerpoint/2010/main" val="362185500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B85109-6C6C-44CA-908C-946EC73B30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Evropské strukturální a investiční fondy v ČR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712C3D-F588-47A2-8726-8C103FD8DF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Každý stát si nastaví systém operačních programů pro rozpočtové období</a:t>
            </a:r>
          </a:p>
          <a:p>
            <a:r>
              <a:rPr lang="cs-CZ" dirty="0"/>
              <a:t>Operační programy podléhají schválení v rámci vnitřních pravidel EU</a:t>
            </a:r>
          </a:p>
          <a:p>
            <a:r>
              <a:rPr lang="cs-CZ" dirty="0"/>
              <a:t>Počet OP se může lišit</a:t>
            </a:r>
          </a:p>
          <a:p>
            <a:pPr lvl="1"/>
            <a:r>
              <a:rPr lang="cs-CZ" dirty="0"/>
              <a:t>2007 – 2013: 26 operačních programů</a:t>
            </a:r>
          </a:p>
          <a:p>
            <a:pPr lvl="1"/>
            <a:r>
              <a:rPr lang="cs-CZ" dirty="0"/>
              <a:t>2014 – 2020: 11 operačních programů</a:t>
            </a:r>
          </a:p>
          <a:p>
            <a:pPr lvl="1"/>
            <a:r>
              <a:rPr lang="cs-CZ" dirty="0"/>
              <a:t>2021 – 2027: ? 8 operačních programů</a:t>
            </a:r>
          </a:p>
        </p:txBody>
      </p:sp>
    </p:spTree>
    <p:extLst>
      <p:ext uri="{BB962C8B-B14F-4D97-AF65-F5344CB8AC3E}">
        <p14:creationId xmlns:p14="http://schemas.microsoft.com/office/powerpoint/2010/main" val="232844220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4668F4-CCEF-49BC-9AD2-23EFFB79E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Operační programy 2021 - 2027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92FB3C-1799-4A81-8EB1-7AC05FDD0F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OP Doprava, řízený Ministerstvem dopravy;</a:t>
            </a:r>
          </a:p>
          <a:p>
            <a:r>
              <a:rPr lang="cs-CZ" dirty="0"/>
              <a:t>Integrovaný regionální operační program, řízený Ministerstvem pro místní rozvoj;</a:t>
            </a:r>
          </a:p>
          <a:p>
            <a:r>
              <a:rPr lang="cs-CZ" dirty="0"/>
              <a:t>OP Technologie a aplikace pro konkurenceschopnost, řízený Ministerstvem průmyslu a obchodu;</a:t>
            </a:r>
          </a:p>
          <a:p>
            <a:r>
              <a:rPr lang="cs-CZ" dirty="0"/>
              <a:t>OP Jan Amos Komenský, řízený Ministerstvem školství, mládeže a tělovýchovy;</a:t>
            </a:r>
          </a:p>
          <a:p>
            <a:r>
              <a:rPr lang="cs-CZ" dirty="0"/>
              <a:t>OP Životní prostředí, řízený Ministerstvem životního prostředí;</a:t>
            </a:r>
          </a:p>
          <a:p>
            <a:r>
              <a:rPr lang="cs-CZ" dirty="0"/>
              <a:t>OP Spravedlivá transformace, řízený </a:t>
            </a:r>
            <a:r>
              <a:rPr lang="cs-CZ" dirty="0" err="1"/>
              <a:t>Ministerstrem</a:t>
            </a:r>
            <a:r>
              <a:rPr lang="cs-CZ" dirty="0"/>
              <a:t> životního prostředí;</a:t>
            </a:r>
          </a:p>
          <a:p>
            <a:r>
              <a:rPr lang="cs-CZ" dirty="0"/>
              <a:t>OP Zaměstnanost+, řízený Ministerstvem práce a sociálních věcí;</a:t>
            </a:r>
          </a:p>
          <a:p>
            <a:r>
              <a:rPr lang="cs-CZ" dirty="0"/>
              <a:t>OP Rybářství, řízený Ministerstvem zemědělství</a:t>
            </a:r>
          </a:p>
          <a:p>
            <a:r>
              <a:rPr lang="cs-CZ" dirty="0"/>
              <a:t>OP Technická pomoc, řízený Ministerstvem pro místní rozvoj</a:t>
            </a:r>
          </a:p>
        </p:txBody>
      </p:sp>
    </p:spTree>
    <p:extLst>
      <p:ext uri="{BB962C8B-B14F-4D97-AF65-F5344CB8AC3E}">
        <p14:creationId xmlns:p14="http://schemas.microsoft.com/office/powerpoint/2010/main" val="144680395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4668F4-CCEF-49BC-9AD2-23EFFB79E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Operační programy 2014 - 2020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92FB3C-1799-4A81-8EB1-7AC05FDD0F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Operační program Podnikání a inovace pro konkurenceschopnost</a:t>
            </a:r>
          </a:p>
          <a:p>
            <a:r>
              <a:rPr lang="cs-CZ" dirty="0"/>
              <a:t>Operační program Výzkum, vývoj a vzdělávání</a:t>
            </a:r>
          </a:p>
          <a:p>
            <a:r>
              <a:rPr lang="cs-CZ" dirty="0"/>
              <a:t>Operační program Zaměstnanost</a:t>
            </a:r>
          </a:p>
          <a:p>
            <a:r>
              <a:rPr lang="cs-CZ" dirty="0"/>
              <a:t>Operační program Doprava</a:t>
            </a:r>
          </a:p>
          <a:p>
            <a:r>
              <a:rPr lang="cs-CZ" dirty="0"/>
              <a:t>Operační program Životní prostředí</a:t>
            </a:r>
          </a:p>
          <a:p>
            <a:r>
              <a:rPr lang="cs-CZ" dirty="0"/>
              <a:t>Integrovaný regionální operační program</a:t>
            </a:r>
          </a:p>
          <a:p>
            <a:r>
              <a:rPr lang="cs-CZ" dirty="0"/>
              <a:t>Operační program Praha - pól růstu ČR</a:t>
            </a:r>
          </a:p>
          <a:p>
            <a:r>
              <a:rPr lang="cs-CZ" dirty="0"/>
              <a:t>Operační program Technická pomoc</a:t>
            </a:r>
          </a:p>
          <a:p>
            <a:r>
              <a:rPr lang="cs-CZ" dirty="0"/>
              <a:t>Operační program Rybářství</a:t>
            </a:r>
          </a:p>
          <a:p>
            <a:r>
              <a:rPr lang="cs-CZ" dirty="0"/>
              <a:t>Program rozvoje venkova</a:t>
            </a:r>
          </a:p>
        </p:txBody>
      </p:sp>
    </p:spTree>
    <p:extLst>
      <p:ext uri="{BB962C8B-B14F-4D97-AF65-F5344CB8AC3E}">
        <p14:creationId xmlns:p14="http://schemas.microsoft.com/office/powerpoint/2010/main" val="3760563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60718C-DC6A-4118-A543-6C5C496CB7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 poskytnutí dotace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BE2AAD-A4B9-4757-BB48-9B17109485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Dle způsobu financování</a:t>
            </a:r>
          </a:p>
          <a:p>
            <a:pPr lvl="1"/>
            <a:r>
              <a:rPr lang="cs-CZ" dirty="0"/>
              <a:t>ex ante</a:t>
            </a:r>
          </a:p>
          <a:p>
            <a:pPr lvl="1"/>
            <a:r>
              <a:rPr lang="cs-CZ" dirty="0"/>
              <a:t>ex post</a:t>
            </a:r>
          </a:p>
          <a:p>
            <a:pPr lvl="2"/>
            <a:r>
              <a:rPr lang="cs-CZ" dirty="0"/>
              <a:t>někdy za využití vyplacení záloh</a:t>
            </a:r>
          </a:p>
          <a:p>
            <a:endParaRPr lang="cs-CZ" dirty="0"/>
          </a:p>
          <a:p>
            <a:r>
              <a:rPr lang="cs-CZ" dirty="0"/>
              <a:t>Dle charakteru dotace</a:t>
            </a:r>
          </a:p>
          <a:p>
            <a:pPr lvl="1"/>
            <a:r>
              <a:rPr lang="cs-CZ" dirty="0"/>
              <a:t>úhrada prokazatelné ztráty, případně včetně přiměřeného zisku</a:t>
            </a:r>
          </a:p>
          <a:p>
            <a:pPr lvl="1"/>
            <a:r>
              <a:rPr lang="cs-CZ" dirty="0"/>
              <a:t>úhrada sjednané/stanovené výše ceny</a:t>
            </a:r>
          </a:p>
          <a:p>
            <a:pPr lvl="1"/>
            <a:r>
              <a:rPr lang="cs-CZ" dirty="0"/>
              <a:t>úhrada (části) nákladů</a:t>
            </a:r>
          </a:p>
          <a:p>
            <a:pPr lvl="1"/>
            <a:r>
              <a:rPr lang="cs-CZ" dirty="0"/>
              <a:t>odpuštění plnění příjemci dotace (daňové prázdniny, daňové úlevy, ale i nižší cena…)</a:t>
            </a:r>
          </a:p>
        </p:txBody>
      </p:sp>
    </p:spTree>
    <p:extLst>
      <p:ext uri="{BB962C8B-B14F-4D97-AF65-F5344CB8AC3E}">
        <p14:creationId xmlns:p14="http://schemas.microsoft.com/office/powerpoint/2010/main" val="367181104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4668F4-CCEF-49BC-9AD2-23EFFB79E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Operační programy 2014 - 2020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92FB3C-1799-4A81-8EB1-7AC05FDD0F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Operační program Podnikání a inovace pro konkurenceschopnost</a:t>
            </a:r>
          </a:p>
          <a:p>
            <a:pPr lvl="1"/>
            <a:r>
              <a:rPr lang="cs-CZ" dirty="0"/>
              <a:t>Řídicí orgán: Ministerstvo průmyslu a obchodu</a:t>
            </a:r>
          </a:p>
          <a:p>
            <a:pPr lvl="1"/>
            <a:r>
              <a:rPr lang="cs-CZ" dirty="0"/>
              <a:t>Cílem je dosažení konkurenceschopné a udržitelné ekonomiky založené na znalostech a inovacích. </a:t>
            </a:r>
          </a:p>
          <a:p>
            <a:pPr lvl="2"/>
            <a:r>
              <a:rPr lang="cs-CZ" dirty="0"/>
              <a:t>Pojem „konkurenceschopný“ zahrnuje schopnost místních firem prosazovat se na světových trzích a vytvářet dostatek pracovních míst. </a:t>
            </a:r>
          </a:p>
          <a:p>
            <a:pPr lvl="2"/>
            <a:r>
              <a:rPr lang="cs-CZ" dirty="0"/>
              <a:t>Pojem „udržitelný“ zvýrazňuje dlouhodobý horizont konkurenční schopnosti, což zahrnuje mj. i environmentální dimenzi hospodářského rozvoje.</a:t>
            </a:r>
          </a:p>
          <a:p>
            <a:pPr lvl="1"/>
            <a:r>
              <a:rPr lang="cs-CZ" dirty="0"/>
              <a:t>Alokace 4,09 mld. EUR (cca 110 mld. Kč)</a:t>
            </a:r>
          </a:p>
        </p:txBody>
      </p:sp>
    </p:spTree>
    <p:extLst>
      <p:ext uri="{BB962C8B-B14F-4D97-AF65-F5344CB8AC3E}">
        <p14:creationId xmlns:p14="http://schemas.microsoft.com/office/powerpoint/2010/main" val="132822233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4668F4-CCEF-49BC-9AD2-23EFFB79E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Operační programy 2014 - 2020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92FB3C-1799-4A81-8EB1-7AC05FDD0F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Operační program Výzkum, vývoj a vzdělávání</a:t>
            </a:r>
          </a:p>
          <a:p>
            <a:pPr lvl="1"/>
            <a:r>
              <a:rPr lang="cs-CZ" dirty="0"/>
              <a:t>Řídicí orgán: Ministerstvo školství, mládeže a tělovýchovy</a:t>
            </a:r>
          </a:p>
          <a:p>
            <a:pPr lvl="1"/>
            <a:r>
              <a:rPr lang="cs-CZ" dirty="0"/>
              <a:t>Klíčovým principem je rozvoj lidských zdrojů pro znalostní ekonomiku a udržitelný rozvoj v sociálně soudržné společnosti a je podporován intervencemi v rámci více prioritních os. Na něj navazuje téma podpory kvalitního výzkumu, pro který představuje kvalifikovaná pracovní síla klíčový vstupní faktor. Intervence v oblasti vzdělávání budou zároveň podpořeny systémovými změnami, které směřují ke zkvalitnění vzdělávacího systému ČR.</a:t>
            </a:r>
          </a:p>
          <a:p>
            <a:pPr lvl="1"/>
            <a:r>
              <a:rPr lang="cs-CZ" dirty="0"/>
              <a:t>Alokace 2,77 mld. EUR (cca 73,2 mld. Kč)</a:t>
            </a:r>
          </a:p>
        </p:txBody>
      </p:sp>
    </p:spTree>
    <p:extLst>
      <p:ext uri="{BB962C8B-B14F-4D97-AF65-F5344CB8AC3E}">
        <p14:creationId xmlns:p14="http://schemas.microsoft.com/office/powerpoint/2010/main" val="201636530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4668F4-CCEF-49BC-9AD2-23EFFB79E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Operační programy 2014 - 2020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92FB3C-1799-4A81-8EB1-7AC05FDD0F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Operační program Zaměstnanost</a:t>
            </a:r>
          </a:p>
          <a:p>
            <a:pPr lvl="1"/>
            <a:r>
              <a:rPr lang="cs-CZ" dirty="0"/>
              <a:t>Řídicí orgán: Ministerstvo práce a sociálních věcí</a:t>
            </a:r>
          </a:p>
          <a:p>
            <a:pPr lvl="1"/>
            <a:r>
              <a:rPr lang="cs-CZ" dirty="0"/>
              <a:t>Cílem je </a:t>
            </a:r>
            <a:r>
              <a:rPr lang="cs-CZ" dirty="0" err="1"/>
              <a:t>je</a:t>
            </a:r>
            <a:r>
              <a:rPr lang="cs-CZ" dirty="0"/>
              <a:t> zlepšení lidského kapitálu obyvatel a veřejné správy v ČR, tedy základních prvků konkurenceschopnosti. </a:t>
            </a:r>
          </a:p>
          <a:p>
            <a:pPr lvl="1"/>
            <a:r>
              <a:rPr lang="cs-CZ" dirty="0"/>
              <a:t>OP Z je zaměřený také na podporu rovných příležitostí žen a mužů, adaptability zaměstnanců a zaměstnavatelů, dalšího vzdělávání, sociálního začleňování a boje s chudobou, zdravotních služeb, modernizaci veřejné správy a služeb a podporu mezinárodní spolupráce a sociálních inovací v oblasti zaměstnanosti, sociálního začleňování a veřejné správy.</a:t>
            </a:r>
          </a:p>
          <a:p>
            <a:pPr lvl="1"/>
            <a:r>
              <a:rPr lang="cs-CZ" dirty="0"/>
              <a:t>Alokace 2,15 mld. EUR (cca 56,73 mld. Kč)</a:t>
            </a:r>
          </a:p>
        </p:txBody>
      </p:sp>
    </p:spTree>
    <p:extLst>
      <p:ext uri="{BB962C8B-B14F-4D97-AF65-F5344CB8AC3E}">
        <p14:creationId xmlns:p14="http://schemas.microsoft.com/office/powerpoint/2010/main" val="40550627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4668F4-CCEF-49BC-9AD2-23EFFB79E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Operační programy 2014 - 2020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92FB3C-1799-4A81-8EB1-7AC05FDD0F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Operační program Doprava</a:t>
            </a:r>
          </a:p>
          <a:p>
            <a:pPr lvl="1"/>
            <a:r>
              <a:rPr lang="cs-CZ" dirty="0"/>
              <a:t>Řídící orgán: Ministerstvo dopravy</a:t>
            </a:r>
          </a:p>
          <a:p>
            <a:pPr lvl="1"/>
            <a:r>
              <a:rPr lang="cs-CZ" dirty="0"/>
              <a:t>Nejvýznamnější zdroj prostředků pro financování výstavby dopravní infrastruktury v České republice</a:t>
            </a:r>
          </a:p>
          <a:p>
            <a:pPr lvl="1"/>
            <a:r>
              <a:rPr lang="cs-CZ" dirty="0"/>
              <a:t>Alokace 4,56 mld. EUR (cca 120,8 mld. Kč)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971878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4668F4-CCEF-49BC-9AD2-23EFFB79E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Operační programy 2014 - 2020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92FB3C-1799-4A81-8EB1-7AC05FDD0F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Operační program Životní prostředí</a:t>
            </a:r>
          </a:p>
          <a:p>
            <a:pPr lvl="1"/>
            <a:r>
              <a:rPr lang="cs-CZ" dirty="0"/>
              <a:t>Řídící orgán: Ministerstvo životního prostředí</a:t>
            </a:r>
          </a:p>
          <a:p>
            <a:pPr lvl="1"/>
            <a:r>
              <a:rPr lang="cs-CZ" dirty="0"/>
              <a:t>Hlavním cílem Operačního programu Životní prostředí (OP ŽP) je ochrana a zajištění kvalitního prostředí pro život obyvatel České republiky, podpora efektivního využívání zdrojů, eliminace negativních dopadů lidské činnosti na životní prostředí a zmírňování dopadů změny klimatu.</a:t>
            </a:r>
          </a:p>
          <a:p>
            <a:pPr lvl="1"/>
            <a:r>
              <a:rPr lang="cs-CZ" dirty="0"/>
              <a:t>Alokace 2,79 mld. EUR (cca 73,7 mld. Kč)</a:t>
            </a:r>
          </a:p>
        </p:txBody>
      </p:sp>
    </p:spTree>
    <p:extLst>
      <p:ext uri="{BB962C8B-B14F-4D97-AF65-F5344CB8AC3E}">
        <p14:creationId xmlns:p14="http://schemas.microsoft.com/office/powerpoint/2010/main" val="182330215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4668F4-CCEF-49BC-9AD2-23EFFB79E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Operační programy 2014 - 2020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92FB3C-1799-4A81-8EB1-7AC05FDD0F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Integrovaný regionální operační program</a:t>
            </a:r>
          </a:p>
          <a:p>
            <a:pPr lvl="1"/>
            <a:r>
              <a:rPr lang="cs-CZ" dirty="0"/>
              <a:t>Řídící orgán: Ministerstvo pro místní rozvoj ČR</a:t>
            </a:r>
          </a:p>
          <a:p>
            <a:pPr lvl="1"/>
            <a:r>
              <a:rPr lang="cs-CZ" dirty="0"/>
              <a:t>navazuje na sedm regionálních operačních programů a částečně na Integrovaný operační program z programového období 2007–2013</a:t>
            </a:r>
          </a:p>
          <a:p>
            <a:pPr lvl="1"/>
            <a:r>
              <a:rPr lang="cs-CZ" dirty="0"/>
              <a:t>Prioritou </a:t>
            </a:r>
            <a:r>
              <a:rPr lang="cs-CZ" dirty="0" err="1"/>
              <a:t>IROPu</a:t>
            </a:r>
            <a:r>
              <a:rPr lang="cs-CZ" dirty="0"/>
              <a:t> je umožnění vyváženého rozvoje území, zkvalitnění infrastruktury, zlepšení veřejných služeb a veřejné správy a zajištění udržitelného rozvoje v obcích, městech a regionech.</a:t>
            </a:r>
          </a:p>
          <a:p>
            <a:pPr lvl="1"/>
            <a:r>
              <a:rPr lang="cs-CZ" dirty="0"/>
              <a:t>Alokace 4,77 mld. EUR (cca 127,9 mld. Kč)</a:t>
            </a:r>
          </a:p>
        </p:txBody>
      </p:sp>
    </p:spTree>
    <p:extLst>
      <p:ext uri="{BB962C8B-B14F-4D97-AF65-F5344CB8AC3E}">
        <p14:creationId xmlns:p14="http://schemas.microsoft.com/office/powerpoint/2010/main" val="274289254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4668F4-CCEF-49BC-9AD2-23EFFB79E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Operační programy 2014 - 2020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92FB3C-1799-4A81-8EB1-7AC05FDD0F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Operační program Praha - pól růstu ČR</a:t>
            </a:r>
          </a:p>
          <a:p>
            <a:pPr lvl="1"/>
            <a:r>
              <a:rPr lang="cs-CZ" dirty="0"/>
              <a:t>Řídící orgán: Hlavní město Praha</a:t>
            </a:r>
          </a:p>
          <a:p>
            <a:pPr lvl="1"/>
            <a:r>
              <a:rPr lang="cs-CZ" dirty="0"/>
              <a:t>realizace investic v Praze, které povedou ke zvýšení konkurenceschopnosti Prahy jako rozvojového pólu republiky a k zajištění kvalitního života obyvatel</a:t>
            </a:r>
          </a:p>
          <a:p>
            <a:pPr lvl="1"/>
            <a:r>
              <a:rPr lang="cs-CZ" dirty="0"/>
              <a:t>Alokace 0,2 mld. EUR (cca 5,35 mld. Kč)</a:t>
            </a:r>
          </a:p>
        </p:txBody>
      </p:sp>
    </p:spTree>
    <p:extLst>
      <p:ext uri="{BB962C8B-B14F-4D97-AF65-F5344CB8AC3E}">
        <p14:creationId xmlns:p14="http://schemas.microsoft.com/office/powerpoint/2010/main" val="114834748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4668F4-CCEF-49BC-9AD2-23EFFB79E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Operační programy 2014 - 2020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92FB3C-1799-4A81-8EB1-7AC05FDD0F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Operační program Technická pomoc</a:t>
            </a:r>
          </a:p>
          <a:p>
            <a:pPr lvl="1"/>
            <a:r>
              <a:rPr lang="cs-CZ" dirty="0"/>
              <a:t>Řídící orgán: Ministerstvo pro místní rozvoj ČR</a:t>
            </a:r>
          </a:p>
          <a:p>
            <a:pPr lvl="1"/>
            <a:r>
              <a:rPr lang="cs-CZ" dirty="0"/>
              <a:t>podpůrný charakter</a:t>
            </a:r>
          </a:p>
          <a:p>
            <a:pPr lvl="1"/>
            <a:r>
              <a:rPr lang="cs-CZ" dirty="0"/>
              <a:t>nastavení takového prostředí pro implementaci Dohody o partnerství a tematických operačních programů, které umožní a zjednoduší dosažení stanovených cílů</a:t>
            </a:r>
          </a:p>
          <a:p>
            <a:pPr lvl="1"/>
            <a:r>
              <a:rPr lang="cs-CZ" dirty="0"/>
              <a:t>má umožnit a usnadnit čerpání a především zajistit efektivní využití finančních prostředků</a:t>
            </a:r>
          </a:p>
          <a:p>
            <a:pPr lvl="1"/>
            <a:r>
              <a:rPr lang="cs-CZ" dirty="0"/>
              <a:t>Alokace: 0,21 mld. EUR (cca 5,54 mld. Kč)</a:t>
            </a:r>
          </a:p>
        </p:txBody>
      </p:sp>
    </p:spTree>
    <p:extLst>
      <p:ext uri="{BB962C8B-B14F-4D97-AF65-F5344CB8AC3E}">
        <p14:creationId xmlns:p14="http://schemas.microsoft.com/office/powerpoint/2010/main" val="155147368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4668F4-CCEF-49BC-9AD2-23EFFB79E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Operační programy 2014 - 2020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92FB3C-1799-4A81-8EB1-7AC05FDD0F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Operační program Rybářství</a:t>
            </a:r>
          </a:p>
          <a:p>
            <a:pPr lvl="1"/>
            <a:r>
              <a:rPr lang="cs-CZ" dirty="0"/>
              <a:t>Řídicí orgán: Ministerstvo zemědělství</a:t>
            </a:r>
          </a:p>
          <a:p>
            <a:pPr lvl="1"/>
            <a:r>
              <a:rPr lang="cs-CZ" dirty="0"/>
              <a:t>Cílem je rozvoj udržitelného chovu ryb v České republice a zajištění rovnoměrných dodávek sladkovodních ryb během roku na domácí trh v požadovaném sortimentu včetně diverzifikace akvakultury (rybníkářství) pro zajištění produkce kapra a jeho dodávek na trh a současně je také potřeba podpořit zavádění moderních intenzivních chovných systémů s cílem zvyšování produkce ryb a přispění k eliminaci negativních dopadů na životní prostředí, které budou pořizovány pro produkci lososovitých popř. dalších druhů ryb k zajištění celoročních dodávek do tržní sítě</a:t>
            </a:r>
          </a:p>
          <a:p>
            <a:pPr lvl="1"/>
            <a:r>
              <a:rPr lang="cs-CZ" dirty="0"/>
              <a:t>Alokace: 0,03 mld. EUR (cca 0,84 mld. Kč)</a:t>
            </a:r>
          </a:p>
        </p:txBody>
      </p:sp>
    </p:spTree>
    <p:extLst>
      <p:ext uri="{BB962C8B-B14F-4D97-AF65-F5344CB8AC3E}">
        <p14:creationId xmlns:p14="http://schemas.microsoft.com/office/powerpoint/2010/main" val="29065579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4668F4-CCEF-49BC-9AD2-23EFFB79E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Operační programy 2014 - 2020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92FB3C-1799-4A81-8EB1-7AC05FDD0F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Program rozvoje venkova</a:t>
            </a:r>
          </a:p>
          <a:p>
            <a:pPr lvl="1"/>
            <a:r>
              <a:rPr lang="cs-CZ" dirty="0"/>
              <a:t>Řídící orgán: Ministerstvo zemědělství</a:t>
            </a:r>
          </a:p>
          <a:p>
            <a:pPr lvl="1"/>
            <a:r>
              <a:rPr lang="cs-CZ" dirty="0"/>
              <a:t>Hlavním cílem programu je obnova, zachování a zlepšení ekosystémů závislých na zemědělství prostřednictvím zejména </a:t>
            </a:r>
            <a:r>
              <a:rPr lang="cs-CZ" dirty="0" err="1"/>
              <a:t>agroenvironmentálních</a:t>
            </a:r>
            <a:r>
              <a:rPr lang="cs-CZ" dirty="0"/>
              <a:t> opatření, dále investice pro konkurenceschopnost a inovace zemědělských podniků, podpora vstupu mladých lidí do zemědělství nebo krajinná infrastruktura.</a:t>
            </a:r>
          </a:p>
          <a:p>
            <a:pPr lvl="1"/>
            <a:r>
              <a:rPr lang="cs-CZ" dirty="0"/>
              <a:t>Alokace: 2,3 mld. EUR (cca 59,9 mld. Kč)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4084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D1CB85-2F02-4F74-A19C-A30A64AE2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Dělení dotací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95D792-004B-4CBC-93F8-EEBE808B60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Dle veřejného rozpočtu, z nichž plynou</a:t>
            </a:r>
          </a:p>
          <a:p>
            <a:pPr lvl="1"/>
            <a:r>
              <a:rPr lang="cs-CZ" dirty="0"/>
              <a:t>prostředky EU</a:t>
            </a:r>
          </a:p>
          <a:p>
            <a:pPr lvl="1"/>
            <a:r>
              <a:rPr lang="cs-CZ" dirty="0"/>
              <a:t>státní rozpočet (včetně státních fondů)</a:t>
            </a:r>
          </a:p>
          <a:p>
            <a:pPr lvl="1"/>
            <a:r>
              <a:rPr lang="cs-CZ" dirty="0"/>
              <a:t>územně samosprávné celky (kraje, obce)</a:t>
            </a:r>
          </a:p>
          <a:p>
            <a:pPr lvl="1"/>
            <a:r>
              <a:rPr lang="cs-CZ" dirty="0"/>
              <a:t>jiné veřejné prostředky</a:t>
            </a:r>
          </a:p>
          <a:p>
            <a:endParaRPr lang="cs-CZ" dirty="0"/>
          </a:p>
          <a:p>
            <a:r>
              <a:rPr lang="cs-CZ" dirty="0"/>
              <a:t>Dle subjektu poskytujícího dotaci</a:t>
            </a:r>
          </a:p>
          <a:p>
            <a:pPr lvl="1"/>
            <a:r>
              <a:rPr lang="cs-CZ" dirty="0"/>
              <a:t>státní dotace (ústřední orgány státní správy, státní fondy…)</a:t>
            </a:r>
          </a:p>
          <a:p>
            <a:pPr lvl="1"/>
            <a:r>
              <a:rPr lang="cs-CZ" dirty="0"/>
              <a:t>municipality (kraje, obce)</a:t>
            </a:r>
          </a:p>
          <a:p>
            <a:pPr lvl="1"/>
            <a:r>
              <a:rPr lang="cs-CZ" dirty="0"/>
              <a:t>soukromoprávní subjekty (za specifických situací)</a:t>
            </a:r>
          </a:p>
        </p:txBody>
      </p:sp>
    </p:spTree>
    <p:extLst>
      <p:ext uri="{BB962C8B-B14F-4D97-AF65-F5344CB8AC3E}">
        <p14:creationId xmlns:p14="http://schemas.microsoft.com/office/powerpoint/2010/main" val="296426630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4668F4-CCEF-49BC-9AD2-23EFFB79E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programy 2014 - 2020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92FB3C-1799-4A81-8EB1-7AC05FDD0F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Programy přeshraniční spolupráce</a:t>
            </a:r>
          </a:p>
          <a:p>
            <a:pPr lvl="1"/>
            <a:r>
              <a:rPr lang="cs-CZ" dirty="0" err="1"/>
              <a:t>Interreg</a:t>
            </a:r>
            <a:r>
              <a:rPr lang="cs-CZ" dirty="0"/>
              <a:t> V-A Česká republika - Polsko, řízený Ministerstvem pro místní rozvoj;</a:t>
            </a:r>
          </a:p>
          <a:p>
            <a:pPr lvl="1"/>
            <a:r>
              <a:rPr lang="cs-CZ" dirty="0" err="1"/>
              <a:t>Interreg</a:t>
            </a:r>
            <a:r>
              <a:rPr lang="cs-CZ" dirty="0"/>
              <a:t> V-A Slovenská republika - Česká republika, koordinovaný na území České republiky Ministerstvem pro místní rozvoj;</a:t>
            </a:r>
          </a:p>
          <a:p>
            <a:pPr lvl="1"/>
            <a:r>
              <a:rPr lang="cs-CZ" dirty="0" err="1"/>
              <a:t>Interreg</a:t>
            </a:r>
            <a:r>
              <a:rPr lang="cs-CZ" dirty="0"/>
              <a:t> V-A Rakousko - Česká republika, koordinovaný na území České republiky Ministerstvem pro místní rozvoj;</a:t>
            </a:r>
          </a:p>
          <a:p>
            <a:pPr lvl="1"/>
            <a:r>
              <a:rPr lang="cs-CZ" dirty="0"/>
              <a:t>Program přeshraniční spolupráce Česká republika - Svobodný stát Bavorsko Cíl EÚS 2014-2020, koordinovaný na území České republiky Ministerstvem pro místní rozvoj;</a:t>
            </a:r>
          </a:p>
          <a:p>
            <a:pPr lvl="1"/>
            <a:r>
              <a:rPr lang="cs-CZ" dirty="0"/>
              <a:t>Program spolupráce Svobodný stát Sasko - Česká republika 2014-2020, koordinovaný na území České republiky Ministerstvem pro místní rozvoj;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016058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6B77F9-0E82-4131-9D07-4B93E82DC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Dotace z rozpočtů municipalit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B9091B-6E1D-452E-B177-FE20F8C4D9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Dotace subjektům dle výzev a programů municipalit</a:t>
            </a:r>
          </a:p>
          <a:p>
            <a:pPr lvl="1"/>
            <a:r>
              <a:rPr lang="cs-CZ" dirty="0"/>
              <a:t>sportovní činnosti, kulturní činnosti, provoz veřejné dopravy…</a:t>
            </a:r>
          </a:p>
          <a:p>
            <a:pPr lvl="1"/>
            <a:r>
              <a:rPr lang="cs-CZ" dirty="0"/>
              <a:t>nakládání s vlastními prostředky municipalit</a:t>
            </a:r>
          </a:p>
        </p:txBody>
      </p:sp>
    </p:spTree>
    <p:extLst>
      <p:ext uri="{BB962C8B-B14F-4D97-AF65-F5344CB8AC3E}">
        <p14:creationId xmlns:p14="http://schemas.microsoft.com/office/powerpoint/2010/main" val="82490250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D5D2C7-A352-420B-BCBB-E4AD332D1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 čerpání dotací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B88A9E-7700-48ED-BF22-1553AD7EDC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Nastavuje řídící orgán hierarchicky v souladu s podmínkami, cíli a pravidly dotačního programu</a:t>
            </a:r>
          </a:p>
          <a:p>
            <a:r>
              <a:rPr lang="cs-CZ" dirty="0"/>
              <a:t>Výzvy řídícího orgánu/poskytovatele dotace</a:t>
            </a:r>
          </a:p>
          <a:p>
            <a:r>
              <a:rPr lang="cs-CZ" dirty="0"/>
              <a:t>Je na subjektu zvážit realizaci jím zamýšlené aktivity a její podřazení pod daný dotační program</a:t>
            </a:r>
          </a:p>
          <a:p>
            <a:r>
              <a:rPr lang="cs-CZ" dirty="0"/>
              <a:t>Ve většině případů spoluúčast na financování</a:t>
            </a:r>
          </a:p>
          <a:p>
            <a:r>
              <a:rPr lang="cs-CZ"/>
              <a:t>Nastavení </a:t>
            </a:r>
            <a:r>
              <a:rPr lang="cs-CZ" dirty="0"/>
              <a:t>podmínek udržitelnosti projektů</a:t>
            </a:r>
          </a:p>
        </p:txBody>
      </p:sp>
    </p:spTree>
    <p:extLst>
      <p:ext uri="{BB962C8B-B14F-4D97-AF65-F5344CB8AC3E}">
        <p14:creationId xmlns:p14="http://schemas.microsoft.com/office/powerpoint/2010/main" val="131170197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D5D2C7-A352-420B-BCBB-E4AD332D1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 čerpání dotací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B88A9E-7700-48ED-BF22-1553AD7EDC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Rozhodnutí o přidělení dotace (obvykle), případně vzniká nárok jinak</a:t>
            </a:r>
          </a:p>
          <a:p>
            <a:r>
              <a:rPr lang="cs-CZ" dirty="0"/>
              <a:t>Nutné plnění dotačního projektu v souladu s platnými právními předpisy, podmínkami dotace (mnohdy přísnější pravidla), cíli dotačního programu…</a:t>
            </a:r>
          </a:p>
          <a:p>
            <a:r>
              <a:rPr lang="cs-CZ" dirty="0"/>
              <a:t>Průběžná kontrola, administrace a průběžné financování (x financování na základě doložených skutečností)</a:t>
            </a:r>
          </a:p>
          <a:p>
            <a:r>
              <a:rPr lang="cs-CZ" dirty="0"/>
              <a:t>Kontrola udržitelnosti projektů</a:t>
            </a:r>
          </a:p>
        </p:txBody>
      </p:sp>
    </p:spTree>
    <p:extLst>
      <p:ext uri="{BB962C8B-B14F-4D97-AF65-F5344CB8AC3E}">
        <p14:creationId xmlns:p14="http://schemas.microsoft.com/office/powerpoint/2010/main" val="423638355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42E5C6-49E9-4FD0-B04A-603ED5D29B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pozornost!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BE42BF-D7BE-4CA1-8C8B-E63A2A222E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6747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A87A2C-37EB-48E4-9885-E940C854A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Nárok na dotace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EFC0EB-9E4E-4522-93E3-35DEB379B7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Otázka dotačního titulu</a:t>
            </a:r>
          </a:p>
          <a:p>
            <a:r>
              <a:rPr lang="cs-CZ" dirty="0"/>
              <a:t>Někdy nárok na dotaci vzniká již splněním podmínek, někdy na dotaci není právní nárok („dotační soutěže“, resp. dotační výzvy a projektové žádosti)</a:t>
            </a:r>
          </a:p>
          <a:p>
            <a:r>
              <a:rPr lang="cs-CZ" dirty="0"/>
              <a:t>Dle druhu dotace lze vymezit posouzení vzniku nároku a možnosti nevyplacení</a:t>
            </a:r>
          </a:p>
          <a:p>
            <a:r>
              <a:rPr lang="cs-CZ" dirty="0"/>
              <a:t>Odpovědnost na příjemci dotace – sankce (odnětí dotace, nevyplacení dotace, vrácení dotace, porušení rozpočtové kázně)</a:t>
            </a:r>
          </a:p>
        </p:txBody>
      </p:sp>
    </p:spTree>
    <p:extLst>
      <p:ext uri="{BB962C8B-B14F-4D97-AF65-F5344CB8AC3E}">
        <p14:creationId xmlns:p14="http://schemas.microsoft.com/office/powerpoint/2010/main" val="10313428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A87A2C-37EB-48E4-9885-E940C854A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Dotace v ČR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EFC0EB-9E4E-4522-93E3-35DEB379B7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Dotace schválené rozpočtovým zákonem</a:t>
            </a:r>
          </a:p>
          <a:p>
            <a:r>
              <a:rPr lang="cs-CZ" dirty="0"/>
              <a:t>Dotace z kapitoly Všeobecná pokladní správa</a:t>
            </a:r>
          </a:p>
          <a:p>
            <a:r>
              <a:rPr lang="cs-CZ" dirty="0"/>
              <a:t>Dotace realizované převodem z resortních kapitol státního rozpočtu</a:t>
            </a:r>
          </a:p>
          <a:p>
            <a:r>
              <a:rPr lang="cs-CZ" dirty="0"/>
              <a:t>Dotace ze státních účelových fondů</a:t>
            </a:r>
          </a:p>
          <a:p>
            <a:r>
              <a:rPr lang="cs-CZ" dirty="0"/>
              <a:t>Dotace z fondů EU</a:t>
            </a:r>
          </a:p>
          <a:p>
            <a:r>
              <a:rPr lang="cs-CZ" dirty="0"/>
              <a:t>Dotace z rozpočtů municipalit</a:t>
            </a:r>
          </a:p>
        </p:txBody>
      </p:sp>
    </p:spTree>
    <p:extLst>
      <p:ext uri="{BB962C8B-B14F-4D97-AF65-F5344CB8AC3E}">
        <p14:creationId xmlns:p14="http://schemas.microsoft.com/office/powerpoint/2010/main" val="31100975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B9E997-FE30-405B-AEEB-1E92FB7DE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Dotace schválené rozpočtovým zákonem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330B02-C3D2-4B1E-A39E-AF59FAC90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Státní rozpočet</a:t>
            </a:r>
          </a:p>
          <a:p>
            <a:endParaRPr lang="cs-CZ" dirty="0"/>
          </a:p>
          <a:p>
            <a:r>
              <a:rPr lang="cs-CZ" dirty="0"/>
              <a:t>Přímý účel</a:t>
            </a:r>
          </a:p>
          <a:p>
            <a:endParaRPr lang="cs-CZ" dirty="0"/>
          </a:p>
          <a:p>
            <a:r>
              <a:rPr lang="cs-CZ" dirty="0"/>
              <a:t>„porcování medvěda“ při schvalování státního rozpočtu</a:t>
            </a:r>
          </a:p>
        </p:txBody>
      </p:sp>
    </p:spTree>
    <p:extLst>
      <p:ext uri="{BB962C8B-B14F-4D97-AF65-F5344CB8AC3E}">
        <p14:creationId xmlns:p14="http://schemas.microsoft.com/office/powerpoint/2010/main" val="36143687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5017B8-1D15-4DB4-BC0B-F4744CB11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Dotace z kapitoly Všeobecná pokladní správa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DB14F5C-C08C-440B-804C-75CBACF070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charakter mimořádných dotací</a:t>
            </a:r>
          </a:p>
          <a:p>
            <a:pPr lvl="1"/>
            <a:r>
              <a:rPr lang="cs-CZ" dirty="0"/>
              <a:t>účelové dotace (pozemkové úpravy</a:t>
            </a:r>
            <a:r>
              <a:rPr lang="cs-CZ"/>
              <a:t>, tzv. </a:t>
            </a:r>
            <a:r>
              <a:rPr lang="cs-CZ" dirty="0"/>
              <a:t>protiradonová opatření, dokončení komplexní bytové výstavby, záchrana památkových rezervací, oblast požární ochrany)</a:t>
            </a:r>
          </a:p>
          <a:p>
            <a:pPr lvl="1"/>
            <a:r>
              <a:rPr lang="cs-CZ" dirty="0"/>
              <a:t>ekologické dotace</a:t>
            </a:r>
          </a:p>
        </p:txBody>
      </p:sp>
    </p:spTree>
    <p:extLst>
      <p:ext uri="{BB962C8B-B14F-4D97-AF65-F5344CB8AC3E}">
        <p14:creationId xmlns:p14="http://schemas.microsoft.com/office/powerpoint/2010/main" val="1092831979"/>
      </p:ext>
    </p:extLst>
  </p:cSld>
  <p:clrMapOvr>
    <a:masterClrMapping/>
  </p:clrMapOvr>
</p:sld>
</file>

<file path=ppt/theme/theme1.xml><?xml version="1.0" encoding="utf-8"?>
<a:theme xmlns:a="http://schemas.openxmlformats.org/drawingml/2006/main" name="Berlín">
  <a:themeElements>
    <a:clrScheme name="Berlin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7DC10E3-4FF5-456B-A359-A0F378C1E5F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Berlín</Template>
  <TotalTime>13</TotalTime>
  <Words>3253</Words>
  <Application>Microsoft Office PowerPoint</Application>
  <PresentationFormat>Širokoúhlá obrazovka</PresentationFormat>
  <Paragraphs>345</Paragraphs>
  <Slides>54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54</vt:i4>
      </vt:variant>
    </vt:vector>
  </HeadingPairs>
  <TitlesOfParts>
    <vt:vector size="57" baseType="lpstr">
      <vt:lpstr>Arial</vt:lpstr>
      <vt:lpstr>Trebuchet MS</vt:lpstr>
      <vt:lpstr>Berlín</vt:lpstr>
      <vt:lpstr>Poskytování dotací</vt:lpstr>
      <vt:lpstr>Pojem dotace</vt:lpstr>
      <vt:lpstr>Účel a důsledky dotací</vt:lpstr>
      <vt:lpstr>Způsob poskytnutí dotace</vt:lpstr>
      <vt:lpstr>Dělení dotací</vt:lpstr>
      <vt:lpstr>Nárok na dotace</vt:lpstr>
      <vt:lpstr>Dotace v ČR</vt:lpstr>
      <vt:lpstr>Dotace schválené rozpočtovým zákonem</vt:lpstr>
      <vt:lpstr>Dotace z kapitoly Všeobecná pokladní správa</vt:lpstr>
      <vt:lpstr>Dotace realizované převodem z resortních kapitol státního rozpočtu</vt:lpstr>
      <vt:lpstr>Dotace ze státních účelových fondů</vt:lpstr>
      <vt:lpstr>Dotace ze státních účelových fondů</vt:lpstr>
      <vt:lpstr>Dotace ze státních účelových fondů</vt:lpstr>
      <vt:lpstr>Dotace ze státních účelových fondů</vt:lpstr>
      <vt:lpstr>Dotace ze státních účelových fondů</vt:lpstr>
      <vt:lpstr>Dotace ze státních účelových fondů</vt:lpstr>
      <vt:lpstr>Dotace ze státních účelových fondů</vt:lpstr>
      <vt:lpstr>Dotace ze státních účelových fondů</vt:lpstr>
      <vt:lpstr>Dotace ze státních účelových fondů</vt:lpstr>
      <vt:lpstr>Dotace ze státních účelových fondů</vt:lpstr>
      <vt:lpstr>Dotace z fondů EU</vt:lpstr>
      <vt:lpstr>Dotace z fondů EU</vt:lpstr>
      <vt:lpstr>Evropské strukturální a investiční fondy</vt:lpstr>
      <vt:lpstr>Evropské strukturální a investiční fondy</vt:lpstr>
      <vt:lpstr>Evropské strukturální a investiční fondy</vt:lpstr>
      <vt:lpstr>Evropské strukturální a investiční fondy</vt:lpstr>
      <vt:lpstr>Evropské strukturální a investiční fondy</vt:lpstr>
      <vt:lpstr>Evropské strukturální a investiční fondy</vt:lpstr>
      <vt:lpstr>Další fondy EU</vt:lpstr>
      <vt:lpstr>Další fondy EU</vt:lpstr>
      <vt:lpstr>Další fondy EU</vt:lpstr>
      <vt:lpstr>Další fondy EU</vt:lpstr>
      <vt:lpstr>Další fondy EU</vt:lpstr>
      <vt:lpstr>Další fondy EU</vt:lpstr>
      <vt:lpstr>Unijní programy</vt:lpstr>
      <vt:lpstr>Evropské strukturální a investiční fondy v ČR</vt:lpstr>
      <vt:lpstr>Evropské strukturální a investiční fondy v ČR</vt:lpstr>
      <vt:lpstr>Operační programy 2021 - 2027</vt:lpstr>
      <vt:lpstr>Operační programy 2014 - 2020</vt:lpstr>
      <vt:lpstr>Operační programy 2014 - 2020</vt:lpstr>
      <vt:lpstr>Operační programy 2014 - 2020</vt:lpstr>
      <vt:lpstr>Operační programy 2014 - 2020</vt:lpstr>
      <vt:lpstr>Operační programy 2014 - 2020</vt:lpstr>
      <vt:lpstr>Operační programy 2014 - 2020</vt:lpstr>
      <vt:lpstr>Operační programy 2014 - 2020</vt:lpstr>
      <vt:lpstr>Operační programy 2014 - 2020</vt:lpstr>
      <vt:lpstr>Operační programy 2014 - 2020</vt:lpstr>
      <vt:lpstr>Operační programy 2014 - 2020</vt:lpstr>
      <vt:lpstr>Operační programy 2014 - 2020</vt:lpstr>
      <vt:lpstr>Další programy 2014 - 2020</vt:lpstr>
      <vt:lpstr>Dotace z rozpočtů municipalit</vt:lpstr>
      <vt:lpstr>Podmínky čerpání dotací</vt:lpstr>
      <vt:lpstr>Podmínky čerpání dotací</vt:lpstr>
      <vt:lpstr>Děkuji za pozornost!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Poskytování dotací</dc:title>
  <dc:creator>JN</dc:creator>
  <cp:lastModifiedBy>Jan Neckář</cp:lastModifiedBy>
  <cp:revision>25</cp:revision>
  <cp:lastPrinted>2021-10-01T07:58:18Z</cp:lastPrinted>
  <dcterms:created xsi:type="dcterms:W3CDTF">2020-10-22T07:28:50Z</dcterms:created>
  <dcterms:modified xsi:type="dcterms:W3CDTF">2021-11-15T17:21:52Z</dcterms:modified>
</cp:coreProperties>
</file>