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126"/>
  </p:notesMasterIdLst>
  <p:handoutMasterIdLst>
    <p:handoutMasterId r:id="rId127"/>
  </p:handoutMasterIdLst>
  <p:sldIdLst>
    <p:sldId id="309" r:id="rId6"/>
    <p:sldId id="426" r:id="rId7"/>
    <p:sldId id="420" r:id="rId8"/>
    <p:sldId id="310" r:id="rId9"/>
    <p:sldId id="419" r:id="rId10"/>
    <p:sldId id="311" r:id="rId11"/>
    <p:sldId id="312" r:id="rId12"/>
    <p:sldId id="313" r:id="rId13"/>
    <p:sldId id="314" r:id="rId14"/>
    <p:sldId id="342" r:id="rId15"/>
    <p:sldId id="315" r:id="rId16"/>
    <p:sldId id="316" r:id="rId17"/>
    <p:sldId id="326" r:id="rId18"/>
    <p:sldId id="424" r:id="rId19"/>
    <p:sldId id="328" r:id="rId20"/>
    <p:sldId id="318" r:id="rId21"/>
    <p:sldId id="360" r:id="rId22"/>
    <p:sldId id="319" r:id="rId23"/>
    <p:sldId id="414" r:id="rId24"/>
    <p:sldId id="415" r:id="rId25"/>
    <p:sldId id="416" r:id="rId26"/>
    <p:sldId id="320" r:id="rId27"/>
    <p:sldId id="321" r:id="rId28"/>
    <p:sldId id="411" r:id="rId29"/>
    <p:sldId id="322" r:id="rId30"/>
    <p:sldId id="323" r:id="rId31"/>
    <p:sldId id="417" r:id="rId32"/>
    <p:sldId id="418" r:id="rId33"/>
    <p:sldId id="410" r:id="rId34"/>
    <p:sldId id="325" r:id="rId35"/>
    <p:sldId id="329" r:id="rId36"/>
    <p:sldId id="359" r:id="rId37"/>
    <p:sldId id="330" r:id="rId38"/>
    <p:sldId id="332" r:id="rId39"/>
    <p:sldId id="425" r:id="rId40"/>
    <p:sldId id="333" r:id="rId41"/>
    <p:sldId id="334" r:id="rId42"/>
    <p:sldId id="335" r:id="rId43"/>
    <p:sldId id="336" r:id="rId44"/>
    <p:sldId id="337" r:id="rId45"/>
    <p:sldId id="448" r:id="rId46"/>
    <p:sldId id="338" r:id="rId47"/>
    <p:sldId id="340" r:id="rId48"/>
    <p:sldId id="341" r:id="rId49"/>
    <p:sldId id="439" r:id="rId50"/>
    <p:sldId id="343" r:id="rId51"/>
    <p:sldId id="344" r:id="rId52"/>
    <p:sldId id="345" r:id="rId53"/>
    <p:sldId id="347" r:id="rId54"/>
    <p:sldId id="348" r:id="rId55"/>
    <p:sldId id="349" r:id="rId56"/>
    <p:sldId id="427" r:id="rId57"/>
    <p:sldId id="350" r:id="rId58"/>
    <p:sldId id="351" r:id="rId59"/>
    <p:sldId id="353" r:id="rId60"/>
    <p:sldId id="354" r:id="rId61"/>
    <p:sldId id="356" r:id="rId62"/>
    <p:sldId id="357" r:id="rId63"/>
    <p:sldId id="355" r:id="rId64"/>
    <p:sldId id="358" r:id="rId65"/>
    <p:sldId id="361" r:id="rId66"/>
    <p:sldId id="362" r:id="rId67"/>
    <p:sldId id="449" r:id="rId68"/>
    <p:sldId id="402" r:id="rId69"/>
    <p:sldId id="403" r:id="rId70"/>
    <p:sldId id="412" r:id="rId71"/>
    <p:sldId id="363" r:id="rId72"/>
    <p:sldId id="364" r:id="rId73"/>
    <p:sldId id="365" r:id="rId74"/>
    <p:sldId id="421" r:id="rId75"/>
    <p:sldId id="422" r:id="rId76"/>
    <p:sldId id="366" r:id="rId77"/>
    <p:sldId id="367" r:id="rId78"/>
    <p:sldId id="368" r:id="rId79"/>
    <p:sldId id="369" r:id="rId80"/>
    <p:sldId id="370" r:id="rId81"/>
    <p:sldId id="428" r:id="rId82"/>
    <p:sldId id="371" r:id="rId83"/>
    <p:sldId id="373" r:id="rId84"/>
    <p:sldId id="374" r:id="rId85"/>
    <p:sldId id="375" r:id="rId86"/>
    <p:sldId id="376" r:id="rId87"/>
    <p:sldId id="429" r:id="rId88"/>
    <p:sldId id="430" r:id="rId89"/>
    <p:sldId id="431" r:id="rId90"/>
    <p:sldId id="432" r:id="rId91"/>
    <p:sldId id="433" r:id="rId92"/>
    <p:sldId id="434" r:id="rId93"/>
    <p:sldId id="435" r:id="rId94"/>
    <p:sldId id="436" r:id="rId95"/>
    <p:sldId id="437" r:id="rId96"/>
    <p:sldId id="377" r:id="rId97"/>
    <p:sldId id="378" r:id="rId98"/>
    <p:sldId id="380" r:id="rId99"/>
    <p:sldId id="438" r:id="rId100"/>
    <p:sldId id="381" r:id="rId101"/>
    <p:sldId id="382" r:id="rId102"/>
    <p:sldId id="383" r:id="rId103"/>
    <p:sldId id="384" r:id="rId104"/>
    <p:sldId id="385" r:id="rId105"/>
    <p:sldId id="396" r:id="rId106"/>
    <p:sldId id="397" r:id="rId107"/>
    <p:sldId id="398" r:id="rId108"/>
    <p:sldId id="399" r:id="rId109"/>
    <p:sldId id="400" r:id="rId110"/>
    <p:sldId id="401" r:id="rId111"/>
    <p:sldId id="404" r:id="rId112"/>
    <p:sldId id="405" r:id="rId113"/>
    <p:sldId id="406" r:id="rId114"/>
    <p:sldId id="407" r:id="rId115"/>
    <p:sldId id="408" r:id="rId116"/>
    <p:sldId id="409" r:id="rId117"/>
    <p:sldId id="440" r:id="rId118"/>
    <p:sldId id="441" r:id="rId119"/>
    <p:sldId id="442" r:id="rId120"/>
    <p:sldId id="443" r:id="rId121"/>
    <p:sldId id="445" r:id="rId122"/>
    <p:sldId id="446" r:id="rId123"/>
    <p:sldId id="444" r:id="rId124"/>
    <p:sldId id="447" r:id="rId12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63" d="100"/>
          <a:sy n="63" d="100"/>
        </p:scale>
        <p:origin x="13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viewProps" Target="viewProps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theme" Target="theme/theme1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slide" Target="slides/slide120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131" Type="http://schemas.openxmlformats.org/officeDocument/2006/relationships/tableStyles" Target="tableStyles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customXml" Target="../customXml/item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32" Type="http://schemas.microsoft.com/office/2016/11/relationships/changesInfo" Target="changesInfos/changesInfo1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E4BC9D72-558C-4FF2-82DC-94CAC95ED179}"/>
    <pc:docChg chg="custSel modSld">
      <pc:chgData name="Filip Křepelka" userId="f472ea84-e261-4e9f-9b2e-48f877ab528f" providerId="ADAL" clId="{E4BC9D72-558C-4FF2-82DC-94CAC95ED179}" dt="2021-09-14T13:44:15.016" v="219" actId="20577"/>
      <pc:docMkLst>
        <pc:docMk/>
      </pc:docMkLst>
      <pc:sldChg chg="modSp">
        <pc:chgData name="Filip Křepelka" userId="f472ea84-e261-4e9f-9b2e-48f877ab528f" providerId="ADAL" clId="{E4BC9D72-558C-4FF2-82DC-94CAC95ED179}" dt="2021-09-14T13:43:55.646" v="152" actId="20577"/>
        <pc:sldMkLst>
          <pc:docMk/>
          <pc:sldMk cId="2179709147" sldId="311"/>
        </pc:sldMkLst>
        <pc:spChg chg="mod">
          <ac:chgData name="Filip Křepelka" userId="f472ea84-e261-4e9f-9b2e-48f877ab528f" providerId="ADAL" clId="{E4BC9D72-558C-4FF2-82DC-94CAC95ED179}" dt="2021-09-14T13:43:55.646" v="152" actId="20577"/>
          <ac:spMkLst>
            <pc:docMk/>
            <pc:sldMk cId="2179709147" sldId="311"/>
            <ac:spMk id="3" creationId="{00000000-0000-0000-0000-000000000000}"/>
          </ac:spMkLst>
        </pc:spChg>
      </pc:sldChg>
      <pc:sldChg chg="modSp">
        <pc:chgData name="Filip Křepelka" userId="f472ea84-e261-4e9f-9b2e-48f877ab528f" providerId="ADAL" clId="{E4BC9D72-558C-4FF2-82DC-94CAC95ED179}" dt="2021-09-14T13:44:15.016" v="219" actId="20577"/>
        <pc:sldMkLst>
          <pc:docMk/>
          <pc:sldMk cId="3402985000" sldId="312"/>
        </pc:sldMkLst>
        <pc:spChg chg="mod">
          <ac:chgData name="Filip Křepelka" userId="f472ea84-e261-4e9f-9b2e-48f877ab528f" providerId="ADAL" clId="{E4BC9D72-558C-4FF2-82DC-94CAC95ED179}" dt="2021-09-14T13:44:15.016" v="219" actId="20577"/>
          <ac:spMkLst>
            <pc:docMk/>
            <pc:sldMk cId="3402985000" sldId="312"/>
            <ac:spMk id="3" creationId="{00000000-0000-0000-0000-000000000000}"/>
          </ac:spMkLst>
        </pc:spChg>
      </pc:sldChg>
      <pc:sldChg chg="modSp">
        <pc:chgData name="Filip Křepelka" userId="f472ea84-e261-4e9f-9b2e-48f877ab528f" providerId="ADAL" clId="{E4BC9D72-558C-4FF2-82DC-94CAC95ED179}" dt="2021-09-14T13:39:12.458" v="3" actId="20577"/>
        <pc:sldMkLst>
          <pc:docMk/>
          <pc:sldMk cId="2666122334" sldId="318"/>
        </pc:sldMkLst>
        <pc:spChg chg="mod">
          <ac:chgData name="Filip Křepelka" userId="f472ea84-e261-4e9f-9b2e-48f877ab528f" providerId="ADAL" clId="{E4BC9D72-558C-4FF2-82DC-94CAC95ED179}" dt="2021-09-14T13:39:12.458" v="3" actId="20577"/>
          <ac:spMkLst>
            <pc:docMk/>
            <pc:sldMk cId="2666122334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Základy mezinárodního a evropského práva (ZMEP) </a:t>
            </a:r>
            <a:br>
              <a:rPr lang="cs-CZ" sz="2400" b="1" dirty="0"/>
            </a:br>
            <a:r>
              <a:rPr lang="cs-CZ" sz="2400" b="1" dirty="0"/>
              <a:t>BZ105Zk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2021 – prezentace pro distanční lekce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moc (vrchnost), státní orgány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uspořádání společnosti</a:t>
            </a:r>
          </a:p>
          <a:p>
            <a:r>
              <a:rPr lang="cs-CZ" dirty="0"/>
              <a:t>Existence státních orgánů </a:t>
            </a:r>
          </a:p>
          <a:p>
            <a:r>
              <a:rPr lang="cs-CZ" dirty="0"/>
              <a:t>Funkcionáři státních orgánů  </a:t>
            </a:r>
          </a:p>
          <a:p>
            <a:r>
              <a:rPr lang="cs-CZ" dirty="0"/>
              <a:t>Jednotlivci vykonávající státní moc. </a:t>
            </a:r>
          </a:p>
          <a:p>
            <a:r>
              <a:rPr lang="cs-CZ" dirty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/>
              <a:t>Vždy jeho jménem působí jednotlivci, je třeba vyjasnit, které jednání se státu přičítá.  </a:t>
            </a:r>
          </a:p>
          <a:p>
            <a:r>
              <a:rPr lang="cs-CZ" dirty="0"/>
              <a:t>V mezinárodních vztazích: představitelé pro tento účel, např. vrcholní, diplomaté, ale též vojáci.    </a:t>
            </a:r>
          </a:p>
          <a:p>
            <a:r>
              <a:rPr lang="cs-CZ" dirty="0"/>
              <a:t>Stát jako právnická osoba svého druhu.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Směrnice se týkají: daně, pracovní právo, spotřebitelské právo, korporační právo, ochrana životního prostředí, odvětvové standardy apod. </a:t>
            </a:r>
            <a:endParaRPr lang="en-US" altLang="cs-CZ" dirty="0"/>
          </a:p>
          <a:p>
            <a:pPr>
              <a:defRPr/>
            </a:pPr>
            <a:r>
              <a:rPr lang="cs-CZ" altLang="cs-CZ" dirty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/>
              <a:t>Má to ještě smysl? </a:t>
            </a:r>
          </a:p>
          <a:p>
            <a:pPr>
              <a:defRPr/>
            </a:pPr>
            <a:r>
              <a:rPr lang="cs-CZ" altLang="cs-CZ" dirty="0"/>
              <a:t>Nahrazování směrnic nařízeními: např. GDPR.  </a:t>
            </a:r>
            <a:r>
              <a:rPr lang="cs-CZ" altLang="cs-CZ" dirty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Netázat se, je-li ustanovení jasné (</a:t>
            </a:r>
            <a:r>
              <a:rPr lang="cs-CZ" altLang="cs-CZ" sz="2400" i="1"/>
              <a:t>acte clair</a:t>
            </a:r>
            <a:r>
              <a:rPr lang="cs-CZ" altLang="cs-CZ" sz="2400"/>
              <a:t>) nebo objasněné dosavadní judikaturou (</a:t>
            </a:r>
            <a:r>
              <a:rPr lang="cs-CZ" altLang="cs-CZ" sz="2400" i="1"/>
              <a:t>acte éclairé</a:t>
            </a:r>
            <a:r>
              <a:rPr lang="cs-CZ" altLang="cs-CZ" sz="24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porušení smlouvy</a:t>
            </a:r>
            <a:endParaRPr lang="en-US" altLang="cs-CZ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neplatnosti a nečinnosti</a:t>
            </a:r>
            <a:endParaRPr lang="en-US" altLang="cs-CZ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/>
              <a:t>Může končit prohlášením neplatnosti normativního či individuálního aktu pro rozpor s primárním, resp. sekundárním právem.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judikatury </a:t>
            </a:r>
            <a:r>
              <a:rPr lang="cs-CZ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EU má jenom omezenou vlastní správu. </a:t>
            </a:r>
          </a:p>
          <a:p>
            <a:r>
              <a:rPr lang="cs-CZ" altLang="cs-CZ" dirty="0">
                <a:effectLst/>
              </a:rPr>
              <a:t>Většinu výkonu </a:t>
            </a:r>
          </a:p>
          <a:p>
            <a:r>
              <a:rPr lang="cs-CZ" altLang="cs-CZ" dirty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vnitrostátního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dávnější minulosti: ústní vyhlášení, nyní jenom ve výjimečných situacích.  </a:t>
            </a:r>
          </a:p>
          <a:p>
            <a:r>
              <a:rPr lang="cs-CZ" sz="2000" dirty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/>
              <a:t>Nová úprava od roku 2001: rozlišení vnitrostátního práva a mezinárodních smluv (</a:t>
            </a:r>
            <a:r>
              <a:rPr lang="cs-CZ" sz="2000" dirty="0" err="1"/>
              <a:t>Sb.m.s</a:t>
            </a:r>
            <a:r>
              <a:rPr lang="cs-CZ" sz="2000" dirty="0"/>
              <a:t>.). </a:t>
            </a:r>
          </a:p>
          <a:p>
            <a:r>
              <a:rPr lang="cs-CZ" sz="2000" dirty="0"/>
              <a:t>Publikování konsolidovaných znění jako knih, též jako součást komentářů. </a:t>
            </a:r>
          </a:p>
          <a:p>
            <a:r>
              <a:rPr lang="cs-CZ" sz="2000" dirty="0"/>
              <a:t>Na sklonku 20. století: vytváření elektronických databází. </a:t>
            </a:r>
          </a:p>
          <a:p>
            <a:r>
              <a:rPr lang="cs-CZ" sz="2000" dirty="0"/>
              <a:t>Komerční databáze – za úhradu, s dalšími prameny.  </a:t>
            </a:r>
          </a:p>
          <a:p>
            <a:r>
              <a:rPr lang="cs-CZ" sz="2000" dirty="0"/>
              <a:t>Státní databáze – dnes běžně na Internetu pro veřejnost. </a:t>
            </a:r>
            <a:r>
              <a:rPr lang="cs-CZ" dirty="0"/>
              <a:t> </a:t>
            </a:r>
          </a:p>
          <a:p>
            <a:r>
              <a:rPr lang="cs-CZ" dirty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v OSN: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nyní údajně 158.000 mezinárodních smluv.  </a:t>
            </a:r>
          </a:p>
          <a:p>
            <a:r>
              <a:rPr lang="cs-CZ" dirty="0"/>
              <a:t>Jiné mezinárodní organizace mají vlastní sbírky: </a:t>
            </a:r>
          </a:p>
          <a:p>
            <a:r>
              <a:rPr lang="cs-CZ" dirty="0"/>
              <a:t>Rada Evropy: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, </a:t>
            </a:r>
          </a:p>
          <a:p>
            <a:r>
              <a:rPr lang="cs-CZ" dirty="0"/>
              <a:t>Vlastní databáze na internetu. </a:t>
            </a:r>
          </a:p>
          <a:p>
            <a:r>
              <a:rPr lang="cs-CZ" dirty="0"/>
              <a:t>Jednotlivé státy mají vlastní sbírky pro jimi sjednané, ratifikované, závazné smlouvy.  </a:t>
            </a:r>
          </a:p>
          <a:p>
            <a:r>
              <a:rPr lang="cs-CZ" dirty="0"/>
              <a:t>V Česku od roku 2001 Sbírka mezinárodních smluv, dříve vyhlašování ve Sb.(výše). </a:t>
            </a:r>
          </a:p>
          <a:p>
            <a:r>
              <a:rPr lang="cs-CZ" dirty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/>
              <a:t>Vlastní databanka práva EU (dříve ES) EUR-Lex. </a:t>
            </a:r>
          </a:p>
          <a:p>
            <a:r>
              <a:rPr lang="cs-CZ" dirty="0"/>
              <a:t>Dostupná na Internetu. </a:t>
            </a:r>
          </a:p>
          <a:p>
            <a:r>
              <a:rPr lang="cs-CZ" dirty="0"/>
              <a:t>Možnosti vyhledávání včetně související judikatury, identifikace související legislativy členských států. </a:t>
            </a:r>
          </a:p>
          <a:p>
            <a:r>
              <a:rPr lang="cs-CZ" dirty="0"/>
              <a:t>Samostatná databáze rozsudků SD EU: Curia. </a:t>
            </a:r>
          </a:p>
          <a:p>
            <a:r>
              <a:rPr lang="cs-CZ" dirty="0"/>
              <a:t>Členské státy vesměs nepovažují za potřebné zpřístupňovat právo EU prostřednictvím svých sbírek, není to potřeba.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pramenů vnitrostátního práva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stát, to vlastní vnitrostátní právo. </a:t>
            </a:r>
          </a:p>
          <a:p>
            <a:r>
              <a:rPr lang="cs-CZ" dirty="0"/>
              <a:t>Lze však hledat podobnosti a rozdíly (právní srovnávání neboli komparatistika). </a:t>
            </a:r>
          </a:p>
          <a:p>
            <a:r>
              <a:rPr lang="cs-CZ" dirty="0"/>
              <a:t>Jednotlivé prameny vnitrostátní práva podle teorie práva: obyčeje, soudcovské právo (precedenty), normativní smlouvy. </a:t>
            </a:r>
          </a:p>
          <a:p>
            <a:r>
              <a:rPr lang="cs-CZ" dirty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/>
              <a:t>Vytvářejí právotvorné orgány (parlamenty, zastupitelstva), výjimečně schvaluje / zamítá lid.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jednojazyčnost 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jednotlivých států je typicky jednojazyčné. </a:t>
            </a:r>
          </a:p>
          <a:p>
            <a:r>
              <a:rPr lang="cs-CZ" dirty="0"/>
              <a:t>Odráží to skutečnost, že státy se vesměs zakládají na jazykově vymezeném národě. </a:t>
            </a:r>
          </a:p>
          <a:p>
            <a:r>
              <a:rPr lang="cs-CZ" dirty="0"/>
              <a:t>V Česku je to samozřejmost, že to nemáme v Ústavě. </a:t>
            </a:r>
          </a:p>
          <a:p>
            <a:r>
              <a:rPr lang="cs-CZ" dirty="0"/>
              <a:t>Právo se vytváří v příslušném jazyce. </a:t>
            </a:r>
          </a:p>
          <a:p>
            <a:r>
              <a:rPr lang="cs-CZ" dirty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/>
              <a:t>Nutnost dobrého zvládnutí národního (státního, úředního) jazyka pro práci s právem.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 další jazyky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Mezinárodní právo (tj. konkrétní mezinárodní smlouvy)</a:t>
            </a:r>
          </a:p>
          <a:p>
            <a:r>
              <a:rPr lang="cs-CZ" sz="2000" dirty="0"/>
              <a:t>Dvoustranné se sjednávají běžně v jazyce smluvních států (dva, v případě shody jazyků jeden). </a:t>
            </a:r>
          </a:p>
          <a:p>
            <a:r>
              <a:rPr lang="cs-CZ" sz="2000" dirty="0"/>
              <a:t>Vícestranné (cca do 10) občas ve všech jazycích </a:t>
            </a:r>
          </a:p>
          <a:p>
            <a:r>
              <a:rPr lang="cs-CZ" sz="2000" dirty="0"/>
              <a:t>Mnohostranné (cca nad 10) zpravidla ve vybraném jazyce či jazycích. </a:t>
            </a:r>
          </a:p>
          <a:p>
            <a:r>
              <a:rPr lang="cs-CZ" sz="2000" dirty="0"/>
              <a:t>Často odráží jazykový režim příslušné mezinárodní organizace. </a:t>
            </a:r>
          </a:p>
          <a:p>
            <a:r>
              <a:rPr lang="cs-CZ" sz="2000" dirty="0"/>
              <a:t>Volí se velké jazyky, vyučované ve školách, kdy se od odborníků (diplomati, experti) očekává jejich znalost. </a:t>
            </a:r>
          </a:p>
          <a:p>
            <a:r>
              <a:rPr lang="cs-CZ" sz="2000" dirty="0"/>
              <a:t>Organizace spojených národů: EN, FR, RU, ZH, AR, ES. </a:t>
            </a:r>
          </a:p>
          <a:p>
            <a:r>
              <a:rPr lang="cs-CZ" sz="2000" dirty="0"/>
              <a:t>Rada Evropy: EN, FR. </a:t>
            </a:r>
          </a:p>
          <a:p>
            <a:r>
              <a:rPr lang="cs-CZ" sz="2000" dirty="0"/>
              <a:t>Překlady do dalších jazyků nejsou rozhodné, mají však význam ve vnitrostátním prostředí.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Mnohojazyčnost nadnárodního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 měla a EU má ambici uplatnit své právo vůči jednotlivcům ve velkém rozsahu, přímo a přednostně. </a:t>
            </a:r>
          </a:p>
          <a:p>
            <a:r>
              <a:rPr lang="cs-CZ" dirty="0"/>
              <a:t>Při neexistenci nějakého propojovacího jazyka či jazyků pro široké vrstvy obyvatelstva je nezbytný mnohojazyčný režim. </a:t>
            </a:r>
          </a:p>
          <a:p>
            <a:r>
              <a:rPr lang="cs-CZ" dirty="0"/>
              <a:t>24 rozhodných a úředních jazyků (při 28 členských státech).  </a:t>
            </a:r>
          </a:p>
          <a:p>
            <a:r>
              <a:rPr lang="cs-CZ" dirty="0"/>
              <a:t>Tři pracovní jazyky pro fungování institucí: E, F, D </a:t>
            </a:r>
          </a:p>
          <a:p>
            <a:r>
              <a:rPr lang="cs-CZ" dirty="0"/>
              <a:t>Mnohojazyčnost je překážkou a mezí integrace EU.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BE79-D8E6-42C7-A2DC-2585A4F4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746F-6BC9-4B6A-8707-C47FA85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Zvláštní, až výstřední obor. </a:t>
            </a:r>
          </a:p>
          <a:p>
            <a:r>
              <a:rPr lang="cs-CZ" dirty="0"/>
              <a:t>Na </a:t>
            </a:r>
            <a:r>
              <a:rPr lang="cs-CZ" dirty="0" err="1"/>
              <a:t>PrF</a:t>
            </a:r>
            <a:r>
              <a:rPr lang="cs-CZ" dirty="0"/>
              <a:t> MU velmi silné pojetí. </a:t>
            </a:r>
          </a:p>
          <a:p>
            <a:r>
              <a:rPr lang="cs-CZ" dirty="0"/>
              <a:t>Důležité pro studenty programu „mezinárodněprávní obchodní studia“. Budou mít řadu předmětů od oddělení MPS na katedře MEP. </a:t>
            </a:r>
          </a:p>
          <a:p>
            <a:r>
              <a:rPr lang="cs-CZ" dirty="0"/>
              <a:t>Pro ostatní tedy jenom uvedení zde. </a:t>
            </a:r>
          </a:p>
          <a:p>
            <a:r>
              <a:rPr lang="cs-CZ" dirty="0"/>
              <a:t>Obecně úprava soukromoprávních vztahů s mezinárodním prvkem. </a:t>
            </a:r>
          </a:p>
          <a:p>
            <a:r>
              <a:rPr lang="cs-CZ" dirty="0"/>
              <a:t>Tj. vztahy občanskoprávní, obchodní, rodinné, pracovní a další.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651-B701-4C9A-9925-A72FDCB160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973AF5-9418-45D0-9D25-4C906DCBA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5901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D5D5-0C1A-4CA5-B154-D93CA689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4CD5D-4E21-447A-83E7-F42CEDA9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okruh pravidel mezinárodního obchodu. </a:t>
            </a:r>
          </a:p>
          <a:p>
            <a:r>
              <a:rPr lang="cs-CZ" dirty="0"/>
              <a:t>Samostatný právní řád, odlišný pro  </a:t>
            </a:r>
          </a:p>
          <a:p>
            <a:r>
              <a:rPr lang="cs-CZ" dirty="0"/>
              <a:t>Rozhodování sporů rozhodci.</a:t>
            </a:r>
          </a:p>
          <a:p>
            <a:r>
              <a:rPr lang="cs-CZ" dirty="0"/>
              <a:t>Základ v obchodních zvyklostech. </a:t>
            </a:r>
          </a:p>
          <a:p>
            <a:r>
              <a:rPr lang="cs-CZ" dirty="0"/>
              <a:t>Zásada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.  </a:t>
            </a:r>
          </a:p>
          <a:p>
            <a:r>
              <a:rPr lang="cs-CZ" dirty="0"/>
              <a:t>Spor ohledně existence lex </a:t>
            </a:r>
            <a:r>
              <a:rPr lang="cs-CZ" dirty="0" err="1"/>
              <a:t>mercatoria</a:t>
            </a:r>
            <a:r>
              <a:rPr lang="cs-CZ" dirty="0"/>
              <a:t> jako svébytného právního řádu.  </a:t>
            </a:r>
          </a:p>
          <a:p>
            <a:r>
              <a:rPr lang="cs-CZ" dirty="0"/>
              <a:t>Otázka uznání jeho existence, respektive projevů ze strany států.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56F1F-7F59-4E86-8A6B-21FFC6E6A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17C90F-D1C2-4BB0-9491-2DDB23169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24026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D3122-5190-4569-9AF5-0322FBB6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6E079-834A-4DD8-BF30-9FF3A661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svými zvláštními zákony či kapitolami občanských zákonů určují, zda se uplatní jejich nebo cizí právo. </a:t>
            </a:r>
          </a:p>
          <a:p>
            <a:r>
              <a:rPr lang="cs-CZ" dirty="0"/>
              <a:t>Ochota soudů používat cizí právo. </a:t>
            </a:r>
          </a:p>
          <a:p>
            <a:r>
              <a:rPr lang="cs-CZ" dirty="0"/>
              <a:t>Kolizní hlediska – kritéria. </a:t>
            </a:r>
          </a:p>
          <a:p>
            <a:r>
              <a:rPr lang="cs-CZ" dirty="0"/>
              <a:t>Rozsah – navázání. </a:t>
            </a:r>
          </a:p>
          <a:p>
            <a:r>
              <a:rPr lang="cs-CZ" dirty="0"/>
              <a:t>Pravidla pro řešení pozitivní </a:t>
            </a:r>
          </a:p>
          <a:p>
            <a:r>
              <a:rPr lang="cs-CZ" dirty="0"/>
              <a:t>Možnost volby práva. </a:t>
            </a:r>
          </a:p>
          <a:p>
            <a:r>
              <a:rPr lang="cs-CZ" dirty="0"/>
              <a:t>Výhrada veřejného pořádku jako výjimka, neuplatnění cizího práva.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82ADC-F080-4E4C-AC77-5AD2D582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AFBD08-4560-4BFB-9580-398887A86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9965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B176-5AE3-425A-B1D9-0454990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52C17-0DFF-43A6-8A9B-1233DBEBF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Nahrazení vnitrostátních úprav, určených podle kolizních pravidel, jedním rámcem. </a:t>
            </a:r>
          </a:p>
          <a:p>
            <a:r>
              <a:rPr lang="cs-CZ" dirty="0"/>
              <a:t>Tento rámec může stanovovat. </a:t>
            </a:r>
          </a:p>
          <a:p>
            <a:r>
              <a:rPr lang="cs-CZ" dirty="0"/>
              <a:t>Vídeňská Úmluva OSN o smlouvách o mezinárodní koupi zboží (neplést s jinými zde citovanými vídeňskými úmluvami): upravuje komerční koupi zboží mezi podnikateli příslušnými do různých států namísto úprav jednotlivých států, určených kolizním právem. </a:t>
            </a:r>
          </a:p>
          <a:p>
            <a:r>
              <a:rPr lang="cs-CZ" dirty="0"/>
              <a:t>Obdobně smlouvy v mezinárodní dopravě.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CD777A-EB45-4483-8B7D-4CF9596BC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E7D5E0-0499-4800-8803-43412A526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096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02FF7-2AD1-4C7A-ACB1-C9B66BF2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procesní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70175-A0A5-4868-AF76-CDB84DD6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se příslušnost soudů pro civilní spory s přeshraničním prvkem. </a:t>
            </a:r>
          </a:p>
          <a:p>
            <a:r>
              <a:rPr lang="cs-CZ" dirty="0"/>
              <a:t>Upravuje se spolupráce např. pro dokazování. </a:t>
            </a:r>
          </a:p>
          <a:p>
            <a:r>
              <a:rPr lang="cs-CZ" dirty="0"/>
              <a:t>Stanovují se pravidla pro uznání rozsudků z jiného státu pro účely jeho výkonu.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D49A5D-DE6D-419B-B1F0-1C7782311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A4384-6649-4158-AE4E-51F7F8A2C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7767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501BB-1B06-4069-A614-1BDCCF63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(rozhodčí řízení)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A24783-AA62-451A-B257-EF90EFAF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„Soukromé soudy“. </a:t>
            </a:r>
          </a:p>
          <a:p>
            <a:r>
              <a:rPr lang="cs-CZ" dirty="0"/>
              <a:t>Bývají rychlejší a způsobilejší pro rozhodování komerčních sporů. </a:t>
            </a:r>
          </a:p>
          <a:p>
            <a:r>
              <a:rPr lang="cs-CZ" dirty="0"/>
              <a:t>Rozhodují na základě rozhodčí smlouvy či smluvní doložky komerční spory. </a:t>
            </a:r>
          </a:p>
          <a:p>
            <a:r>
              <a:rPr lang="cs-CZ" dirty="0"/>
              <a:t>Je možné též ve vnitrostátním prostředí. </a:t>
            </a:r>
          </a:p>
          <a:p>
            <a:r>
              <a:rPr lang="cs-CZ" dirty="0"/>
              <a:t>V případě mezinárodních sporů mezinárodní rozhodčí soudy. </a:t>
            </a:r>
          </a:p>
          <a:p>
            <a:r>
              <a:rPr lang="cs-CZ" dirty="0"/>
              <a:t>Otázka uznávání rozhodčích nálezů. Zvláštní mezinárodní úmluvy pro tento účel.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DBCFE-7E1C-4D87-AF74-5028C5AFB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50370-E680-4C97-8E50-2E6FEB535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2623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7656-7692-4BB1-8075-5BF62FCF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Europeizace mez práva soukromého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938F26-6B34-4E86-9D75-51EA454A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harmonizaci či unifikaci. </a:t>
            </a:r>
          </a:p>
          <a:p>
            <a:r>
              <a:rPr lang="cs-CZ" dirty="0"/>
              <a:t>Dříve mezinárodní úmluvy mezi členskými státy ES/EU. </a:t>
            </a:r>
          </a:p>
          <a:p>
            <a:r>
              <a:rPr lang="cs-CZ" dirty="0"/>
              <a:t>Nyní sekundární právo, různá nařízení a směrnice.  </a:t>
            </a:r>
          </a:p>
          <a:p>
            <a:r>
              <a:rPr lang="cs-CZ" dirty="0"/>
              <a:t>Kolizní právo: pro smlouvy, pro delikty a náhradu škody. </a:t>
            </a:r>
          </a:p>
          <a:p>
            <a:r>
              <a:rPr lang="cs-CZ" dirty="0"/>
              <a:t>Pravidla pro spolupráci soudů ve věcech civilních.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E66DA1-D415-4C9E-8D5A-71DECF092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70B1D-18C9-4825-8556-D19F9D08D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867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uplatnění vnitrostátních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prosazují. </a:t>
            </a:r>
          </a:p>
          <a:p>
            <a:r>
              <a:rPr lang="cs-CZ" dirty="0"/>
              <a:t>Dodržování jednotlivci a nestátními korporacemi, institucemi, státním aparátem. </a:t>
            </a:r>
          </a:p>
          <a:p>
            <a:r>
              <a:rPr lang="cs-CZ" dirty="0"/>
              <a:t>Státní aparát (v širším smyslu, vedle státu též jednotky územní samosprávy): úřady, soudy.  </a:t>
            </a:r>
          </a:p>
          <a:p>
            <a:r>
              <a:rPr lang="cs-CZ" dirty="0"/>
              <a:t>Dohled a dozor, kontrola dodržování… </a:t>
            </a:r>
          </a:p>
          <a:p>
            <a:r>
              <a:rPr lang="cs-CZ" dirty="0"/>
              <a:t>V některých případech rozhodování o oprávněních a povinnostech. </a:t>
            </a:r>
          </a:p>
          <a:p>
            <a:r>
              <a:rPr lang="cs-CZ" dirty="0"/>
              <a:t>Postihy: civilní, trestní, trestně-správní. </a:t>
            </a:r>
          </a:p>
          <a:p>
            <a:r>
              <a:rPr lang="cs-CZ" dirty="0"/>
              <a:t>Při dobrovolném nedodržení možnost vynucení, v krajním případě prostřednictvím ozbrojené síly.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5751-D972-4276-8758-2016F19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MPS ve veřejném právu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664A3-27FC-41DD-B902-E4FEEB51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Pozor: mezinárodní právo veřejné je – bez přívlastku i s ním - ono mezinárodní právo, jež bylo úvodní polovinou kursu. </a:t>
            </a:r>
          </a:p>
          <a:p>
            <a:r>
              <a:rPr lang="cs-CZ" dirty="0"/>
              <a:t>Existuje však správní právo mezinárodní, trestní právo mezinárodní: rovněž se určuje příslušnost, může nastat kolize, řeší se spolupráce. </a:t>
            </a:r>
          </a:p>
          <a:p>
            <a:r>
              <a:rPr lang="cs-CZ" dirty="0"/>
              <a:t>Ve světě mezinárodní smlouvy, uvnitř EU nadnárodní právo EU.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64021-41C2-4BEC-849F-AA7D00B8D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DE3D8-73FC-4161-99EA-B710A2DF4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65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Společnost, hospodářství,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fungují (více či méně dobře) v určitém společenském, kulturním, hospodářském a politickém prostředí. </a:t>
            </a:r>
          </a:p>
          <a:p>
            <a:r>
              <a:rPr lang="cs-CZ" dirty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/>
              <a:t>Obdobně to platí též pro tento kurs: je třeba jej odlišit od „mezinárodních vztahů“ a „evropských studií“, jež na MU vyučuje Fakulta sociálních studií.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dogmatika a právní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též doktrína de lege lata) </a:t>
            </a:r>
          </a:p>
          <a:p>
            <a:r>
              <a:rPr lang="cs-CZ" dirty="0"/>
              <a:t>Vytváření práva na základě politické vůle, poznání a vyhodnocení společnosti, hospodářství (právní politika, de lege </a:t>
            </a:r>
            <a:r>
              <a:rPr lang="cs-CZ" dirty="0" err="1"/>
              <a:t>ferenda</a:t>
            </a:r>
            <a:r>
              <a:rPr lang="cs-CZ" dirty="0"/>
              <a:t>) </a:t>
            </a:r>
          </a:p>
          <a:p>
            <a:r>
              <a:rPr lang="cs-CZ" dirty="0"/>
              <a:t>Též mezinárodní právo a nadnárodní právo EU mají svoji právní dogmatiku a svoji právní politiku. </a:t>
            </a:r>
          </a:p>
          <a:p>
            <a:r>
              <a:rPr lang="cs-CZ" dirty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států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předstátní útvary (rody, kmeny) Státy začaly vznikat cca 3000 př.n.l. Dlouho však nepokrývaly většinu Země. </a:t>
            </a:r>
          </a:p>
          <a:p>
            <a:r>
              <a:rPr lang="cs-CZ" dirty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/>
              <a:t>Samozřejmě zásadní socioekonomické, technologické  kulturní rozdíly dříve a dnes.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Státy v současném světě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(rok 2021) zhruba 200 států. </a:t>
            </a:r>
          </a:p>
          <a:p>
            <a:r>
              <a:rPr lang="cs-CZ" dirty="0"/>
              <a:t>(přesné číslo nelze uvést kvůli všeobecně neuznaným státům, celkům se značnou autonomií apod.) </a:t>
            </a:r>
          </a:p>
          <a:p>
            <a:r>
              <a:rPr lang="cs-CZ" dirty="0"/>
              <a:t>Mezi těmito státy jsou obrovské rozdíly. </a:t>
            </a:r>
          </a:p>
          <a:p>
            <a:r>
              <a:rPr lang="cs-CZ" dirty="0"/>
              <a:t>Východiskem je odlišná rozloha, zásadní je však různá lidnatost, dále hospodářský výkon, sociální úroveň, stabilita státu, vojenská síla, kulturní vliv…  </a:t>
            </a:r>
          </a:p>
          <a:p>
            <a:r>
              <a:rPr lang="cs-CZ" dirty="0"/>
              <a:t>Mezinárodní právo nicméně předpokládá formální rovnost všech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států – sebeurčení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do 19. století státy vznikaly a zanikaly ovládáním vedoucími vrstvami a jejich vnitřními a vnějšími střety a boji. </a:t>
            </a:r>
          </a:p>
          <a:p>
            <a:r>
              <a:rPr lang="cs-CZ" dirty="0"/>
              <a:t>Expanze západní civilizace (Evropy) na další kontinenty, kolonialismus. </a:t>
            </a:r>
          </a:p>
          <a:p>
            <a:r>
              <a:rPr lang="cs-CZ" dirty="0"/>
              <a:t>V 19. století postupné krystalizování moderních národů, nacionalismus. </a:t>
            </a:r>
          </a:p>
          <a:p>
            <a:r>
              <a:rPr lang="cs-CZ" dirty="0"/>
              <a:t>Požadavek sebeurčení. </a:t>
            </a:r>
          </a:p>
          <a:p>
            <a:r>
              <a:rPr lang="cs-CZ" dirty="0"/>
              <a:t>Mezinárodní právo je poměrně odtažité: jenom při zásadních proměnách, dekolonizace, jinak se respektuje totožnost a územní celistvost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Planeta Země a blízký vesmír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Zeměkoule: poloměr 6378 km, průměr 12756 km. </a:t>
            </a:r>
          </a:p>
          <a:p>
            <a:r>
              <a:rPr lang="cs-CZ" dirty="0"/>
              <a:t>30% souše (cca 150.000.000 km2), 70% moře  </a:t>
            </a:r>
          </a:p>
          <a:p>
            <a:r>
              <a:rPr lang="cs-CZ" dirty="0"/>
              <a:t>Počet obyvatel Země v roce 2019: 7.7 miliardy obyvatel, výrazný růst během 20. století trvá. Hrozí přelidnění.   </a:t>
            </a:r>
          </a:p>
          <a:p>
            <a:r>
              <a:rPr lang="cs-CZ" dirty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</a:p>
          <a:p>
            <a:r>
              <a:rPr lang="cs-CZ" dirty="0"/>
              <a:t>Neznáme mimozemský život a civilizace.</a:t>
            </a:r>
          </a:p>
          <a:p>
            <a:r>
              <a:rPr lang="cs-CZ" dirty="0"/>
              <a:t>Klimatická krize jako ohrožení habitatu lidstva?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240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/ mezistátní vztahy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Vztahy mezi státy jako reprezentanty vládců, resp. národů.  Nemusí být totéž, co vztahy mezi národy, nicméně obojí spolu souvisí. </a:t>
            </a:r>
          </a:p>
          <a:p>
            <a:r>
              <a:rPr lang="cs-CZ" dirty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/>
              <a:t>Fenomén sousedství jednotlivých států. </a:t>
            </a:r>
          </a:p>
          <a:p>
            <a:r>
              <a:rPr lang="cs-CZ" dirty="0"/>
              <a:t>Pevninské a námořní cesty, vzdušný prostor, vesmír jako zprostředkovatelé spojení: dopravy a spojů.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Reforma 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Evropská unie (její právo)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Jen stručné informace o mezinárodněprávních kořenech ES a EU. </a:t>
            </a:r>
          </a:p>
          <a:p>
            <a:r>
              <a:rPr lang="cs-CZ" dirty="0"/>
              <a:t>Důraz na ES a EU </a:t>
            </a:r>
          </a:p>
          <a:p>
            <a:r>
              <a:rPr lang="cs-CZ" dirty="0"/>
              <a:t>Stručné přiblížení hmotného práva (jednotný vnitřní trh, společné hospodářské politiky, další politiky) </a:t>
            </a:r>
          </a:p>
          <a:p>
            <a:r>
              <a:rPr lang="cs-CZ" dirty="0"/>
              <a:t> 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u="sng" dirty="0"/>
              <a:t>Základy mez. a </a:t>
            </a:r>
            <a:r>
              <a:rPr lang="cs-CZ" u="sng" dirty="0" err="1"/>
              <a:t>evr</a:t>
            </a:r>
            <a:r>
              <a:rPr lang="cs-CZ" u="sng" dirty="0"/>
              <a:t>. práva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Větší důraz na mezinárodní právo, mezinárodní společenství států, mezinárodní organizace. </a:t>
            </a:r>
          </a:p>
          <a:p>
            <a:r>
              <a:rPr lang="cs-CZ" dirty="0"/>
              <a:t>V případě práva EU pouze teorie, instituce. Hmotné právo se vyčleňuje do jiných kursů. 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6403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jako úprava vztahů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upravuje chování jednotlivců a snaží se jej ovlivnit. </a:t>
            </a:r>
          </a:p>
          <a:p>
            <a:r>
              <a:rPr lang="cs-CZ" dirty="0"/>
              <a:t>Též zde rozpor mezi formalitou (</a:t>
            </a:r>
            <a:r>
              <a:rPr lang="cs-CZ" dirty="0" err="1"/>
              <a:t>sollen</a:t>
            </a:r>
            <a:r>
              <a:rPr lang="cs-CZ" dirty="0"/>
              <a:t>) a realitou (</a:t>
            </a:r>
            <a:r>
              <a:rPr lang="cs-CZ" dirty="0" err="1"/>
              <a:t>sein</a:t>
            </a:r>
            <a:r>
              <a:rPr lang="cs-CZ" dirty="0"/>
              <a:t>), část práva se porušuje.   </a:t>
            </a:r>
          </a:p>
          <a:p>
            <a:r>
              <a:rPr lang="cs-CZ" dirty="0"/>
              <a:t>Stát má nicméně navrch, je vrchnost. Subordinační charakter vnitrostátního práva. </a:t>
            </a:r>
          </a:p>
          <a:p>
            <a:r>
              <a:rPr lang="cs-CZ" dirty="0"/>
              <a:t>Mezinárodní právo je právo mezi desítkami, nyní dvěma stovkami států. </a:t>
            </a:r>
          </a:p>
          <a:p>
            <a:r>
              <a:rPr lang="cs-CZ" dirty="0"/>
              <a:t>Státy jej vytvářejí a uplatňují vůči sobě navzájem, napomáhají jim ještě mezinárodní organizace.</a:t>
            </a:r>
          </a:p>
          <a:p>
            <a:r>
              <a:rPr lang="cs-CZ" dirty="0"/>
              <a:t>Proto koordinační charakter mezinárodního práva.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mezinárodní právo. </a:t>
            </a:r>
          </a:p>
          <a:p>
            <a:r>
              <a:rPr lang="cs-CZ" dirty="0"/>
              <a:t>První mezinárodní smlouvy sjednány již ve starověku. </a:t>
            </a:r>
          </a:p>
          <a:p>
            <a:r>
              <a:rPr lang="cs-CZ" dirty="0"/>
              <a:t>Jak uvedeno, převládající tradiční forma interakce státu byla válka </a:t>
            </a:r>
          </a:p>
          <a:p>
            <a:r>
              <a:rPr lang="cs-CZ" dirty="0"/>
              <a:t>Mezinárodní smlouvy spojenecké a mírové převládaly. </a:t>
            </a:r>
          </a:p>
          <a:p>
            <a:r>
              <a:rPr lang="cs-CZ" dirty="0"/>
              <a:t>Respekt k poslům…  </a:t>
            </a:r>
          </a:p>
          <a:p>
            <a:r>
              <a:rPr lang="cs-CZ" dirty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/>
              <a:t>Vznikalo pozvolna po třicetileté válce. Objevila se první nauka tohoto mezinárodního práva.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Neexistence globálního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(planetární) stát na Zemi: </a:t>
            </a:r>
          </a:p>
          <a:p>
            <a:r>
              <a:rPr lang="cs-CZ" dirty="0"/>
              <a:t>- nikdy v dějinách lidstva neexistoval</a:t>
            </a:r>
          </a:p>
          <a:p>
            <a:r>
              <a:rPr lang="cs-CZ" dirty="0"/>
              <a:t>- nyní neexistuje (OSN jim opravdu není) </a:t>
            </a:r>
          </a:p>
          <a:p>
            <a:r>
              <a:rPr lang="cs-CZ" dirty="0"/>
              <a:t>- nejsou příznaky, že by svedl v dohledné době vzniknout </a:t>
            </a:r>
          </a:p>
          <a:p>
            <a:r>
              <a:rPr lang="cs-CZ" dirty="0"/>
              <a:t>- lidstvo je příliš nesvorné a nejednotné </a:t>
            </a:r>
          </a:p>
          <a:p>
            <a:r>
              <a:rPr lang="cs-CZ" dirty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(státní)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Sdružují jednotlivé státy </a:t>
            </a:r>
          </a:p>
          <a:p>
            <a:r>
              <a:rPr lang="cs-CZ" dirty="0"/>
              <a:t>Členství může mít různé kategorie </a:t>
            </a:r>
          </a:p>
          <a:p>
            <a:r>
              <a:rPr lang="cs-CZ" dirty="0"/>
              <a:t>Rovnost versus určený podíl, často podle vkladů či zájmu na spolupráci.  </a:t>
            </a:r>
          </a:p>
          <a:p>
            <a:r>
              <a:rPr lang="cs-CZ" dirty="0"/>
              <a:t>S ohledem na různý okruh členských států a různé poslání mají různé uspořádání. </a:t>
            </a:r>
          </a:p>
          <a:p>
            <a:r>
              <a:rPr lang="cs-CZ" dirty="0"/>
              <a:t>Pravidelné jsou však orgány složené z reprezentantů všech členských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teprve v 19. století.  </a:t>
            </a:r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vznikl teprve ve 20. století. </a:t>
            </a:r>
          </a:p>
          <a:p>
            <a:r>
              <a:rPr lang="cs-CZ" dirty="0"/>
              <a:t>Nyní na světě existují stovky mezinárodních organizací (uvádí se až 500, tj. více než států samotných). </a:t>
            </a:r>
          </a:p>
          <a:p>
            <a:r>
              <a:rPr lang="cs-CZ" dirty="0"/>
              <a:t>Státy jsou tedy běžně členy desítek mezinárodních organizací zároveň, členství tedy není výlučné.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mezinárodních organizací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lze poznat z názvu mezinárodní organizace. </a:t>
            </a:r>
          </a:p>
          <a:p>
            <a:r>
              <a:rPr lang="cs-CZ" dirty="0"/>
              <a:t>Podle tématu úzce a široce zaměřené.</a:t>
            </a:r>
          </a:p>
          <a:p>
            <a:r>
              <a:rPr lang="cs-CZ" dirty="0"/>
              <a:t>Mohou být otevřené, pootevřené, uzavřené. </a:t>
            </a:r>
          </a:p>
          <a:p>
            <a:r>
              <a:rPr lang="cs-CZ" dirty="0"/>
              <a:t>Člení se pravidelně na globální (univerzální), kontinentální a regionální. </a:t>
            </a:r>
          </a:p>
          <a:p>
            <a:r>
              <a:rPr lang="cs-CZ" dirty="0"/>
              <a:t>Leckteré lze srovnat s institucemi a podniky uvnitř jednotlivých států.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Spojených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Předchůdce mezi WWI-WWII Společnost národů. </a:t>
            </a:r>
          </a:p>
          <a:p>
            <a:r>
              <a:rPr lang="cs-CZ" dirty="0"/>
              <a:t>OSN založena v roce 1945 v San Franciscu </a:t>
            </a:r>
          </a:p>
          <a:p>
            <a:r>
              <a:rPr lang="cs-CZ" dirty="0"/>
              <a:t>Jako záměr vítězů druhé světové války: výsadní postavení vítězných velmocí v Radě bezpečnosti  </a:t>
            </a:r>
          </a:p>
          <a:p>
            <a:r>
              <a:rPr lang="cs-CZ" dirty="0"/>
              <a:t>Hlavním posláním zachování míru a bezpečnosti ve světě, dále však též jejich socioekonomický rozvoj. </a:t>
            </a:r>
          </a:p>
          <a:p>
            <a:r>
              <a:rPr lang="cs-CZ" dirty="0"/>
              <a:t>Tomu odpovídá financování a uspořádání OSN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OSN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/>
              <a:t>Další orgány: Hospodářská a sociální rada, Rada pro lidská práva. </a:t>
            </a:r>
          </a:p>
          <a:p>
            <a:r>
              <a:rPr lang="cs-CZ" dirty="0"/>
              <a:t>Generální tajemník OSN: vrcholný vyjednavač jednající jménem, a správce organizace, pravidelně vybírán z řad diplomatů, ministrů států apod.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bezpečnost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poměrů v 19. a 20. století. </a:t>
            </a:r>
          </a:p>
          <a:p>
            <a:r>
              <a:rPr lang="cs-CZ" dirty="0"/>
              <a:t>Snaha bránit stále ničivějším válkám a střetům. </a:t>
            </a:r>
          </a:p>
          <a:p>
            <a:r>
              <a:rPr lang="cs-CZ" dirty="0"/>
              <a:t>Humanizace (též základní práva). </a:t>
            </a:r>
          </a:p>
          <a:p>
            <a:r>
              <a:rPr lang="cs-CZ" dirty="0"/>
              <a:t>Vyloučení použití síly s výjimkou sebeobrany je změna v mezinárodním právu. </a:t>
            </a:r>
          </a:p>
          <a:p>
            <a:r>
              <a:rPr lang="cs-CZ" dirty="0"/>
              <a:t>Snaha vytvářet mechanismy kolektivní bezpečnosti. </a:t>
            </a:r>
          </a:p>
          <a:p>
            <a:r>
              <a:rPr lang="cs-CZ" dirty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vybrané 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(Světová obchodní organizace) – 165 států pro hospodářskou integraci, vysoký stupeň liberalizace. </a:t>
            </a:r>
          </a:p>
          <a:p>
            <a:r>
              <a:rPr lang="cs-CZ" dirty="0"/>
              <a:t>IMF – Mezinárodní měnový fond </a:t>
            </a:r>
          </a:p>
          <a:p>
            <a:r>
              <a:rPr lang="cs-CZ" dirty="0"/>
              <a:t>IBRD – mezinárodní banka pro obnovu a rozvoj + další struktury skupiny světové banky.  </a:t>
            </a:r>
          </a:p>
          <a:p>
            <a:r>
              <a:rPr lang="cs-CZ" dirty="0"/>
              <a:t>OECD – organizace vyspělých států světa.  </a:t>
            </a:r>
          </a:p>
          <a:p>
            <a:r>
              <a:rPr lang="cs-CZ" dirty="0"/>
              <a:t>UNESCO, UNICEF, FAO, WHO – jednotlivé odvětvové mezinárodní organizace. </a:t>
            </a:r>
          </a:p>
          <a:p>
            <a:r>
              <a:rPr lang="cs-CZ" dirty="0"/>
              <a:t>Různé kontinentální a regionální organizace – OAS, AU, ASEAN, LAS, V4 apod.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termínů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Přívlastky spolu neladí - odpovídající dvojice by byly:  </a:t>
            </a:r>
          </a:p>
          <a:p>
            <a:r>
              <a:rPr lang="cs-CZ" dirty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/>
              <a:t>Světové a evropské: odlišení, zda pro celou planetu, nebo pro světadíl, byť nikoli třeba s účastí všech států, podobně jiných světadílů.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Nevládní organizace, struktury, 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/>
              <a:t>(typicky Vatikán, resp. Svatý stolec jako hlava římskokatolické církve). </a:t>
            </a:r>
          </a:p>
          <a:p>
            <a:r>
              <a:rPr lang="cs-CZ" dirty="0"/>
              <a:t>Mezinárodní nevládní organizace, zájmové organizace, svazy, církve.  </a:t>
            </a:r>
          </a:p>
          <a:p>
            <a:r>
              <a:rPr lang="cs-CZ" dirty="0"/>
              <a:t>Mezinárodně působící podniky – korporace, respektive koncerny a holdingy. </a:t>
            </a:r>
          </a:p>
          <a:p>
            <a:r>
              <a:rPr lang="cs-CZ" dirty="0"/>
              <a:t>Mají vliv na jednotlivé státy, dokáží mít vliv rovněž na mezinárodní organizace: přímo, zprostředkovaně.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mezinárodní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 minulosti bylo </a:t>
            </a:r>
          </a:p>
          <a:p>
            <a:r>
              <a:rPr lang="cs-CZ" dirty="0"/>
              <a:t>Samozřejmě řada obyčejů a mezinárodních smluv upravuje postavení  </a:t>
            </a:r>
          </a:p>
          <a:p>
            <a:r>
              <a:rPr lang="cs-CZ" dirty="0"/>
              <a:t>Proto tzv. </a:t>
            </a:r>
            <a:r>
              <a:rPr lang="cs-CZ" dirty="0" err="1"/>
              <a:t>destinatář</a:t>
            </a:r>
            <a:r>
              <a:rPr lang="cs-CZ" dirty="0"/>
              <a:t> výhod a nevýhod…</a:t>
            </a:r>
          </a:p>
          <a:p>
            <a:r>
              <a:rPr lang="cs-CZ" dirty="0"/>
              <a:t>Ty mu zprostředkovávají státy prostřednictvím svého vnitrostátního práva (níže způsoby přenosu – recepce). </a:t>
            </a:r>
          </a:p>
          <a:p>
            <a:r>
              <a:rPr lang="cs-CZ" dirty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jako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republika oficiální dlouhý název, po dlouhém vývoji a přes nechuť Česko oficiální krátký název!!! </a:t>
            </a:r>
          </a:p>
          <a:p>
            <a:r>
              <a:rPr lang="cs-CZ" dirty="0"/>
              <a:t>V současné podobě od roku 1993, od roku 2004 členem nadnárodní Evropské unie. </a:t>
            </a:r>
          </a:p>
          <a:p>
            <a:r>
              <a:rPr lang="cs-CZ" dirty="0"/>
              <a:t>Její právní předchůdce bylo Československo (s válečnou přetržkou a různými režimy 1918-1992). </a:t>
            </a:r>
          </a:p>
          <a:p>
            <a:r>
              <a:rPr lang="cs-CZ" dirty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/>
              <a:t>Česko (srovnatelně též Slovensko) je obecně uznaným státem, členem desítek mezinárodních organizací.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Určuje nauka. </a:t>
            </a:r>
          </a:p>
          <a:p>
            <a:r>
              <a:rPr lang="cs-CZ" dirty="0"/>
              <a:t>Shrnuje čl. 38 Statutu Mezinárodního soudního dvora (v návaznosti na starší dokumenty). </a:t>
            </a:r>
          </a:p>
          <a:p>
            <a:r>
              <a:rPr lang="cs-CZ" dirty="0"/>
              <a:t>Sjednané mezinárodní smlouvy – samozřejmě závazné jenom pro smluvní strany (níže) </a:t>
            </a:r>
          </a:p>
          <a:p>
            <a:r>
              <a:rPr lang="cs-CZ" dirty="0"/>
              <a:t>Mezinárodní právní obyčeje (též níže) </a:t>
            </a:r>
          </a:p>
          <a:p>
            <a:r>
              <a:rPr lang="cs-CZ" dirty="0"/>
              <a:t>Zásady mezinárodního práva uznávané (civilizovanými) státy. </a:t>
            </a:r>
          </a:p>
          <a:p>
            <a:r>
              <a:rPr lang="cs-CZ" dirty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Klíčové hodnoty pro fungování mezinárodního společenství.</a:t>
            </a:r>
          </a:p>
          <a:p>
            <a:r>
              <a:rPr lang="cs-CZ" dirty="0"/>
              <a:t>Příležitostně vyjadřované slavnostními proklamacemi. Rozptýleně uvedené v klíčových mezinárodních smlouvách.  </a:t>
            </a:r>
          </a:p>
          <a:p>
            <a:r>
              <a:rPr lang="cs-CZ" dirty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/>
              <a:t>Chování států vůči sobě navzájem: </a:t>
            </a:r>
          </a:p>
          <a:p>
            <a:r>
              <a:rPr lang="cs-CZ" dirty="0"/>
              <a:t> zákaz použití síly s výjimkou sebeobrany, </a:t>
            </a:r>
          </a:p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dodržovat), </a:t>
            </a:r>
          </a:p>
          <a:p>
            <a:r>
              <a:rPr lang="cs-CZ" dirty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/>
              <a:t>Obyčej – nepsané pravidlo (může být ovšem dodatečně popsané literaturou, tj. jde o absenci autoritativního zápisu)</a:t>
            </a:r>
          </a:p>
          <a:p>
            <a:r>
              <a:rPr lang="cs-CZ" dirty="0"/>
              <a:t>Musí být dlouhodobé užívání – usus </a:t>
            </a:r>
            <a:r>
              <a:rPr lang="cs-CZ" dirty="0" err="1"/>
              <a:t>longaevus</a:t>
            </a:r>
            <a:r>
              <a:rPr lang="cs-CZ" dirty="0"/>
              <a:t> </a:t>
            </a:r>
          </a:p>
          <a:p>
            <a:r>
              <a:rPr lang="cs-CZ" dirty="0"/>
              <a:t>A přesvědčení o právní závaznosti –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 </a:t>
            </a:r>
          </a:p>
          <a:p>
            <a:r>
              <a:rPr lang="cs-CZ" dirty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Překryv!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smlouvy, jejich členění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</a:p>
          <a:p>
            <a:r>
              <a:rPr lang="cs-CZ" dirty="0"/>
              <a:t>Nauka mezinárodního práva sice přemýšlí o ústních smlouvách, v praxi však s ohledem na charakter státu z povahy věci větší roli nehrají, možný překryv s mezinárodněprávním obyčejem. </a:t>
            </a:r>
          </a:p>
          <a:p>
            <a:r>
              <a:rPr lang="cs-CZ" dirty="0"/>
              <a:t>Nyní základní pramen mezinárodního práva tedy písemná smlouva. </a:t>
            </a:r>
          </a:p>
          <a:p>
            <a:r>
              <a:rPr lang="cs-CZ" dirty="0"/>
              <a:t>Členění: dvoustranné, vícestranné, mnohostranné, kontinentální, globální, uzavřené, polootevřené, otevřené, termínované a netermínované. 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vnitrostátními smlouvami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výuce lze hojně uvádět podobnosti s vnitrostátními smlouvami, zejména těmi, které uzavírají právnické osoby (příklad smlouva banka-SVJ půjčka, dodavatel-SVJ rekonstrukce.  </a:t>
            </a:r>
          </a:p>
          <a:p>
            <a:r>
              <a:rPr lang="cs-CZ" dirty="0"/>
              <a:t>Takových smluv se uzavírají miliony denně, ústních pak přímo miliardy. </a:t>
            </a:r>
          </a:p>
          <a:p>
            <a:r>
              <a:rPr lang="cs-CZ" dirty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mezinárodní smlouvy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Soudobé mezinárodní smlouvy se zhusta vyjednávají měsíce, ba roky. </a:t>
            </a:r>
          </a:p>
          <a:p>
            <a:r>
              <a:rPr lang="cs-CZ" dirty="0"/>
              <a:t>Na základě iniciativy některého státu. </a:t>
            </a:r>
          </a:p>
          <a:p>
            <a:r>
              <a:rPr lang="cs-CZ" dirty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/>
              <a:t>Vychází se zhusta z již existujících smluv jako vzorů. Existují dokonce též vzorové mezinárodní smlouvy.</a:t>
            </a:r>
          </a:p>
          <a:p>
            <a:r>
              <a:rPr lang="cs-CZ" dirty="0"/>
              <a:t>Jednání vedou – na základě politického zadání – diplomaté a experti – ministerští úředníci.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Sjednání mezinárodní smlouvy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Ústavy či příslušné zákony určují, kdo jménem státu smí sjednávat mezinárodní smlouvy. </a:t>
            </a:r>
          </a:p>
          <a:p>
            <a:r>
              <a:rPr lang="cs-CZ" dirty="0"/>
              <a:t>Jsou jimi pravidelně hlavy států, premiéři, ministři. </a:t>
            </a:r>
          </a:p>
          <a:p>
            <a:r>
              <a:rPr lang="cs-CZ" dirty="0"/>
              <a:t>(Ústava ČR: prezident, může přenést a přenáší na vládu jako celek, resp. její jednotlivé členy). </a:t>
            </a:r>
          </a:p>
          <a:p>
            <a:r>
              <a:rPr lang="cs-CZ" dirty="0"/>
              <a:t>Možné je zmocnění – pravidelně náměstci ministrů, diplomaté… </a:t>
            </a:r>
          </a:p>
          <a:p>
            <a:r>
              <a:rPr lang="cs-CZ" dirty="0"/>
              <a:t>Sjednání bývá slavnostní událost. </a:t>
            </a:r>
          </a:p>
          <a:p>
            <a:r>
              <a:rPr lang="cs-CZ" dirty="0"/>
              <a:t>Není však nezbytná společná přítomnost v místě a čase. Lze sjednat též s pomocí (diplomatické) pošty.  </a:t>
            </a:r>
          </a:p>
          <a:p>
            <a:r>
              <a:rPr lang="cs-CZ" dirty="0"/>
              <a:t>Důležité smlouvy se sjednávají s výhradou ratifikace.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Obsah, smysl, účely, metody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význam mezinárodního a evropského práva </a:t>
            </a:r>
          </a:p>
          <a:p>
            <a:r>
              <a:rPr lang="cs-CZ" dirty="0"/>
              <a:t>Uvědomění si rozdílů mezi vnitrostátním právem na straně jedné a mezinárodním a evropským právem na straně druhé.</a:t>
            </a:r>
          </a:p>
          <a:p>
            <a:r>
              <a:rPr lang="cs-CZ" dirty="0"/>
              <a:t>Mezinárodní právo jako druhý právní řád </a:t>
            </a:r>
          </a:p>
          <a:p>
            <a:r>
              <a:rPr lang="cs-CZ" dirty="0"/>
              <a:t>Nadnárodní právo Evropské unie jako třetí právní řád. </a:t>
            </a:r>
          </a:p>
          <a:p>
            <a:r>
              <a:rPr lang="cs-CZ" dirty="0"/>
              <a:t>To vše vztažené k vnitrostátnímu právu (chápaném obecně). </a:t>
            </a:r>
          </a:p>
          <a:p>
            <a:r>
              <a:rPr lang="cs-CZ" dirty="0"/>
              <a:t>Mezinárodní soukromé právo (vícesložkové): bude vysvětlené závěrem. </a:t>
            </a:r>
          </a:p>
          <a:p>
            <a:r>
              <a:rPr lang="cs-CZ" dirty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mez. smlouvy (Ratifikace)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Ratifikace (potvrzení) mezinárodní smlouvy. </a:t>
            </a:r>
          </a:p>
          <a:p>
            <a:r>
              <a:rPr lang="cs-CZ" dirty="0"/>
              <a:t>Uvědomme si způsoby dopravy a spojů v minulém století.</a:t>
            </a:r>
          </a:p>
          <a:p>
            <a:r>
              <a:rPr lang="cs-CZ" dirty="0"/>
              <a:t>Panovníci dávali vyslancům zmocnění ke sjednání s výhradou vlastního potvrzení. </a:t>
            </a:r>
          </a:p>
          <a:p>
            <a:r>
              <a:rPr lang="cs-CZ" dirty="0"/>
              <a:t>Při demokratizaci států se prosadilo schvalování parlamenty, popř. výjimečně též lidem v referendu. </a:t>
            </a:r>
          </a:p>
          <a:p>
            <a:r>
              <a:rPr lang="cs-CZ" dirty="0"/>
              <a:t>Drtivá většina států však nadále svěřuje ratifikaci hlavě státu, tedy monarchovi nebo prezidentovi, kteří však mohou jednat až po schválení demokraticky legitimním tělesem.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FE70-75C7-4FC3-8626-65C0D7F4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mezinárodní smlouvě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BC823-4DB9-49BF-AD3F-1CDD7FEF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Následné přistoupení k mezinárodní smlouvě. </a:t>
            </a:r>
          </a:p>
          <a:p>
            <a:r>
              <a:rPr lang="cs-CZ" dirty="0"/>
              <a:t>Na základě předchozího vnitrostátního posouzení mezinárodní smlouvy otevřené k přístupu a schválení se sjednání a ratifikace (potvrzení) nahrazují jediným krokem. </a:t>
            </a:r>
          </a:p>
          <a:p>
            <a:r>
              <a:rPr lang="cs-CZ" dirty="0"/>
              <a:t>Má stejné účinky jako sjednání a ratifikace – stát je vázán mezinárodní smlouvou (jsou-li splněné další předpoklady – níže).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926A16-6D42-49BA-937B-B14DE92D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F1CE5C-A16D-402F-89F6-4633E9522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89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mezinárodní smlouvy v platnost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vstupují v platnost ratifikací (respektive sjednáním, není-li ratifikace požadovaná) oběma státy. </a:t>
            </a:r>
          </a:p>
          <a:p>
            <a:r>
              <a:rPr lang="cs-CZ" dirty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podle obsahu dají členit na: </a:t>
            </a:r>
          </a:p>
          <a:p>
            <a:r>
              <a:rPr lang="cs-CZ" dirty="0"/>
              <a:t>- tzv. </a:t>
            </a:r>
            <a:r>
              <a:rPr lang="cs-CZ" dirty="0" err="1"/>
              <a:t>kontraktuální</a:t>
            </a:r>
            <a:r>
              <a:rPr lang="cs-CZ" dirty="0"/>
              <a:t>, zakládající konkrétní plnění,  </a:t>
            </a:r>
          </a:p>
          <a:p>
            <a:r>
              <a:rPr lang="cs-CZ" dirty="0"/>
              <a:t>- tzv. legislativní (právotvorné): vytvářející právní úpravu pro státy a další smluvní strany, popř. recepcí též pro jednotlivce. </a:t>
            </a:r>
          </a:p>
          <a:p>
            <a:r>
              <a:rPr lang="cs-CZ" dirty="0"/>
              <a:t>Vztahy povinností a oprávnění mohou být založené mezi stranami (inter partes) či obecně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. </a:t>
            </a:r>
          </a:p>
          <a:p>
            <a:r>
              <a:rPr lang="cs-CZ" dirty="0"/>
              <a:t>Mezinárodní smlouvou lze zřídit mezinárodní organizaci (výše).</a:t>
            </a:r>
          </a:p>
          <a:p>
            <a:r>
              <a:rPr lang="cs-CZ" dirty="0"/>
              <a:t>Mezinárodní smlouva může potvrdit vznik nového státu (výše), jeho právní postavení, nástupnictví.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sjednávají (podobně jako vnitrostátní) na sjednané natrvalo či neurčito anebo na dobu určitou. </a:t>
            </a:r>
          </a:p>
          <a:p>
            <a:r>
              <a:rPr lang="cs-CZ" dirty="0"/>
              <a:t>Smlouvy natrvalo jsou závazné. </a:t>
            </a:r>
          </a:p>
          <a:p>
            <a:r>
              <a:rPr lang="cs-CZ" dirty="0"/>
              <a:t>Možnost zániku závazku podstatnou změnou okolností, zánikem samotného státu. </a:t>
            </a:r>
          </a:p>
          <a:p>
            <a:r>
              <a:rPr lang="cs-CZ" dirty="0"/>
              <a:t>Možnost výpovědi bývá ve smlouvě zakotvená, stanoví se výpovědní doba. Výpověď lze vzít zpět.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mezinárodního smluvního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sjednávání, ratifikace, uplatňování, ukončování mezinárodního práva nebylo celá staletí úplně zřejmé. </a:t>
            </a:r>
          </a:p>
          <a:p>
            <a:r>
              <a:rPr lang="cs-CZ" dirty="0"/>
              <a:t>Upravovaly je mezinárodní obyčeje. </a:t>
            </a:r>
          </a:p>
          <a:p>
            <a:r>
              <a:rPr lang="cs-CZ" dirty="0"/>
              <a:t>Postupně je popisovali prostřednictvím literatury (nepočetní) odborníci mezinárodního práva veřejného.  </a:t>
            </a:r>
          </a:p>
          <a:p>
            <a:r>
              <a:rPr lang="cs-CZ" dirty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a porušování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/>
              <a:t>Vyjádření německé teorie práva </a:t>
            </a:r>
            <a:r>
              <a:rPr lang="cs-CZ" dirty="0" err="1"/>
              <a:t>sollen</a:t>
            </a:r>
            <a:r>
              <a:rPr lang="cs-CZ" dirty="0"/>
              <a:t> –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/>
              <a:t>Protiprávní chování je však nutné rozlišovat od chování nevstřícného a odtažitého.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 (reciprocita)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hlavní důvod dodržování mezinárodních závazků je třeba považovat vzájemnou výhodnost (reciprocitu). </a:t>
            </a:r>
          </a:p>
          <a:p>
            <a:r>
              <a:rPr lang="cs-CZ" dirty="0"/>
              <a:t>Státy dodržují své závazky, protože jim dodržování druhým státem přináší výhody. </a:t>
            </a:r>
          </a:p>
          <a:p>
            <a:r>
              <a:rPr lang="cs-CZ" dirty="0"/>
              <a:t>Nejde jenom o výhody pro státy samotné, ale též pro jejich obyvatelstvo a hospodářství. </a:t>
            </a:r>
          </a:p>
          <a:p>
            <a:r>
              <a:rPr lang="cs-CZ" dirty="0"/>
              <a:t>Většina mezinárodních závazků se dodržuje! </a:t>
            </a:r>
          </a:p>
          <a:p>
            <a:r>
              <a:rPr lang="cs-CZ" dirty="0"/>
              <a:t>Obdobou 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 jako odrazení a náprava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Nedodržení mezinárodního práva. </a:t>
            </a:r>
          </a:p>
          <a:p>
            <a:r>
              <a:rPr lang="cs-CZ" dirty="0"/>
              <a:t>Ne všechno nedodržení mezinárodních závazků je předmětem reakce státu vůči jinému státu. </a:t>
            </a:r>
          </a:p>
          <a:p>
            <a:r>
              <a:rPr lang="cs-CZ" dirty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/>
              <a:t>Tito jednotlivci totiž mají zájem na uplatnění v jejich jednotlivých záležitostech.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Nóta + Retorze (odveta)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Východiskem bývá tajná, diskrétní, nebo naopak veřejná nóta, protest, vyjádření. </a:t>
            </a:r>
          </a:p>
          <a:p>
            <a:r>
              <a:rPr lang="cs-CZ" dirty="0"/>
              <a:t>Používají se diplomatické kanály (typicky předvolání velvyslance na ministerstvo zahraničí) </a:t>
            </a:r>
          </a:p>
          <a:p>
            <a:r>
              <a:rPr lang="cs-CZ" dirty="0"/>
              <a:t>Retorze představuje zásah do faktických zájmů státu. </a:t>
            </a:r>
          </a:p>
          <a:p>
            <a:r>
              <a:rPr lang="cs-CZ" dirty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bakalářského studia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mezinárodního a evropského práva v magisterském studijním programu „právo“ </a:t>
            </a:r>
            <a:r>
              <a:rPr lang="cs-CZ" dirty="0" err="1"/>
              <a:t>PrF</a:t>
            </a:r>
            <a:r>
              <a:rPr lang="cs-CZ" dirty="0"/>
              <a:t> MU má srovnatelný obsah a větší rozsah.  </a:t>
            </a:r>
          </a:p>
          <a:p>
            <a:r>
              <a:rPr lang="cs-CZ" dirty="0"/>
              <a:t>(proto možné uznávání při přestupu) </a:t>
            </a:r>
          </a:p>
          <a:p>
            <a:r>
              <a:rPr lang="cs-CZ" dirty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 (represálie)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ozbrojené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/>
              <a:t>Možná je individuální stejně jako kolektivní sebeobrana – státy se sdružují ve vojenské koalice a pakty (typicky NATO). </a:t>
            </a:r>
          </a:p>
          <a:p>
            <a:r>
              <a:rPr lang="cs-CZ" dirty="0"/>
              <a:t>Opakovaně se testují hranice sebeobrany: na hrozící útok, preventivní útok. </a:t>
            </a:r>
          </a:p>
          <a:p>
            <a:r>
              <a:rPr lang="cs-CZ" dirty="0"/>
              <a:t>OSN může oprávnit k použití ozbrojené síly prostřednictvím RB, ba toto koordinovat (</a:t>
            </a:r>
            <a:r>
              <a:rPr lang="cs-CZ" dirty="0" err="1"/>
              <a:t>peace-making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cs-CZ" dirty="0"/>
              <a:t>).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jako nástroj prosazování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nástroje představují vlastní kroky států. </a:t>
            </a:r>
          </a:p>
          <a:p>
            <a:r>
              <a:rPr lang="cs-CZ" dirty="0"/>
              <a:t>Státy pochopitelně mají tendenci směšovat prosazování svých právem chráněných zájmů a svých zájmů vůbec.  </a:t>
            </a:r>
          </a:p>
          <a:p>
            <a:r>
              <a:rPr lang="cs-CZ" dirty="0"/>
              <a:t>Státy jsou tak soudci ve vlastní záležitosti…. </a:t>
            </a:r>
          </a:p>
          <a:p>
            <a:r>
              <a:rPr lang="cs-CZ" dirty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r>
              <a:rPr lang="cs-CZ" dirty="0"/>
              <a:t>). </a:t>
            </a:r>
          </a:p>
          <a:p>
            <a:r>
              <a:rPr lang="cs-CZ" dirty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sporů mezi státy jsou k dispozici různé postupy, které shrnuje čl. 33 Charty Spojených národů: </a:t>
            </a:r>
          </a:p>
          <a:p>
            <a:r>
              <a:rPr lang="cs-CZ" dirty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soudní dvůr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soudem pro řešení sporů jako orgán OSN </a:t>
            </a:r>
          </a:p>
          <a:p>
            <a:r>
              <a:rPr lang="cs-CZ" dirty="0"/>
              <a:t>Navazuje na Stálý soud mezinárodní spravedlnosti při Společnosti národů  </a:t>
            </a:r>
          </a:p>
          <a:p>
            <a:r>
              <a:rPr lang="cs-CZ" dirty="0"/>
              <a:t>Má 15 stálých soudců volených orgány OSN, strany sporu mohou vedle tohoto nominovat ad hoc soudce. </a:t>
            </a:r>
          </a:p>
          <a:p>
            <a:r>
              <a:rPr lang="cs-CZ" dirty="0"/>
              <a:t>Rozhoduje spory, pokud se na tom státy dohodly: </a:t>
            </a:r>
          </a:p>
          <a:p>
            <a:r>
              <a:rPr lang="cs-CZ" dirty="0"/>
              <a:t>- rozhodčí doložka ve smlouvě </a:t>
            </a:r>
          </a:p>
          <a:p>
            <a:r>
              <a:rPr lang="cs-CZ" dirty="0"/>
              <a:t>- následná dohoda </a:t>
            </a:r>
          </a:p>
          <a:p>
            <a:r>
              <a:rPr lang="cs-CZ" dirty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mezinárodní soudy a podobné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(vytváří zázemí pro rozhodčí řízení, včetně nabídky několika stovek rozhodců) </a:t>
            </a:r>
          </a:p>
          <a:p>
            <a:r>
              <a:rPr lang="cs-CZ" dirty="0"/>
              <a:t>Mezinárodní soud pro mořské právo (námořní spory) </a:t>
            </a:r>
          </a:p>
          <a:p>
            <a:r>
              <a:rPr lang="cs-CZ" dirty="0"/>
              <a:t>Orgán pro řešení sporu, panely a odvolací orgán Světové obchodní organizace (obchodní spory) </a:t>
            </a:r>
          </a:p>
          <a:p>
            <a:r>
              <a:rPr lang="cs-CZ" dirty="0"/>
              <a:t>Soudy v rámci kontinentálních a regionálních organizací a struktur (v případě RE a EU níže)  </a:t>
            </a:r>
          </a:p>
          <a:p>
            <a:r>
              <a:rPr lang="cs-CZ" dirty="0"/>
              <a:t>Mezinárodní středisko pro řešení sporů (ICSID)  </a:t>
            </a:r>
          </a:p>
          <a:p>
            <a:r>
              <a:rPr lang="cs-CZ" dirty="0"/>
              <a:t>Mezinárodní trestní soud (ICC) a mezinárodní trestní soudy pro jednotlivé země / střety – soudí jednotlivce, nikoli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(Ne)vymáhání rozsudků a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vynucení donucením států: lze však aktivovat RB OSN.   </a:t>
            </a:r>
          </a:p>
          <a:p>
            <a:r>
              <a:rPr lang="cs-CZ" dirty="0"/>
              <a:t>Obdobně to platí též pro další soudy, rozhodčí soudy a srovnatelné mechanismy, mechanismy bývají problematické či omezeně účinné.   </a:t>
            </a:r>
          </a:p>
          <a:p>
            <a:r>
              <a:rPr lang="cs-CZ" dirty="0"/>
              <a:t>Jsou případy dlouhodobě nerespektovaných rozsudků.</a:t>
            </a:r>
          </a:p>
          <a:p>
            <a:r>
              <a:rPr lang="cs-CZ" dirty="0"/>
              <a:t>Též takové soudnictví / rozhodčí soudnictví však může mít smysl, neboť již probíhající řízení svede zmírnit napětí a zabránit stupňování střetu.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Neřešení vážných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/>
              <a:t>S ohledem na protikladné zásady či spory ohledně jejich uplatnění běžně zaznívají protikladné výklady mezinárodního práva.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a propojení VP a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Dualismus: </a:t>
            </a:r>
          </a:p>
          <a:p>
            <a:r>
              <a:rPr lang="cs-CZ" dirty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/>
              <a:t>Monismus:</a:t>
            </a:r>
          </a:p>
          <a:p>
            <a:r>
              <a:rPr lang="cs-CZ" dirty="0"/>
              <a:t>Mezinárodní a vnitrostátní právo působí souběžně, je potřeba vyjasnit hierarchii. </a:t>
            </a:r>
          </a:p>
          <a:p>
            <a:r>
              <a:rPr lang="cs-CZ" dirty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lekce v roce 2020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Covid-19 pandemie: povinná distanční výuka. </a:t>
            </a:r>
          </a:p>
          <a:p>
            <a:r>
              <a:rPr lang="cs-CZ" dirty="0"/>
              <a:t>1-4/6 100 minut lekcí dle rozvrhu. </a:t>
            </a:r>
          </a:p>
          <a:p>
            <a:r>
              <a:rPr lang="cs-CZ" dirty="0"/>
              <a:t>Úterý 14.9. 2021: zhruba témata 1-4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Středa 15. 9. 2021: zhruba témata 5-8 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Dokončení: Zhruba témata 9-12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Rozvrhováno až pátek 29.10. odpoledne.  </a:t>
            </a:r>
          </a:p>
          <a:p>
            <a:r>
              <a:rPr lang="cs-CZ" dirty="0"/>
              <a:t>Z loňska nahrávky distanční pandemické výuky z MS </a:t>
            </a:r>
            <a:r>
              <a:rPr lang="cs-CZ" dirty="0" err="1"/>
              <a:t>Teams</a:t>
            </a:r>
            <a:r>
              <a:rPr lang="cs-CZ" dirty="0"/>
              <a:t> MP4 – v </a:t>
            </a:r>
            <a:r>
              <a:rPr lang="cs-CZ" dirty="0" err="1"/>
              <a:t>Isu</a:t>
            </a:r>
            <a:r>
              <a:rPr lang="cs-CZ" dirty="0"/>
              <a:t>.  </a:t>
            </a:r>
          </a:p>
          <a:p>
            <a:r>
              <a:rPr lang="cs-CZ" b="1" dirty="0"/>
              <a:t>Z každé letošní lekce budou též nahrávky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7091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(recepce)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praktických důvodů nicméně státy jako smluvní strany nechávají pronikat mezinárodní právo do vnitrostátního práva. </a:t>
            </a:r>
          </a:p>
          <a:p>
            <a:r>
              <a:rPr lang="cs-CZ" dirty="0"/>
              <a:t>Záleží však na státech, jak moc a jakými způsoby tak činí: to potvrzuje dualismus. </a:t>
            </a:r>
          </a:p>
          <a:p>
            <a:r>
              <a:rPr lang="cs-CZ" dirty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a inkorporace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</a:p>
          <a:p>
            <a:r>
              <a:rPr lang="cs-CZ" dirty="0"/>
              <a:t>Transformace: souběžné přijetí mezinárodní smlouvy jako zákona. </a:t>
            </a:r>
          </a:p>
          <a:p>
            <a:r>
              <a:rPr lang="cs-CZ" dirty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/>
              <a:t>Inkorporace: použití mezinárodní smlouvy jako pramene vnitrostátního práva bez změny </a:t>
            </a:r>
            <a:r>
              <a:rPr lang="cs-CZ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Inkorporace po česku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Čl. 10 Ústavy ČR </a:t>
            </a:r>
          </a:p>
          <a:p>
            <a:r>
              <a:rPr lang="cs-CZ" sz="1600" dirty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/>
              <a:t>Čl. 49 </a:t>
            </a:r>
          </a:p>
          <a:p>
            <a:r>
              <a:rPr lang="cs-CZ" sz="1600" dirty="0"/>
              <a:t>K ratifikaci mezinárodních smluv </a:t>
            </a:r>
          </a:p>
          <a:p>
            <a:r>
              <a:rPr lang="cs-CZ" sz="1600" dirty="0"/>
              <a:t>a) upravujících práva a povinnosti osob, </a:t>
            </a:r>
          </a:p>
          <a:p>
            <a:r>
              <a:rPr lang="cs-CZ" sz="1600" dirty="0"/>
              <a:t>b) spojeneckých, mírových a jiných politických, </a:t>
            </a:r>
          </a:p>
          <a:p>
            <a:r>
              <a:rPr lang="cs-CZ" sz="1600" dirty="0"/>
              <a:t>c) z nichž vzniká členství ČR v mezinárodní organizaci, </a:t>
            </a:r>
          </a:p>
          <a:p>
            <a:r>
              <a:rPr lang="cs-CZ" sz="1600" dirty="0"/>
              <a:t>d) hospodářských, jež jsou všeobecné povahy, </a:t>
            </a:r>
          </a:p>
          <a:p>
            <a:r>
              <a:rPr lang="cs-CZ" sz="1600" dirty="0"/>
              <a:t>e) dalších věcech, jejichž úprava je vyhrazena zákonu, </a:t>
            </a:r>
          </a:p>
          <a:p>
            <a:r>
              <a:rPr lang="cs-CZ" sz="1600" dirty="0"/>
              <a:t>Je třeba souhlasu obou komor Parlamentu. </a:t>
            </a:r>
          </a:p>
          <a:p>
            <a:endParaRPr lang="cs-CZ" sz="1600" dirty="0"/>
          </a:p>
          <a:p>
            <a:r>
              <a:rPr lang="cs-CZ" sz="1600" dirty="0"/>
              <a:t>Toto je inkorporace některých mezinárodních smluv!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24FF9-6F0C-4BBE-9317-E8085B8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E5E8-05A2-4D45-A65F-BA9BE9C2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Přizpůsobení vnitrostátního práva či jeho vytvoření za účelem naplnění požadavků smlouvy. </a:t>
            </a:r>
          </a:p>
          <a:p>
            <a:r>
              <a:rPr lang="cs-CZ" dirty="0"/>
              <a:t>Smlouva může být obecná, brát v potaz odlišnosti členských států. </a:t>
            </a:r>
          </a:p>
          <a:p>
            <a:r>
              <a:rPr lang="cs-CZ" dirty="0"/>
              <a:t>Státy upřesňují instituce, procedury, sankce… </a:t>
            </a:r>
          </a:p>
          <a:p>
            <a:r>
              <a:rPr lang="cs-CZ" dirty="0"/>
              <a:t>Povinnost vyplývající z mezinárodní smlouvy se naplňuje zavedením a prosazováním odpovídajícího vnitrostátního právního rámce.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03D8A4-8F82-4B04-B489-358D5C8D4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22065-BACA-46D0-9DC9-E9F9875E8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361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Evropa jako světadíl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Evropy? </a:t>
            </a:r>
          </a:p>
          <a:p>
            <a:r>
              <a:rPr lang="cs-CZ" dirty="0"/>
              <a:t>Subkontinent </a:t>
            </a:r>
          </a:p>
          <a:p>
            <a:r>
              <a:rPr lang="cs-CZ" dirty="0"/>
              <a:t>Eurasie – resp. Tzv. Starý Svět.</a:t>
            </a:r>
          </a:p>
          <a:p>
            <a:r>
              <a:rPr lang="cs-CZ" dirty="0"/>
              <a:t>Geografické hranice Evropy? </a:t>
            </a:r>
          </a:p>
          <a:p>
            <a:r>
              <a:rPr lang="cs-CZ" dirty="0"/>
              <a:t>Kulturní hranice Evropy?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evropské integrace a konfliktů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Evropa po konci Římské říše jako svět řady států. </a:t>
            </a:r>
          </a:p>
          <a:p>
            <a:r>
              <a:rPr lang="cs-CZ" dirty="0"/>
              <a:t>Evropské státy spolu vždy soupeřily.</a:t>
            </a:r>
          </a:p>
          <a:p>
            <a:r>
              <a:rPr lang="cs-CZ" dirty="0"/>
              <a:t>Mnohdy spolu evropské státy válčily.  </a:t>
            </a:r>
          </a:p>
          <a:p>
            <a:r>
              <a:rPr lang="cs-CZ" dirty="0"/>
              <a:t>Násilné sjednocování však nikdy neuspělo. </a:t>
            </a:r>
          </a:p>
          <a:p>
            <a:r>
              <a:rPr lang="cs-CZ" dirty="0"/>
              <a:t>Vědomí jednoty, zvláště ve srovnání s Asií a Afrikou. </a:t>
            </a:r>
          </a:p>
          <a:p>
            <a:r>
              <a:rPr lang="cs-CZ" dirty="0"/>
              <a:t>Náboženské a kulturní základy (křesťanství). </a:t>
            </a:r>
          </a:p>
          <a:p>
            <a:r>
              <a:rPr lang="cs-CZ" dirty="0"/>
              <a:t>Nyní spíše post-religiózní společnost.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po WWII a studené válce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Evropu dělila „železná opona“. </a:t>
            </a:r>
          </a:p>
          <a:p>
            <a:r>
              <a:rPr lang="cs-CZ" dirty="0"/>
              <a:t>Struktury ve východní socialistické části (již neexistující, zrušené po roce 1990): </a:t>
            </a:r>
          </a:p>
          <a:p>
            <a:r>
              <a:rPr lang="cs-CZ" dirty="0"/>
              <a:t>Rada vzájemné hospodářské pomoci (1949) pro hospodářskou kooperaci a integraci plánovaných znárodněných ekonomik. </a:t>
            </a:r>
          </a:p>
          <a:p>
            <a:r>
              <a:rPr lang="cs-CZ" dirty="0"/>
              <a:t>Varšavská smlouva (1955) jako vojenský pakt. </a:t>
            </a:r>
          </a:p>
          <a:p>
            <a:r>
              <a:rPr lang="cs-CZ" dirty="0"/>
              <a:t>Obojí pod dominancí SSSR. </a:t>
            </a:r>
          </a:p>
          <a:p>
            <a:r>
              <a:rPr lang="cs-CZ" dirty="0"/>
              <a:t>V západní Evropě postupně se rozšiřující  struktury NATO, RE, ES (EU až později).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Většina členských států EU jsou </a:t>
            </a:r>
            <a:r>
              <a:rPr lang="cs-CZ" altLang="cs-CZ" dirty="0" err="1"/>
              <a:t>členy.V</a:t>
            </a:r>
            <a:r>
              <a:rPr lang="cs-CZ" altLang="cs-CZ" dirty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47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Na druhé straně je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Mezi RE a EU je řada vazeb. Organizace bývají běžně zaměňovány. Též symboly. 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 – test a slovní otázky </a:t>
            </a:r>
          </a:p>
          <a:p>
            <a:r>
              <a:rPr lang="cs-CZ" dirty="0"/>
              <a:t>Lze předpokládat prezenční formu, ovšem se </a:t>
            </a:r>
            <a:r>
              <a:rPr lang="cs-CZ"/>
              <a:t>zachováním elektronizace. </a:t>
            </a:r>
            <a:endParaRPr lang="cs-CZ" dirty="0"/>
          </a:p>
          <a:p>
            <a:r>
              <a:rPr lang="cs-CZ" dirty="0"/>
              <a:t>Termíny: pravidelně 4-5: nyní listopad, prosinec, leden, únor. V různých časech dle vhodnosti.   </a:t>
            </a:r>
          </a:p>
          <a:p>
            <a:r>
              <a:rPr lang="cs-CZ" dirty="0"/>
              <a:t>Trvání: 40 minut, možné dokončení v polovině. </a:t>
            </a:r>
          </a:p>
          <a:p>
            <a:r>
              <a:rPr lang="cs-CZ" dirty="0"/>
              <a:t>Hodnocení: Každá část celkem nejvýš 10 bodů. </a:t>
            </a:r>
          </a:p>
          <a:p>
            <a:r>
              <a:rPr lang="cs-CZ" dirty="0"/>
              <a:t>Pro úspěch minimálně 12 bodů ze 20.</a:t>
            </a:r>
          </a:p>
          <a:p>
            <a:r>
              <a:rPr lang="cs-CZ" dirty="0"/>
              <a:t>A: 18-20, B: 16-17, C: 14-15, D: 13, E: 12,</a:t>
            </a:r>
          </a:p>
          <a:p>
            <a:r>
              <a:rPr lang="cs-CZ" dirty="0"/>
              <a:t>F (neúspěch): 11 a méně.  </a:t>
            </a:r>
          </a:p>
          <a:p>
            <a:r>
              <a:rPr lang="cs-CZ" dirty="0"/>
              <a:t>Nezbytná kvalifikovaná znalost  s ohledem na základní, úvodní ráz celého kursu.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při Radě Evropy (dodatečně) </a:t>
            </a:r>
          </a:p>
          <a:p>
            <a:r>
              <a:rPr lang="cs-CZ" dirty="0"/>
              <a:t>Vytvořen v rámci celoevropského standardu základních práv.  </a:t>
            </a:r>
          </a:p>
          <a:p>
            <a:r>
              <a:rPr lang="cs-CZ" dirty="0"/>
              <a:t>Dříve ovšem Evropská komise. </a:t>
            </a:r>
          </a:p>
          <a:p>
            <a:r>
              <a:rPr lang="cs-CZ" dirty="0"/>
              <a:t>Přímá dostupnost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úmluva o ochraně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Sjednána na půdě RE v roce 1951 jako mezinárodní smlouva všemi tehdejšími členskými státy. </a:t>
            </a:r>
          </a:p>
          <a:p>
            <a:r>
              <a:rPr lang="cs-CZ" dirty="0"/>
              <a:t>Určuje celoevropský standard základních práv. </a:t>
            </a:r>
          </a:p>
          <a:p>
            <a:r>
              <a:rPr lang="cs-CZ" dirty="0"/>
              <a:t>Původní text </a:t>
            </a:r>
          </a:p>
          <a:p>
            <a:r>
              <a:rPr lang="cs-CZ" dirty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Předcházela dnešní Evropské unii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uhlí a oceli (1952-2002):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pro atomovou energii (od roku 1958):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Evropské hospodářské společenství</a:t>
            </a:r>
            <a:r>
              <a:rPr lang="cs-CZ" altLang="cs-CZ" sz="2400" dirty="0"/>
              <a:t> (též od roku 1958):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Vytvořena jako doplňková struktura k existujícím Evropským společenství teprve v roce 1993.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2004: Estonsko, Lotyšsko, Litva, Polsko, </a:t>
            </a:r>
            <a:r>
              <a:rPr lang="cs-CZ" altLang="cs-CZ" sz="2400" b="1" dirty="0"/>
              <a:t>Česko</a:t>
            </a:r>
            <a:r>
              <a:rPr lang="cs-CZ" altLang="cs-CZ" sz="2400" dirty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Zásadní zmenšení 2020: - Velká Británie (</a:t>
            </a:r>
            <a:r>
              <a:rPr lang="cs-CZ" altLang="cs-CZ" sz="2400" dirty="0" err="1"/>
              <a:t>brexit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tedy </a:t>
            </a:r>
            <a:r>
              <a:rPr lang="cs-CZ" altLang="cs-CZ" sz="2400" b="1" i="1" dirty="0"/>
              <a:t>27 členských států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/>
              <a:t>Brexit</a:t>
            </a:r>
            <a:r>
              <a:rPr lang="cs-CZ" altLang="cs-CZ" sz="2400" i="1" dirty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a meze 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Kandidáti: Makedonie,  Albánie, </a:t>
            </a:r>
            <a:r>
              <a:rPr lang="cs-CZ" altLang="cs-CZ" sz="2800" dirty="0" err="1"/>
              <a:t>BiH</a:t>
            </a:r>
            <a:r>
              <a:rPr lang="cs-CZ" altLang="cs-CZ" sz="2800" dirty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stát – otázka vymezení Evropy. </a:t>
            </a:r>
          </a:p>
          <a:p>
            <a:pPr>
              <a:defRPr/>
            </a:pPr>
            <a:r>
              <a:rPr lang="cs-CZ" dirty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/>
              <a:t>Není možné vyloučení členského státu! </a:t>
            </a:r>
          </a:p>
          <a:p>
            <a:pPr>
              <a:defRPr/>
            </a:pPr>
            <a:r>
              <a:rPr lang="cs-CZ" dirty="0"/>
              <a:t>V případě vážného porušování zásad demokracie a právního státu možnost omezení hlasovacích práv a předběžné jednání (nyní probíhá s Polskem kvůli reformě ústavního soudnictví).  </a:t>
            </a:r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Vystoupení z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Právo ES, resp. ES/EU nepředpokládalo vystoupení členského státu  - </a:t>
            </a:r>
            <a:r>
              <a:rPr lang="cs-CZ" dirty="0"/>
              <a:t>tedy bylo možné</a:t>
            </a:r>
            <a:r>
              <a:rPr lang="cs-CZ" sz="2400" dirty="0"/>
              <a:t> dohodou. </a:t>
            </a:r>
          </a:p>
          <a:p>
            <a:pPr>
              <a:defRPr/>
            </a:pPr>
            <a:r>
              <a:rPr lang="cs-CZ" sz="2400" dirty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/>
              <a:t>BREXIT – Ve Velké Británii proběhlo referendum (23.6.2016), kterým většina hlasujících rozhodla pro vystoupení (</a:t>
            </a:r>
            <a:r>
              <a:rPr lang="cs-CZ" sz="2400" dirty="0" err="1"/>
              <a:t>leave</a:t>
            </a:r>
            <a:r>
              <a:rPr lang="cs-CZ" sz="2400" dirty="0"/>
              <a:t>), </a:t>
            </a:r>
            <a:r>
              <a:rPr lang="cs-CZ" dirty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/>
              <a:t>brexit</a:t>
            </a:r>
            <a:r>
              <a:rPr lang="cs-CZ" dirty="0"/>
              <a:t>, tzv. no-</a:t>
            </a:r>
            <a:r>
              <a:rPr lang="cs-CZ" dirty="0" err="1"/>
              <a:t>deal</a:t>
            </a:r>
            <a:r>
              <a:rPr lang="cs-CZ" dirty="0"/>
              <a:t>), prodloužení do 1. 4., 31. 10. 2019 a nově 31. 1. 2020. BREXIT realizován!!!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EU další státy </a:t>
            </a:r>
            <a:br>
              <a:rPr lang="cs-CZ" altLang="cs-CZ" sz="4000" dirty="0"/>
            </a:br>
            <a:endParaRPr lang="en-US" altLang="cs-CZ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Evropský hospodářský prostor (EHP, EEA): společný trh s výjimkou některých citlivých politik – zahrnuje vedle 27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/>
              <a:t>Velká Británie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ke 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</a:t>
            </a:r>
            <a:r>
              <a:rPr lang="cs-CZ" dirty="0" err="1"/>
              <a:t>powerpoitnová</a:t>
            </a:r>
            <a:r>
              <a:rPr lang="cs-CZ" dirty="0"/>
              <a:t> prezentace. </a:t>
            </a:r>
          </a:p>
          <a:p>
            <a:r>
              <a:rPr lang="cs-CZ" dirty="0"/>
              <a:t>Skripta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  <a:p>
            <a:r>
              <a:rPr lang="cs-CZ" dirty="0"/>
              <a:t>Týč Vladimír, Úvod do mezinárodního a evropského práva, 3. aktualizované vydání, 2018.  </a:t>
            </a:r>
          </a:p>
          <a:p>
            <a:r>
              <a:rPr lang="cs-CZ" dirty="0"/>
              <a:t>Elektronická skripta </a:t>
            </a:r>
            <a:r>
              <a:rPr lang="cs-CZ" dirty="0" err="1"/>
              <a:t>PrF</a:t>
            </a:r>
            <a:r>
              <a:rPr lang="cs-CZ" dirty="0"/>
              <a:t> MU pro bakalářské studenty.</a:t>
            </a:r>
          </a:p>
          <a:p>
            <a:r>
              <a:rPr lang="cs-CZ" dirty="0"/>
              <a:t>Právo EU, 4. vydání, elektronická verze, 2013.</a:t>
            </a:r>
          </a:p>
          <a:p>
            <a:r>
              <a:rPr lang="cs-CZ" dirty="0"/>
              <a:t>Postupně se rozšiřují interaktivní osnovy v </a:t>
            </a:r>
            <a:r>
              <a:rPr lang="cs-CZ" dirty="0" err="1"/>
              <a:t>ISu</a:t>
            </a:r>
            <a:r>
              <a:rPr lang="cs-CZ" dirty="0"/>
              <a:t>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EU je více než běžné mezinárodní organizace a mezinárodní struktury vytvořené 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Srovnání EU s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Chybí státní moc. </a:t>
            </a:r>
            <a:r>
              <a:rPr lang="cs-CZ" altLang="cs-CZ" sz="2800"/>
              <a:t>EU je závislá na členských státech při prosazování svého práva. Nemá ozbrojené síly.  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Přímo volen občany EU ve členských státech naráz jednou za pět let, poslední volby 2019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Nyní 705 poslanců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, bylo sníženo, obecně nejvíce 751.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 každého členského státu pochází jeden, nyní tedy 27.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z hlediska vnitřního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Učebnicová tříprvková struktura </a:t>
            </a:r>
          </a:p>
          <a:p>
            <a:r>
              <a:rPr lang="cs-CZ" dirty="0"/>
              <a:t>Území – dosud pouze souše na Zemi (nikoli na moři, nikoli virtuálně, nikoli ve vesmíru). </a:t>
            </a:r>
          </a:p>
          <a:p>
            <a:r>
              <a:rPr lang="cs-CZ" dirty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/>
              <a:t>Státní moc – určité uspořádání společnosti, někteří jednotlivci vykonávají státní (veřejnou) moc vůči obyvatelstvu státu.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27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Individuální, politicky a právně méně významnou agendu převzal Tribunál (dosud Soud prvního stupně). Do něj se integrovaly vznikající speciální soudy.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Soudní dvůr založil </a:t>
            </a:r>
            <a:r>
              <a:rPr lang="cs-CZ" altLang="cs-CZ" sz="2400" b="1" dirty="0"/>
              <a:t>přímý účinek</a:t>
            </a:r>
            <a:r>
              <a:rPr lang="cs-CZ" altLang="cs-CZ" sz="2400" dirty="0"/>
              <a:t> práva E(H)S v prostředí členských států (rozsudek van </a:t>
            </a:r>
            <a:r>
              <a:rPr lang="cs-CZ" altLang="cs-CZ" sz="2400" dirty="0" err="1"/>
              <a:t>Gend</a:t>
            </a:r>
            <a:r>
              <a:rPr lang="cs-CZ" altLang="cs-CZ" sz="2400" dirty="0"/>
              <a:t> en </a:t>
            </a:r>
            <a:r>
              <a:rPr lang="cs-CZ" altLang="cs-CZ" sz="2400" dirty="0" err="1"/>
              <a:t>Loos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Přednost: v případě nesouladu vnitrostátního práva má </a:t>
            </a:r>
            <a:r>
              <a:rPr lang="cs-CZ" altLang="cs-CZ" sz="2400" b="1" dirty="0"/>
              <a:t>přednost</a:t>
            </a:r>
            <a:r>
              <a:rPr lang="cs-CZ" altLang="cs-CZ" sz="2400" dirty="0"/>
              <a:t> (rozsudek </a:t>
            </a:r>
            <a:r>
              <a:rPr lang="cs-CZ" altLang="cs-CZ" sz="2400" dirty="0" err="1"/>
              <a:t>Costa</a:t>
            </a:r>
            <a:r>
              <a:rPr lang="cs-CZ" altLang="cs-CZ" sz="2400" dirty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 je absolutní, též před ústavami členských států (rozsudek </a:t>
            </a:r>
            <a:r>
              <a:rPr lang="cs-CZ" altLang="cs-CZ" sz="2400" dirty="0" err="1"/>
              <a:t>Internationale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Handelsgesellschaft</a:t>
            </a:r>
            <a:r>
              <a:rPr lang="cs-CZ" altLang="cs-CZ" sz="2400" dirty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Po dokončení ratifikace Lisabonské smlouvy existuje </a:t>
            </a:r>
            <a:r>
              <a:rPr lang="cs-CZ" altLang="cs-CZ" sz="2300" b="1" dirty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/>
              <a:t>a Smlouva o fungování Evropské unie</a:t>
            </a:r>
            <a:r>
              <a:rPr lang="cs-CZ" altLang="cs-CZ" sz="23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Nařízení a jejich povaha </a:t>
            </a:r>
            <a:endParaRPr lang="en-US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/>
              <a:t>Mnohdy nařízení vyžadují doprovodnou legislativu členských států (procesní, sankční a instituční pravidla)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/>
              <a:t>Kdy se užívají nařízení: </a:t>
            </a:r>
          </a:p>
          <a:p>
            <a:pPr eaLnBrk="1" hangingPunct="1">
              <a:defRPr/>
            </a:pPr>
            <a:r>
              <a:rPr lang="cs-CZ" altLang="cs-CZ"/>
              <a:t>- má být jednotná úprava </a:t>
            </a:r>
          </a:p>
          <a:p>
            <a:pPr eaLnBrk="1" hangingPunct="1">
              <a:defRPr/>
            </a:pPr>
            <a:r>
              <a:rPr lang="cs-CZ" altLang="cs-CZ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Směrnice  a jejich dopad </a:t>
            </a:r>
            <a:endParaRPr lang="en-US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35574D-6886-4241-BDB1-D96D3FFF3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47E85-0E6F-47C4-9246-DDE076E3334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915ad1-252d-49c1-9427-3ed52ce9349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6E012C-9D68-4DF7-AF3B-C9838B925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0</TotalTime>
  <Words>8961</Words>
  <Application>Microsoft Office PowerPoint</Application>
  <PresentationFormat>Předvádění na obrazovce (4:3)</PresentationFormat>
  <Paragraphs>913</Paragraphs>
  <Slides>120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120</vt:i4>
      </vt:variant>
    </vt:vector>
  </HeadingPairs>
  <TitlesOfParts>
    <vt:vector size="125" baseType="lpstr">
      <vt:lpstr>Arial</vt:lpstr>
      <vt:lpstr>Trebuchet MS</vt:lpstr>
      <vt:lpstr>Wingdings</vt:lpstr>
      <vt:lpstr>3559</vt:lpstr>
      <vt:lpstr>BÉŽOVÁ TITL</vt:lpstr>
      <vt:lpstr>Základy mezinárodního a evropského práva (ZMEP)  BZ105Zk   2021 – prezentace pro distanční lekce   Filip Křepelka  Právo EU + zdravotnické právo  Právnická fakulta – Masarykova univerzita, Brno        </vt:lpstr>
      <vt:lpstr>Reforma  </vt:lpstr>
      <vt:lpstr>Vysvětlení termínů</vt:lpstr>
      <vt:lpstr>Obsah, smysl, účely, metody předmětu </vt:lpstr>
      <vt:lpstr>Předmět bakalářského studia PrF MU </vt:lpstr>
      <vt:lpstr>Jednotlivé lekce v roce 2020 </vt:lpstr>
      <vt:lpstr>Zkouška </vt:lpstr>
      <vt:lpstr>Materiály ke studiu </vt:lpstr>
      <vt:lpstr>Stát z hlediska vnitřního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Planeta Země a blízký vesmír 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Přístup k mezinárodní smlouvě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Neřešení vážných sporů </vt:lpstr>
      <vt:lpstr>Oddělení a propojení VP a MP </vt:lpstr>
      <vt:lpstr>Převzetí (recepce) </vt:lpstr>
      <vt:lpstr>Adaptace a inkorporace </vt:lpstr>
      <vt:lpstr>Inkorporace po česku  </vt:lpstr>
      <vt:lpstr>Adaptace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  <vt:lpstr>Mezinárodní právo soukromé </vt:lpstr>
      <vt:lpstr>Lex mercatoria </vt:lpstr>
      <vt:lpstr>Kolizní metoda </vt:lpstr>
      <vt:lpstr>Přímá metoda </vt:lpstr>
      <vt:lpstr>Mezinárodní právo soukromé procesní </vt:lpstr>
      <vt:lpstr>Mezinárodní arbitráž (rozhodčí řízení) </vt:lpstr>
      <vt:lpstr>Europeizace mez práva soukromého </vt:lpstr>
      <vt:lpstr>Analogie MPS ve veřejném právu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200</cp:revision>
  <dcterms:created xsi:type="dcterms:W3CDTF">2014-10-22T18:22:05Z</dcterms:created>
  <dcterms:modified xsi:type="dcterms:W3CDTF">2021-09-14T13:44:16Z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