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6"/>
  </p:notesMasterIdLst>
  <p:sldIdLst>
    <p:sldId id="300" r:id="rId2"/>
    <p:sldId id="447" r:id="rId3"/>
    <p:sldId id="450" r:id="rId4"/>
    <p:sldId id="433" r:id="rId5"/>
    <p:sldId id="448" r:id="rId6"/>
    <p:sldId id="451" r:id="rId7"/>
    <p:sldId id="452" r:id="rId8"/>
    <p:sldId id="453" r:id="rId9"/>
    <p:sldId id="454" r:id="rId10"/>
    <p:sldId id="499" r:id="rId11"/>
    <p:sldId id="501" r:id="rId12"/>
    <p:sldId id="502" r:id="rId13"/>
    <p:sldId id="472" r:id="rId14"/>
    <p:sldId id="473" r:id="rId15"/>
    <p:sldId id="462" r:id="rId16"/>
    <p:sldId id="463" r:id="rId17"/>
    <p:sldId id="464" r:id="rId18"/>
    <p:sldId id="469" r:id="rId19"/>
    <p:sldId id="503" r:id="rId20"/>
    <p:sldId id="440" r:id="rId21"/>
    <p:sldId id="441" r:id="rId22"/>
    <p:sldId id="476" r:id="rId23"/>
    <p:sldId id="497" r:id="rId24"/>
    <p:sldId id="443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18" autoAdjust="0"/>
  </p:normalViewPr>
  <p:slideViewPr>
    <p:cSldViewPr>
      <p:cViewPr varScale="1">
        <p:scale>
          <a:sx n="73" d="100"/>
          <a:sy n="73" d="100"/>
        </p:scale>
        <p:origin x="90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24B85-10BB-4E96-B653-A391080D1092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1F3D-AA30-4498-8F90-0508AE5A11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52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5CAE45CE-73FC-404B-9434-7DB20B1B9993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E997AAB-F7A3-45C0-A005-25153634A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532DE7-334F-4D80-87C6-059494175DA7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C43B9-7842-4300-BDE5-1484653887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9EF2D-D978-4C68-93C5-72CB0E27EBD8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1B62F-D2E4-4675-A07E-903D871FEE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BD1AB8A-55DE-4341-A344-994A9053644E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75FAA72-C7C9-4878-99DD-F4A7B3343E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EDE08EF-EC18-41A1-8626-7B22709D07B6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F43E405-EFB8-49BF-A9B8-82ED5625F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C2298-9CEC-40A9-8737-05C60E2DB013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99EDB-24D4-4B8E-AFAB-FE67449623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777A7-6FD0-4CB3-9AA3-AD1D1ABE02D3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8FDDD-79F2-47DD-B679-AD2A07DA74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AB01115-8D03-4895-AA07-9FF08C1D4BA6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740B322-8F58-4A7E-BDAC-AFDE9D7F0F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A5A884-B8FE-4BED-8709-BB3B42C75B97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09CD2-61DB-4A2C-954A-C5ACF6AEAC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71C2FED-A5BF-466F-BD75-A3C769EE27D0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E0792C4-4B5E-4A25-AD4D-44BDA7FA08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F760240-DD48-41BF-BFF1-78C34DB74F19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1F0F243-0F9D-4201-B5D4-0673E387A8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A85D1A-B25D-4A6A-8A9C-47ACD1B2E555}" type="datetimeFigureOut">
              <a:rPr lang="cs-CZ" smtClean="0"/>
              <a:pPr>
                <a:defRPr/>
              </a:pPr>
              <a:t>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D877619-A696-43E5-81FB-9A54B9A0AB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dnikatel.cz/zakony/zakon-o-vysokych-skolach-a-o-zmene-a-doplneni-dalsich-zakonu-zakon-o-vysokych-skolach/uplne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971550" y="188913"/>
            <a:ext cx="7486650" cy="1944687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přednáška: </a:t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akademického psaní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 </a:t>
            </a:r>
            <a:endParaRPr lang="cs-CZ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913" y="2276475"/>
            <a:ext cx="6440487" cy="33623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Osnova: </a:t>
            </a:r>
          </a:p>
          <a:p>
            <a:r>
              <a:rPr lang="cs-CZ" i="1" dirty="0"/>
              <a:t> </a:t>
            </a:r>
            <a:endParaRPr lang="cs-CZ" dirty="0"/>
          </a:p>
          <a:p>
            <a:pPr lvl="0">
              <a:defRPr/>
            </a:pPr>
            <a:r>
              <a:rPr lang="cs-CZ" b="1" i="1" dirty="0" smtClean="0">
                <a:solidFill>
                  <a:schemeClr val="tx1"/>
                </a:solidFill>
              </a:rPr>
              <a:t>1. Etické  zásady  vědecké práce. J</a:t>
            </a:r>
            <a:r>
              <a:rPr lang="cs-CZ" i="1" dirty="0" smtClean="0">
                <a:solidFill>
                  <a:schemeClr val="tx1"/>
                </a:solidFill>
              </a:rPr>
              <a:t>ak se vyhnout plagiátorství</a:t>
            </a:r>
            <a:r>
              <a:rPr lang="cs-CZ" dirty="0" smtClean="0">
                <a:solidFill>
                  <a:schemeClr val="tx1"/>
                </a:solidFill>
              </a:rPr>
              <a:t>.  </a:t>
            </a:r>
          </a:p>
          <a:p>
            <a:pPr marL="342900" lvl="0" indent="-342900">
              <a:buAutoNum type="alphaLcParenR"/>
              <a:defRPr/>
            </a:pPr>
            <a:r>
              <a:rPr lang="cs-CZ" dirty="0" smtClean="0">
                <a:solidFill>
                  <a:schemeClr val="tx1"/>
                </a:solidFill>
              </a:rPr>
              <a:t>a) Základní zásady publikační a citační etiky, b) co je to plagiát a jaké jsou jeho formy; c) postihy  </a:t>
            </a: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1"/>
                </a:solidFill>
              </a:rPr>
              <a:t> 2.Jak správně citovat.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a)Korektní práce se zdroji  a použitou literaturou; b) co je citace a co je parafráze; c) pravidla pro správné uvádění citací;</a:t>
            </a:r>
            <a:endParaRPr lang="cs-CZ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Definice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68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3824"/>
            <a:ext cx="7467600" cy="94462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209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(úmyslné, </a:t>
            </a:r>
            <a:r>
              <a:rPr lang="cs-CZ" b="1" i="1" dirty="0" smtClean="0"/>
              <a:t>vědomé- neúmyslné</a:t>
            </a:r>
            <a:r>
              <a:rPr lang="cs-CZ" b="1" i="1" dirty="0"/>
              <a:t>, nevědomé);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10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je plagiát normativně vymezen?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808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Autorský zákon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/>
          </a:p>
          <a:p>
            <a:pPr algn="just"/>
            <a:r>
              <a:rPr lang="cs-CZ" sz="2800" dirty="0" smtClean="0"/>
              <a:t> Autorský zákon výslovně říká, že předmětem právní ochrany – a tedy ani plagiátem -  není </a:t>
            </a:r>
            <a:r>
              <a:rPr lang="cs-CZ" sz="2800" i="1" dirty="0" smtClean="0"/>
              <a:t>„zejména námět díla sám o sobě, denní zpráva nebo jiný údaj sám o sobě, myšlenka, postup, princip, metoda, objev, vědecká teorie, matematický a obdobný vzorec, statistický graf a podobný předmět sám o sobě.“ </a:t>
            </a:r>
            <a:endParaRPr lang="cs-CZ" sz="2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2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50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7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 "Ukradená práce"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28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044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44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… stále je to plagiát!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Tyto formy plagiování souvisí s nedbalým používáním základních zásad citační etiky. </a:t>
            </a:r>
          </a:p>
          <a:p>
            <a:endParaRPr lang="cs-CZ" dirty="0"/>
          </a:p>
          <a:p>
            <a:r>
              <a:rPr lang="cs-CZ" dirty="0" smtClean="0"/>
              <a:t>K těmto zásadám patří: </a:t>
            </a:r>
          </a:p>
          <a:p>
            <a:pPr marL="0" indent="0">
              <a:buNone/>
            </a:pPr>
            <a:r>
              <a:rPr lang="cs-CZ" b="1" dirty="0" smtClean="0"/>
              <a:t>a) uvedení citace-doslovně převzatého textu do uvozovek a jeho vyznačení kurzívou;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b) uvedení odkazu na zdroj v poznámkách pod čarou;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c) uvedení odkazu na zdroj v seznamu literatury.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Porušením některého pravidla nebo jeho nedbalým uplatněním se podle definice MU dopouštíte stále některé z forem plagiování.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3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Výklad základních pojmů: Etika vědecké práce, publikační etika, citační etika 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Platí: Publikační etika je užším pojmem než pojem etika vědecké práce a širším pojmem než citační etika.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58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Postihy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trestání plagiátorství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185863" y="1781175"/>
            <a:ext cx="7958137" cy="4478338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chemeClr val="tx1"/>
                </a:solidFill>
              </a:rPr>
              <a:t>Postihy v mimoprávní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Disciplinární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Postihy </a:t>
            </a:r>
            <a:r>
              <a:rPr lang="cs-CZ" dirty="0">
                <a:solidFill>
                  <a:schemeClr val="tx1"/>
                </a:solidFill>
              </a:rPr>
              <a:t>v autorskoprávní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Trestněprávní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Disciplinární  Sankce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39552" y="1772816"/>
            <a:ext cx="7737231" cy="45127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Probíhají </a:t>
            </a:r>
            <a:r>
              <a:rPr lang="cs-CZ" dirty="0">
                <a:solidFill>
                  <a:schemeClr val="tx1"/>
                </a:solidFill>
              </a:rPr>
              <a:t>v rámci vysoké školy.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Mají </a:t>
            </a:r>
            <a:r>
              <a:rPr lang="cs-CZ" dirty="0">
                <a:solidFill>
                  <a:schemeClr val="tx1"/>
                </a:solidFill>
              </a:rPr>
              <a:t>právní základ v § 64 a násl. zákona č. 111/1998 Sb., o vysokých školách.</a:t>
            </a:r>
          </a:p>
          <a:p>
            <a:pPr lvl="0" algn="just"/>
            <a:r>
              <a:rPr lang="cs-CZ" dirty="0">
                <a:solidFill>
                  <a:schemeClr val="tx1"/>
                </a:solidFill>
              </a:rPr>
              <a:t>Jako možný postih hrozí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a)napomenutí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endParaRPr lang="cs-CZ" b="1" dirty="0" smtClean="0">
              <a:solidFill>
                <a:srgbClr val="FF0000"/>
              </a:solidFill>
            </a:endParaRPr>
          </a:p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b)podmíněné </a:t>
            </a:r>
            <a:r>
              <a:rPr lang="cs-CZ" b="1" dirty="0">
                <a:solidFill>
                  <a:srgbClr val="FF0000"/>
                </a:solidFill>
              </a:rPr>
              <a:t>vyloučení ze studia se stanovením lhůty a podmínek k osvědčení, </a:t>
            </a:r>
            <a:endParaRPr lang="cs-CZ" b="1" dirty="0" smtClean="0">
              <a:solidFill>
                <a:srgbClr val="FF0000"/>
              </a:solidFill>
            </a:endParaRPr>
          </a:p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c) vyloučení </a:t>
            </a:r>
            <a:r>
              <a:rPr lang="cs-CZ" b="1" dirty="0">
                <a:solidFill>
                  <a:srgbClr val="FF0000"/>
                </a:solidFill>
              </a:rPr>
              <a:t>ze studia.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Zákon o vysokých školách 2018 - aktuální úplné znění (zákon č. 111/1998 Sb.)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64000" cy="4896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</a:t>
            </a:r>
            <a:r>
              <a:rPr lang="cs-CZ" sz="7200"/>
              <a:t>duševního </a:t>
            </a:r>
            <a:r>
              <a:rPr lang="cs-CZ" sz="7200" smtClean="0"/>
              <a:t>vlastnictví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4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965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92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Shrnutí:  </a:t>
            </a:r>
            <a:br>
              <a:rPr lang="cs-CZ" b="1" dirty="0" smtClean="0"/>
            </a:br>
            <a:r>
              <a:rPr lang="cs-CZ" b="1" dirty="0" smtClean="0"/>
              <a:t>Nejčastější Prohřešky proti Publikační a citační etice: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00000"/>
          </a:xfrm>
        </p:spPr>
        <p:txBody>
          <a:bodyPr>
            <a:normAutofit/>
          </a:bodyPr>
          <a:lstStyle/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endParaRPr lang="cs-CZ" b="1" dirty="0">
              <a:solidFill>
                <a:srgbClr val="FF0000"/>
              </a:solidFill>
            </a:endParaRPr>
          </a:p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Necitování děl, které autor 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Citování děl, které autor nečetl a nepoužil;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Nepřesné citace – nepřesné nebo chybějící bibliografické údaje.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7545" y="1844675"/>
            <a:ext cx="7992887" cy="4414838"/>
          </a:xfrm>
        </p:spPr>
        <p:txBody>
          <a:bodyPr>
            <a:normAutofit fontScale="85000" lnSpcReduction="2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rgbClr val="FF0000"/>
                </a:solidFill>
              </a:rPr>
              <a:t>CITOVAT, </a:t>
            </a:r>
            <a:r>
              <a:rPr lang="cs-CZ" dirty="0" err="1">
                <a:solidFill>
                  <a:srgbClr val="FF0000"/>
                </a:solidFill>
              </a:rPr>
              <a:t>CITOVAT</a:t>
            </a:r>
            <a:r>
              <a:rPr lang="cs-CZ" dirty="0">
                <a:solidFill>
                  <a:srgbClr val="FF0000"/>
                </a:solidFill>
              </a:rPr>
              <a:t> A CITOVAT!!!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Přesně </a:t>
            </a:r>
            <a:r>
              <a:rPr lang="cs-CZ" dirty="0">
                <a:solidFill>
                  <a:srgbClr val="FF0000"/>
                </a:solidFill>
              </a:rPr>
              <a:t>odkazujte na zdroj všech převzatých údajů.</a:t>
            </a:r>
          </a:p>
          <a:p>
            <a:pPr algn="just"/>
            <a:endParaRPr lang="cs-CZ" dirty="0" smtClean="0">
              <a:solidFill>
                <a:schemeClr val="tx1"/>
              </a:solidFill>
            </a:endParaRPr>
          </a:p>
          <a:p>
            <a:pPr marL="10800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Nezapomínejte </a:t>
            </a:r>
            <a:r>
              <a:rPr lang="cs-CZ" dirty="0">
                <a:solidFill>
                  <a:schemeClr val="tx1"/>
                </a:solidFill>
              </a:rPr>
              <a:t>odkazovat na zdroj též u cizojazyčných textů, které uvádíte ve svém překladu.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-Dodržujte </a:t>
            </a:r>
            <a:r>
              <a:rPr lang="cs-CZ" dirty="0">
                <a:solidFill>
                  <a:srgbClr val="FF0000"/>
                </a:solidFill>
              </a:rPr>
              <a:t>předepsaná pravidla pro formální úpravu citací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-Nekopírujte </a:t>
            </a:r>
            <a:r>
              <a:rPr lang="cs-CZ" dirty="0">
                <a:solidFill>
                  <a:schemeClr val="tx1"/>
                </a:solidFill>
              </a:rPr>
              <a:t>seznamy literatury.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-V </a:t>
            </a:r>
            <a:r>
              <a:rPr lang="cs-CZ" dirty="0">
                <a:solidFill>
                  <a:srgbClr val="FF0000"/>
                </a:solidFill>
              </a:rPr>
              <a:t>seznamu literatury uveďte všechny zdroje, které jsou použity v textu práce.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-Neposkytujte </a:t>
            </a:r>
            <a:r>
              <a:rPr lang="cs-CZ" dirty="0">
                <a:solidFill>
                  <a:schemeClr val="tx1"/>
                </a:solidFill>
              </a:rPr>
              <a:t>své práce k opsání či okopírování jiným autorům a ani pro ně nepište na zakázku atd.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37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Podmínky dodržování etických zásad  vědecké práce.</a:t>
            </a:r>
            <a:r>
              <a:rPr lang="cs-CZ" dirty="0" smtClean="0">
                <a:solidFill>
                  <a:srgbClr val="C00000"/>
                </a:solidFill>
              </a:rPr>
              <a:t>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Psaní odborných textů  je kolektivní záležitost. Při tvorbě  společenskovědních odborných textů budeme vždy vycházet z prací a  názorů  jiných autorů.  K podmínkám dodržování etických zásad  patří: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jasně odlišit vlastní myšlenky, formulace, data a údaje od    převzatých;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(správné uvedení citací – uvozovky a kurzíva,  odkazování u  citací a parafrází v poznámkách pod čarou, atd.)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</a:rPr>
              <a:t>Originalita -původnost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2) p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odat úplné a konzistentní informace o všech využitých  zdrojích  (poznámky pod čarou a seznam použité literatury); 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Objektivita- pravdivost</a:t>
            </a:r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co nejpřesněji reprodukovat použité texty.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Transparentnost -spolehlivost</a:t>
            </a:r>
          </a:p>
          <a:p>
            <a:pPr marL="0" indent="0">
              <a:buNone/>
            </a:pPr>
            <a:endParaRPr lang="cs-CZ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Dodržování publikační etiky plní obecně tyto cíle:  </a:t>
            </a:r>
            <a:endParaRPr lang="cs-CZ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32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Případy porušení Publikační  a citační etiky.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dirty="0"/>
              <a:t>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podvodem, </a:t>
            </a:r>
            <a:r>
              <a:rPr lang="cs-CZ" b="1" u="sng" dirty="0" smtClean="0"/>
              <a:t>hrubým  </a:t>
            </a:r>
            <a:r>
              <a:rPr lang="cs-CZ" b="1" u="sng" dirty="0"/>
              <a:t>porušováním </a:t>
            </a:r>
            <a:r>
              <a:rPr lang="cs-CZ" b="1" u="sng" dirty="0" smtClean="0"/>
              <a:t>zásad publikační etiky </a:t>
            </a:r>
            <a:r>
              <a:rPr lang="cs-CZ" b="1" dirty="0" smtClean="0"/>
              <a:t>  a </a:t>
            </a:r>
            <a:r>
              <a:rPr lang="cs-CZ" b="1" u="sng" dirty="0" smtClean="0"/>
              <a:t>      </a:t>
            </a:r>
          </a:p>
          <a:p>
            <a:pPr marL="0" indent="0">
              <a:buNone/>
            </a:pPr>
            <a:r>
              <a:rPr lang="cs-CZ" b="1" dirty="0" smtClean="0"/>
              <a:t>omylem,  </a:t>
            </a:r>
            <a:r>
              <a:rPr lang="cs-CZ" b="1" dirty="0"/>
              <a:t>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3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hrubé porušování  vědecké etiky je  považováno jednání   (3F):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248008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5"/>
            <a:ext cx="8675370" cy="9720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95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 je to plagiát?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</a:t>
            </a:r>
            <a:r>
              <a:rPr lang="cs-CZ" i="1" dirty="0" err="1"/>
              <a:t>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</a:t>
            </a:r>
            <a:r>
              <a:rPr lang="cs-CZ" i="1" dirty="0" err="1"/>
              <a:t>plaga</a:t>
            </a:r>
            <a:r>
              <a:rPr lang="cs-CZ" i="1" dirty="0"/>
              <a:t>), </a:t>
            </a:r>
            <a:r>
              <a:rPr lang="cs-CZ" dirty="0"/>
              <a:t>a to   za  obchodování  s lidmi, kdy ze svobodných lidí se  stávali otroci.   Latinské  slovo „</a:t>
            </a:r>
            <a:r>
              <a:rPr lang="cs-CZ" dirty="0" err="1"/>
              <a:t>plagiarius</a:t>
            </a:r>
            <a:r>
              <a:rPr lang="cs-CZ" dirty="0"/>
              <a:t>“ mělo význam slova   „únos“.       </a:t>
            </a:r>
          </a:p>
          <a:p>
            <a:r>
              <a:rPr lang="cs-CZ" dirty="0"/>
              <a:t>Viz k tomu Ottův slovník naučný. Encyklopedie obecných vědomostí. </a:t>
            </a:r>
            <a:r>
              <a:rPr lang="cs-CZ" dirty="0" err="1"/>
              <a:t>IX.díl</a:t>
            </a:r>
            <a:r>
              <a:rPr lang="cs-CZ" dirty="0"/>
              <a:t>. Praha: Vydavatel a nakladatel </a:t>
            </a:r>
            <a:r>
              <a:rPr lang="cs-CZ" dirty="0" err="1"/>
              <a:t>J.Otto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</a:t>
            </a:r>
            <a:r>
              <a:rPr lang="cs-CZ" u="sng" dirty="0" err="1">
                <a:hlinkClick r:id="rId2"/>
              </a:rPr>
              <a:t>books</a:t>
            </a:r>
            <a:r>
              <a:rPr lang="cs-CZ" u="sng" dirty="0">
                <a:hlinkClick r:id="rId2"/>
              </a:rPr>
              <a:t>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</a:t>
            </a:r>
            <a:r>
              <a:rPr lang="cs-CZ" dirty="0" err="1"/>
              <a:t>Martialis</a:t>
            </a:r>
            <a:r>
              <a:rPr lang="cs-CZ" dirty="0"/>
              <a:t>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</a:t>
            </a:r>
            <a:r>
              <a:rPr lang="cs-CZ" dirty="0" err="1"/>
              <a:t>Jonson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33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1830</Words>
  <Application>Microsoft Office PowerPoint</Application>
  <PresentationFormat>Předvádění na obrazovce (4:3)</PresentationFormat>
  <Paragraphs>168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5" baseType="lpstr">
      <vt:lpstr>Arial</vt:lpstr>
      <vt:lpstr>Calibri</vt:lpstr>
      <vt:lpstr>Century Schoolbook</vt:lpstr>
      <vt:lpstr>Lucida Sans Unicode</vt:lpstr>
      <vt:lpstr>StarSymbol</vt:lpstr>
      <vt:lpstr>Tahoma</vt:lpstr>
      <vt:lpstr>Thorndale</vt:lpstr>
      <vt:lpstr>Times New Roman</vt:lpstr>
      <vt:lpstr>Wingdings</vt:lpstr>
      <vt:lpstr>Wingdings 2</vt:lpstr>
      <vt:lpstr>Arkýř</vt:lpstr>
      <vt:lpstr>První přednáška:  Základy akademického psaní  2021 </vt:lpstr>
      <vt:lpstr>A) Výklad základních pojmů: Etika vědecké práce, publikační etika, citační etika </vt:lpstr>
      <vt:lpstr>Etika vědecké práce, publikační etika, citační etika </vt:lpstr>
      <vt:lpstr> Podmínky dodržování etických zásad  vědecké práce.  </vt:lpstr>
      <vt:lpstr>   Dodržování publikační etiky plní obecně tyto cíle:  </vt:lpstr>
      <vt:lpstr>B) Případy porušení Publikační  a citační etiky. </vt:lpstr>
      <vt:lpstr> Za hrubé porušování  vědecké etiky je  považováno jednání   (3F):</vt:lpstr>
      <vt:lpstr>Formy porušení publikační etiky</vt:lpstr>
      <vt:lpstr> Co je to plagiát?  Etymologický význam slova plagiát</vt:lpstr>
      <vt:lpstr>    Definice plagiátu podle normy ČSN ISO 5127-2003:</vt:lpstr>
      <vt:lpstr>Definice plagiátorství podle Masarykovy univerzity v Brně.</vt:lpstr>
      <vt:lpstr>  Plagiátorství je v definici MU identifikováno na základě: </vt:lpstr>
      <vt:lpstr> Jak je plagiát normativně vymezen? </vt:lpstr>
      <vt:lpstr>    Autorský zákon</vt:lpstr>
      <vt:lpstr>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Specifické typy plagiátorství</vt:lpstr>
      <vt:lpstr>… stále je to plagiát!</vt:lpstr>
      <vt:lpstr>    C) Postihy a trestání plagiátorství</vt:lpstr>
      <vt:lpstr>    Disciplinární  Sankce </vt:lpstr>
      <vt:lpstr>Zákon o vysokých školách 2018 - aktuální úplné znění (zákon č. 111/1998 Sb.) </vt:lpstr>
      <vt:lpstr>   Shrnutí:   Nejčastější Prohřešky proti Publikační a citační etice: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tématu odborné práce  (seminární práce, BP, DP)</dc:title>
  <dc:creator>Tester</dc:creator>
  <cp:lastModifiedBy>1844</cp:lastModifiedBy>
  <cp:revision>73</cp:revision>
  <dcterms:created xsi:type="dcterms:W3CDTF">2012-10-07T18:43:15Z</dcterms:created>
  <dcterms:modified xsi:type="dcterms:W3CDTF">2021-10-08T06:55:07Z</dcterms:modified>
</cp:coreProperties>
</file>