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9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027" y="1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E50F2-B834-4EDE-9293-7BA85912BC0F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18EFC-7A4B-4C20-BC0A-18C4E3C85DEA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8916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903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6061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3334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96628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9274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223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76906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7109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3288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5634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4265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433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512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49536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3554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543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1543BB5-F5FB-48D1-9AC7-D790DE389FF6}" type="datetimeFigureOut">
              <a:rPr lang="cs-CZ" smtClean="0"/>
              <a:pPr/>
              <a:t>8.10.2021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52085-441F-4E5C-B04B-B967A5376A1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06985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1728192"/>
          </a:xfrm>
        </p:spPr>
        <p:txBody>
          <a:bodyPr>
            <a:noAutofit/>
          </a:bodyPr>
          <a:lstStyle/>
          <a:p>
            <a:r>
              <a:rPr lang="cs-CZ" sz="3600" b="1" smtClean="0"/>
              <a:t>Seminář </a:t>
            </a:r>
            <a:r>
              <a:rPr lang="cs-CZ" sz="3600" b="1" dirty="0" smtClean="0"/>
              <a:t>č.3  </a:t>
            </a:r>
            <a:br>
              <a:rPr lang="cs-CZ" sz="3600" b="1" dirty="0" smtClean="0"/>
            </a:br>
            <a:r>
              <a:rPr lang="cs-CZ" sz="3600" b="1" dirty="0" smtClean="0"/>
              <a:t>KOREKTNÍ   PRÁCE SE ZDROJI  PŘI  TVORBĚ  ODBORNÉHO  TEXTU.  </a:t>
            </a: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2420888"/>
            <a:ext cx="6400800" cy="3217912"/>
          </a:xfrm>
        </p:spPr>
        <p:txBody>
          <a:bodyPr>
            <a:normAutofit lnSpcReduction="10000"/>
          </a:bodyPr>
          <a:lstStyle/>
          <a:p>
            <a:pPr marL="514350" indent="-514350"/>
            <a:r>
              <a:rPr lang="cs-CZ" b="1" dirty="0" smtClean="0">
                <a:solidFill>
                  <a:schemeClr val="tx1"/>
                </a:solidFill>
              </a:rPr>
              <a:t>  a)S jakými zdroji můžeme pracovat </a:t>
            </a:r>
          </a:p>
          <a:p>
            <a:pPr marL="514350" indent="-514350"/>
            <a:r>
              <a:rPr lang="cs-CZ" b="1" dirty="0" smtClean="0">
                <a:solidFill>
                  <a:schemeClr val="tx1"/>
                </a:solidFill>
              </a:rPr>
              <a:t>     při tvorbě  odborného (právního)textu? Primární </a:t>
            </a:r>
            <a:r>
              <a:rPr lang="cs-CZ" b="1" dirty="0">
                <a:solidFill>
                  <a:schemeClr val="tx1"/>
                </a:solidFill>
              </a:rPr>
              <a:t>či sekundární </a:t>
            </a:r>
            <a:r>
              <a:rPr lang="cs-CZ" b="1" dirty="0" smtClean="0">
                <a:solidFill>
                  <a:schemeClr val="tx1"/>
                </a:solidFill>
              </a:rPr>
              <a:t>zdroje?</a:t>
            </a:r>
          </a:p>
          <a:p>
            <a:pPr lvl="0"/>
            <a:r>
              <a:rPr lang="cs-CZ" b="1" dirty="0" smtClean="0">
                <a:solidFill>
                  <a:schemeClr val="tx1"/>
                </a:solidFill>
              </a:rPr>
              <a:t>       b) K čemu slouží poznámky </a:t>
            </a:r>
            <a:r>
              <a:rPr lang="cs-CZ" b="1" dirty="0">
                <a:solidFill>
                  <a:schemeClr val="tx1"/>
                </a:solidFill>
              </a:rPr>
              <a:t>pod </a:t>
            </a:r>
            <a:r>
              <a:rPr lang="cs-CZ" b="1" dirty="0" smtClean="0">
                <a:solidFill>
                  <a:schemeClr val="tx1"/>
                </a:solidFill>
              </a:rPr>
              <a:t>čarou?</a:t>
            </a:r>
          </a:p>
          <a:p>
            <a:pPr lvl="0"/>
            <a:r>
              <a:rPr lang="cs-CZ" b="1" dirty="0" smtClean="0">
                <a:solidFill>
                  <a:schemeClr val="tx1"/>
                </a:solidFill>
              </a:rPr>
              <a:t>     c) Přímá a nepřímá citace (parafráze)</a:t>
            </a:r>
          </a:p>
          <a:p>
            <a:pPr lvl="0"/>
            <a:r>
              <a:rPr lang="cs-CZ" sz="2100" dirty="0" smtClean="0">
                <a:solidFill>
                  <a:schemeClr val="tx1"/>
                </a:solidFill>
              </a:rPr>
              <a:t>Prezentace je zpracována na základě   2. kapitoly  učebnice Akademické psaní pro právníky  autorů  Smejkalová,  T. a  Večeřa, M.</a:t>
            </a:r>
            <a:endParaRPr lang="cs-CZ" sz="21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c)Co je to citace? Přímá a nepřímá citace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Přímou citací se rozumí doslovné převzetí textu. Takový případ je dle platné citační směrnice na Právnické fakultě MU nezbytné </a:t>
            </a:r>
          </a:p>
          <a:p>
            <a:pPr>
              <a:buNone/>
            </a:pPr>
            <a:r>
              <a:rPr lang="cs-CZ" b="1" dirty="0"/>
              <a:t>„</a:t>
            </a:r>
            <a:r>
              <a:rPr lang="cs-CZ" b="1" i="1" dirty="0"/>
              <a:t>vyznačit uvozovkami a kurzívou, případně též </a:t>
            </a: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odsazením </a:t>
            </a:r>
            <a:r>
              <a:rPr lang="cs-CZ" b="1" i="1" dirty="0"/>
              <a:t>přímo citovaného textu zprava a </a:t>
            </a: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zleva </a:t>
            </a:r>
            <a:r>
              <a:rPr lang="cs-CZ" b="1" i="1" dirty="0"/>
              <a:t>a dále shora a zdola od okolního textu, </a:t>
            </a: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jakož </a:t>
            </a:r>
            <a:r>
              <a:rPr lang="cs-CZ" b="1" i="1" dirty="0"/>
              <a:t>i užitím menšího fontu. Zvolený způsob je </a:t>
            </a:r>
            <a:endParaRPr lang="cs-CZ" b="1" i="1" dirty="0" smtClean="0"/>
          </a:p>
          <a:p>
            <a:pPr>
              <a:buNone/>
            </a:pPr>
            <a:r>
              <a:rPr lang="cs-CZ" b="1" i="1" dirty="0" smtClean="0"/>
              <a:t>třeba </a:t>
            </a:r>
            <a:r>
              <a:rPr lang="cs-CZ" b="1" i="1" dirty="0"/>
              <a:t>konzistentně užívat v průběhu celé práce“.</a:t>
            </a:r>
            <a:r>
              <a:rPr lang="cs-CZ" b="1" baseline="30000" dirty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Drobná úprava citace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Vypuštění textu:</a:t>
            </a:r>
            <a:r>
              <a:rPr lang="cs-CZ" dirty="0"/>
              <a:t> vypouštěnou část nahradíme třemi tečkami umístěnými v hranatých závorkách.</a:t>
            </a:r>
          </a:p>
          <a:p>
            <a:r>
              <a:rPr lang="cs-CZ" b="1" dirty="0"/>
              <a:t>Nahrazování textu:</a:t>
            </a:r>
            <a:r>
              <a:rPr lang="cs-CZ" dirty="0"/>
              <a:t> na místo vypouštěného slova umístíme námi vkládané slovo opět v hranatých závorkách. </a:t>
            </a:r>
          </a:p>
          <a:p>
            <a:r>
              <a:rPr lang="cs-CZ" b="1" dirty="0"/>
              <a:t>Typografické změny:</a:t>
            </a:r>
            <a:r>
              <a:rPr lang="cs-CZ" dirty="0"/>
              <a:t> Stejně tak můžeme činit typografické změny, jako nahrazování interpunkčních znamének (pokud to logika zařazení přímé citace do našeho textu vyžaduje), nebo doplňování nebo vypouštění zdůraznění v textu, např. doplnění kurzívy pro zdůraznění.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 smtClean="0"/>
              <a:t>Jak se tvoří parafráze</a:t>
            </a:r>
            <a:r>
              <a:rPr lang="cs-CZ" b="1" i="1" dirty="0"/>
              <a:t>	</a:t>
            </a:r>
            <a:r>
              <a:rPr lang="cs-CZ" b="1" i="1" dirty="0" smtClean="0"/>
              <a:t>- nepřímá citace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 Parafrází je jak formulačně upravený text zdroje, tak převzatá myšlenka. </a:t>
            </a:r>
            <a:endParaRPr lang="cs-CZ" dirty="0" smtClean="0"/>
          </a:p>
          <a:p>
            <a:r>
              <a:rPr lang="cs-CZ" dirty="0" smtClean="0"/>
              <a:t>Podle </a:t>
            </a:r>
            <a:r>
              <a:rPr lang="cs-CZ" dirty="0"/>
              <a:t>citační směrnice se žádným zvláštním způsobem nevyznačuje, pouze se opatří odkazem. </a:t>
            </a:r>
            <a:endParaRPr lang="cs-CZ" dirty="0" smtClean="0"/>
          </a:p>
          <a:p>
            <a:r>
              <a:rPr lang="cs-CZ" dirty="0" smtClean="0"/>
              <a:t>Parafráze </a:t>
            </a:r>
            <a:r>
              <a:rPr lang="cs-CZ" dirty="0"/>
              <a:t>(nepřímé citace) jsou v odborných textech podstatně častějším jevem, než citace přímé.  </a:t>
            </a:r>
            <a:endParaRPr lang="cs-CZ" dirty="0" smtClean="0"/>
          </a:p>
          <a:p>
            <a:r>
              <a:rPr lang="cs-CZ" dirty="0" smtClean="0"/>
              <a:t>Je </a:t>
            </a:r>
            <a:r>
              <a:rPr lang="cs-CZ" dirty="0"/>
              <a:t>důležité si však uvědomit, že parafrázování klade na autora větší interpretační nároky.</a:t>
            </a:r>
          </a:p>
          <a:p>
            <a:r>
              <a:rPr lang="cs-CZ" dirty="0"/>
              <a:t>Viz </a:t>
            </a:r>
            <a:r>
              <a:rPr lang="cs-CZ" dirty="0" smtClean="0"/>
              <a:t> směrnici  </a:t>
            </a:r>
            <a:r>
              <a:rPr lang="cs-CZ" dirty="0"/>
              <a:t>děkana č. </a:t>
            </a:r>
            <a:r>
              <a:rPr lang="cs-CZ" dirty="0" smtClean="0"/>
              <a:t>3/2020. </a:t>
            </a:r>
            <a:endParaRPr lang="cs-CZ" dirty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514350" indent="-514350"/>
            <a:r>
              <a:rPr lang="cs-CZ" sz="2800" b="1" dirty="0" smtClean="0">
                <a:solidFill>
                  <a:schemeClr val="tx1"/>
                </a:solidFill>
              </a:rPr>
              <a:t>a)S jakými zdroji můžeme pracovat </a:t>
            </a:r>
            <a:br>
              <a:rPr lang="cs-CZ" sz="2800" b="1" dirty="0" smtClean="0">
                <a:solidFill>
                  <a:schemeClr val="tx1"/>
                </a:solidFill>
              </a:rPr>
            </a:br>
            <a:r>
              <a:rPr lang="cs-CZ" sz="2800" b="1" dirty="0" smtClean="0">
                <a:solidFill>
                  <a:schemeClr val="tx1"/>
                </a:solidFill>
              </a:rPr>
              <a:t>při tvorbě  odborného (právního)textu?</a:t>
            </a:r>
            <a:br>
              <a:rPr lang="cs-CZ" sz="2800" b="1" dirty="0" smtClean="0">
                <a:solidFill>
                  <a:schemeClr val="tx1"/>
                </a:solidFill>
              </a:rPr>
            </a:b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Autoři při </a:t>
            </a:r>
            <a:r>
              <a:rPr lang="cs-CZ" dirty="0"/>
              <a:t>psaní odborných textů </a:t>
            </a:r>
            <a:r>
              <a:rPr lang="cs-CZ" dirty="0" smtClean="0"/>
              <a:t>používají celou </a:t>
            </a:r>
            <a:r>
              <a:rPr lang="cs-CZ" dirty="0"/>
              <a:t>řadu </a:t>
            </a:r>
            <a:r>
              <a:rPr lang="cs-CZ" dirty="0" smtClean="0"/>
              <a:t>zdrojů;  odborné knihy, články, tištěné nebo elektronické. </a:t>
            </a:r>
          </a:p>
          <a:p>
            <a:r>
              <a:rPr lang="cs-CZ" dirty="0" smtClean="0"/>
              <a:t>V</a:t>
            </a:r>
            <a:r>
              <a:rPr lang="cs-CZ" dirty="0"/>
              <a:t> oblasti práva </a:t>
            </a:r>
            <a:r>
              <a:rPr lang="cs-CZ" dirty="0" smtClean="0"/>
              <a:t> autoři pracují se specifickými zdroji;  s</a:t>
            </a:r>
            <a:r>
              <a:rPr lang="cs-CZ" dirty="0"/>
              <a:t> právními předpisy, soudními </a:t>
            </a:r>
            <a:r>
              <a:rPr lang="cs-CZ" dirty="0" smtClean="0"/>
              <a:t>rozhodnutími- judikáty,  důvodovými </a:t>
            </a:r>
            <a:r>
              <a:rPr lang="cs-CZ" dirty="0"/>
              <a:t>zprávami, metodickými pokyny, právními </a:t>
            </a:r>
            <a:r>
              <a:rPr lang="cs-CZ" dirty="0" smtClean="0"/>
              <a:t>podáními, </a:t>
            </a:r>
            <a:r>
              <a:rPr lang="cs-CZ" dirty="0"/>
              <a:t>atd. </a:t>
            </a:r>
            <a:endParaRPr lang="cs-CZ" dirty="0" smtClean="0"/>
          </a:p>
          <a:p>
            <a:r>
              <a:rPr lang="cs-CZ" dirty="0" smtClean="0"/>
              <a:t>Někdy  se odkazují i na obrazy</a:t>
            </a:r>
            <a:r>
              <a:rPr lang="cs-CZ" dirty="0"/>
              <a:t>, audiovizuální </a:t>
            </a:r>
            <a:r>
              <a:rPr lang="cs-CZ" dirty="0" smtClean="0"/>
              <a:t>záznamy, apod.  </a:t>
            </a: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Primární či sekundární  zdroje?  </a:t>
            </a:r>
            <a:br>
              <a:rPr lang="cs-CZ" b="1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u="sng" dirty="0"/>
              <a:t>Za primární zdroje (prameny)</a:t>
            </a:r>
            <a:r>
              <a:rPr lang="cs-CZ" u="sng" dirty="0"/>
              <a:t> typicky považujeme:</a:t>
            </a:r>
            <a:endParaRPr lang="cs-CZ" sz="2800" u="sng" dirty="0"/>
          </a:p>
          <a:p>
            <a:pPr lvl="0"/>
            <a:endParaRPr lang="cs-CZ" b="1" u="sng" dirty="0" smtClean="0"/>
          </a:p>
          <a:p>
            <a:pPr lvl="0"/>
            <a:r>
              <a:rPr lang="cs-CZ" b="1" u="sng" dirty="0" smtClean="0"/>
              <a:t>původní </a:t>
            </a:r>
            <a:r>
              <a:rPr lang="cs-CZ" b="1" u="sng" dirty="0"/>
              <a:t>vědecké práce</a:t>
            </a:r>
            <a:r>
              <a:rPr lang="cs-CZ" b="1" dirty="0"/>
              <a:t>, </a:t>
            </a:r>
            <a:endParaRPr lang="cs-CZ" sz="2800" b="1" dirty="0"/>
          </a:p>
          <a:p>
            <a:pPr lvl="0"/>
            <a:r>
              <a:rPr lang="cs-CZ" b="1" dirty="0"/>
              <a:t>v oblasti práva pak také </a:t>
            </a:r>
            <a:endParaRPr lang="cs-CZ" sz="2800" b="1" dirty="0"/>
          </a:p>
          <a:p>
            <a:pPr lvl="1"/>
            <a:r>
              <a:rPr lang="cs-CZ" b="1" dirty="0"/>
              <a:t>právní předpisy, </a:t>
            </a:r>
            <a:endParaRPr lang="cs-CZ" sz="2400" b="1" dirty="0"/>
          </a:p>
          <a:p>
            <a:pPr lvl="1"/>
            <a:r>
              <a:rPr lang="cs-CZ" b="1" dirty="0"/>
              <a:t>soudní nebo správní rozhodnutí, </a:t>
            </a:r>
            <a:endParaRPr lang="cs-CZ" sz="2400" b="1" dirty="0"/>
          </a:p>
          <a:p>
            <a:pPr lvl="1"/>
            <a:r>
              <a:rPr lang="cs-CZ" b="1" dirty="0"/>
              <a:t>důvodové zprávy a </a:t>
            </a:r>
            <a:endParaRPr lang="cs-CZ" sz="2400" b="1" dirty="0"/>
          </a:p>
          <a:p>
            <a:r>
              <a:rPr lang="cs-CZ" b="1" dirty="0"/>
              <a:t>další původní </a:t>
            </a:r>
            <a:r>
              <a:rPr lang="cs-CZ" b="1" dirty="0" smtClean="0"/>
              <a:t>prameny</a:t>
            </a:r>
          </a:p>
          <a:p>
            <a:r>
              <a:rPr lang="cs-CZ" b="1" u="sng" dirty="0"/>
              <a:t>Sekundární zdroje (prameny</a:t>
            </a:r>
            <a:r>
              <a:rPr lang="cs-CZ" b="1" dirty="0"/>
              <a:t>)</a:t>
            </a:r>
            <a:r>
              <a:rPr lang="cs-CZ" dirty="0"/>
              <a:t> jsou potom ty, které s primárními prameny nějak pracují, interpretují je, rozvádí je.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Pozor!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/>
          </a:p>
          <a:p>
            <a:r>
              <a:rPr lang="cs-CZ" b="1" dirty="0" smtClean="0"/>
              <a:t>V </a:t>
            </a:r>
            <a:r>
              <a:rPr lang="cs-CZ" b="1" dirty="0"/>
              <a:t>žádném případě pak nesmíme převzít citaci z druhé ruky a předstírat, že pracujeme s originálem. </a:t>
            </a:r>
            <a:endParaRPr lang="cs-CZ" b="1" dirty="0" smtClean="0"/>
          </a:p>
          <a:p>
            <a:r>
              <a:rPr lang="cs-CZ" b="1" dirty="0" smtClean="0"/>
              <a:t>V</a:t>
            </a:r>
            <a:r>
              <a:rPr lang="cs-CZ" b="1" dirty="0"/>
              <a:t> takovém případě by se jednalo o porušení publikační etiky. </a:t>
            </a:r>
            <a:endParaRPr lang="cs-CZ" dirty="0"/>
          </a:p>
          <a:p>
            <a:pPr>
              <a:buNone/>
            </a:pPr>
            <a:endParaRPr lang="cs-CZ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i="1" dirty="0"/>
              <a:t>b</a:t>
            </a:r>
            <a:r>
              <a:rPr lang="cs-CZ" b="1" i="1" dirty="0" smtClean="0"/>
              <a:t>) </a:t>
            </a:r>
            <a:r>
              <a:rPr lang="cs-CZ" b="1" i="1" dirty="0"/>
              <a:t>K čemu slouží poznámky pod čarou?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Poskytují prostor pro odkazování na </a:t>
            </a:r>
            <a:r>
              <a:rPr lang="cs-CZ" dirty="0" smtClean="0"/>
              <a:t>zdroj převzaté citace či pasáže; </a:t>
            </a:r>
          </a:p>
          <a:p>
            <a:pPr lvl="0">
              <a:buNone/>
            </a:pPr>
            <a:endParaRPr lang="cs-CZ" dirty="0"/>
          </a:p>
          <a:p>
            <a:pPr lvl="0"/>
            <a:r>
              <a:rPr lang="cs-CZ" dirty="0"/>
              <a:t>Slouží jako prostor pro dílčí </a:t>
            </a:r>
            <a:r>
              <a:rPr lang="cs-CZ" dirty="0" err="1"/>
              <a:t>dovysvětlení</a:t>
            </a:r>
            <a:r>
              <a:rPr lang="cs-CZ" dirty="0"/>
              <a:t>, tematické odbočky a další části textů, které by ve vlastním textu práce rušily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156990"/>
          </a:xfrm>
        </p:spPr>
        <p:txBody>
          <a:bodyPr>
            <a:normAutofit fontScale="90000"/>
          </a:bodyPr>
          <a:lstStyle/>
          <a:p>
            <a:r>
              <a:rPr lang="cs-CZ" sz="3600" b="1" dirty="0" smtClean="0"/>
              <a:t/>
            </a:r>
            <a:br>
              <a:rPr lang="cs-CZ" sz="3600" b="1" dirty="0" smtClean="0"/>
            </a:br>
            <a:r>
              <a:rPr lang="cs-CZ" sz="3600" b="1" dirty="0" smtClean="0"/>
              <a:t>Poznámka </a:t>
            </a:r>
            <a:r>
              <a:rPr lang="cs-CZ" sz="3600" b="1" dirty="0"/>
              <a:t>pod čarou je věta, kterou je třeba začít velkým písmenem a zakončit tečkou.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7700" y="2052924"/>
            <a:ext cx="6711654" cy="3312000"/>
          </a:xfrm>
        </p:spPr>
        <p:txBody>
          <a:bodyPr/>
          <a:lstStyle/>
          <a:p>
            <a:endParaRPr lang="cs-CZ" dirty="0" smtClean="0"/>
          </a:p>
          <a:p>
            <a:r>
              <a:rPr lang="cs-CZ" dirty="0" smtClean="0"/>
              <a:t>Příklad</a:t>
            </a:r>
            <a:r>
              <a:rPr lang="cs-CZ" dirty="0" smtClean="0"/>
              <a:t>:</a:t>
            </a:r>
            <a:endParaRPr lang="cs-CZ" dirty="0"/>
          </a:p>
          <a:p>
            <a:r>
              <a:rPr lang="cs-CZ" baseline="30000" dirty="0"/>
              <a:t>1</a:t>
            </a:r>
            <a:r>
              <a:rPr lang="cs-CZ" dirty="0"/>
              <a:t> Viz </a:t>
            </a:r>
            <a:r>
              <a:rPr lang="cs-CZ" dirty="0" smtClean="0"/>
              <a:t>Plášek, </a:t>
            </a:r>
            <a:r>
              <a:rPr lang="cs-CZ" dirty="0"/>
              <a:t>op. cit., s. 3. </a:t>
            </a:r>
          </a:p>
          <a:p>
            <a:r>
              <a:rPr lang="cs-CZ" baseline="30000" dirty="0"/>
              <a:t>2</a:t>
            </a:r>
            <a:r>
              <a:rPr lang="cs-CZ" dirty="0"/>
              <a:t> Srov. </a:t>
            </a:r>
            <a:r>
              <a:rPr lang="cs-CZ" dirty="0" err="1" smtClean="0"/>
              <a:t>Polčák</a:t>
            </a:r>
            <a:r>
              <a:rPr lang="cs-CZ" dirty="0" smtClean="0"/>
              <a:t>, </a:t>
            </a:r>
            <a:r>
              <a:rPr lang="cs-CZ" dirty="0"/>
              <a:t>op. cit, s. 56.</a:t>
            </a:r>
          </a:p>
          <a:p>
            <a:r>
              <a:rPr lang="cs-CZ" baseline="30000" dirty="0"/>
              <a:t>3</a:t>
            </a:r>
            <a:r>
              <a:rPr lang="cs-CZ" dirty="0"/>
              <a:t> § </a:t>
            </a:r>
            <a:r>
              <a:rPr lang="cs-CZ" dirty="0" err="1"/>
              <a:t>3</a:t>
            </a:r>
            <a:r>
              <a:rPr lang="cs-CZ" dirty="0"/>
              <a:t> zákona č. 89/2012 Sb.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 smtClean="0"/>
              <a:t>Odkazy </a:t>
            </a:r>
            <a:r>
              <a:rPr lang="cs-CZ" b="1" i="1" dirty="0"/>
              <a:t>na poznámky pod čarou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dirty="0" smtClean="0"/>
              <a:t>Varianta </a:t>
            </a:r>
            <a:r>
              <a:rPr lang="cs-CZ" dirty="0"/>
              <a:t>1:</a:t>
            </a:r>
          </a:p>
          <a:p>
            <a:pPr>
              <a:buNone/>
            </a:pPr>
            <a:r>
              <a:rPr lang="cs-CZ" dirty="0" err="1"/>
              <a:t>Hart</a:t>
            </a:r>
            <a:r>
              <a:rPr lang="cs-CZ" dirty="0"/>
              <a:t> je považuje za to, co představuje minimální obsah přirozeného práva.</a:t>
            </a:r>
            <a:r>
              <a:rPr lang="cs-CZ" baseline="30000" dirty="0"/>
              <a:t>1</a:t>
            </a:r>
            <a:endParaRPr lang="cs-CZ" dirty="0"/>
          </a:p>
          <a:p>
            <a:pPr>
              <a:buNone/>
            </a:pPr>
            <a:r>
              <a:rPr lang="cs-CZ" dirty="0" smtClean="0"/>
              <a:t>________________________________________________</a:t>
            </a:r>
            <a:endParaRPr lang="cs-CZ" dirty="0"/>
          </a:p>
          <a:p>
            <a:pPr>
              <a:buNone/>
            </a:pPr>
            <a:r>
              <a:rPr lang="cs-CZ" baseline="30000" dirty="0" smtClean="0"/>
              <a:t>1</a:t>
            </a:r>
            <a:r>
              <a:rPr lang="cs-CZ" dirty="0" smtClean="0"/>
              <a:t> </a:t>
            </a:r>
            <a:r>
              <a:rPr lang="cs-CZ" dirty="0"/>
              <a:t>Viz k tomu </a:t>
            </a:r>
            <a:r>
              <a:rPr lang="cs-CZ" dirty="0" smtClean="0"/>
              <a:t>Hart, </a:t>
            </a:r>
            <a:r>
              <a:rPr lang="cs-CZ" dirty="0"/>
              <a:t>H. L. A. </a:t>
            </a:r>
            <a:r>
              <a:rPr lang="cs-CZ" i="1" dirty="0"/>
              <a:t>Pojem práva</a:t>
            </a:r>
            <a:r>
              <a:rPr lang="cs-CZ" dirty="0"/>
              <a:t>. Praha: Prostor, 2004, s. 192.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dirty="0"/>
              <a:t> </a:t>
            </a:r>
          </a:p>
          <a:p>
            <a:pPr>
              <a:buNone/>
            </a:pPr>
            <a:r>
              <a:rPr lang="cs-CZ" dirty="0"/>
              <a:t>Varianta 2: </a:t>
            </a:r>
          </a:p>
          <a:p>
            <a:pPr>
              <a:buNone/>
            </a:pPr>
            <a:r>
              <a:rPr lang="cs-CZ" dirty="0"/>
              <a:t>Hart</a:t>
            </a:r>
            <a:r>
              <a:rPr lang="cs-CZ" baseline="30000" dirty="0"/>
              <a:t>1</a:t>
            </a:r>
            <a:r>
              <a:rPr lang="cs-CZ" dirty="0"/>
              <a:t> je považuje za to, co představuje minimální obsah přirozeného práva.</a:t>
            </a:r>
          </a:p>
          <a:p>
            <a:pPr>
              <a:buNone/>
            </a:pPr>
            <a:r>
              <a:rPr lang="cs-CZ" dirty="0" smtClean="0"/>
              <a:t>----------------------------------------------------------------------------------------</a:t>
            </a:r>
            <a:endParaRPr lang="cs-CZ" dirty="0"/>
          </a:p>
          <a:p>
            <a:pPr>
              <a:buNone/>
            </a:pPr>
            <a:r>
              <a:rPr lang="cs-CZ" baseline="30000" dirty="0"/>
              <a:t>1</a:t>
            </a:r>
            <a:r>
              <a:rPr lang="cs-CZ" dirty="0"/>
              <a:t> Viz k tomu </a:t>
            </a:r>
            <a:r>
              <a:rPr lang="cs-CZ" dirty="0" smtClean="0"/>
              <a:t>Hart, </a:t>
            </a:r>
            <a:r>
              <a:rPr lang="cs-CZ" dirty="0"/>
              <a:t>H. L. A. </a:t>
            </a:r>
            <a:r>
              <a:rPr lang="cs-CZ" i="1" dirty="0"/>
              <a:t>Pojem práva</a:t>
            </a:r>
            <a:r>
              <a:rPr lang="cs-CZ" dirty="0"/>
              <a:t>. Praha: Prostor, 2004, s. 192.</a:t>
            </a:r>
          </a:p>
          <a:p>
            <a:pPr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i="1" dirty="0"/>
              <a:t>Proč odkazujeme na zdroje?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 smtClean="0"/>
              <a:t>Cílem odkazování </a:t>
            </a:r>
            <a:r>
              <a:rPr lang="cs-CZ" dirty="0"/>
              <a:t>je (kromě ochrany autorských práv) </a:t>
            </a:r>
            <a:r>
              <a:rPr lang="cs-CZ" b="1" dirty="0"/>
              <a:t>mj. i transparentnost a přezkoumatelnost odborného textu</a:t>
            </a:r>
            <a:r>
              <a:rPr lang="cs-CZ" dirty="0"/>
              <a:t>. </a:t>
            </a:r>
            <a:endParaRPr lang="cs-CZ" dirty="0" smtClean="0"/>
          </a:p>
          <a:p>
            <a:pPr algn="just"/>
            <a:r>
              <a:rPr lang="cs-CZ" dirty="0" smtClean="0"/>
              <a:t>Proto </a:t>
            </a:r>
            <a:r>
              <a:rPr lang="cs-CZ" dirty="0"/>
              <a:t>je třeba na jedno místo v textu umístit pouze jeden odkaz na poznámku pod čarou. Pokud chcete říci, že k nějakým obdobným závěrům dochází více autorů v různých dílech, můžete buď již tuto informaci uvést v textu samotném, nebo ji uvést v poznámce pod čarou a opatřit příslušnými citacemi zdrojů. </a:t>
            </a:r>
          </a:p>
          <a:p>
            <a:pPr algn="just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Nevhodné a vhodné odkazování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>
              <a:buNone/>
            </a:pPr>
            <a:endParaRPr lang="cs-CZ" dirty="0"/>
          </a:p>
          <a:p>
            <a:pPr>
              <a:buNone/>
            </a:pPr>
            <a:r>
              <a:rPr lang="cs-CZ" sz="6400" dirty="0" smtClean="0">
                <a:solidFill>
                  <a:srgbClr val="FF0000"/>
                </a:solidFill>
              </a:rPr>
              <a:t>Nevhodné odkazování </a:t>
            </a:r>
          </a:p>
          <a:p>
            <a:pPr>
              <a:buNone/>
            </a:pPr>
            <a:endParaRPr lang="cs-CZ" sz="6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6400" dirty="0" smtClean="0">
                <a:solidFill>
                  <a:srgbClr val="FF0000"/>
                </a:solidFill>
              </a:rPr>
              <a:t>…</a:t>
            </a:r>
            <a:r>
              <a:rPr lang="cs-CZ" sz="6400" dirty="0">
                <a:solidFill>
                  <a:srgbClr val="FF0000"/>
                </a:solidFill>
              </a:rPr>
              <a:t>stylizace slovem.</a:t>
            </a:r>
            <a:r>
              <a:rPr lang="cs-CZ" sz="6400" baseline="30000" dirty="0">
                <a:solidFill>
                  <a:srgbClr val="FF0000"/>
                </a:solidFill>
              </a:rPr>
              <a:t>123   </a:t>
            </a:r>
            <a:endParaRPr lang="cs-CZ" sz="6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6400" dirty="0"/>
              <a:t> </a:t>
            </a:r>
          </a:p>
          <a:p>
            <a:r>
              <a:rPr lang="cs-CZ" sz="5500" baseline="30000" dirty="0"/>
              <a:t>1</a:t>
            </a:r>
            <a:r>
              <a:rPr lang="cs-CZ" sz="5500" dirty="0"/>
              <a:t> Viz AUTOR, A. </a:t>
            </a:r>
            <a:r>
              <a:rPr lang="cs-CZ" sz="5500" i="1" dirty="0"/>
              <a:t>Název.</a:t>
            </a:r>
            <a:r>
              <a:rPr lang="cs-CZ" sz="5500" dirty="0"/>
              <a:t> Místo: Nakladatelství, rok, s. 34.</a:t>
            </a:r>
          </a:p>
          <a:p>
            <a:r>
              <a:rPr lang="cs-CZ" sz="6400" baseline="30000" dirty="0"/>
              <a:t>2</a:t>
            </a:r>
            <a:r>
              <a:rPr lang="cs-CZ" sz="6400" dirty="0"/>
              <a:t> Srov. AUTOR, B. </a:t>
            </a:r>
            <a:r>
              <a:rPr lang="cs-CZ" sz="6400" i="1" dirty="0"/>
              <a:t>Název</a:t>
            </a:r>
            <a:r>
              <a:rPr lang="cs-CZ" sz="6400" dirty="0"/>
              <a:t>. Místo: Nakladatelství, rok, s. 5.</a:t>
            </a:r>
          </a:p>
          <a:p>
            <a:r>
              <a:rPr lang="cs-CZ" sz="6400" baseline="30000" dirty="0"/>
              <a:t>3 </a:t>
            </a:r>
            <a:r>
              <a:rPr lang="cs-CZ" sz="6400" dirty="0"/>
              <a:t>§ 36 zákona č. 89/1999 Sb.</a:t>
            </a:r>
          </a:p>
          <a:p>
            <a:pPr>
              <a:buNone/>
            </a:pPr>
            <a:r>
              <a:rPr lang="cs-CZ" sz="6400" baseline="30000" dirty="0"/>
              <a:t> </a:t>
            </a:r>
            <a:endParaRPr lang="cs-CZ" sz="64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cs-CZ" sz="6400" dirty="0" smtClean="0">
                <a:solidFill>
                  <a:srgbClr val="FF0000"/>
                </a:solidFill>
              </a:rPr>
              <a:t>Vhodné odkazování </a:t>
            </a:r>
            <a:r>
              <a:rPr lang="cs-CZ" sz="6400" dirty="0"/>
              <a:t> </a:t>
            </a:r>
          </a:p>
          <a:p>
            <a:r>
              <a:rPr lang="cs-CZ" sz="6400" dirty="0"/>
              <a:t>…stylizace slovem.</a:t>
            </a:r>
            <a:r>
              <a:rPr lang="cs-CZ" sz="6400" baseline="30000" dirty="0"/>
              <a:t>1</a:t>
            </a:r>
            <a:endParaRPr lang="cs-CZ" sz="6400" dirty="0"/>
          </a:p>
          <a:p>
            <a:pPr>
              <a:buNone/>
            </a:pPr>
            <a:r>
              <a:rPr lang="cs-CZ" sz="6400" dirty="0"/>
              <a:t> </a:t>
            </a:r>
          </a:p>
          <a:p>
            <a:r>
              <a:rPr lang="cs-CZ" sz="6400" baseline="30000" dirty="0"/>
              <a:t>1</a:t>
            </a:r>
            <a:r>
              <a:rPr lang="cs-CZ" sz="6400" dirty="0"/>
              <a:t> Viz AUTOR, A. </a:t>
            </a:r>
            <a:r>
              <a:rPr lang="cs-CZ" sz="6400" i="1" dirty="0"/>
              <a:t>Název.</a:t>
            </a:r>
            <a:r>
              <a:rPr lang="cs-CZ" sz="6400" dirty="0"/>
              <a:t> Místo: Nakladatelství, rok, s. 34. Podobně se vyjadřuje i AUTOR, B. </a:t>
            </a:r>
            <a:r>
              <a:rPr lang="cs-CZ" sz="6400" i="1" dirty="0"/>
              <a:t>Název</a:t>
            </a:r>
            <a:r>
              <a:rPr lang="cs-CZ" sz="6400" dirty="0"/>
              <a:t>. Místo: Nakladatelství, rok, s. 5. V kontextu českého práva je také vhodné upozornit na § 36 zákona č. 89/1999 Sb., který pracuje s obdobným konceptem. </a:t>
            </a:r>
          </a:p>
          <a:p>
            <a:pPr>
              <a:buNone/>
            </a:pPr>
            <a:r>
              <a:rPr lang="cs-CZ" sz="6400" dirty="0"/>
              <a:t> </a:t>
            </a:r>
          </a:p>
          <a:p>
            <a:pPr>
              <a:buNone/>
            </a:pPr>
            <a:r>
              <a:rPr lang="cs-CZ" sz="6400" dirty="0"/>
              <a:t> </a:t>
            </a:r>
            <a:r>
              <a:rPr lang="cs-CZ" sz="6400" dirty="0" smtClean="0">
                <a:solidFill>
                  <a:srgbClr val="FF0000"/>
                </a:solidFill>
              </a:rPr>
              <a:t>Podle způsobů navazování na zdroj uvádíme  Viz (podívej se) nebo Srov. (srovnej)</a:t>
            </a:r>
            <a:endParaRPr lang="cs-CZ" sz="6400" dirty="0">
              <a:solidFill>
                <a:srgbClr val="FF0000"/>
              </a:solidFill>
            </a:endParaRPr>
          </a:p>
          <a:p>
            <a:endParaRPr lang="cs-CZ" sz="6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296</TotalTime>
  <Words>884</Words>
  <Application>Microsoft Office PowerPoint</Application>
  <PresentationFormat>Předvádění na obrazovce (4:3)</PresentationFormat>
  <Paragraphs>82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Century Gothic</vt:lpstr>
      <vt:lpstr>Wingdings 3</vt:lpstr>
      <vt:lpstr>Ion</vt:lpstr>
      <vt:lpstr>Seminář č.3   KOREKTNÍ   PRÁCE SE ZDROJI  PŘI  TVORBĚ  ODBORNÉHO  TEXTU.  </vt:lpstr>
      <vt:lpstr>a)S jakými zdroji můžeme pracovat  při tvorbě  odborného (právního)textu? </vt:lpstr>
      <vt:lpstr>Primární či sekundární  zdroje?   </vt:lpstr>
      <vt:lpstr>Pozor!</vt:lpstr>
      <vt:lpstr>b) K čemu slouží poznámky pod čarou? </vt:lpstr>
      <vt:lpstr> Poznámka pod čarou je věta, kterou je třeba začít velkým písmenem a zakončit tečkou.  </vt:lpstr>
      <vt:lpstr>Odkazy na poznámky pod čarou </vt:lpstr>
      <vt:lpstr>Proč odkazujeme na zdroje?  </vt:lpstr>
      <vt:lpstr>Nevhodné a vhodné odkazování</vt:lpstr>
      <vt:lpstr>c)Co je to citace? Přímá a nepřímá citace </vt:lpstr>
      <vt:lpstr>Drobná úprava citace</vt:lpstr>
      <vt:lpstr>Jak se tvoří parafráze - nepřímá citace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KOREKTNÍ   PRÁCE SE ZDROJI  PŘI  TVORBĚ  ODBORNÉHO  TEXTU.</dc:title>
  <dc:creator>Tester</dc:creator>
  <cp:lastModifiedBy>1844</cp:lastModifiedBy>
  <cp:revision>11</cp:revision>
  <dcterms:created xsi:type="dcterms:W3CDTF">2018-10-14T12:48:01Z</dcterms:created>
  <dcterms:modified xsi:type="dcterms:W3CDTF">2021-10-08T06:52:01Z</dcterms:modified>
</cp:coreProperties>
</file>