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98" r:id="rId9"/>
    <p:sldId id="299" r:id="rId10"/>
    <p:sldId id="300" r:id="rId11"/>
    <p:sldId id="263" r:id="rId12"/>
    <p:sldId id="335" r:id="rId13"/>
    <p:sldId id="338" r:id="rId14"/>
    <p:sldId id="339" r:id="rId15"/>
    <p:sldId id="340" r:id="rId16"/>
    <p:sldId id="336" r:id="rId17"/>
    <p:sldId id="302" r:id="rId18"/>
    <p:sldId id="304" r:id="rId19"/>
    <p:sldId id="305" r:id="rId20"/>
    <p:sldId id="306" r:id="rId21"/>
    <p:sldId id="307" r:id="rId22"/>
    <p:sldId id="308" r:id="rId23"/>
    <p:sldId id="309" r:id="rId24"/>
    <p:sldId id="264" r:id="rId25"/>
    <p:sldId id="275" r:id="rId26"/>
    <p:sldId id="276" r:id="rId27"/>
    <p:sldId id="277" r:id="rId28"/>
    <p:sldId id="278" r:id="rId29"/>
    <p:sldId id="279" r:id="rId30"/>
    <p:sldId id="265" r:id="rId31"/>
    <p:sldId id="281" r:id="rId32"/>
    <p:sldId id="282" r:id="rId33"/>
    <p:sldId id="283" r:id="rId34"/>
    <p:sldId id="284" r:id="rId35"/>
    <p:sldId id="296" r:id="rId36"/>
    <p:sldId id="297" r:id="rId37"/>
    <p:sldId id="341" r:id="rId38"/>
    <p:sldId id="285" r:id="rId39"/>
    <p:sldId id="295" r:id="rId40"/>
    <p:sldId id="287" r:id="rId41"/>
    <p:sldId id="342" r:id="rId42"/>
    <p:sldId id="288" r:id="rId43"/>
    <p:sldId id="337" r:id="rId44"/>
    <p:sldId id="310" r:id="rId45"/>
    <p:sldId id="343" r:id="rId46"/>
    <p:sldId id="290" r:id="rId47"/>
    <p:sldId id="344" r:id="rId48"/>
    <p:sldId id="291" r:id="rId49"/>
    <p:sldId id="292" r:id="rId50"/>
    <p:sldId id="293" r:id="rId51"/>
    <p:sldId id="294" r:id="rId5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4628" autoAdjust="0"/>
  </p:normalViewPr>
  <p:slideViewPr>
    <p:cSldViewPr>
      <p:cViewPr varScale="1">
        <p:scale>
          <a:sx n="118" d="100"/>
          <a:sy n="118" d="100"/>
        </p:scale>
        <p:origin x="11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C58F2-D5C6-47B8-820E-F74A3B6FE870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375A6-B910-4C53-8139-38BFF3222A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7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831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9968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406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575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5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5B4B8D-700A-4CD7-825E-F338E6CE89B2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7F646-B342-4BCA-9C0C-B5E1041EEBE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69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36C8E-36B3-4FD8-A35A-05B459568FE5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D4D95-76EB-4CCF-85C3-D7849C038D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41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37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01D7CF-B4B5-4D8F-9E0E-F4BBA88E3046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99F62-81E4-44BC-B13B-8D74C8953A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45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2D57B9-CF05-4A27-971E-E81100114AC3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BEE05-2042-4838-8DB4-88F20D182C4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9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C5DAA8-A0B6-417C-809C-942EB381CA86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DC0F3-FAC4-4ACC-84D4-E9659BB058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97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E9106-3AB8-4EF1-BD5D-3091D96F3823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6133C-0604-4F1A-AFC3-0EFD692789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32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54792E-062D-4A63-8C4C-5F0B875C3515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93A7C-1FBE-4CAD-ACFD-4EE929E7DA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06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15053-F507-48BB-AE7F-BC8C51BCF85F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529C2-FD4A-4482-AC80-03563F44541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04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BD2AC4-E775-44D3-AA37-A6C031BD634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42D5B-4C19-4433-B1A5-E225A0654D8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1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3616F385-12B9-4A04-84B2-91475DEB948D}" type="datetimeFigureOut">
              <a:rPr lang="cs-CZ" smtClean="0"/>
              <a:pPr>
                <a:defRPr/>
              </a:pPr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8B78A94A-B48A-4125-9213-A6AEADCA0A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030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  <p:sldLayoutId id="2147484067" r:id="rId13"/>
    <p:sldLayoutId id="2147484068" r:id="rId14"/>
    <p:sldLayoutId id="2147484069" r:id="rId15"/>
    <p:sldLayoutId id="2147484070" r:id="rId16"/>
    <p:sldLayoutId id="2147484071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Soudní rozhodnutí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Mgr. Miloslav Hrdlička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Rozhoduje se jimi ve věcech osobního stavu, např.</a:t>
            </a:r>
          </a:p>
          <a:p>
            <a:pPr lvl="1" eaLnBrk="1" hangingPunct="1"/>
            <a:r>
              <a:rPr lang="cs-CZ" altLang="cs-CZ" dirty="0"/>
              <a:t>ve věcech manželských </a:t>
            </a:r>
          </a:p>
          <a:p>
            <a:pPr lvl="1" eaLnBrk="1" hangingPunct="1"/>
            <a:r>
              <a:rPr lang="cs-CZ" altLang="cs-CZ" dirty="0"/>
              <a:t>o určení otcovství,</a:t>
            </a:r>
          </a:p>
          <a:p>
            <a:pPr lvl="1" eaLnBrk="1" hangingPunct="1"/>
            <a:r>
              <a:rPr lang="cs-CZ" altLang="cs-CZ" dirty="0"/>
              <a:t>o osvojení</a:t>
            </a:r>
          </a:p>
          <a:p>
            <a:pPr lvl="1" eaLnBrk="1" hangingPunct="1"/>
            <a:r>
              <a:rPr lang="cs-CZ" altLang="cs-CZ" dirty="0"/>
              <a:t>omezení svéprávnosti</a:t>
            </a:r>
          </a:p>
          <a:p>
            <a:pPr lvl="1" eaLnBrk="1" hangingPunct="1"/>
            <a:r>
              <a:rPr lang="cs-CZ" altLang="cs-CZ" dirty="0"/>
              <a:t>o prohlášení za mrtvého, za nezvěstného</a:t>
            </a:r>
          </a:p>
          <a:p>
            <a:pPr eaLnBrk="1" hangingPunct="1"/>
            <a:r>
              <a:rPr lang="cs-CZ" altLang="cs-CZ" dirty="0"/>
              <a:t>Mají konstitutivní povahu</a:t>
            </a:r>
          </a:p>
          <a:p>
            <a:pPr eaLnBrk="1" hangingPunct="1"/>
            <a:r>
              <a:rPr lang="cs-CZ" altLang="cs-CZ" dirty="0"/>
              <a:t>Účinky </a:t>
            </a:r>
            <a:r>
              <a:rPr lang="cs-CZ" altLang="cs-CZ" i="1" dirty="0"/>
              <a:t>ex </a:t>
            </a:r>
            <a:r>
              <a:rPr lang="cs-CZ" altLang="cs-CZ" i="1" dirty="0" err="1"/>
              <a:t>nunc</a:t>
            </a:r>
            <a:endParaRPr lang="cs-CZ" altLang="cs-CZ" dirty="0"/>
          </a:p>
        </p:txBody>
      </p:sp>
      <p:sp>
        <p:nvSpPr>
          <p:cNvPr id="1741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Statusové rozsudky</a:t>
            </a:r>
          </a:p>
        </p:txBody>
      </p:sp>
    </p:spTree>
    <p:extLst>
      <p:ext uri="{BB962C8B-B14F-4D97-AF65-F5344CB8AC3E}">
        <p14:creationId xmlns:p14="http://schemas.microsoft.com/office/powerpoint/2010/main" val="373892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Rozsudek-  členění II.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Dle vyčerpání předmětu řízení:</a:t>
            </a:r>
          </a:p>
          <a:p>
            <a:pPr lvl="1" eaLnBrk="1" hangingPunct="1">
              <a:defRPr/>
            </a:pPr>
            <a:r>
              <a:rPr lang="cs-CZ" dirty="0"/>
              <a:t>Konečný</a:t>
            </a:r>
          </a:p>
          <a:p>
            <a:pPr lvl="1" eaLnBrk="1" hangingPunct="1">
              <a:defRPr/>
            </a:pPr>
            <a:r>
              <a:rPr lang="cs-CZ" dirty="0"/>
              <a:t>Částečný</a:t>
            </a:r>
          </a:p>
          <a:p>
            <a:pPr lvl="1" eaLnBrk="1" hangingPunct="1">
              <a:defRPr/>
            </a:pPr>
            <a:r>
              <a:rPr lang="cs-CZ" dirty="0" err="1"/>
              <a:t>Mezitimní</a:t>
            </a:r>
            <a:endParaRPr lang="cs-CZ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rozhodnutí soudu a předmětu řízení – základní 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Sporné řízení ovládáno dispoziční zásadou</a:t>
            </a:r>
          </a:p>
          <a:p>
            <a:r>
              <a:rPr lang="cs-CZ" dirty="0"/>
              <a:t>Výjimka :</a:t>
            </a:r>
          </a:p>
          <a:p>
            <a:r>
              <a:rPr lang="cs-CZ" dirty="0"/>
              <a:t>U rozsudku dle § 153 odst. 2 OSŘ  - Soud může překročit návrhy účastníků a přisoudit něco jiného nebo více, než čeho se domáhají, jen tehdy, jestliže z právního předpisu vyplývá určitý způsob vypořádání vztahu mezi účastníky.</a:t>
            </a:r>
          </a:p>
          <a:p>
            <a:endParaRPr lang="cs-CZ" dirty="0"/>
          </a:p>
          <a:p>
            <a:r>
              <a:rPr lang="cs-CZ" dirty="0"/>
              <a:t>Nesporné řízení</a:t>
            </a:r>
          </a:p>
          <a:p>
            <a:r>
              <a:rPr lang="cs-CZ" dirty="0"/>
              <a:t>Dle § 26 ZŘS - Soud může překročit návrhy účastníků a přisoudit něco jiného nebo více, než čeho se domáhají, jestliže řízení bylo možno zahájit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97576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konečný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Rozhoduje se jím o celé projednávané věci.</a:t>
            </a:r>
          </a:p>
        </p:txBody>
      </p:sp>
    </p:spTree>
    <p:extLst>
      <p:ext uri="{BB962C8B-B14F-4D97-AF65-F5344CB8AC3E}">
        <p14:creationId xmlns:p14="http://schemas.microsoft.com/office/powerpoint/2010/main" val="93381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částečný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87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Rozhoduje se jím jen o části projednávané věci. </a:t>
            </a:r>
          </a:p>
          <a:p>
            <a:pPr algn="just"/>
            <a:r>
              <a:rPr lang="cs-CZ" dirty="0"/>
              <a:t>Částečný rozsudek rozděluje kvantitativně procesní látku.</a:t>
            </a:r>
          </a:p>
          <a:p>
            <a:pPr algn="just"/>
            <a:r>
              <a:rPr lang="cs-CZ" dirty="0"/>
              <a:t>Nutným předpokladem je účelnost takového postupu.</a:t>
            </a:r>
          </a:p>
          <a:p>
            <a:pPr algn="just"/>
            <a:r>
              <a:rPr lang="cs-CZ" dirty="0"/>
              <a:t>V některých případech brání vydání částečného rozsudku povaha věci (např. v řízení o </a:t>
            </a:r>
            <a:r>
              <a:rPr lang="cs-CZ" dirty="0" err="1"/>
              <a:t>o</a:t>
            </a:r>
            <a:r>
              <a:rPr lang="cs-CZ" dirty="0"/>
              <a:t> zrušení a vypořádání podílového spoluvlastnictví).</a:t>
            </a:r>
          </a:p>
          <a:p>
            <a:pPr algn="just"/>
            <a:r>
              <a:rPr lang="cs-CZ" dirty="0"/>
              <a:t>Rozsudek musí být jako částečný označen v záhlaví rozhodnutí.</a:t>
            </a:r>
          </a:p>
          <a:p>
            <a:pPr marL="114300" indent="0" algn="just">
              <a:buNone/>
            </a:pPr>
            <a:endParaRPr lang="cs-CZ" dirty="0"/>
          </a:p>
          <a:p>
            <a:pPr marL="114300" indent="0" algn="just">
              <a:buNone/>
            </a:pPr>
            <a:r>
              <a:rPr lang="cs-CZ" dirty="0"/>
              <a:t>Příklad:</a:t>
            </a:r>
          </a:p>
          <a:p>
            <a:pPr marL="114300" indent="0" algn="just">
              <a:buNone/>
            </a:pPr>
            <a:r>
              <a:rPr lang="cs-CZ" sz="1800" dirty="0"/>
              <a:t>Žalobou je uplatněn nárok na 100 000 Kč z titulu dlužného nájemného a 10 000 Kč z titulu náhrady škody. Pokud podle provedeného dokazování a zjištěného skutkového stavu  nárok o dlužném nájemném „zralý“ k rozhodnutí, soud o něm může rozhodnout částečným rozsudkem. O nároku na náhradu škody pak rozhodne v dalším řízení konečným rozsudkem.</a:t>
            </a:r>
          </a:p>
          <a:p>
            <a:pPr marL="114300" indent="0" algn="just">
              <a:buNone/>
            </a:pPr>
            <a:r>
              <a:rPr lang="cs-CZ" sz="1800" dirty="0"/>
              <a:t>Žalobou je uplatněn nárok na 15 000 Kč vůči každému z obou žalovaných z titulu nevrácené zápůjčky. Soud může vydat částečný rozsudek vůči jednomu z žalovaných, dospěje-li k závěru, že nárok žalobce vůči němu je či není odůvodněn.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45744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mezitímní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Jedná se o rozhodnutí o základu projednávané věci.</a:t>
            </a:r>
          </a:p>
          <a:p>
            <a:pPr algn="just"/>
            <a:r>
              <a:rPr lang="cs-CZ" dirty="0"/>
              <a:t>Mezitímní rozsudek rozděluje kvalitativně procesní látku a vytváří podklad pro konečné rozhodnutí.</a:t>
            </a:r>
          </a:p>
          <a:p>
            <a:pPr algn="just"/>
            <a:r>
              <a:rPr lang="cs-CZ" dirty="0"/>
              <a:t>Nutným předpokladem je účelnost takového postupu.</a:t>
            </a:r>
          </a:p>
          <a:p>
            <a:pPr algn="just"/>
            <a:r>
              <a:rPr lang="cs-CZ" dirty="0"/>
              <a:t>Nejedná se o rozhodnutí o předběžných (prejudiciálních) otázkách.</a:t>
            </a:r>
          </a:p>
          <a:p>
            <a:pPr algn="just"/>
            <a:r>
              <a:rPr lang="cs-CZ" dirty="0"/>
              <a:t>V naší úpravě bohužel absence mezitímního určovacího rozsudku.</a:t>
            </a:r>
          </a:p>
          <a:p>
            <a:pPr marL="114300" indent="0" algn="just">
              <a:buNone/>
            </a:pPr>
            <a:r>
              <a:rPr lang="cs-CZ" dirty="0"/>
              <a:t>Příklad:</a:t>
            </a:r>
          </a:p>
          <a:p>
            <a:pPr marL="114300" indent="0" algn="just">
              <a:buNone/>
            </a:pPr>
            <a:r>
              <a:rPr lang="cs-CZ" sz="1800" i="1" dirty="0"/>
              <a:t>Žalobou je uplatněn nárok na náhradu újmy na zdraví způsobené při dopravní nehodě. Je nepochybné, že nárok žalobce je opodstatněný, nejasná však zůstává výše škody.  V tomto případě je možný postup soudu spočívající ve vydání mezitímního rozsudku o tom, že nárok je odůvodněn a v následujícím řízení se pak se soud omezí na zjišťování výše nároku.</a:t>
            </a:r>
          </a:p>
        </p:txBody>
      </p:sp>
    </p:spTree>
    <p:extLst>
      <p:ext uri="{BB962C8B-B14F-4D97-AF65-F5344CB8AC3E}">
        <p14:creationId xmlns:p14="http://schemas.microsoft.com/office/powerpoint/2010/main" val="77428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-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defRPr/>
            </a:pPr>
            <a:r>
              <a:rPr lang="cs-CZ" dirty="0"/>
              <a:t>Podle podkladu</a:t>
            </a:r>
          </a:p>
          <a:p>
            <a:pPr lvl="1" indent="-274320">
              <a:defRPr/>
            </a:pPr>
            <a:r>
              <a:rPr lang="cs-CZ" dirty="0"/>
              <a:t>rozsudek kontradiktorní</a:t>
            </a:r>
          </a:p>
          <a:p>
            <a:pPr lvl="1" indent="-274320">
              <a:defRPr/>
            </a:pPr>
            <a:r>
              <a:rPr lang="cs-CZ" dirty="0"/>
              <a:t>rozsudek pro zmeškání</a:t>
            </a:r>
          </a:p>
          <a:p>
            <a:pPr lvl="1" indent="-274320">
              <a:defRPr/>
            </a:pPr>
            <a:r>
              <a:rPr lang="cs-CZ" dirty="0"/>
              <a:t>rozsudek pro uznání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88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Opírají se o skutkový stav zjištěný dokazováním</a:t>
            </a:r>
          </a:p>
        </p:txBody>
      </p:sp>
      <p:sp>
        <p:nvSpPr>
          <p:cNvPr id="1945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Kontradiktorní rozsudky</a:t>
            </a:r>
          </a:p>
        </p:txBody>
      </p:sp>
    </p:spTree>
    <p:extLst>
      <p:ext uri="{BB962C8B-B14F-4D97-AF65-F5344CB8AC3E}">
        <p14:creationId xmlns:p14="http://schemas.microsoft.com/office/powerpoint/2010/main" val="3122174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>
          <a:xfrm>
            <a:off x="871538" y="1989138"/>
            <a:ext cx="7408862" cy="4137025"/>
          </a:xfrm>
        </p:spPr>
        <p:txBody>
          <a:bodyPr/>
          <a:lstStyle/>
          <a:p>
            <a:pPr eaLnBrk="1" hangingPunct="1"/>
            <a:r>
              <a:rPr lang="cs-CZ" altLang="cs-CZ"/>
              <a:t>Žalovaný zmeškal první jednání</a:t>
            </a:r>
          </a:p>
          <a:p>
            <a:pPr eaLnBrk="1" hangingPunct="1"/>
            <a:r>
              <a:rPr lang="cs-CZ" altLang="cs-CZ"/>
              <a:t>Žalovanému byla doručena do vlastních rukou žaloba a předvolání k jednání 10 dnů předem</a:t>
            </a:r>
          </a:p>
          <a:p>
            <a:pPr eaLnBrk="1" hangingPunct="1"/>
            <a:r>
              <a:rPr lang="cs-CZ" altLang="cs-CZ"/>
              <a:t>Žalovaný byl o následcích nedostavení se poučen</a:t>
            </a:r>
          </a:p>
          <a:p>
            <a:pPr eaLnBrk="1" hangingPunct="1"/>
            <a:r>
              <a:rPr lang="cs-CZ" altLang="cs-CZ"/>
              <a:t>Žalovaný se důvodně a včas neomluvil</a:t>
            </a:r>
          </a:p>
          <a:p>
            <a:pPr eaLnBrk="1" hangingPunct="1"/>
            <a:r>
              <a:rPr lang="cs-CZ" altLang="cs-CZ"/>
              <a:t>Návrh žalobce, který se dostavil</a:t>
            </a:r>
          </a:p>
          <a:p>
            <a:pPr eaLnBrk="1" hangingPunct="1"/>
            <a:r>
              <a:rPr lang="cs-CZ" altLang="cs-CZ"/>
              <a:t>Ve věci lze uzavřít smír</a:t>
            </a:r>
          </a:p>
          <a:p>
            <a:pPr eaLnBrk="1" hangingPunct="1"/>
            <a:r>
              <a:rPr lang="cs-CZ" altLang="cs-CZ"/>
              <a:t>Rozhodnutí nebude mít konstitutivní povahu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Rozsudky pro zmeškání - předpoklady</a:t>
            </a:r>
          </a:p>
        </p:txBody>
      </p:sp>
    </p:spTree>
    <p:extLst>
      <p:ext uri="{BB962C8B-B14F-4D97-AF65-F5344CB8AC3E}">
        <p14:creationId xmlns:p14="http://schemas.microsoft.com/office/powerpoint/2010/main" val="4214142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Domněnka nespornosti skutkových tvrzení v žalobě</a:t>
            </a:r>
          </a:p>
          <a:p>
            <a:pPr eaLnBrk="1" hangingPunct="1"/>
            <a:r>
              <a:rPr lang="cs-CZ" altLang="cs-CZ"/>
              <a:t>Rozhodnutí rozsudkem pro zmeškání nebo zamítnutí žaloby</a:t>
            </a:r>
          </a:p>
          <a:p>
            <a:pPr eaLnBrk="1" hangingPunct="1"/>
            <a:r>
              <a:rPr lang="cs-CZ" altLang="cs-CZ"/>
              <a:t>Obrana</a:t>
            </a:r>
          </a:p>
          <a:p>
            <a:pPr lvl="1" eaLnBrk="1" hangingPunct="1"/>
            <a:r>
              <a:rPr lang="cs-CZ" altLang="cs-CZ"/>
              <a:t>návrh na zrušení rozsudku pro zmeškání (§ 153b odst. 4)</a:t>
            </a:r>
          </a:p>
          <a:p>
            <a:pPr lvl="1" eaLnBrk="1" hangingPunct="1"/>
            <a:r>
              <a:rPr lang="cs-CZ" altLang="cs-CZ"/>
              <a:t>odvolání (§ 205b)</a:t>
            </a:r>
          </a:p>
          <a:p>
            <a:pPr eaLnBrk="1" hangingPunct="1"/>
            <a:endParaRPr lang="cs-CZ" altLang="cs-CZ"/>
          </a:p>
        </p:txBody>
      </p:sp>
      <p:sp>
        <p:nvSpPr>
          <p:cNvPr id="2150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Následky zmeškání</a:t>
            </a:r>
          </a:p>
        </p:txBody>
      </p:sp>
    </p:spTree>
    <p:extLst>
      <p:ext uri="{BB962C8B-B14F-4D97-AF65-F5344CB8AC3E}">
        <p14:creationId xmlns:p14="http://schemas.microsoft.com/office/powerpoint/2010/main" val="54756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Soudní rozhodnutí - 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>
                <a:latin typeface="Arial" charset="0"/>
              </a:rPr>
              <a:t>Procesní úkon soudu – výrok soudu, který má závazné právní následky stanovené objektivním právem</a:t>
            </a:r>
          </a:p>
          <a:p>
            <a:pPr eaLnBrk="1" hangingPunct="1">
              <a:defRPr/>
            </a:pPr>
            <a:r>
              <a:rPr lang="cs-CZ">
                <a:latin typeface="Arial" charset="0"/>
              </a:rPr>
              <a:t>Procesní úkony soudu: </a:t>
            </a:r>
            <a:endParaRPr lang="cs-CZ" dirty="0">
              <a:latin typeface="Arial" charset="0"/>
            </a:endParaRPr>
          </a:p>
          <a:p>
            <a:pPr lvl="2" eaLnBrk="1" hangingPunct="1">
              <a:defRPr/>
            </a:pPr>
            <a:r>
              <a:rPr lang="cs-CZ" dirty="0">
                <a:latin typeface="Arial" charset="0"/>
              </a:rPr>
              <a:t>Soudní rozhodnutí</a:t>
            </a:r>
          </a:p>
          <a:p>
            <a:pPr lvl="2" eaLnBrk="1" hangingPunct="1">
              <a:defRPr/>
            </a:pPr>
            <a:r>
              <a:rPr lang="cs-CZ" dirty="0">
                <a:latin typeface="Arial" charset="0"/>
              </a:rPr>
              <a:t>Opatření, provádění důkazů, vedení spisů, doručování...</a:t>
            </a:r>
          </a:p>
          <a:p>
            <a:pPr eaLnBrk="1" hangingPunct="1">
              <a:defRPr/>
            </a:pPr>
            <a:r>
              <a:rPr lang="cs-CZ" dirty="0">
                <a:latin typeface="Arial" charset="0"/>
              </a:rPr>
              <a:t>Specifické rysy soudních rozhodnutí:</a:t>
            </a:r>
          </a:p>
          <a:p>
            <a:pPr lvl="2" eaLnBrk="1" hangingPunct="1">
              <a:defRPr/>
            </a:pPr>
            <a:r>
              <a:rPr lang="cs-CZ" dirty="0">
                <a:latin typeface="Arial" charset="0"/>
              </a:rPr>
              <a:t>Autoritativnost</a:t>
            </a:r>
          </a:p>
          <a:p>
            <a:pPr lvl="2" eaLnBrk="1" hangingPunct="1">
              <a:defRPr/>
            </a:pPr>
            <a:r>
              <a:rPr lang="cs-CZ" dirty="0">
                <a:latin typeface="Arial" charset="0"/>
              </a:rPr>
              <a:t>Závaznost</a:t>
            </a:r>
          </a:p>
          <a:p>
            <a:pPr lvl="2" eaLnBrk="1" hangingPunct="1">
              <a:defRPr/>
            </a:pPr>
            <a:r>
              <a:rPr lang="cs-CZ" dirty="0">
                <a:latin typeface="Arial" charset="0"/>
              </a:rPr>
              <a:t>Specifičnost</a:t>
            </a:r>
          </a:p>
          <a:p>
            <a:pPr lvl="0">
              <a:defRPr/>
            </a:pPr>
            <a:r>
              <a:rPr lang="cs-CZ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  <a:latin typeface="Arial" charset="0"/>
              </a:rPr>
              <a:t>Právní úprava: zejména § 152 a násl. OSŘ a § 25 - § 27 ZŘS</a:t>
            </a:r>
          </a:p>
          <a:p>
            <a:pPr marL="685800" lvl="2" indent="0" eaLnBrk="1" hangingPunct="1">
              <a:buNone/>
              <a:defRPr/>
            </a:pPr>
            <a:endParaRPr lang="cs-CZ" dirty="0">
              <a:latin typeface="Arial" charset="0"/>
            </a:endParaRPr>
          </a:p>
          <a:p>
            <a:pPr lvl="2" eaLnBrk="1" hangingPunct="1">
              <a:defRPr/>
            </a:pPr>
            <a:endParaRPr lang="cs-CZ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Dispoziční procesní úkon žalovaného</a:t>
            </a:r>
          </a:p>
          <a:p>
            <a:pPr lvl="1" eaLnBrk="1" hangingPunct="1"/>
            <a:r>
              <a:rPr lang="cs-CZ" altLang="cs-CZ"/>
              <a:t>uznání nároku, jeho základu nebo části</a:t>
            </a:r>
          </a:p>
          <a:p>
            <a:pPr lvl="1" eaLnBrk="1" hangingPunct="1"/>
            <a:r>
              <a:rPr lang="cs-CZ" altLang="cs-CZ"/>
              <a:t>u částečného uznání je nutný návrh žalobce</a:t>
            </a:r>
          </a:p>
          <a:p>
            <a:pPr lvl="1" eaLnBrk="1" hangingPunct="1"/>
            <a:r>
              <a:rPr lang="cs-CZ" altLang="cs-CZ"/>
              <a:t>nárok nelze uznat ve věcech, v nichž nelze uzavřít a schválit smír</a:t>
            </a:r>
          </a:p>
          <a:p>
            <a:pPr eaLnBrk="1" hangingPunct="1"/>
            <a:r>
              <a:rPr lang="cs-CZ" altLang="cs-CZ"/>
              <a:t>Fikce uznání</a:t>
            </a:r>
          </a:p>
          <a:p>
            <a:pPr lvl="1" eaLnBrk="1" hangingPunct="1"/>
            <a:r>
              <a:rPr lang="cs-CZ" altLang="cs-CZ"/>
              <a:t>nevyhovění tzv. kvalifikované výzvě</a:t>
            </a:r>
          </a:p>
          <a:p>
            <a:pPr lvl="1" eaLnBrk="1" hangingPunct="1"/>
            <a:r>
              <a:rPr lang="cs-CZ" altLang="cs-CZ"/>
              <a:t>neúčast žalovaného u přípravného jednání</a:t>
            </a:r>
          </a:p>
        </p:txBody>
      </p:sp>
      <p:sp>
        <p:nvSpPr>
          <p:cNvPr id="2253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Rozsudek pro uznání</a:t>
            </a:r>
          </a:p>
        </p:txBody>
      </p:sp>
    </p:spTree>
    <p:extLst>
      <p:ext uri="{BB962C8B-B14F-4D97-AF65-F5344CB8AC3E}">
        <p14:creationId xmlns:p14="http://schemas.microsoft.com/office/powerpoint/2010/main" val="1418242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1"/>
          <p:cNvSpPr>
            <a:spLocks noGrp="1"/>
          </p:cNvSpPr>
          <p:nvPr>
            <p:ph idx="1"/>
          </p:nvPr>
        </p:nvSpPr>
        <p:spPr>
          <a:xfrm>
            <a:off x="871538" y="1916113"/>
            <a:ext cx="7408862" cy="4210050"/>
          </a:xfrm>
        </p:spPr>
        <p:txBody>
          <a:bodyPr/>
          <a:lstStyle/>
          <a:p>
            <a:pPr eaLnBrk="1" hangingPunct="1"/>
            <a:r>
              <a:rPr lang="cs-CZ" altLang="cs-CZ" dirty="0"/>
              <a:t>Použití kvalifikované výzvy vyžaduje povaha věci nebo okolnosti případu nebo o věci bylo rozhodnuto PR</a:t>
            </a:r>
          </a:p>
          <a:p>
            <a:pPr eaLnBrk="1" hangingPunct="1"/>
            <a:r>
              <a:rPr lang="cs-CZ" altLang="cs-CZ" dirty="0"/>
              <a:t>Ve věci lze uzavřít a schválit smír</a:t>
            </a:r>
          </a:p>
          <a:p>
            <a:pPr eaLnBrk="1" hangingPunct="1"/>
            <a:r>
              <a:rPr lang="cs-CZ" altLang="cs-CZ" dirty="0"/>
              <a:t>Ve věci se nekonalo přípravné jednání nebo 1. jednání</a:t>
            </a:r>
          </a:p>
          <a:p>
            <a:pPr eaLnBrk="1" hangingPunct="1"/>
            <a:r>
              <a:rPr lang="cs-CZ" altLang="cs-CZ" dirty="0"/>
              <a:t>Žalovaný byl vyzván, aby se k žalobě vyjádřil a příp. vylíčil rozhodující skutečnosti a splnil důkazní povinnost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Fikce uznání podle § 114b – předpoklady I.</a:t>
            </a:r>
          </a:p>
        </p:txBody>
      </p:sp>
    </p:spTree>
    <p:extLst>
      <p:ext uri="{BB962C8B-B14F-4D97-AF65-F5344CB8AC3E}">
        <p14:creationId xmlns:p14="http://schemas.microsoft.com/office/powerpoint/2010/main" val="1898173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Žalovaný byl poučen o následcích neuposlechnutí</a:t>
            </a:r>
          </a:p>
          <a:p>
            <a:pPr eaLnBrk="1" hangingPunct="1"/>
            <a:r>
              <a:rPr lang="cs-CZ" altLang="cs-CZ"/>
              <a:t>Lhůta k vyjádření nesmí být kratší než třicet dnů </a:t>
            </a:r>
          </a:p>
          <a:p>
            <a:pPr eaLnBrk="1" hangingPunct="1"/>
            <a:r>
              <a:rPr lang="cs-CZ" altLang="cs-CZ"/>
              <a:t>Výzva byla žalovanému doručena do vlastních rukou (s vyloučením náhradního doručení)</a:t>
            </a:r>
          </a:p>
          <a:p>
            <a:pPr eaLnBrk="1" hangingPunct="1"/>
            <a:r>
              <a:rPr lang="cs-CZ" altLang="cs-CZ"/>
              <a:t>Žalovaný se bez vážného důvodu včas nevyjádřil nebo soudu nesdělil, jaký vážný důvod mu v tom brání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Fikce uznání podle § 114b – předpoklady II.</a:t>
            </a:r>
          </a:p>
        </p:txBody>
      </p:sp>
    </p:spTree>
    <p:extLst>
      <p:ext uri="{BB962C8B-B14F-4D97-AF65-F5344CB8AC3E}">
        <p14:creationId xmlns:p14="http://schemas.microsoft.com/office/powerpoint/2010/main" val="2200959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Žalovaný byl předvolán nejméně 20 dnů předem, a v předvolání byl poučen o následcích nedostavení se k přípravnému jednání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Žalovanému byla řádně doručena žaloba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Žalovaný se nedostavil k přípravnému jednání a ani se včas a z důležitého důvodu neomluvil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Nejde o věc, v níž nelze uzavřít a schválit smír, nebo o věc uvedenou v § 120 odst. 2</a:t>
            </a:r>
          </a:p>
        </p:txBody>
      </p:sp>
      <p:sp>
        <p:nvSpPr>
          <p:cNvPr id="2560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Fikce uznání podle § 114c</a:t>
            </a:r>
          </a:p>
        </p:txBody>
      </p:sp>
    </p:spTree>
    <p:extLst>
      <p:ext uri="{BB962C8B-B14F-4D97-AF65-F5344CB8AC3E}">
        <p14:creationId xmlns:p14="http://schemas.microsoft.com/office/powerpoint/2010/main" val="1779972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487"/>
          </a:xfrm>
        </p:spPr>
        <p:txBody>
          <a:bodyPr/>
          <a:lstStyle/>
          <a:p>
            <a:pPr eaLnBrk="1" hangingPunct="1"/>
            <a:r>
              <a:rPr lang="cs-CZ"/>
              <a:t>Fáze soudního rozhodnutí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Fáze soudního rozhodnutí</a:t>
            </a:r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Vznik soudního rozhodnutí</a:t>
            </a:r>
          </a:p>
          <a:p>
            <a:pPr eaLnBrk="1" hangingPunct="1"/>
            <a:r>
              <a:rPr lang="cs-CZ"/>
              <a:t>Vyhlášení soudního rozhodnutí</a:t>
            </a:r>
          </a:p>
          <a:p>
            <a:pPr eaLnBrk="1" hangingPunct="1"/>
            <a:r>
              <a:rPr lang="cs-CZ"/>
              <a:t>Písemné vyhotovení soudního rozhodnutí</a:t>
            </a:r>
          </a:p>
          <a:p>
            <a:pPr eaLnBrk="1" hangingPunct="1"/>
            <a:r>
              <a:rPr lang="cs-CZ"/>
              <a:t>Doručení soudního rozhodnutí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Specifika u různých forem soudního rozhodnutí!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Vznik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Vynesení soudního rozhodnutí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Jedná se o stanovení obsahu výroku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Kdo má rozhodnutí vydat?</a:t>
            </a:r>
          </a:p>
          <a:p>
            <a:pPr eaLnBrk="1" hangingPunct="1"/>
            <a:r>
              <a:rPr lang="cs-CZ" dirty="0"/>
              <a:t>Pravidla pro rozhodnutí senátu? - § 37 OSŘ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Vyhlášení</a:t>
            </a:r>
          </a:p>
        </p:txBody>
      </p:sp>
      <p:sp>
        <p:nvSpPr>
          <p:cNvPr id="245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Sdělení ústní formou</a:t>
            </a:r>
          </a:p>
          <a:p>
            <a:pPr eaLnBrk="1" hangingPunct="1"/>
            <a:r>
              <a:rPr lang="cs-CZ" dirty="0"/>
              <a:t>U rozsudku – zejm. § 156 OSŘ</a:t>
            </a:r>
          </a:p>
          <a:p>
            <a:pPr lvl="1" eaLnBrk="1" hangingPunct="1"/>
            <a:r>
              <a:rPr lang="cs-CZ" dirty="0"/>
              <a:t>Vždy veřejné vyhlášení</a:t>
            </a:r>
          </a:p>
          <a:p>
            <a:pPr lvl="1" eaLnBrk="1" hangingPunct="1"/>
            <a:r>
              <a:rPr lang="cs-CZ" dirty="0"/>
              <a:t>Objektivním právem stanovený postup (vyhláška 37/1992 Sb., o jednacím řádu pro okresní a krajské soudy)</a:t>
            </a:r>
          </a:p>
          <a:p>
            <a:pPr lvl="1" eaLnBrk="1" hangingPunct="1"/>
            <a:r>
              <a:rPr lang="cs-CZ" dirty="0"/>
              <a:t>Je nutné sdělit výrok v plném rozsahu a zkrácené odůvodnění</a:t>
            </a:r>
          </a:p>
          <a:p>
            <a:r>
              <a:rPr lang="cs-CZ" dirty="0"/>
              <a:t>U usnesení není nutné vždy - § 168 OSŘ - Usnesení vyhlašuje předseda senátu přítomným účastníkům.</a:t>
            </a:r>
          </a:p>
          <a:p>
            <a:pPr eaLnBrk="1" hangingPunct="1"/>
            <a:r>
              <a:rPr lang="cs-CZ" dirty="0"/>
              <a:t>V rozkazním řízení se nevyhlašuje rozhodnutí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Písemné vyhotovení</a:t>
            </a:r>
          </a:p>
        </p:txBody>
      </p:sp>
      <p:sp>
        <p:nvSpPr>
          <p:cNvPr id="25602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/>
              <a:t>Liší se opět dle formy soudního rozhodnutí:</a:t>
            </a:r>
          </a:p>
          <a:p>
            <a:pPr eaLnBrk="1" hangingPunct="1">
              <a:lnSpc>
                <a:spcPct val="80000"/>
              </a:lnSpc>
            </a:pPr>
            <a:r>
              <a:rPr lang="cs-CZ" sz="2400"/>
              <a:t>Náležitosti u rozsudku (§ 157 a § 158 OSŘ):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Záhlaví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Výrok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Odůvodnění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Poučení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Podpis a datum</a:t>
            </a:r>
          </a:p>
          <a:p>
            <a:pPr eaLnBrk="1" hangingPunct="1">
              <a:lnSpc>
                <a:spcPct val="80000"/>
              </a:lnSpc>
            </a:pPr>
            <a:r>
              <a:rPr lang="cs-CZ" sz="2400"/>
              <a:t>V některých případech zákon stanovuje speciální pravidla: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Rozsudek pro zmeškání, Rozsudek pro uznání (§ 157 odst. 3 OSŘ)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Rozsudek, kde se účastníci vzdali práva podat odvolání, nebo není odvolání přípustné (§ 157 odst. 4 OSŘ)</a:t>
            </a:r>
          </a:p>
          <a:p>
            <a:pPr eaLnBrk="1" hangingPunct="1">
              <a:lnSpc>
                <a:spcPct val="80000"/>
              </a:lnSpc>
            </a:pPr>
            <a:endParaRPr lang="cs-CZ" sz="2400"/>
          </a:p>
          <a:p>
            <a:pPr eaLnBrk="1" hangingPunct="1">
              <a:lnSpc>
                <a:spcPct val="80000"/>
              </a:lnSpc>
            </a:pPr>
            <a:r>
              <a:rPr lang="cs-CZ" sz="2400"/>
              <a:t>Náležitosti usnesení: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Méně formální jako u rozsudku – § 169 OSŘ</a:t>
            </a:r>
          </a:p>
          <a:p>
            <a:pPr eaLnBrk="1" hangingPunct="1">
              <a:lnSpc>
                <a:spcPct val="80000"/>
              </a:lnSpc>
            </a:pPr>
            <a:endParaRPr lang="cs-CZ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Doručení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/>
              <a:t>Obecně postup podle § 45 a násl. OSŘ</a:t>
            </a:r>
          </a:p>
          <a:p>
            <a:pPr eaLnBrk="1" hangingPunct="1">
              <a:defRPr/>
            </a:pPr>
            <a:r>
              <a:rPr lang="cs-CZ" dirty="0"/>
              <a:t>Liší se opět dle formy soudního rozhodnutí:</a:t>
            </a:r>
          </a:p>
          <a:p>
            <a:pPr eaLnBrk="1" hangingPunct="1">
              <a:defRPr/>
            </a:pPr>
            <a:r>
              <a:rPr lang="cs-CZ" dirty="0"/>
              <a:t>Rozsudek:</a:t>
            </a:r>
          </a:p>
          <a:p>
            <a:pPr lvl="1" eaLnBrk="1" hangingPunct="1">
              <a:defRPr/>
            </a:pPr>
            <a:r>
              <a:rPr lang="cs-CZ" dirty="0"/>
              <a:t>Doručuje se stejnopis rozsudku</a:t>
            </a:r>
          </a:p>
          <a:p>
            <a:pPr lvl="1" eaLnBrk="1" hangingPunct="1">
              <a:defRPr/>
            </a:pPr>
            <a:r>
              <a:rPr lang="cs-CZ" dirty="0"/>
              <a:t>Komu se doručuje?</a:t>
            </a:r>
          </a:p>
          <a:p>
            <a:pPr lvl="1" eaLnBrk="1" hangingPunct="1">
              <a:defRPr/>
            </a:pPr>
            <a:r>
              <a:rPr lang="cs-CZ" dirty="0"/>
              <a:t>Doručuje se do vlastních rukou, možné náhradní doručení</a:t>
            </a:r>
          </a:p>
          <a:p>
            <a:pPr eaLnBrk="1" hangingPunct="1">
              <a:defRPr/>
            </a:pPr>
            <a:r>
              <a:rPr lang="cs-CZ" dirty="0"/>
              <a:t>Usnesení:</a:t>
            </a:r>
          </a:p>
          <a:p>
            <a:pPr lvl="1" eaLnBrk="1" hangingPunct="1">
              <a:defRPr/>
            </a:pPr>
            <a:r>
              <a:rPr lang="cs-CZ" dirty="0"/>
              <a:t>§ 168 odst. 2 OSŘ – soud doručuje účastníkům, je-li proti němu odvolání nebo dovolání nebo jestliže to je třeba pro vedení řízení anebo jde-li o usnesení, kterým se účastníkům ukládá nějaká povinnost</a:t>
            </a:r>
          </a:p>
          <a:p>
            <a:pPr eaLnBrk="1" hangingPunct="1">
              <a:defRPr/>
            </a:pPr>
            <a:r>
              <a:rPr lang="cs-CZ" dirty="0">
                <a:solidFill>
                  <a:schemeClr val="tx1">
                    <a:lumMod val="95000"/>
                  </a:schemeClr>
                </a:solidFill>
              </a:rPr>
              <a:t>Platební rozkaz: </a:t>
            </a:r>
          </a:p>
          <a:p>
            <a:pPr lvl="1" eaLnBrk="1" hangingPunct="1">
              <a:defRPr/>
            </a:pPr>
            <a:r>
              <a:rPr lang="cs-CZ" dirty="0">
                <a:solidFill>
                  <a:schemeClr val="tx1">
                    <a:lumMod val="95000"/>
                  </a:schemeClr>
                </a:solidFill>
              </a:rPr>
              <a:t>Do vlastních rukou, není možné náhradní doručení.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Soudní rozhodnutí – základní členění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Podle toho, zda soud rozhoduje ve věci samé</a:t>
            </a:r>
          </a:p>
          <a:p>
            <a:pPr lvl="1" eaLnBrk="1" hangingPunct="1"/>
            <a:r>
              <a:rPr lang="cs-CZ" dirty="0"/>
              <a:t>Meritorní </a:t>
            </a:r>
          </a:p>
          <a:p>
            <a:pPr lvl="2"/>
            <a:r>
              <a:rPr lang="cs-CZ" altLang="cs-CZ" dirty="0"/>
              <a:t>rozhoduje se jimi ve věci samé</a:t>
            </a:r>
          </a:p>
          <a:p>
            <a:pPr lvl="2"/>
            <a:r>
              <a:rPr lang="cs-CZ" altLang="cs-CZ" dirty="0"/>
              <a:t>konkrétní norma, zakládající procesní vztah mezi účastníky</a:t>
            </a:r>
          </a:p>
          <a:p>
            <a:pPr lvl="1" eaLnBrk="1" hangingPunct="1"/>
            <a:endParaRPr lang="cs-CZ" dirty="0"/>
          </a:p>
          <a:p>
            <a:pPr lvl="1" eaLnBrk="1" hangingPunct="1"/>
            <a:endParaRPr lang="cs-CZ" dirty="0"/>
          </a:p>
          <a:p>
            <a:pPr lvl="1" eaLnBrk="1" hangingPunct="1"/>
            <a:r>
              <a:rPr lang="cs-CZ" dirty="0"/>
              <a:t>Nemeritorní (procesní)</a:t>
            </a:r>
          </a:p>
          <a:p>
            <a:pPr lvl="2"/>
            <a:r>
              <a:rPr lang="cs-CZ" altLang="cs-CZ" dirty="0"/>
              <a:t>rozhoduje se jimi o jiných otázkách než o věci samé</a:t>
            </a:r>
          </a:p>
          <a:p>
            <a:pPr lvl="2"/>
            <a:r>
              <a:rPr lang="cs-CZ" altLang="cs-CZ" dirty="0"/>
              <a:t>např. zastavení řízení, ustanovení zástupce, spojení věcí</a:t>
            </a:r>
          </a:p>
          <a:p>
            <a:pPr lvl="1" eaLnBrk="1" hangingPunct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1925"/>
          </a:xfrm>
        </p:spPr>
        <p:txBody>
          <a:bodyPr/>
          <a:lstStyle/>
          <a:p>
            <a:pPr eaLnBrk="1" hangingPunct="1"/>
            <a:r>
              <a:rPr lang="cs-CZ"/>
              <a:t>Právní moc a vykonatelnost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Právní moc – jednotlivé stránky</a:t>
            </a:r>
          </a:p>
        </p:txBody>
      </p:sp>
      <p:sp>
        <p:nvSpPr>
          <p:cNvPr id="2969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Procesní teorie rozlišuje:</a:t>
            </a:r>
          </a:p>
          <a:p>
            <a:pPr eaLnBrk="1" hangingPunct="1"/>
            <a:endParaRPr lang="cs-CZ" dirty="0"/>
          </a:p>
          <a:p>
            <a:pPr lvl="1" eaLnBrk="1" hangingPunct="1"/>
            <a:r>
              <a:rPr lang="cs-CZ" dirty="0"/>
              <a:t>Formální stránka právní moci</a:t>
            </a:r>
          </a:p>
          <a:p>
            <a:pPr lvl="1" eaLnBrk="1" hangingPunct="1"/>
            <a:r>
              <a:rPr lang="cs-CZ" dirty="0"/>
              <a:t>Materiální stránka právní moci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FORMÁLNÍ STRÁNKA PRÁVNÍ MOCI</a:t>
            </a:r>
          </a:p>
        </p:txBody>
      </p:sp>
      <p:sp>
        <p:nvSpPr>
          <p:cNvPr id="3072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Ustanovení § 159 OSŘ – </a:t>
            </a:r>
            <a:r>
              <a:rPr lang="cs-CZ" b="1"/>
              <a:t>doručený</a:t>
            </a:r>
            <a:r>
              <a:rPr lang="cs-CZ"/>
              <a:t>(řádně, účinně) rozsudek, který </a:t>
            </a:r>
            <a:r>
              <a:rPr lang="cs-CZ" b="1"/>
              <a:t>již nelze napadnout odvoláním</a:t>
            </a:r>
            <a:r>
              <a:rPr lang="cs-CZ"/>
              <a:t> </a:t>
            </a:r>
          </a:p>
          <a:p>
            <a:pPr lvl="1" eaLnBrk="1" hangingPunct="1"/>
            <a:r>
              <a:rPr lang="cs-CZ"/>
              <a:t>Po uplynutí lhůty pro podání odvolání – 15 dní od doručení písemného vyhotovení </a:t>
            </a:r>
          </a:p>
          <a:p>
            <a:pPr lvl="1" eaLnBrk="1" hangingPunct="1"/>
            <a:r>
              <a:rPr lang="cs-CZ"/>
              <a:t>V případě rozhodnutí soudu druhé instance – již doručením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Vyjadřuje </a:t>
            </a:r>
            <a:r>
              <a:rPr lang="cs-CZ" b="1"/>
              <a:t>konečnost rozhodnutí</a:t>
            </a:r>
          </a:p>
          <a:p>
            <a:pPr eaLnBrk="1" hangingPunct="1"/>
            <a:endParaRPr lang="cs-CZ" b="1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MATERIÁLNÍ STRÁNKA PRÁVNÍ MOCI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273050" indent="-273050" eaLnBrk="1" hangingPunct="1">
              <a:defRPr/>
            </a:pPr>
            <a:r>
              <a:rPr lang="cs-CZ" dirty="0"/>
              <a:t>Jedná se o </a:t>
            </a:r>
            <a:r>
              <a:rPr lang="cs-CZ" b="1" dirty="0"/>
              <a:t>závaznost rozhodnutí</a:t>
            </a:r>
          </a:p>
          <a:p>
            <a:pPr marL="273050" indent="-273050" eaLnBrk="1" hangingPunct="1">
              <a:defRPr/>
            </a:pPr>
            <a:endParaRPr lang="cs-CZ" b="1" dirty="0"/>
          </a:p>
          <a:p>
            <a:pPr marL="273050" indent="-273050" eaLnBrk="1" hangingPunct="1">
              <a:defRPr/>
            </a:pPr>
            <a:r>
              <a:rPr lang="cs-CZ" dirty="0"/>
              <a:t>Rozlišujeme:</a:t>
            </a:r>
          </a:p>
          <a:p>
            <a:pPr lvl="1" eaLnBrk="1" hangingPunct="1">
              <a:buFontTx/>
              <a:buChar char="•"/>
              <a:defRPr/>
            </a:pPr>
            <a:r>
              <a:rPr lang="cs-CZ" b="1" dirty="0"/>
              <a:t>Objektivní meze závaznosti </a:t>
            </a:r>
          </a:p>
          <a:p>
            <a:pPr lvl="2" eaLnBrk="1" hangingPunct="1">
              <a:buFontTx/>
              <a:buChar char="•"/>
              <a:defRPr/>
            </a:pPr>
            <a:r>
              <a:rPr lang="cs-CZ" dirty="0"/>
              <a:t>Co zavazuje?</a:t>
            </a:r>
          </a:p>
          <a:p>
            <a:pPr lvl="2" eaLnBrk="1" hangingPunct="1">
              <a:buFontTx/>
              <a:buChar char="•"/>
              <a:defRPr/>
            </a:pPr>
            <a:r>
              <a:rPr lang="cs-CZ" dirty="0"/>
              <a:t>Pouze výrok</a:t>
            </a:r>
          </a:p>
          <a:p>
            <a:pPr lvl="1" eaLnBrk="1" hangingPunct="1">
              <a:buFontTx/>
              <a:buChar char="•"/>
              <a:defRPr/>
            </a:pPr>
            <a:r>
              <a:rPr lang="cs-CZ" b="1" dirty="0"/>
              <a:t>Subjektivní meze závaznosti</a:t>
            </a:r>
          </a:p>
          <a:p>
            <a:pPr lvl="2" eaLnBrk="1" hangingPunct="1">
              <a:buFontTx/>
              <a:buChar char="•"/>
              <a:defRPr/>
            </a:pPr>
            <a:r>
              <a:rPr lang="cs-CZ" dirty="0"/>
              <a:t>Koho rozhodnutí zavazuje? – § 159a OSŘ</a:t>
            </a:r>
          </a:p>
          <a:p>
            <a:pPr lvl="3" eaLnBrk="1" hangingPunct="1">
              <a:buFontTx/>
              <a:buChar char="•"/>
              <a:defRPr/>
            </a:pPr>
            <a:r>
              <a:rPr lang="cs-CZ" dirty="0"/>
              <a:t>Obecně - účastníky řízení a soud- tedy inter partes</a:t>
            </a:r>
          </a:p>
          <a:p>
            <a:pPr lvl="3" eaLnBrk="1" hangingPunct="1">
              <a:buFontTx/>
              <a:buChar char="•"/>
              <a:defRPr/>
            </a:pPr>
            <a:r>
              <a:rPr lang="cs-CZ" dirty="0"/>
              <a:t>Statusové věci – 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 - § 27 ZZŘS</a:t>
            </a:r>
          </a:p>
          <a:p>
            <a:pPr lvl="3" eaLnBrk="1" hangingPunct="1">
              <a:buFontTx/>
              <a:buChar char="•"/>
              <a:defRPr/>
            </a:pPr>
            <a:r>
              <a:rPr lang="cs-CZ" dirty="0"/>
              <a:t>§ 159a odst. 2 OSŘ – v řízeních uvedených v § 83 odst. 2 OSŘ – závazný nejen pro účastníky, ale i pro další osoby oprávněné proti žalovanému pro tytéž nároky z téhož jednání nebo stavu. – kolektivní ochran práv</a:t>
            </a:r>
          </a:p>
          <a:p>
            <a:pPr lvl="3" eaLnBrk="1" hangingPunct="1">
              <a:buFontTx/>
              <a:buChar char="•"/>
              <a:defRPr/>
            </a:pPr>
            <a:r>
              <a:rPr lang="cs-CZ" dirty="0"/>
              <a:t>Procesní nástupnictví</a:t>
            </a:r>
          </a:p>
          <a:p>
            <a:pPr lvl="3" eaLnBrk="1" hangingPunct="1">
              <a:buFontTx/>
              <a:buChar char="•"/>
              <a:defRPr/>
            </a:pPr>
            <a:endParaRPr lang="cs-CZ" dirty="0"/>
          </a:p>
          <a:p>
            <a:pPr lvl="3" eaLnBrk="1" hangingPunct="1">
              <a:buFontTx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STRÁNKA PRÁVNÍ MOCI</a:t>
            </a: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/>
              <a:t>Nezměnitelnost rozhodnutí</a:t>
            </a:r>
            <a:r>
              <a:rPr lang="cs-CZ" dirty="0"/>
              <a:t> – ve smyslu § 159a/4 OSŘ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Pravomocný rozsudek </a:t>
            </a:r>
            <a:r>
              <a:rPr lang="cs-CZ" b="1" dirty="0"/>
              <a:t>zakládá překážku </a:t>
            </a:r>
            <a:r>
              <a:rPr lang="cs-CZ" b="1" dirty="0" err="1"/>
              <a:t>rei</a:t>
            </a:r>
            <a:r>
              <a:rPr lang="cs-CZ" b="1" dirty="0"/>
              <a:t> </a:t>
            </a:r>
            <a:r>
              <a:rPr lang="cs-CZ" b="1" dirty="0" err="1"/>
              <a:t>iudicatae</a:t>
            </a:r>
            <a:r>
              <a:rPr lang="cs-CZ" dirty="0"/>
              <a:t>, která je neodstranitelným nedostatkem procesní podmínky – nové řízení se zastavuje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b="1" dirty="0"/>
              <a:t>Výjimky</a:t>
            </a:r>
            <a:r>
              <a:rPr lang="cs-CZ" dirty="0"/>
              <a:t> – mimořádné opravné prostředky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/>
              <a:t>		         – § 163 OSŘ  	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Postup podle § 163 OSŘ</a:t>
            </a:r>
          </a:p>
        </p:txBody>
      </p:sp>
      <p:sp>
        <p:nvSpPr>
          <p:cNvPr id="3379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Rozsudek </a:t>
            </a:r>
            <a:r>
              <a:rPr lang="cs-CZ" b="1" dirty="0"/>
              <a:t>odsuzující k plnění v budoucnu splatných dávek nebo k plnění ve splátkách</a:t>
            </a:r>
            <a:r>
              <a:rPr lang="cs-CZ" dirty="0"/>
              <a:t> je možno </a:t>
            </a:r>
            <a:r>
              <a:rPr lang="cs-CZ" b="1" dirty="0"/>
              <a:t>na návrh změnit</a:t>
            </a:r>
            <a:r>
              <a:rPr lang="cs-CZ" dirty="0"/>
              <a:t>, </a:t>
            </a:r>
            <a:r>
              <a:rPr lang="cs-CZ" u="sng" dirty="0"/>
              <a:t>jestliže </a:t>
            </a:r>
            <a:r>
              <a:rPr lang="cs-CZ" b="1" u="sng" dirty="0"/>
              <a:t>se podstatně změnily okolnosti, které jsou rozhodující pro výši a další trvání dávek nebo splátek.</a:t>
            </a:r>
            <a:r>
              <a:rPr lang="cs-CZ" b="1" dirty="0"/>
              <a:t> </a:t>
            </a:r>
            <a:r>
              <a:rPr lang="cs-CZ" dirty="0"/>
              <a:t>Nestanoví-li zákon jinak, je změna rozsudku přípustná od doby, kdy došlo ke změně poměrů (tedy ne až od podání návrhu).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Změna rozhodnutí podle § 164, 165</a:t>
            </a: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§ 164 OSŘ – chyby v psaní a počtech 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§ 165 OSŘ – </a:t>
            </a:r>
          </a:p>
          <a:p>
            <a:pPr lvl="1" eaLnBrk="1" hangingPunct="1">
              <a:defRPr/>
            </a:pPr>
            <a:r>
              <a:rPr lang="cs-CZ" dirty="0"/>
              <a:t>Oprava odůvodnění rozhodnutí</a:t>
            </a:r>
          </a:p>
          <a:p>
            <a:pPr lvl="1" eaLnBrk="1" hangingPunct="1">
              <a:defRPr/>
            </a:pPr>
            <a:r>
              <a:rPr lang="cs-CZ" dirty="0"/>
              <a:t>Pokud nenabylo právní moci</a:t>
            </a:r>
          </a:p>
          <a:p>
            <a:pPr lvl="1" eaLnBrk="1" hangingPunct="1">
              <a:defRPr/>
            </a:pPr>
            <a:r>
              <a:rPr lang="cs-CZ" dirty="0"/>
              <a:t>Na návrh účastníka</a:t>
            </a:r>
          </a:p>
          <a:p>
            <a:pPr lvl="1" eaLnBrk="1" hangingPunct="1">
              <a:defRPr/>
            </a:pPr>
            <a:r>
              <a:rPr lang="cs-CZ" dirty="0"/>
              <a:t>Pokud nemá odůvodnění podklad ve zjištěném skutkovém stavu věci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rozsudku podle § 166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Rozhoduje se jím v případě, kdy soud opomene vyčerpat celý předmět řízení (§ 166 o. s. ř.), tj. nerozhodl:</a:t>
            </a:r>
          </a:p>
          <a:p>
            <a:pPr lvl="1" algn="just"/>
            <a:r>
              <a:rPr lang="cs-CZ" dirty="0"/>
              <a:t>O některé části předmětu řízení</a:t>
            </a:r>
          </a:p>
          <a:p>
            <a:pPr lvl="1" algn="just"/>
            <a:r>
              <a:rPr lang="cs-CZ" dirty="0"/>
              <a:t>O nákladech řízení</a:t>
            </a:r>
          </a:p>
          <a:p>
            <a:pPr lvl="1" algn="just"/>
            <a:r>
              <a:rPr lang="cs-CZ" dirty="0"/>
              <a:t>O předběžné vykonatelnosti</a:t>
            </a:r>
          </a:p>
          <a:p>
            <a:pPr algn="just"/>
            <a:r>
              <a:rPr lang="cs-CZ" dirty="0"/>
              <a:t>Soud může vydat doplňující rozsudek jak na návrh (podaný do 15 dnů od doručení), tak i bez návrhu (pokud ještě rozsudek nenabyl právní moci).</a:t>
            </a:r>
          </a:p>
          <a:p>
            <a:pPr algn="just"/>
            <a:r>
              <a:rPr lang="cs-CZ" dirty="0"/>
              <a:t>Doplnění o část předmětu řízení se děje rozsudkem, v jiných případech usnesením.</a:t>
            </a:r>
          </a:p>
          <a:p>
            <a:pPr algn="just"/>
            <a:r>
              <a:rPr lang="cs-CZ" dirty="0"/>
              <a:t>Návrh na doplnění rozsudku neodkládá ani právní moc, ani vykonatelnost vydaného rozsudku!</a:t>
            </a:r>
          </a:p>
          <a:p>
            <a:pPr marL="114300" indent="0" algn="just">
              <a:buNone/>
            </a:pPr>
            <a:r>
              <a:rPr lang="cs-CZ" dirty="0"/>
              <a:t>Příklad:</a:t>
            </a:r>
          </a:p>
          <a:p>
            <a:pPr marL="114300" indent="0" algn="just">
              <a:buNone/>
            </a:pPr>
            <a:r>
              <a:rPr lang="cs-CZ" sz="2100" i="1" dirty="0"/>
              <a:t>V rozsudku byl přiznán požadovaný nárok na 10 000 Kč z titulu nezaplacené kupní ceny, nebylo však rozhodnuto o požadovaných úrocích z prodlení.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9829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cs-CZ"/>
              <a:t>VYKONATELNOST SOUDNÍHO ROZHODNUTÍ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273050" indent="-273050" eaLnBrk="1" hangingPunct="1"/>
            <a:r>
              <a:rPr lang="cs-CZ" sz="2800"/>
              <a:t>Vlastnost soudního rozhodnutí spočívající v jeho </a:t>
            </a:r>
            <a:r>
              <a:rPr lang="cs-CZ" sz="2800" b="1"/>
              <a:t>vynutitelnosti</a:t>
            </a:r>
            <a:r>
              <a:rPr lang="cs-CZ" sz="2800"/>
              <a:t>(povinností v něm stanovených) prostřednictvím(za pomoci) státního donucení</a:t>
            </a:r>
          </a:p>
          <a:p>
            <a:pPr marL="273050" indent="-273050" eaLnBrk="1" hangingPunct="1"/>
            <a:r>
              <a:rPr lang="cs-CZ" sz="2800"/>
              <a:t>Rozlišujeme:</a:t>
            </a:r>
          </a:p>
          <a:p>
            <a:pPr lvl="1" eaLnBrk="1" hangingPunct="1"/>
            <a:r>
              <a:rPr lang="cs-CZ" sz="2600" b="1"/>
              <a:t>Formální stránku vykonatelnosti</a:t>
            </a:r>
          </a:p>
          <a:p>
            <a:pPr lvl="2" eaLnBrk="1" hangingPunct="1"/>
            <a:r>
              <a:rPr lang="cs-CZ" sz="2000"/>
              <a:t>§ 161 OSŘ – jakmile uplyne </a:t>
            </a:r>
            <a:r>
              <a:rPr lang="cs-CZ" sz="2000" b="1"/>
              <a:t>tzv. pariční lhůta</a:t>
            </a:r>
            <a:r>
              <a:rPr lang="cs-CZ" sz="2000"/>
              <a:t> = lhůta k dobrovolnému splnění povinnosti stanovené v rozhodnutí</a:t>
            </a:r>
          </a:p>
          <a:p>
            <a:pPr lvl="2" eaLnBrk="1" hangingPunct="1"/>
            <a:r>
              <a:rPr lang="cs-CZ" sz="2000"/>
              <a:t>Pokud není v rozsudku </a:t>
            </a:r>
            <a:r>
              <a:rPr lang="cs-CZ" sz="2000" b="1"/>
              <a:t>stanovena povinnost k plnění</a:t>
            </a:r>
            <a:r>
              <a:rPr lang="cs-CZ" sz="2000"/>
              <a:t> – vykonatelný jakmile nabude právní moci</a:t>
            </a:r>
          </a:p>
          <a:p>
            <a:pPr lvl="1" eaLnBrk="1" hangingPunct="1"/>
            <a:r>
              <a:rPr lang="cs-CZ" sz="2600" b="1"/>
              <a:t>Materiální stránku vykonatelnosti </a:t>
            </a:r>
          </a:p>
          <a:p>
            <a:pPr lvl="2" eaLnBrk="1" hangingPunct="1"/>
            <a:r>
              <a:rPr lang="cs-CZ" sz="2000" b="1"/>
              <a:t>§ 261a OSŘ – stanovuje, co musí být v rozhodnutí uvedeno – označení osob, rozsah a obsah povinností, atd. </a:t>
            </a:r>
          </a:p>
          <a:p>
            <a:pPr marL="273050" indent="-273050" eaLnBrk="1" hangingPunct="1"/>
            <a:r>
              <a:rPr lang="cs-CZ" sz="2800"/>
              <a:t>Vykonatelnost usnesení</a:t>
            </a:r>
            <a:r>
              <a:rPr lang="cs-CZ" sz="2800" b="1"/>
              <a:t> - § 171 OSŘ</a:t>
            </a:r>
          </a:p>
          <a:p>
            <a:pPr marL="273050" indent="-273050" eaLnBrk="1" hangingPunct="1"/>
            <a:endParaRPr lang="cs-CZ" sz="2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/>
              <a:t>Předběžná vykonatelnost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273050" indent="-273050" eaLnBrk="1" hangingPunct="1">
              <a:defRPr/>
            </a:pPr>
            <a:r>
              <a:rPr lang="cs-CZ" sz="2800" dirty="0"/>
              <a:t>§ 160 odst. 4 OSŘ – lhůta k plnění se počítá od doručení rozhodnutí</a:t>
            </a:r>
          </a:p>
          <a:p>
            <a:pPr marL="273050" indent="-273050" eaLnBrk="1" hangingPunct="1">
              <a:defRPr/>
            </a:pPr>
            <a:endParaRPr lang="cs-CZ" sz="2800" dirty="0"/>
          </a:p>
          <a:p>
            <a:pPr marL="273050" indent="-273050" eaLnBrk="1" hangingPunct="1">
              <a:defRPr/>
            </a:pPr>
            <a:r>
              <a:rPr lang="cs-CZ" sz="2800" dirty="0"/>
              <a:t>§ 162 OSŘ</a:t>
            </a:r>
          </a:p>
          <a:p>
            <a:pPr marL="273050" indent="-273050" eaLnBrk="1" hangingPunct="1">
              <a:defRPr/>
            </a:pPr>
            <a:r>
              <a:rPr lang="cs-CZ" sz="2800" dirty="0"/>
              <a:t>Předběžné jsou rozsudky odsuzující  k plnění </a:t>
            </a:r>
            <a:r>
              <a:rPr lang="cs-CZ" sz="2800" b="1" dirty="0"/>
              <a:t>výživného</a:t>
            </a:r>
            <a:r>
              <a:rPr lang="cs-CZ" sz="2800" dirty="0"/>
              <a:t> nebo </a:t>
            </a:r>
            <a:r>
              <a:rPr lang="cs-CZ" sz="2800" b="1" dirty="0"/>
              <a:t>pracovní odměny za poslední 3 měsíce před vyhlášením rozsudku.</a:t>
            </a:r>
          </a:p>
          <a:p>
            <a:pPr marL="273050" indent="-273050" eaLnBrk="1" hangingPunct="1">
              <a:defRPr/>
            </a:pPr>
            <a:endParaRPr lang="cs-CZ" sz="2800" dirty="0"/>
          </a:p>
          <a:p>
            <a:pPr marL="273050" indent="-273050" eaLnBrk="1" hangingPunct="1">
              <a:defRPr/>
            </a:pPr>
            <a:r>
              <a:rPr lang="cs-CZ" sz="2800" dirty="0"/>
              <a:t>§ 162 odst. 2 OSŘ - </a:t>
            </a:r>
            <a:r>
              <a:rPr lang="cs-CZ" sz="2800" b="1" dirty="0"/>
              <a:t>Na návrh</a:t>
            </a:r>
            <a:r>
              <a:rPr lang="cs-CZ" sz="2800" dirty="0"/>
              <a:t> </a:t>
            </a:r>
            <a:r>
              <a:rPr lang="cs-CZ" sz="2800" b="1" dirty="0"/>
              <a:t>může soud předběžnou vykonatelnost rozsudku vyslovit, a to ve výroku rozsudku, </a:t>
            </a:r>
            <a:r>
              <a:rPr lang="cs-CZ" sz="2800" dirty="0"/>
              <a:t>jestliže by jinak účastníku </a:t>
            </a:r>
            <a:r>
              <a:rPr lang="cs-CZ" sz="2800" b="1" dirty="0"/>
              <a:t>hrozilo nebezpečí těžko nahraditelné nebo značné újmy</a:t>
            </a:r>
            <a:r>
              <a:rPr lang="cs-CZ" sz="2800" dirty="0"/>
              <a:t>.</a:t>
            </a:r>
          </a:p>
          <a:p>
            <a:pPr marL="273050" indent="-273050" eaLnBrk="1" hangingPunct="1"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Soudní rozhodnutí – základní členění II.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Podle právních účinků rozhodnutí:</a:t>
            </a:r>
          </a:p>
          <a:p>
            <a:pPr lvl="1" eaLnBrk="1" hangingPunct="1"/>
            <a:r>
              <a:rPr lang="cs-CZ" dirty="0"/>
              <a:t>Konstitutivní</a:t>
            </a:r>
          </a:p>
          <a:p>
            <a:pPr lvl="2"/>
            <a:r>
              <a:rPr lang="cs-CZ" altLang="cs-CZ" dirty="0"/>
              <a:t>je právní skutečností z hlediska hmotného práva</a:t>
            </a:r>
          </a:p>
          <a:p>
            <a:pPr lvl="1" eaLnBrk="1" hangingPunct="1"/>
            <a:endParaRPr lang="cs-CZ" dirty="0"/>
          </a:p>
          <a:p>
            <a:pPr lvl="1" eaLnBrk="1" hangingPunct="1"/>
            <a:endParaRPr lang="cs-CZ" dirty="0"/>
          </a:p>
          <a:p>
            <a:pPr lvl="1" eaLnBrk="1" hangingPunct="1"/>
            <a:r>
              <a:rPr lang="cs-CZ" dirty="0"/>
              <a:t>Deklaratorní</a:t>
            </a:r>
          </a:p>
          <a:p>
            <a:pPr lvl="2"/>
            <a:r>
              <a:rPr lang="cs-CZ" altLang="cs-CZ" dirty="0"/>
              <a:t>nemá vliv na sporný hmotněprávní vztah</a:t>
            </a:r>
          </a:p>
          <a:p>
            <a:pPr lvl="2"/>
            <a:r>
              <a:rPr lang="cs-CZ" altLang="cs-CZ" dirty="0"/>
              <a:t>zakládá se jím pouze procesní vztah, jenž hmotněprávní poměr překlene</a:t>
            </a:r>
          </a:p>
          <a:p>
            <a:pPr marL="342900" lvl="1" indent="0" eaLnBrk="1" hangingPunct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3582987"/>
          </a:xfrm>
        </p:spPr>
        <p:txBody>
          <a:bodyPr anchor="b"/>
          <a:lstStyle/>
          <a:p>
            <a:pPr eaLnBrk="1" hangingPunct="1"/>
            <a:r>
              <a:rPr lang="cs-CZ"/>
              <a:t>JEDNOTLIVÉ FORMY SOUDNÍCH ROZHODNUTÍ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CCC50-39C0-4E6A-9FCE-9820D4FA5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</a:t>
            </a:r>
          </a:p>
        </p:txBody>
      </p:sp>
    </p:spTree>
    <p:extLst>
      <p:ext uri="{BB962C8B-B14F-4D97-AF65-F5344CB8AC3E}">
        <p14:creationId xmlns:p14="http://schemas.microsoft.com/office/powerpoint/2010/main" val="1115777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/>
              <a:t>ROZSUDEK (§ 152 a násl. OSŘ)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273050" indent="-273050" eaLnBrk="1" hangingPunct="1"/>
            <a:r>
              <a:rPr lang="cs-CZ" dirty="0"/>
              <a:t>Rozsudkem se </a:t>
            </a:r>
            <a:r>
              <a:rPr lang="cs-CZ" b="1" dirty="0"/>
              <a:t>rozhoduje ve věci samé </a:t>
            </a:r>
            <a:endParaRPr lang="cs-CZ" dirty="0"/>
          </a:p>
          <a:p>
            <a:pPr marL="273050" indent="-273050" eaLnBrk="1" hangingPunct="1"/>
            <a:r>
              <a:rPr lang="cs-CZ" dirty="0"/>
              <a:t>Vyhlašuje se </a:t>
            </a:r>
            <a:r>
              <a:rPr lang="cs-CZ" b="1" dirty="0"/>
              <a:t>vždy veřejně</a:t>
            </a:r>
          </a:p>
          <a:p>
            <a:pPr marL="273050" indent="-273050" eaLnBrk="1" hangingPunct="1"/>
            <a:r>
              <a:rPr lang="cs-CZ" dirty="0"/>
              <a:t>Soud rozhoduje obvykle</a:t>
            </a:r>
            <a:r>
              <a:rPr lang="cs-CZ" b="1" dirty="0"/>
              <a:t> na základě zjištěného skutkového stavu </a:t>
            </a:r>
          </a:p>
          <a:p>
            <a:pPr marL="273050" indent="-273050" eaLnBrk="1" hangingPunct="1"/>
            <a:endParaRPr lang="cs-CZ" b="1" dirty="0"/>
          </a:p>
          <a:p>
            <a:pPr marL="273050" indent="-273050" eaLnBrk="1" hangingPunct="1"/>
            <a:r>
              <a:rPr lang="cs-CZ" b="1" dirty="0"/>
              <a:t>Dle § 154 OSŘ je pro rozsudek rozhodující stav v době jeho vyhlášení – jak chápat?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rozsudku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Jde o meritorní rozhodnutí (rozhodnutí ve věci samé); výjimečně se ve věci samé rozhoduje usnesením (např. v řízení o žalobě na ochranu držby – srov. § 180 odst. 1 o. s. ř.).</a:t>
            </a:r>
          </a:p>
          <a:p>
            <a:pPr algn="just"/>
            <a:r>
              <a:rPr lang="cs-CZ" dirty="0"/>
              <a:t>Věcí samou se rozumí nárok a případně jeho příslušenství, o kterém má být rozhodnuto.</a:t>
            </a:r>
          </a:p>
          <a:p>
            <a:pPr algn="just"/>
            <a:r>
              <a:rPr lang="cs-CZ" dirty="0"/>
              <a:t>Rozhodnutí o nákladech řízení, vylovení předběžné vykonatelnosti, stanovení lhůty k plnění, o předběžném opatření apod. není rozhodnutím ve věci samé.</a:t>
            </a:r>
          </a:p>
          <a:p>
            <a:pPr algn="just"/>
            <a:r>
              <a:rPr lang="cs-CZ" dirty="0"/>
              <a:t>Rozhodnutí, kterým se řízení končí, nemusí být vždy meritorní rozhodnutí.</a:t>
            </a:r>
          </a:p>
          <a:p>
            <a:pPr algn="just"/>
            <a:r>
              <a:rPr lang="cs-CZ" dirty="0"/>
              <a:t>Vyhlašuje se „jménem republiky“ a vždy veřejně (§ 156 odst. 1 o. s. ř.).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994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Náležitosti písemného vyhotovení rozhodnutí:</a:t>
            </a:r>
          </a:p>
          <a:p>
            <a:pPr lvl="1" eaLnBrk="1" hangingPunct="1"/>
            <a:r>
              <a:rPr lang="cs-CZ" altLang="cs-CZ"/>
              <a:t>záhlaví</a:t>
            </a:r>
          </a:p>
          <a:p>
            <a:pPr lvl="1" eaLnBrk="1" hangingPunct="1"/>
            <a:r>
              <a:rPr lang="cs-CZ" altLang="cs-CZ"/>
              <a:t>výrok</a:t>
            </a:r>
          </a:p>
          <a:p>
            <a:pPr lvl="1" eaLnBrk="1" hangingPunct="1"/>
            <a:r>
              <a:rPr lang="cs-CZ" altLang="cs-CZ"/>
              <a:t>odůvodnění</a:t>
            </a:r>
          </a:p>
          <a:p>
            <a:pPr lvl="1" eaLnBrk="1" hangingPunct="1"/>
            <a:r>
              <a:rPr lang="cs-CZ" altLang="cs-CZ"/>
              <a:t>poučení</a:t>
            </a:r>
          </a:p>
          <a:p>
            <a:pPr lvl="1" eaLnBrk="1" hangingPunct="1"/>
            <a:r>
              <a:rPr lang="cs-CZ" altLang="cs-CZ"/>
              <a:t>den a místo vyhlášení rozsudku</a:t>
            </a:r>
          </a:p>
          <a:p>
            <a:pPr lvl="1" eaLnBrk="1" hangingPunct="1"/>
            <a:r>
              <a:rPr lang="cs-CZ" altLang="cs-CZ"/>
              <a:t>podpis předsedy senátu nebo samosoudce</a:t>
            </a:r>
          </a:p>
          <a:p>
            <a:pPr lvl="1"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Písemné vyhotovení soudního rozhodnutí</a:t>
            </a:r>
          </a:p>
        </p:txBody>
      </p:sp>
    </p:spTree>
    <p:extLst>
      <p:ext uri="{BB962C8B-B14F-4D97-AF65-F5344CB8AC3E}">
        <p14:creationId xmlns:p14="http://schemas.microsoft.com/office/powerpoint/2010/main" val="35665052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CDF13-A06D-4712-A7EE-ED2E43E0E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Usnesení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E09DF9-7E72-4BBB-ABDA-2C6BC6B75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0446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/>
              <a:t>USNESENÍ (§ 167 a násl. OSŘ)</a:t>
            </a:r>
          </a:p>
        </p:txBody>
      </p:sp>
      <p:sp>
        <p:nvSpPr>
          <p:cNvPr id="40962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273050" indent="-273050" eaLnBrk="1" hangingPunct="1"/>
            <a:r>
              <a:rPr lang="cs-CZ" dirty="0"/>
              <a:t>Zpravidla se touto formou rozhoduje o </a:t>
            </a:r>
            <a:r>
              <a:rPr lang="cs-CZ" b="1" dirty="0"/>
              <a:t>procesních otázkách</a:t>
            </a:r>
          </a:p>
          <a:p>
            <a:pPr marL="273050" indent="-273050" eaLnBrk="1" hangingPunct="1"/>
            <a:endParaRPr lang="cs-CZ" b="1" dirty="0"/>
          </a:p>
          <a:p>
            <a:pPr marL="273050" indent="-273050" eaLnBrk="1" hangingPunct="1"/>
            <a:r>
              <a:rPr lang="cs-CZ" dirty="0"/>
              <a:t>Zákon může stanovit, že usnesením se rozhodne i meritorně – např. v řízení o pozůstalosti</a:t>
            </a:r>
          </a:p>
          <a:p>
            <a:pPr marL="273050" indent="-273050" eaLnBrk="1" hangingPunct="1"/>
            <a:endParaRPr lang="cs-CZ" dirty="0"/>
          </a:p>
          <a:p>
            <a:pPr marL="273050" indent="-273050" eaLnBrk="1" hangingPunct="1"/>
            <a:r>
              <a:rPr lang="cs-CZ" dirty="0"/>
              <a:t>Pokud není speciální právní úprava – použije se přiměřeně úprava pro rozsudek</a:t>
            </a:r>
          </a:p>
          <a:p>
            <a:pPr marL="273050" indent="-273050" eaLnBrk="1" hangingPunct="1"/>
            <a:endParaRPr lang="cs-CZ" dirty="0"/>
          </a:p>
          <a:p>
            <a:pPr marL="273050" indent="-273050" eaLnBrk="1" hangingPunct="1"/>
            <a:r>
              <a:rPr lang="cs-CZ" dirty="0"/>
              <a:t>Usnesením se rozhoduje např.:</a:t>
            </a:r>
          </a:p>
          <a:p>
            <a:pPr marL="273050" indent="-273050" eaLnBrk="1" hangingPunct="1">
              <a:buFont typeface="Arial" charset="0"/>
              <a:buNone/>
            </a:pPr>
            <a:r>
              <a:rPr lang="cs-CZ" dirty="0"/>
              <a:t>	při zastavení řízení, odmítnutí návrhu, o smíru, věci, které se týkají vedení řízení </a:t>
            </a:r>
          </a:p>
          <a:p>
            <a:pPr marL="273050" indent="-273050" eaLnBrk="1" hangingPunct="1"/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2A0EF-E95B-4E05-A561-7D5FB70F0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rozkazy</a:t>
            </a:r>
          </a:p>
        </p:txBody>
      </p:sp>
    </p:spTree>
    <p:extLst>
      <p:ext uri="{BB962C8B-B14F-4D97-AF65-F5344CB8AC3E}">
        <p14:creationId xmlns:p14="http://schemas.microsoft.com/office/powerpoint/2010/main" val="24705057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cs-CZ"/>
              <a:t>PLATEBNÍ ROZKAZ (§ 172 a násl. OSŘ)</a:t>
            </a:r>
          </a:p>
        </p:txBody>
      </p:sp>
      <p:sp>
        <p:nvSpPr>
          <p:cNvPr id="41986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273050" indent="-273050" eaLnBrk="1" hangingPunct="1"/>
            <a:r>
              <a:rPr lang="cs-CZ" b="1"/>
              <a:t>Rozhodnutí ve věci samé</a:t>
            </a:r>
          </a:p>
          <a:p>
            <a:pPr marL="273050" indent="-273050" eaLnBrk="1" hangingPunct="1"/>
            <a:r>
              <a:rPr lang="cs-CZ"/>
              <a:t>Podmínky pro vydání - § 172 OSŘ </a:t>
            </a:r>
          </a:p>
          <a:p>
            <a:pPr marL="273050" indent="-273050" eaLnBrk="1" hangingPunct="1"/>
            <a:r>
              <a:rPr lang="cs-CZ"/>
              <a:t>Platební rozkaz musí být řádně doručen do vlastních rukou.</a:t>
            </a:r>
          </a:p>
          <a:p>
            <a:pPr marL="273050" indent="-273050" eaLnBrk="1" hangingPunct="1"/>
            <a:r>
              <a:rPr lang="cs-CZ"/>
              <a:t>Není možné podat odvolání, ale obranou je tzv. </a:t>
            </a:r>
            <a:r>
              <a:rPr lang="cs-CZ" b="1"/>
              <a:t>odpor</a:t>
            </a:r>
          </a:p>
          <a:p>
            <a:pPr marL="273050" indent="-273050" eaLnBrk="1" hangingPunct="1">
              <a:buFont typeface="Arial" charset="0"/>
              <a:buNone/>
            </a:pPr>
            <a:r>
              <a:rPr lang="cs-CZ" b="1"/>
              <a:t>	</a:t>
            </a:r>
            <a:r>
              <a:rPr lang="cs-CZ"/>
              <a:t>(Odvolání jen k výroku o nákladech řízení)</a:t>
            </a:r>
          </a:p>
          <a:p>
            <a:pPr marL="273050" indent="-273050" eaLnBrk="1" hangingPunct="1"/>
            <a:endParaRPr lang="cs-CZ"/>
          </a:p>
          <a:p>
            <a:pPr marL="273050" indent="-273050" eaLnBrk="1" hangingPunct="1"/>
            <a:endParaRPr lang="cs-CZ" b="1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cs-CZ"/>
              <a:t>ELEKTRONICKÝ PLATEBNÍ ROZKAZ (§ 174a OSŘ)</a:t>
            </a:r>
          </a:p>
        </p:txBody>
      </p:sp>
      <p:sp>
        <p:nvSpPr>
          <p:cNvPr id="43010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273050" indent="-273050" eaLnBrk="1" hangingPunct="1"/>
            <a:r>
              <a:rPr lang="cs-CZ"/>
              <a:t>Jedná se o platební rozkaz, kdy</a:t>
            </a:r>
          </a:p>
          <a:p>
            <a:pPr lvl="1" eaLnBrk="1" hangingPunct="1"/>
            <a:r>
              <a:rPr lang="cs-CZ"/>
              <a:t> návrh na jeho vydání byl podán na </a:t>
            </a:r>
            <a:r>
              <a:rPr lang="cs-CZ" b="1"/>
              <a:t>elektronickém formuláři</a:t>
            </a:r>
            <a:r>
              <a:rPr lang="cs-CZ"/>
              <a:t> podepsaným zaručeným elektronickým podpisem</a:t>
            </a:r>
          </a:p>
          <a:p>
            <a:pPr lvl="1" eaLnBrk="1" hangingPunct="1"/>
            <a:r>
              <a:rPr lang="cs-CZ"/>
              <a:t>Týká se peněžitého plnění do max. </a:t>
            </a:r>
            <a:r>
              <a:rPr lang="cs-CZ" b="1"/>
              <a:t>výšky 1000 000 Kč.</a:t>
            </a:r>
          </a:p>
          <a:p>
            <a:pPr lvl="1" eaLnBrk="1" hangingPunct="1"/>
            <a:endParaRPr lang="cs-CZ" b="1"/>
          </a:p>
          <a:p>
            <a:pPr marL="273050" indent="-273050" eaLnBrk="1" hangingPunct="1"/>
            <a:r>
              <a:rPr lang="cs-CZ"/>
              <a:t>Možnost využít právní úpravu platebního rozkazu</a:t>
            </a:r>
          </a:p>
          <a:p>
            <a:pPr lvl="1"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Soudní rozhodnutí – základní členění III.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Dle subjektu, který rozhodnutí vydává</a:t>
            </a:r>
          </a:p>
          <a:p>
            <a:pPr lvl="1" eaLnBrk="1" hangingPunct="1"/>
            <a:r>
              <a:rPr lang="cs-CZ" dirty="0"/>
              <a:t>Rozhodnutí soudu I. stupně</a:t>
            </a:r>
          </a:p>
          <a:p>
            <a:pPr lvl="1" eaLnBrk="1" hangingPunct="1"/>
            <a:endParaRPr lang="cs-CZ" dirty="0"/>
          </a:p>
          <a:p>
            <a:pPr lvl="1" eaLnBrk="1" hangingPunct="1"/>
            <a:r>
              <a:rPr lang="cs-CZ" dirty="0"/>
              <a:t>Rozhodnutí soudu II. stupně </a:t>
            </a:r>
          </a:p>
          <a:p>
            <a:pPr eaLnBrk="1" hangingPunct="1"/>
            <a:endParaRPr lang="cs-CZ" dirty="0">
              <a:solidFill>
                <a:srgbClr val="000000"/>
              </a:solidFill>
            </a:endParaRPr>
          </a:p>
          <a:p>
            <a:pPr eaLnBrk="1" hangingPunct="1"/>
            <a:r>
              <a:rPr lang="cs-CZ" dirty="0">
                <a:solidFill>
                  <a:schemeClr val="tx1">
                    <a:lumMod val="95000"/>
                  </a:schemeClr>
                </a:solidFill>
              </a:rPr>
              <a:t>Dle subjektu, který rozhodnutí vydává</a:t>
            </a:r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charset="0"/>
              </a:rPr>
              <a:t> </a:t>
            </a:r>
            <a:r>
              <a:rPr lang="cs-CZ" dirty="0">
                <a:solidFill>
                  <a:schemeClr val="tx1">
                    <a:lumMod val="95000"/>
                  </a:schemeClr>
                </a:solidFill>
              </a:rPr>
              <a:t>(jeho složení)</a:t>
            </a:r>
          </a:p>
          <a:p>
            <a:pPr lvl="1" eaLnBrk="1" hangingPunct="1"/>
            <a:r>
              <a:rPr lang="cs-CZ" dirty="0">
                <a:solidFill>
                  <a:schemeClr val="tx1">
                    <a:lumMod val="95000"/>
                  </a:schemeClr>
                </a:solidFill>
              </a:rPr>
              <a:t>Samosoudce</a:t>
            </a:r>
          </a:p>
          <a:p>
            <a:pPr lvl="1" eaLnBrk="1" hangingPunct="1"/>
            <a:r>
              <a:rPr lang="cs-CZ" dirty="0">
                <a:solidFill>
                  <a:schemeClr val="tx1">
                    <a:lumMod val="95000"/>
                  </a:schemeClr>
                </a:solidFill>
              </a:rPr>
              <a:t>Senát</a:t>
            </a:r>
          </a:p>
          <a:p>
            <a:pPr lvl="1" eaLnBrk="1" hangingPunct="1"/>
            <a:r>
              <a:rPr lang="cs-CZ" dirty="0">
                <a:solidFill>
                  <a:schemeClr val="tx1">
                    <a:lumMod val="95000"/>
                  </a:schemeClr>
                </a:solidFill>
              </a:rPr>
              <a:t>Jiná osoba</a:t>
            </a:r>
          </a:p>
          <a:p>
            <a:pPr lvl="1" eaLnBrk="1" hangingPunct="1">
              <a:buFont typeface="Arial" charset="0"/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cs-CZ"/>
              <a:t>SMĚNEČNÝ (NEBO ŠEKOVÝ) PLATEBNÍ ROZKAZ (§ 175 OSŘ)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273050" indent="-273050" eaLnBrk="1" hangingPunct="1"/>
            <a:r>
              <a:rPr lang="cs-CZ"/>
              <a:t>Nutné předložit </a:t>
            </a:r>
            <a:r>
              <a:rPr lang="cs-CZ" b="1"/>
              <a:t>v prvopisu směnku (nebo šek)</a:t>
            </a:r>
            <a:endParaRPr lang="cs-CZ"/>
          </a:p>
          <a:p>
            <a:pPr marL="273050" indent="-273050" eaLnBrk="1" hangingPunct="1"/>
            <a:r>
              <a:rPr lang="cs-CZ"/>
              <a:t>Vydání nutné navrhnout</a:t>
            </a:r>
          </a:p>
          <a:p>
            <a:pPr marL="273050" indent="-273050" eaLnBrk="1" hangingPunct="1"/>
            <a:r>
              <a:rPr lang="cs-CZ"/>
              <a:t>Požadovaná částka má </a:t>
            </a:r>
            <a:r>
              <a:rPr lang="cs-CZ" b="1"/>
              <a:t>být zaplacena do 15 dnů</a:t>
            </a:r>
            <a:endParaRPr lang="cs-CZ"/>
          </a:p>
          <a:p>
            <a:pPr marL="273050" indent="-273050" eaLnBrk="1" hangingPunct="1"/>
            <a:r>
              <a:rPr lang="cs-CZ" b="1"/>
              <a:t>Obrana –</a:t>
            </a:r>
            <a:r>
              <a:rPr lang="cs-CZ"/>
              <a:t> </a:t>
            </a:r>
            <a:r>
              <a:rPr lang="cs-CZ" b="1"/>
              <a:t>Námitky</a:t>
            </a:r>
            <a:r>
              <a:rPr lang="cs-CZ"/>
              <a:t>, které musí být odůvodněné </a:t>
            </a:r>
          </a:p>
          <a:p>
            <a:pPr lvl="1" eaLnBrk="1" hangingPunct="1"/>
            <a:r>
              <a:rPr lang="cs-CZ"/>
              <a:t>Neruší se směnečný platební rozkaz, ale soud nařídí jednání ohledně námitek</a:t>
            </a:r>
          </a:p>
          <a:p>
            <a:pPr marL="273050" indent="-273050" eaLnBrk="1" hangingPunct="1"/>
            <a:r>
              <a:rPr lang="cs-CZ" b="1"/>
              <a:t>Odvolání –</a:t>
            </a:r>
            <a:r>
              <a:rPr lang="cs-CZ"/>
              <a:t> pouze proti výroku o nákladech řízení </a:t>
            </a:r>
          </a:p>
          <a:p>
            <a:pPr lvl="1"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3511550"/>
          </a:xfrm>
        </p:spPr>
        <p:txBody>
          <a:bodyPr anchor="b"/>
          <a:lstStyle/>
          <a:p>
            <a:pPr eaLnBrk="1" hangingPunct="1"/>
            <a:r>
              <a:rPr lang="cs-CZ"/>
              <a:t>DĚKUJI ZA POZORNOST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Soudní rozhodnutí – základní členění IV.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Dle formy soudního rozhodnutí</a:t>
            </a:r>
          </a:p>
          <a:p>
            <a:pPr eaLnBrk="1" hangingPunct="1"/>
            <a:endParaRPr lang="cs-CZ" dirty="0"/>
          </a:p>
          <a:p>
            <a:pPr lvl="1" eaLnBrk="1" hangingPunct="1"/>
            <a:r>
              <a:rPr lang="cs-CZ" dirty="0"/>
              <a:t>Rozsudek</a:t>
            </a:r>
          </a:p>
          <a:p>
            <a:pPr lvl="1" eaLnBrk="1" hangingPunct="1"/>
            <a:r>
              <a:rPr lang="cs-CZ" dirty="0"/>
              <a:t>Usnesení</a:t>
            </a:r>
          </a:p>
          <a:p>
            <a:pPr lvl="1" eaLnBrk="1" hangingPunct="1"/>
            <a:r>
              <a:rPr lang="cs-CZ" dirty="0"/>
              <a:t>Platební rozkaz</a:t>
            </a:r>
          </a:p>
          <a:p>
            <a:pPr lvl="1" eaLnBrk="1" hangingPunct="1"/>
            <a:endParaRPr lang="cs-CZ" dirty="0"/>
          </a:p>
          <a:p>
            <a:pPr lvl="2"/>
            <a:r>
              <a:rPr lang="cs-CZ" dirty="0"/>
              <a:t>Směnečný(šekový) platební rozkaz</a:t>
            </a:r>
          </a:p>
          <a:p>
            <a:pPr lvl="2"/>
            <a:r>
              <a:rPr lang="cs-CZ" dirty="0"/>
              <a:t>Elektronický platební rozkaz</a:t>
            </a:r>
          </a:p>
          <a:p>
            <a:pPr lvl="2"/>
            <a:r>
              <a:rPr lang="cs-CZ" dirty="0"/>
              <a:t>Evropský platební rozkaz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Soudní rozhodnutí – Rozsudek -členění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Dle obsahu výroku:</a:t>
            </a:r>
          </a:p>
          <a:p>
            <a:pPr eaLnBrk="1" hangingPunct="1"/>
            <a:endParaRPr lang="cs-CZ"/>
          </a:p>
          <a:p>
            <a:pPr lvl="1" eaLnBrk="1" hangingPunct="1"/>
            <a:r>
              <a:rPr lang="cs-CZ"/>
              <a:t>Statusové</a:t>
            </a:r>
          </a:p>
          <a:p>
            <a:pPr lvl="1" eaLnBrk="1" hangingPunct="1"/>
            <a:r>
              <a:rPr lang="cs-CZ"/>
              <a:t>Určovací</a:t>
            </a:r>
          </a:p>
          <a:p>
            <a:pPr lvl="1" eaLnBrk="1" hangingPunct="1"/>
            <a:r>
              <a:rPr lang="cs-CZ"/>
              <a:t>Na plnění</a:t>
            </a:r>
          </a:p>
          <a:p>
            <a:pPr lvl="1" eaLnBrk="1" hangingPunct="1"/>
            <a:r>
              <a:rPr lang="cs-CZ"/>
              <a:t>Nahrazující projev vůle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Ukládají povinnost k plnění</a:t>
            </a:r>
          </a:p>
          <a:p>
            <a:pPr lvl="1" eaLnBrk="1" hangingPunct="1"/>
            <a:r>
              <a:rPr lang="cs-CZ" altLang="cs-CZ"/>
              <a:t>peněžitému</a:t>
            </a:r>
          </a:p>
          <a:p>
            <a:pPr lvl="1" eaLnBrk="1" hangingPunct="1"/>
            <a:r>
              <a:rPr lang="cs-CZ" altLang="cs-CZ"/>
              <a:t>nepeněžitému</a:t>
            </a:r>
          </a:p>
          <a:p>
            <a:pPr eaLnBrk="1" hangingPunct="1"/>
            <a:r>
              <a:rPr lang="cs-CZ" altLang="cs-CZ"/>
              <a:t>Jsou exekučním titulem</a:t>
            </a:r>
          </a:p>
          <a:p>
            <a:pPr eaLnBrk="1" hangingPunct="1"/>
            <a:r>
              <a:rPr lang="cs-CZ" altLang="cs-CZ"/>
              <a:t>Deklaratorní povaha</a:t>
            </a:r>
          </a:p>
        </p:txBody>
      </p:sp>
      <p:sp>
        <p:nvSpPr>
          <p:cNvPr id="1536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Rozsudky na plnění</a:t>
            </a:r>
          </a:p>
        </p:txBody>
      </p:sp>
    </p:spTree>
    <p:extLst>
      <p:ext uri="{BB962C8B-B14F-4D97-AF65-F5344CB8AC3E}">
        <p14:creationId xmlns:p14="http://schemas.microsoft.com/office/powerpoint/2010/main" val="608281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Určení existence nebo neexistence určitého práva (právního vztahu)</a:t>
            </a:r>
          </a:p>
          <a:p>
            <a:pPr lvl="1" eaLnBrk="1" hangingPunct="1"/>
            <a:r>
              <a:rPr lang="cs-CZ" altLang="cs-CZ"/>
              <a:t>pozitivní určovací rozsudky</a:t>
            </a:r>
          </a:p>
          <a:p>
            <a:pPr lvl="1" eaLnBrk="1" hangingPunct="1"/>
            <a:r>
              <a:rPr lang="cs-CZ" altLang="cs-CZ"/>
              <a:t>negativní určovací rozsudky</a:t>
            </a:r>
          </a:p>
          <a:p>
            <a:pPr eaLnBrk="1" hangingPunct="1"/>
            <a:r>
              <a:rPr lang="cs-CZ" altLang="cs-CZ"/>
              <a:t>Předpokládají existenci naléhavého právního zájmu</a:t>
            </a:r>
          </a:p>
          <a:p>
            <a:pPr eaLnBrk="1" hangingPunct="1"/>
            <a:r>
              <a:rPr lang="cs-CZ" altLang="cs-CZ"/>
              <a:t>Mají deklaratorní povahu</a:t>
            </a:r>
          </a:p>
        </p:txBody>
      </p:sp>
      <p:sp>
        <p:nvSpPr>
          <p:cNvPr id="1638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Určovací rozsudky</a:t>
            </a:r>
          </a:p>
        </p:txBody>
      </p:sp>
    </p:spTree>
    <p:extLst>
      <p:ext uri="{BB962C8B-B14F-4D97-AF65-F5344CB8AC3E}">
        <p14:creationId xmlns:p14="http://schemas.microsoft.com/office/powerpoint/2010/main" val="1700427601"/>
      </p:ext>
    </p:extLst>
  </p:cSld>
  <p:clrMapOvr>
    <a:masterClrMapping/>
  </p:clrMapOvr>
</p:sld>
</file>

<file path=ppt/theme/theme1.xml><?xml version="1.0" encoding="utf-8"?>
<a:theme xmlns:a="http://schemas.openxmlformats.org/drawingml/2006/main" name="Hloubka">
  <a:themeElements>
    <a:clrScheme name="Hlou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loubk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TM04033923[[fn=Hloubka]]</Template>
  <TotalTime>1627</TotalTime>
  <Words>2343</Words>
  <Application>Microsoft Office PowerPoint</Application>
  <PresentationFormat>Předvádění na obrazovce (4:3)</PresentationFormat>
  <Paragraphs>326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4" baseType="lpstr">
      <vt:lpstr>Arial</vt:lpstr>
      <vt:lpstr>Corbel</vt:lpstr>
      <vt:lpstr>Hloubka</vt:lpstr>
      <vt:lpstr>Soudní rozhodnutí</vt:lpstr>
      <vt:lpstr>Soudní rozhodnutí - pojem</vt:lpstr>
      <vt:lpstr>Soudní rozhodnutí – základní členění</vt:lpstr>
      <vt:lpstr>Soudní rozhodnutí – základní členění II.</vt:lpstr>
      <vt:lpstr>Soudní rozhodnutí – základní členění III.</vt:lpstr>
      <vt:lpstr>Soudní rozhodnutí – základní členění IV.</vt:lpstr>
      <vt:lpstr>Soudní rozhodnutí – Rozsudek -členění</vt:lpstr>
      <vt:lpstr>Rozsudky na plnění</vt:lpstr>
      <vt:lpstr>Určovací rozsudky</vt:lpstr>
      <vt:lpstr>Statusové rozsudky</vt:lpstr>
      <vt:lpstr>Rozsudek-  členění II.</vt:lpstr>
      <vt:lpstr>Vztah rozhodnutí soudu a předmětu řízení – základní východiska</vt:lpstr>
      <vt:lpstr>Rozsudek konečný</vt:lpstr>
      <vt:lpstr>Rozsudek částečný</vt:lpstr>
      <vt:lpstr>Rozsudek mezitímní</vt:lpstr>
      <vt:lpstr>Rozsudek - členění</vt:lpstr>
      <vt:lpstr>Kontradiktorní rozsudky</vt:lpstr>
      <vt:lpstr>Rozsudky pro zmeškání - předpoklady</vt:lpstr>
      <vt:lpstr>Následky zmeškání</vt:lpstr>
      <vt:lpstr>Rozsudek pro uznání</vt:lpstr>
      <vt:lpstr>Fikce uznání podle § 114b – předpoklady I.</vt:lpstr>
      <vt:lpstr>Fikce uznání podle § 114b – předpoklady II.</vt:lpstr>
      <vt:lpstr>Fikce uznání podle § 114c</vt:lpstr>
      <vt:lpstr>Fáze soudního rozhodnutí</vt:lpstr>
      <vt:lpstr>Fáze soudního rozhodnutí</vt:lpstr>
      <vt:lpstr>Vznik</vt:lpstr>
      <vt:lpstr>Vyhlášení</vt:lpstr>
      <vt:lpstr>Písemné vyhotovení</vt:lpstr>
      <vt:lpstr>Doručení</vt:lpstr>
      <vt:lpstr>Právní moc a vykonatelnost</vt:lpstr>
      <vt:lpstr>Právní moc – jednotlivé stránky</vt:lpstr>
      <vt:lpstr>FORMÁLNÍ STRÁNKA PRÁVNÍ MOCI</vt:lpstr>
      <vt:lpstr>MATERIÁLNÍ STRÁNKA PRÁVNÍ MOCI</vt:lpstr>
      <vt:lpstr>MATERIÁLNÍ STRÁNKA PRÁVNÍ MOCI</vt:lpstr>
      <vt:lpstr>Postup podle § 163 OSŘ</vt:lpstr>
      <vt:lpstr>Změna rozhodnutí podle § 164, 165</vt:lpstr>
      <vt:lpstr>Změna rozsudku podle § 166 OSŘ</vt:lpstr>
      <vt:lpstr>VYKONATELNOST SOUDNÍHO ROZHODNUTÍ</vt:lpstr>
      <vt:lpstr>Předběžná vykonatelnost</vt:lpstr>
      <vt:lpstr>JEDNOTLIVÉ FORMY SOUDNÍCH ROZHODNUTÍ</vt:lpstr>
      <vt:lpstr>Rozsudek</vt:lpstr>
      <vt:lpstr>ROZSUDEK (§ 152 a násl. OSŘ)</vt:lpstr>
      <vt:lpstr>Obecně k rozsudku</vt:lpstr>
      <vt:lpstr>Písemné vyhotovení soudního rozhodnutí</vt:lpstr>
      <vt:lpstr>Usnesení</vt:lpstr>
      <vt:lpstr>USNESENÍ (§ 167 a násl. OSŘ)</vt:lpstr>
      <vt:lpstr>Platební rozkazy</vt:lpstr>
      <vt:lpstr>PLATEBNÍ ROZKAZ (§ 172 a násl. OSŘ)</vt:lpstr>
      <vt:lpstr>ELEKTRONICKÝ PLATEBNÍ ROZKAZ (§ 174a OSŘ)</vt:lpstr>
      <vt:lpstr>SMĚNEČNÝ (NEBO ŠEKOVÝ) PLATEBNÍ ROZKAZ (§ 175 OSŘ)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Soudní rozhodnutí</dc:title>
  <dc:creator>Miloslav Hrdlička</dc:creator>
  <cp:lastModifiedBy>Miloslav Hrdlička</cp:lastModifiedBy>
  <cp:revision>30</cp:revision>
  <dcterms:created xsi:type="dcterms:W3CDTF">2014-09-24T14:03:13Z</dcterms:created>
  <dcterms:modified xsi:type="dcterms:W3CDTF">2021-10-01T06:25:10Z</dcterms:modified>
</cp:coreProperties>
</file>