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86" r:id="rId8"/>
    <p:sldId id="263" r:id="rId9"/>
    <p:sldId id="264" r:id="rId10"/>
    <p:sldId id="287" r:id="rId11"/>
    <p:sldId id="288" r:id="rId12"/>
    <p:sldId id="289" r:id="rId13"/>
    <p:sldId id="290" r:id="rId14"/>
    <p:sldId id="291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4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96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05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4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1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30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14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76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34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9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75F2-5E36-4FC8-80D5-8C8B17BC8DDE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usiness.center.cz/business/pravo/zakony/trestni-zakonik/cast2h6d2.aspx" TargetMode="External"/><Relationship Id="rId2" Type="http://schemas.openxmlformats.org/officeDocument/2006/relationships/hyperlink" Target="http://business.center.cz/business/pravo/zakony/trestni-zakonik/cast2h6d1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siness.center.cz/business/pravo/zakony/trestni-zakonik/cast2h6d3.aspx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Základy finančního práva </a:t>
            </a:r>
            <a:r>
              <a:rPr lang="cs-CZ" b="1" dirty="0">
                <a:solidFill>
                  <a:srgbClr val="FF0000"/>
                </a:solidFill>
              </a:rPr>
              <a:t>Charakteristika finančního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Petr Mrkývka</a:t>
            </a:r>
          </a:p>
        </p:txBody>
      </p:sp>
    </p:spTree>
    <p:extLst>
      <p:ext uri="{BB962C8B-B14F-4D97-AF65-F5344CB8AC3E}">
        <p14:creationId xmlns:p14="http://schemas.microsoft.com/office/powerpoint/2010/main" val="2208782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Ad Předmět: Veřejná finanční činnost</a:t>
            </a:r>
          </a:p>
        </p:txBody>
      </p:sp>
      <p:sp>
        <p:nvSpPr>
          <p:cNvPr id="4301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7064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specifická činnosti státu, jiných veřejnoprávních korporací a od nich odvozených subjektů – </a:t>
            </a:r>
            <a:r>
              <a:rPr lang="cs-CZ" altLang="cs-CZ" sz="2400" b="1"/>
              <a:t>veřejný sektor.</a:t>
            </a:r>
            <a:r>
              <a:rPr lang="cs-CZ" altLang="cs-CZ" sz="2400"/>
              <a:t> </a:t>
            </a:r>
          </a:p>
          <a:p>
            <a:pPr eaLnBrk="1" hangingPunct="1"/>
            <a:r>
              <a:rPr lang="cs-CZ" altLang="cs-CZ" sz="2400"/>
              <a:t>účelová činnost, zaměřená na zajištění </a:t>
            </a:r>
            <a:r>
              <a:rPr lang="cs-CZ" altLang="cs-CZ" sz="2400" b="1"/>
              <a:t>materiálních podmínek </a:t>
            </a:r>
            <a:r>
              <a:rPr lang="cs-CZ" altLang="cs-CZ" sz="2400"/>
              <a:t>pro uskutečňování funkcí státu a veřejného sektoru, </a:t>
            </a:r>
            <a:r>
              <a:rPr lang="cs-CZ" altLang="cs-CZ" sz="2400" b="1"/>
              <a:t>materiálního základu </a:t>
            </a:r>
            <a:r>
              <a:rPr lang="cs-CZ" altLang="cs-CZ" sz="2400"/>
              <a:t>pro poskytování veřejných statků a v neposlední řadě </a:t>
            </a:r>
            <a:r>
              <a:rPr lang="cs-CZ" altLang="cs-CZ" sz="2400" b="1"/>
              <a:t>fungování peněžního systému </a:t>
            </a:r>
            <a:r>
              <a:rPr lang="cs-CZ" altLang="cs-CZ" sz="2400"/>
              <a:t>státu, jakož i </a:t>
            </a:r>
            <a:r>
              <a:rPr lang="cs-CZ" altLang="cs-CZ" sz="2400" b="1"/>
              <a:t>finančního trhu</a:t>
            </a:r>
          </a:p>
          <a:p>
            <a:pPr eaLnBrk="1" hangingPunct="1"/>
            <a:r>
              <a:rPr lang="cs-CZ" altLang="cs-CZ" sz="2400"/>
              <a:t>Vzájemná provázanost – dysfunkce</a:t>
            </a:r>
          </a:p>
          <a:p>
            <a:pPr eaLnBrk="1" hangingPunct="1"/>
            <a:r>
              <a:rPr lang="cs-CZ" altLang="cs-CZ" sz="240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1175499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b="1" dirty="0"/>
              <a:t>monetární činnost</a:t>
            </a:r>
            <a:r>
              <a:rPr lang="cs-CZ" sz="2000" dirty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000" b="1" dirty="0"/>
              <a:t>devizová činnost</a:t>
            </a:r>
            <a:r>
              <a:rPr lang="cs-CZ" sz="2000" dirty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000" b="1" dirty="0"/>
              <a:t>fondovní činnosti</a:t>
            </a:r>
            <a:r>
              <a:rPr lang="cs-CZ" sz="2000" dirty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425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/>
              <a:t>, mohou být na příklad:</a:t>
            </a:r>
          </a:p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kontrolní</a:t>
            </a:r>
            <a:r>
              <a:rPr lang="cs-CZ" altLang="cs-CZ" sz="2400" b="1"/>
              <a:t> činnosti</a:t>
            </a:r>
            <a:r>
              <a:rPr lang="cs-CZ" altLang="cs-CZ" sz="2400"/>
              <a:t>, 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dohledové </a:t>
            </a:r>
            <a:r>
              <a:rPr lang="cs-CZ" altLang="cs-CZ" sz="2400"/>
              <a:t>a jiné </a:t>
            </a:r>
            <a:r>
              <a:rPr lang="cs-CZ" altLang="cs-CZ" sz="2400" b="1"/>
              <a:t>činnosti</a:t>
            </a:r>
            <a:r>
              <a:rPr lang="cs-CZ" altLang="cs-CZ" sz="2400"/>
              <a:t> k zabezpečení fungování finančního trhu,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plánování</a:t>
            </a:r>
            <a:r>
              <a:rPr lang="cs-CZ" altLang="cs-CZ" sz="2400"/>
              <a:t>, včetně tvorby veřejných rozpočtů ve smyslu plánovacích dokumentů,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účetnictví</a:t>
            </a:r>
            <a:r>
              <a:rPr lang="cs-CZ" altLang="cs-CZ" sz="2400">
                <a:solidFill>
                  <a:srgbClr val="FF0000"/>
                </a:solidFill>
              </a:rPr>
              <a:t>,</a:t>
            </a:r>
            <a:r>
              <a:rPr lang="cs-CZ" altLang="cs-CZ" sz="2400"/>
              <a:t> včetně bilancování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statistika</a:t>
            </a:r>
            <a:r>
              <a:rPr lang="cs-CZ" altLang="cs-CZ" sz="240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687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k předmětu a východisko k metodě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se uskutečňuje v různorodém společenském a právním prostředí</a:t>
            </a:r>
          </a:p>
          <a:p>
            <a:r>
              <a:rPr lang="cs-CZ" dirty="0" err="1"/>
              <a:t>Akcesorická</a:t>
            </a:r>
            <a:r>
              <a:rPr lang="cs-CZ" dirty="0"/>
              <a:t> povaha předmětu regulace finančního práva = koexistence s chováním regulovaným jiným odvětvím, podmínka existence, realizace, zániku …</a:t>
            </a:r>
          </a:p>
          <a:p>
            <a:r>
              <a:rPr lang="cs-CZ" dirty="0"/>
              <a:t>Široká škála předmětu regulace FP</a:t>
            </a:r>
          </a:p>
          <a:p>
            <a:r>
              <a:rPr lang="cs-CZ" dirty="0"/>
              <a:t>Uplatnění řady specifických nástrojů regulace podle prostředí realizace veřejné finanční činnosti</a:t>
            </a:r>
          </a:p>
        </p:txBody>
      </p:sp>
    </p:spTree>
    <p:extLst>
      <p:ext uri="{BB962C8B-B14F-4D97-AF65-F5344CB8AC3E}">
        <p14:creationId xmlns:p14="http://schemas.microsoft.com/office/powerpoint/2010/main" val="82941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Metoda právní regulace - obecně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Odpověď na otázku: „Jak se uskutečňuje regulace toho, co je předmětem regulace“</a:t>
            </a:r>
          </a:p>
          <a:p>
            <a:pPr eaLnBrk="1" hangingPunct="1"/>
            <a:r>
              <a:rPr lang="cs-CZ" altLang="cs-CZ"/>
              <a:t>Souvislost mezi předmětem (účelem) regulace a metodou</a:t>
            </a:r>
          </a:p>
          <a:p>
            <a:pPr eaLnBrk="1" hangingPunct="1"/>
            <a:r>
              <a:rPr lang="cs-CZ" altLang="cs-CZ"/>
              <a:t>Jakým způsobem se určuje obsah – práva a povinnosti – účastníků daných vztahů</a:t>
            </a:r>
          </a:p>
        </p:txBody>
      </p:sp>
    </p:spTree>
    <p:extLst>
      <p:ext uri="{BB962C8B-B14F-4D97-AF65-F5344CB8AC3E}">
        <p14:creationId xmlns:p14="http://schemas.microsoft.com/office/powerpoint/2010/main" val="2581123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Specifika metody ve finančním právu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Vychází z charakteru předmětu právní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Veřejnoprávní charakter účelu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Atributivní podíl veřejné moci (veř.správa)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Převažující mocenský charakter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Samostatná konkretizace finančně právních povinností („autoaplikace“)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Finančně právní akt (normativní, individuální)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Imperativní charakter právní regulace (charakter norem)</a:t>
            </a:r>
          </a:p>
        </p:txBody>
      </p:sp>
    </p:spTree>
    <p:extLst>
      <p:ext uri="{BB962C8B-B14F-4D97-AF65-F5344CB8AC3E}">
        <p14:creationId xmlns:p14="http://schemas.microsoft.com/office/powerpoint/2010/main" val="2371421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Rysy metody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Převažující veřejnoprávní charakter</a:t>
            </a:r>
          </a:p>
          <a:p>
            <a:pPr eaLnBrk="1" hangingPunct="1"/>
            <a:r>
              <a:rPr lang="cs-CZ" altLang="cs-CZ"/>
              <a:t>Základ v administrativněprávní metodě</a:t>
            </a:r>
          </a:p>
          <a:p>
            <a:pPr eaLnBrk="1" hangingPunct="1"/>
            <a:r>
              <a:rPr lang="cs-CZ" altLang="cs-CZ"/>
              <a:t>Modifikace užitím soukromoprávních prvků, nástrojů ekonomického působení (%)</a:t>
            </a:r>
          </a:p>
          <a:p>
            <a:pPr eaLnBrk="1" hangingPunct="1"/>
            <a:r>
              <a:rPr lang="cs-CZ" altLang="cs-CZ"/>
              <a:t>Specifika v rámci subsystémů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127715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Vyšší míra vzájemných vazeb právních norem tvořících danou výseč práva </a:t>
            </a:r>
          </a:p>
          <a:p>
            <a:pPr eaLnBrk="1" hangingPunct="1"/>
            <a:r>
              <a:rPr lang="cs-CZ" altLang="cs-CZ"/>
              <a:t>Relativní autonomie daného souboru právních norem vůči normám jiných odvětví</a:t>
            </a:r>
          </a:p>
        </p:txBody>
      </p:sp>
    </p:spTree>
    <p:extLst>
      <p:ext uri="{BB962C8B-B14F-4D97-AF65-F5344CB8AC3E}">
        <p14:creationId xmlns:p14="http://schemas.microsoft.com/office/powerpoint/2010/main" val="3531252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2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>
                <a:solidFill>
                  <a:srgbClr val="CC3300"/>
                </a:solidFill>
              </a:rPr>
              <a:t>Vnitřní systémová soudržnost </a:t>
            </a:r>
            <a:r>
              <a:rPr lang="cs-CZ" altLang="cs-CZ" sz="3600" dirty="0"/>
              <a:t>– systém finančního práva</a:t>
            </a:r>
            <a:endParaRPr lang="cs-CZ" altLang="cs-CZ" sz="3600" dirty="0">
              <a:solidFill>
                <a:srgbClr val="CC3300"/>
              </a:solidFill>
            </a:endParaRPr>
          </a:p>
          <a:p>
            <a:pPr eaLnBrk="1" hangingPunct="1"/>
            <a:r>
              <a:rPr lang="cs-CZ" altLang="cs-CZ" sz="3600" dirty="0">
                <a:solidFill>
                  <a:srgbClr val="CC3300"/>
                </a:solidFill>
              </a:rPr>
              <a:t>Vnější systémová soudržnost </a:t>
            </a:r>
            <a:r>
              <a:rPr lang="cs-CZ" altLang="cs-CZ" sz="3600" dirty="0"/>
              <a:t>– vztahy k ostatním právním odvětvím</a:t>
            </a:r>
            <a:endParaRPr lang="cs-CZ" altLang="cs-CZ" sz="36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8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Charakteristika finančního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/>
              <a:t>Veřejnoprávní povaha: teorie zájmová, mocenská, organická ad.</a:t>
            </a:r>
          </a:p>
          <a:p>
            <a:pPr eaLnBrk="1" hangingPunct="1">
              <a:defRPr/>
            </a:pPr>
            <a:r>
              <a:rPr lang="cs-CZ" sz="3600" dirty="0"/>
              <a:t>Hybridní hraniční povaha</a:t>
            </a:r>
          </a:p>
          <a:p>
            <a:pPr eaLnBrk="1" hangingPunct="1">
              <a:defRPr/>
            </a:pPr>
            <a:r>
              <a:rPr lang="cs-CZ" sz="3600" dirty="0"/>
              <a:t>Charakter předmětu právní regulace, subjektů a metody regulace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dirty="0"/>
              <a:t>: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394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Systémová soudržnost právních norem </a:t>
            </a:r>
            <a:r>
              <a:rPr lang="cs-CZ" altLang="cs-CZ" sz="3200" dirty="0"/>
              <a:t>– 3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Subsystémy finančního práva</a:t>
            </a:r>
          </a:p>
          <a:p>
            <a:pPr eaLnBrk="1" hangingPunct="1"/>
            <a:r>
              <a:rPr lang="cs-CZ" altLang="cs-CZ" dirty="0"/>
              <a:t>Problém kodifikace = FP je nekodifikované, </a:t>
            </a:r>
            <a:r>
              <a:rPr lang="cs-CZ" altLang="cs-CZ" b="1" dirty="0"/>
              <a:t>inkorporované,</a:t>
            </a:r>
            <a:r>
              <a:rPr lang="cs-CZ" altLang="cs-CZ" dirty="0"/>
              <a:t> odvětví</a:t>
            </a:r>
          </a:p>
          <a:p>
            <a:pPr eaLnBrk="1" hangingPunct="1"/>
            <a:r>
              <a:rPr lang="cs-CZ" altLang="cs-CZ" b="1" dirty="0"/>
              <a:t>Kritéria </a:t>
            </a:r>
            <a:r>
              <a:rPr lang="cs-CZ" altLang="cs-CZ" dirty="0"/>
              <a:t>uspořádání finančního práva</a:t>
            </a:r>
          </a:p>
          <a:p>
            <a:pPr eaLnBrk="1" hangingPunct="1"/>
            <a:r>
              <a:rPr lang="cs-CZ" altLang="cs-CZ" dirty="0"/>
              <a:t>Problém </a:t>
            </a:r>
            <a:r>
              <a:rPr lang="cs-CZ" altLang="cs-CZ" b="1" dirty="0"/>
              <a:t>obecné části </a:t>
            </a:r>
            <a:r>
              <a:rPr lang="cs-CZ" altLang="cs-CZ" dirty="0"/>
              <a:t>a </a:t>
            </a:r>
            <a:r>
              <a:rPr lang="cs-CZ" altLang="cs-CZ" b="1" dirty="0"/>
              <a:t>zvláštní části </a:t>
            </a:r>
            <a:r>
              <a:rPr lang="cs-CZ" altLang="cs-CZ" dirty="0"/>
              <a:t>finančního práva</a:t>
            </a:r>
          </a:p>
          <a:p>
            <a:pPr eaLnBrk="1" hangingPunct="1"/>
            <a:r>
              <a:rPr lang="cs-CZ" altLang="cs-CZ" dirty="0"/>
              <a:t>Finanční právo </a:t>
            </a:r>
            <a:r>
              <a:rPr lang="cs-CZ" altLang="cs-CZ" b="1" dirty="0"/>
              <a:t>hmotné</a:t>
            </a:r>
            <a:r>
              <a:rPr lang="cs-CZ" altLang="cs-CZ" dirty="0"/>
              <a:t> a </a:t>
            </a:r>
            <a:r>
              <a:rPr lang="cs-CZ" altLang="cs-CZ" b="1" dirty="0"/>
              <a:t>procesní</a:t>
            </a:r>
          </a:p>
          <a:p>
            <a:pPr eaLnBrk="1" hangingPunct="1"/>
            <a:r>
              <a:rPr lang="cs-CZ" altLang="cs-CZ" dirty="0"/>
              <a:t>Finanční právo správní, trestní ….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Fiskální a nefiskální část finančního práva (jen z části sleduje charakter nakládání s peněžní masou)</a:t>
            </a:r>
          </a:p>
        </p:txBody>
      </p:sp>
    </p:spTree>
    <p:extLst>
      <p:ext uri="{BB962C8B-B14F-4D97-AF65-F5344CB8AC3E}">
        <p14:creationId xmlns:p14="http://schemas.microsoft.com/office/powerpoint/2010/main" val="3660004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Systémová soudržnost právních norem </a:t>
            </a:r>
            <a:r>
              <a:rPr lang="cs-CZ" altLang="cs-CZ" sz="3200" dirty="0"/>
              <a:t>– 4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Předmětové kritérium: 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sz="4400" dirty="0">
                <a:solidFill>
                  <a:srgbClr val="FF0000"/>
                </a:solidFill>
              </a:rPr>
              <a:t>FISKÁLNÍ ČÁST  </a:t>
            </a:r>
            <a:r>
              <a:rPr lang="cs-CZ" altLang="cs-CZ" sz="4400" dirty="0"/>
              <a:t>(fiskální právo)</a:t>
            </a:r>
          </a:p>
          <a:p>
            <a:pPr eaLnBrk="1" hangingPunct="1"/>
            <a:r>
              <a:rPr lang="cs-CZ" altLang="cs-CZ" sz="4400" dirty="0">
                <a:solidFill>
                  <a:srgbClr val="FF0000"/>
                </a:solidFill>
              </a:rPr>
              <a:t>NEFISKÁLNÍ ČÁST </a:t>
            </a:r>
            <a:r>
              <a:rPr lang="cs-CZ" altLang="cs-CZ" sz="4400" dirty="0"/>
              <a:t>(finanční právo </a:t>
            </a:r>
            <a:r>
              <a:rPr lang="cs-CZ" altLang="cs-CZ" sz="4400" i="1" dirty="0" err="1"/>
              <a:t>sensu</a:t>
            </a:r>
            <a:r>
              <a:rPr lang="cs-CZ" altLang="cs-CZ" sz="4400" i="1" dirty="0"/>
              <a:t> </a:t>
            </a:r>
            <a:r>
              <a:rPr lang="cs-CZ" altLang="cs-CZ" sz="4400" i="1" dirty="0" err="1"/>
              <a:t>stricto</a:t>
            </a:r>
            <a:r>
              <a:rPr lang="cs-CZ" altLang="cs-CZ" i="1" dirty="0"/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4958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Systémová soudržnost právních norem – 4a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 dirty="0">
                <a:solidFill>
                  <a:srgbClr val="CC3300"/>
                </a:solidFill>
              </a:rPr>
              <a:t>fiskální část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Rozpočtové právo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Berní právo (daňové právo)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Celní právo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Právní regulace veřejných výdajů – Dotační právo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________________________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Bilanční právo (regulace účetnictví a obdobných evidencí)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 dirty="0">
                <a:solidFill>
                  <a:srgbClr val="CC3300"/>
                </a:solidFill>
              </a:rPr>
              <a:t>nefiskální část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Měnové právo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Devizové právo</a:t>
            </a:r>
          </a:p>
          <a:p>
            <a:pPr marL="0" indent="0" eaLnBrk="1" hangingPunct="1">
              <a:buNone/>
              <a:defRPr/>
            </a:pPr>
            <a:endParaRPr lang="cs-CZ" sz="2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Právo finančního trhu</a:t>
            </a:r>
          </a:p>
          <a:p>
            <a:pPr eaLnBrk="1" hangingPunct="1">
              <a:defRPr/>
            </a:pPr>
            <a:r>
              <a:rPr lang="cs-CZ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Puncovní právo</a:t>
            </a:r>
          </a:p>
        </p:txBody>
      </p:sp>
    </p:spTree>
    <p:extLst>
      <p:ext uri="{BB962C8B-B14F-4D97-AF65-F5344CB8AC3E}">
        <p14:creationId xmlns:p14="http://schemas.microsoft.com/office/powerpoint/2010/main" val="797882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b="1" dirty="0"/>
              <a:t>Systémová soudržnost právních norem </a:t>
            </a:r>
            <a:r>
              <a:rPr lang="cs-CZ" altLang="cs-CZ" sz="3800" dirty="0"/>
              <a:t>– 5 </a:t>
            </a:r>
            <a:r>
              <a:rPr lang="cs-CZ" altLang="cs-CZ" sz="3800" dirty="0">
                <a:solidFill>
                  <a:srgbClr val="CC3300"/>
                </a:solidFill>
              </a:rPr>
              <a:t>Vnější </a:t>
            </a:r>
            <a:endParaRPr lang="cs-CZ" altLang="cs-CZ" sz="38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Vztahy k veřejnoprávním odvětvím</a:t>
            </a:r>
          </a:p>
          <a:p>
            <a:pPr eaLnBrk="1" hangingPunct="1"/>
            <a:r>
              <a:rPr lang="cs-CZ" altLang="cs-CZ" sz="4400" dirty="0"/>
              <a:t>Vztahy k soukromoprávním odvětvím</a:t>
            </a:r>
          </a:p>
        </p:txBody>
      </p:sp>
    </p:spTree>
    <p:extLst>
      <p:ext uri="{BB962C8B-B14F-4D97-AF65-F5344CB8AC3E}">
        <p14:creationId xmlns:p14="http://schemas.microsoft.com/office/powerpoint/2010/main" val="1166817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9933"/>
                </a:solidFill>
              </a:rPr>
              <a:t>Vnější systémová charakteristika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Vyjadřuje vztah daného odvětví práva k jiným právním odvětvím.</a:t>
            </a:r>
          </a:p>
          <a:p>
            <a:pPr eaLnBrk="1" hangingPunct="1"/>
            <a:r>
              <a:rPr lang="cs-CZ" altLang="cs-CZ" dirty="0"/>
              <a:t>Styčné body při plnění regulativní funkce právních odvětví, realizace jejich norem, aplikaci …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err="1">
                <a:solidFill>
                  <a:srgbClr val="FF0000"/>
                </a:solidFill>
              </a:rPr>
              <a:t>Akcesorická</a:t>
            </a:r>
            <a:r>
              <a:rPr lang="cs-CZ" altLang="cs-CZ" dirty="0">
                <a:solidFill>
                  <a:srgbClr val="FF0000"/>
                </a:solidFill>
              </a:rPr>
              <a:t> povaha finančního práva: </a:t>
            </a:r>
            <a:r>
              <a:rPr lang="cs-CZ" altLang="cs-CZ" dirty="0"/>
              <a:t>Veřejná finanční činnost se uskutečňuje v rozmanitém prostředí života společnosti. Chování aktérů finanční činnosti se často uskutečňuje ve společenských vztazích, které jsou předmětem regulace jiných právních odvětví = </a:t>
            </a:r>
            <a:r>
              <a:rPr lang="cs-CZ" altLang="cs-CZ" b="1" dirty="0"/>
              <a:t>primární jednání.</a:t>
            </a:r>
            <a:r>
              <a:rPr lang="cs-CZ" altLang="cs-CZ" dirty="0"/>
              <a:t> Normy finančního práva podmiňují vznik, realizaci či zánik finančněprávních vztahů primárním jednáním, které je pak rozhodné pro obsah tohoto vztahu = </a:t>
            </a:r>
            <a:r>
              <a:rPr lang="cs-CZ" altLang="cs-CZ" b="1" dirty="0" err="1"/>
              <a:t>akcesorické</a:t>
            </a:r>
            <a:r>
              <a:rPr lang="cs-CZ" altLang="cs-CZ" b="1" dirty="0"/>
              <a:t> jednání. </a:t>
            </a:r>
          </a:p>
          <a:p>
            <a:pPr marL="0" indent="0" eaLnBrk="1" hangingPunct="1"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Příklady: </a:t>
            </a:r>
            <a:endParaRPr lang="cs-CZ" altLang="cs-CZ" dirty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57104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(1)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Ústavně právní normy představují základ pro každé právní odvětví.</a:t>
            </a:r>
          </a:p>
          <a:p>
            <a:pPr eaLnBrk="1" hangingPunct="1"/>
            <a:r>
              <a:rPr lang="cs-CZ" altLang="cs-CZ" sz="2800" b="1" dirty="0" err="1">
                <a:solidFill>
                  <a:srgbClr val="C00000"/>
                </a:solidFill>
              </a:rPr>
              <a:t>Konstitucionalizace</a:t>
            </a:r>
            <a:r>
              <a:rPr lang="cs-CZ" altLang="cs-CZ" sz="2800" dirty="0"/>
              <a:t> finančního práva – regulace převážné části základních institutů finančního práva v normách ústavního pořádku 	            výraz společenského významu finančního práva a současně i ochrana </a:t>
            </a:r>
            <a:r>
              <a:rPr lang="cs-CZ" altLang="cs-CZ" sz="2800" b="1" dirty="0"/>
              <a:t>finanční suverenity státu </a:t>
            </a:r>
            <a:r>
              <a:rPr lang="cs-CZ" altLang="cs-CZ" sz="2800" dirty="0"/>
              <a:t>a ochrana </a:t>
            </a:r>
            <a:r>
              <a:rPr lang="cs-CZ" altLang="cs-CZ" sz="2800" b="1" dirty="0"/>
              <a:t>rovnováhy veřejných financí a zastupitelské demokracie.</a:t>
            </a:r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436096" y="3483065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8796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(2)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FF9933"/>
                </a:solidFill>
              </a:rPr>
              <a:t>Státní rozpočet </a:t>
            </a:r>
            <a:r>
              <a:rPr lang="cs-CZ" altLang="cs-CZ" sz="2800">
                <a:solidFill>
                  <a:srgbClr val="FF9933"/>
                </a:solidFill>
              </a:rPr>
              <a:t> a </a:t>
            </a:r>
            <a:r>
              <a:rPr lang="cs-CZ" altLang="cs-CZ" sz="2800" b="1">
                <a:solidFill>
                  <a:srgbClr val="FF9933"/>
                </a:solidFill>
              </a:rPr>
              <a:t>státní závěrečný účet</a:t>
            </a:r>
          </a:p>
          <a:p>
            <a:pPr eaLnBrk="1" hangingPunct="1"/>
            <a:r>
              <a:rPr lang="cs-CZ" altLang="cs-CZ" sz="2800"/>
              <a:t>Čl. 42 odst. 2 – výlučná pravomoc PS PČR</a:t>
            </a:r>
          </a:p>
          <a:p>
            <a:pPr eaLnBrk="1" hangingPunct="1"/>
            <a:r>
              <a:rPr lang="cs-CZ" altLang="cs-CZ" sz="2800"/>
              <a:t>Čl. 33 odst. 2 – zákaz suplování ve věcech st. rozpočtu a st. závěrečného účtu Senátem</a:t>
            </a:r>
          </a:p>
          <a:p>
            <a:pPr eaLnBrk="1" hangingPunct="1"/>
            <a:r>
              <a:rPr lang="cs-CZ" altLang="cs-CZ" sz="2800"/>
              <a:t>Čl. 42 odst. 1 – zákonodárná iniciativa státního rozpočtu a iniciativa st.závěrečného účtu – jen vláda</a:t>
            </a:r>
          </a:p>
        </p:txBody>
      </p:sp>
    </p:spTree>
    <p:extLst>
      <p:ext uri="{BB962C8B-B14F-4D97-AF65-F5344CB8AC3E}">
        <p14:creationId xmlns:p14="http://schemas.microsoft.com/office/powerpoint/2010/main" val="2996884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(3)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Nejvyšší kontrolní úřad </a:t>
            </a:r>
            <a:r>
              <a:rPr lang="cs-CZ" altLang="cs-CZ" sz="2800"/>
              <a:t>(hl. V., čl 97)</a:t>
            </a:r>
          </a:p>
          <a:p>
            <a:pPr eaLnBrk="1" hangingPunct="1"/>
            <a:r>
              <a:rPr lang="cs-CZ" altLang="cs-CZ" sz="2800"/>
              <a:t>Kontrola hospodaření se státním majetkem a kontrola plnění státního rozpočtu svěřeny nezávislému orgánu – NKÚ.</a:t>
            </a:r>
          </a:p>
          <a:p>
            <a:pPr eaLnBrk="1" hangingPunct="1"/>
            <a:r>
              <a:rPr lang="cs-CZ" altLang="cs-CZ" sz="2800" b="1"/>
              <a:t>Česká národní banka </a:t>
            </a:r>
            <a:r>
              <a:rPr lang="cs-CZ" altLang="cs-CZ" sz="2800"/>
              <a:t>(hl. VI, čl. 98)</a:t>
            </a:r>
          </a:p>
          <a:p>
            <a:pPr eaLnBrk="1" hangingPunct="1"/>
            <a:r>
              <a:rPr lang="cs-CZ" altLang="cs-CZ" sz="2800"/>
              <a:t>ústřední banka státu</a:t>
            </a:r>
          </a:p>
          <a:p>
            <a:pPr eaLnBrk="1" hangingPunct="1"/>
            <a:r>
              <a:rPr lang="cs-CZ" altLang="cs-CZ" sz="2800"/>
              <a:t>Hlavní cíl činnosti ČNB: péče o cenovou stabilitu</a:t>
            </a:r>
          </a:p>
          <a:p>
            <a:pPr eaLnBrk="1" hangingPunct="1"/>
            <a:r>
              <a:rPr lang="cs-CZ" altLang="cs-CZ" sz="2800"/>
              <a:t>Garance nezávislosti – zásah do činnosti pouze cestou zákona</a:t>
            </a:r>
          </a:p>
        </p:txBody>
      </p:sp>
    </p:spTree>
    <p:extLst>
      <p:ext uri="{BB962C8B-B14F-4D97-AF65-F5344CB8AC3E}">
        <p14:creationId xmlns:p14="http://schemas.microsoft.com/office/powerpoint/2010/main" val="843252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(4)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Ekonomická autonomie územní samosprávy </a:t>
            </a:r>
          </a:p>
          <a:p>
            <a:pPr eaLnBrk="1" hangingPunct="1"/>
            <a:r>
              <a:rPr lang="cs-CZ" altLang="cs-CZ"/>
              <a:t>ÚSC – veřejnoprávní korporace, které mohou mít vlastní majetek a hospodaří podle vlastního rozpočtu (čl. 101 odst. 3)</a:t>
            </a:r>
          </a:p>
          <a:p>
            <a:pPr eaLnBrk="1" hangingPunct="1"/>
            <a:r>
              <a:rPr lang="cs-CZ" altLang="cs-CZ"/>
              <a:t>Čl. 11 odst. 5 LZPS: </a:t>
            </a:r>
            <a:r>
              <a:rPr lang="cs-CZ" altLang="cs-CZ" b="1"/>
              <a:t>„Daně a poplatky lze ukládat jen na základě zákona.“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0124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ke správnímu právu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Evoluce</a:t>
            </a:r>
          </a:p>
          <a:p>
            <a:pPr eaLnBrk="1" hangingPunct="1"/>
            <a:r>
              <a:rPr lang="cs-CZ" altLang="cs-CZ" sz="2800"/>
              <a:t>Metoda</a:t>
            </a:r>
          </a:p>
          <a:p>
            <a:pPr eaLnBrk="1" hangingPunct="1"/>
            <a:r>
              <a:rPr lang="cs-CZ" altLang="cs-CZ" sz="2800"/>
              <a:t>Využití orgánů veřejné správy při realizaci a aplikaci norem finančního práva</a:t>
            </a:r>
          </a:p>
          <a:p>
            <a:pPr eaLnBrk="1" hangingPunct="1"/>
            <a:r>
              <a:rPr lang="cs-CZ" altLang="cs-CZ" sz="2800"/>
              <a:t>Využití metod a forem veřejné správy</a:t>
            </a:r>
          </a:p>
          <a:p>
            <a:pPr eaLnBrk="1" hangingPunct="1"/>
            <a:r>
              <a:rPr lang="cs-CZ" altLang="cs-CZ" sz="2800"/>
              <a:t>Uplatnění správního procesu. Subsidární použití správního řádu</a:t>
            </a:r>
          </a:p>
          <a:p>
            <a:pPr eaLnBrk="1" hangingPunct="1"/>
            <a:r>
              <a:rPr lang="cs-CZ" altLang="cs-CZ" sz="2800"/>
              <a:t>Správní trestání</a:t>
            </a:r>
          </a:p>
          <a:p>
            <a:pPr eaLnBrk="1" hangingPunct="1"/>
            <a:r>
              <a:rPr lang="cs-CZ" altLang="cs-CZ" sz="2800"/>
              <a:t>Správní poplatky</a:t>
            </a:r>
          </a:p>
          <a:p>
            <a:pPr eaLnBrk="1" hangingPunct="1"/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392835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Důkazy veřejnoprávního charakteru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/>
              <a:t>určitá nerovnost subjektů</a:t>
            </a:r>
            <a:r>
              <a:rPr lang="cs-CZ" altLang="cs-CZ" sz="2400" dirty="0"/>
              <a:t> regulovaných společenských vztahů, kdy vždy alespoň jeden vystupuje jako </a:t>
            </a:r>
            <a:r>
              <a:rPr lang="cs-CZ" altLang="cs-CZ" sz="2400" b="1" i="1" dirty="0" err="1"/>
              <a:t>potentior</a:t>
            </a:r>
            <a:r>
              <a:rPr lang="cs-CZ" altLang="cs-CZ" sz="2400" b="1" i="1" dirty="0"/>
              <a:t> persona</a:t>
            </a:r>
            <a:r>
              <a:rPr lang="cs-CZ" altLang="cs-CZ" sz="2400" b="1" dirty="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/>
              <a:t>ochranu veřejného zájmu</a:t>
            </a:r>
            <a:r>
              <a:rPr lang="cs-CZ" altLang="cs-CZ" sz="2400" dirty="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/>
              <a:t>omezená až minimalizovaná autonomie vůle </a:t>
            </a:r>
            <a:r>
              <a:rPr lang="cs-CZ" altLang="cs-CZ" sz="2400" dirty="0"/>
              <a:t>subjektů při formování jejich subjektivních práv a povinností,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 dirty="0"/>
              <a:t>ingerence státu</a:t>
            </a:r>
            <a:r>
              <a:rPr lang="cs-CZ" altLang="cs-CZ" sz="2400" dirty="0"/>
              <a:t> do vztahů regulovaných finančním právem v souladu s realizací veřejné finanční politiky.</a:t>
            </a:r>
          </a:p>
        </p:txBody>
      </p:sp>
    </p:spTree>
    <p:extLst>
      <p:ext uri="{BB962C8B-B14F-4D97-AF65-F5344CB8AC3E}">
        <p14:creationId xmlns:p14="http://schemas.microsoft.com/office/powerpoint/2010/main" val="30134567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(1)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FF9933"/>
                </a:solidFill>
              </a:rPr>
              <a:t>Majetkové sankce</a:t>
            </a:r>
            <a:r>
              <a:rPr lang="cs-CZ" altLang="cs-CZ" sz="2000"/>
              <a:t> - ve prospěch státu: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Propadnutí majetku,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peněžitý trest,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propadnutí věci nebo jiné majetkové hodnoty </a:t>
            </a:r>
            <a:r>
              <a:rPr lang="en-US" altLang="cs-CZ" sz="2000"/>
              <a:t>[</a:t>
            </a:r>
            <a:r>
              <a:rPr lang="cs-CZ" altLang="cs-CZ" sz="2000"/>
              <a:t>§ 52 odst. 1 pís. d) – f) TZ</a:t>
            </a:r>
            <a:r>
              <a:rPr lang="en-US" altLang="cs-CZ" sz="2000"/>
              <a:t>]</a:t>
            </a:r>
            <a:endParaRPr lang="cs-CZ" altLang="cs-CZ" sz="2000"/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FF9933"/>
                </a:solidFill>
              </a:rPr>
              <a:t>Trestní odpovědnost</a:t>
            </a:r>
            <a:r>
              <a:rPr lang="cs-CZ" altLang="cs-CZ" sz="2000"/>
              <a:t> - hospodářské trestné činy (většina spojena s porušením norem finančního práva):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Zvláštní část  TZ - Hlava 6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2"/>
              </a:rPr>
              <a:t>Díl 1</a:t>
            </a:r>
            <a:r>
              <a:rPr lang="cs-CZ" altLang="cs-CZ" sz="2000"/>
              <a:t> § 233 – 239 Trestné činy proti měně a platebním prostředkům 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3"/>
              </a:rPr>
              <a:t>Díl 2</a:t>
            </a:r>
            <a:r>
              <a:rPr lang="cs-CZ" altLang="cs-CZ" sz="2000"/>
              <a:t> § 240 - 247Trestné činy daňové, poplatkové a devizové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4"/>
              </a:rPr>
              <a:t>Díl 3</a:t>
            </a:r>
            <a:r>
              <a:rPr lang="cs-CZ" altLang="cs-CZ" sz="2000"/>
              <a:t> § 248 – 267 Trestné činy proti závazným pravidlům tržní ekonomiky a oběhu zboží ve styku s cizinou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9947304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(2)</a:t>
            </a:r>
            <a:r>
              <a:rPr lang="cs-CZ" altLang="cs-CZ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Trestné činy proti měně a platebním prostředkům</a:t>
            </a:r>
            <a:endParaRPr lang="cs-CZ" altLang="cs-CZ" sz="28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233 Padělání a pozměnění peněz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234 Neoprávněné opatření, padělání a pozměnění platebního prostředku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235 Udávání padělaných a pozměněných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236 Výroba a držení padělatelského náčiní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237 Neoprávněná výroba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239 Ohrožování oběhu tuzemských peněz </a:t>
            </a:r>
          </a:p>
        </p:txBody>
      </p:sp>
    </p:spTree>
    <p:extLst>
      <p:ext uri="{BB962C8B-B14F-4D97-AF65-F5344CB8AC3E}">
        <p14:creationId xmlns:p14="http://schemas.microsoft.com/office/powerpoint/2010/main" val="2734997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(3)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Trestné činy daňové, poplatkové a devizové: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240 Zkrácení daně, poplatku a podobné povinné platby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241 Neodvedení daně, pojistného na sociální zabezpečení a podobné povinné platby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243 Nesplnění oznamovací povinnosti v daňovém řízení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244 Porušení předpisů o nálepkách a jiných předmětech k označení zboží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245 Padělání a pozměnění předmětů k označení zboží pro daňové účely a předmětů dokazujících splnění poplatkové povinnosti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246 Padělání a pozměnění známek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247 Porušení zákazů v době nouzového stavu v devizovém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2570902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(4)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Trestné činy proti závazným pravidlům tržní ekonomiky a oběhu zboží ve styku s cizinou: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252 Neoprávněné provozování loterie a podobné sázkové hry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254 Zkreslování údajů o stavu hospodaření a jmění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259 Vystavení nepravdivého potvrzení a zprávy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260 Poškození finančních zájmů Evropských společenství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2026057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civilnímu procesu</a:t>
            </a:r>
            <a:endParaRPr lang="cs-CZ" altLang="cs-CZ">
              <a:solidFill>
                <a:srgbClr val="FF9933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Subsidiární použití OSŘ – exekuce</a:t>
            </a:r>
          </a:p>
          <a:p>
            <a:pPr eaLnBrk="1" hangingPunct="1"/>
            <a:r>
              <a:rPr lang="cs-CZ" altLang="cs-CZ"/>
              <a:t>Soudní poplatky</a:t>
            </a:r>
          </a:p>
          <a:p>
            <a:pPr eaLnBrk="1" hangingPunct="1"/>
            <a:r>
              <a:rPr lang="cs-CZ" altLang="cs-CZ"/>
              <a:t>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1939605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soukromému právu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Terminologie</a:t>
            </a:r>
          </a:p>
          <a:p>
            <a:pPr eaLnBrk="1" hangingPunct="1"/>
            <a:r>
              <a:rPr lang="cs-CZ" altLang="cs-CZ" dirty="0"/>
              <a:t>Skutečnosti rozhodné pro vznik, změnu a zánik finančně právních vztahů – finanční skutečnosti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Ochrana spotřebitele</a:t>
            </a:r>
          </a:p>
          <a:p>
            <a:pPr eaLnBrk="1" hangingPunct="1"/>
            <a:r>
              <a:rPr lang="cs-CZ" altLang="cs-CZ" dirty="0"/>
              <a:t>Ovlivňování podnikatelského prostředí 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Regulace finančního trhu</a:t>
            </a:r>
          </a:p>
          <a:p>
            <a:pPr eaLnBrk="1" hangingPunct="1"/>
            <a:r>
              <a:rPr lang="cs-CZ" altLang="cs-CZ" dirty="0" err="1"/>
              <a:t>Etc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214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Význam přiřazení finančního práva k veřejnoprávním odvětví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Začlenění finančního práva do veřejného práva má význam především pro interpretaci a aplikaci jeho norem, argumentaci, použití analogie, ale také pro jeho tvorbu.</a:t>
            </a:r>
          </a:p>
        </p:txBody>
      </p:sp>
    </p:spTree>
    <p:extLst>
      <p:ext uri="{BB962C8B-B14F-4D97-AF65-F5344CB8AC3E}">
        <p14:creationId xmlns:p14="http://schemas.microsoft.com/office/powerpoint/2010/main" val="164459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Odvětvotvorná kritéria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Samostatnost a specifičnost předmětu právní regulace</a:t>
            </a:r>
          </a:p>
          <a:p>
            <a:pPr eaLnBrk="1" hangingPunct="1"/>
            <a:r>
              <a:rPr lang="cs-CZ" altLang="cs-CZ"/>
              <a:t>Metoda právní regulace</a:t>
            </a:r>
          </a:p>
          <a:p>
            <a:pPr eaLnBrk="1" hangingPunct="1"/>
            <a:r>
              <a:rPr lang="cs-CZ" altLang="cs-CZ"/>
              <a:t>Systémová soudržnost právních norem</a:t>
            </a:r>
          </a:p>
          <a:p>
            <a:pPr eaLnBrk="1" hangingPunct="1"/>
            <a:r>
              <a:rPr lang="cs-CZ" altLang="cs-CZ"/>
              <a:t>Společenská akceptace samostatnosti odvětví</a:t>
            </a:r>
          </a:p>
        </p:txBody>
      </p:sp>
    </p:spTree>
    <p:extLst>
      <p:ext uri="{BB962C8B-B14F-4D97-AF65-F5344CB8AC3E}">
        <p14:creationId xmlns:p14="http://schemas.microsoft.com/office/powerpoint/2010/main" val="114813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Akceptace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Evoluce</a:t>
            </a:r>
          </a:p>
          <a:p>
            <a:pPr eaLnBrk="1" hangingPunct="1"/>
            <a:r>
              <a:rPr lang="cs-CZ" altLang="cs-CZ"/>
              <a:t>Státní právo – správní právo – finanční právo </a:t>
            </a:r>
          </a:p>
          <a:p>
            <a:pPr eaLnBrk="1" hangingPunct="1"/>
            <a:r>
              <a:rPr lang="cs-CZ" altLang="cs-CZ"/>
              <a:t>Nejednotné pojetí finančního práva</a:t>
            </a:r>
          </a:p>
          <a:p>
            <a:pPr eaLnBrk="1" hangingPunct="1"/>
            <a:r>
              <a:rPr lang="cs-CZ" altLang="cs-CZ"/>
              <a:t>FP odvětví</a:t>
            </a:r>
          </a:p>
          <a:p>
            <a:pPr eaLnBrk="1" hangingPunct="1"/>
            <a:r>
              <a:rPr lang="cs-CZ" altLang="cs-CZ"/>
              <a:t>FP věda</a:t>
            </a:r>
          </a:p>
          <a:p>
            <a:pPr eaLnBrk="1" hangingPunct="1"/>
            <a:r>
              <a:rPr lang="cs-CZ" altLang="cs-CZ"/>
              <a:t>FP didaktická disciplína</a:t>
            </a:r>
          </a:p>
        </p:txBody>
      </p:sp>
    </p:spTree>
    <p:extLst>
      <p:ext uri="{BB962C8B-B14F-4D97-AF65-F5344CB8AC3E}">
        <p14:creationId xmlns:p14="http://schemas.microsoft.com/office/powerpoint/2010/main" val="346946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právní regulace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140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 právní regulace - 1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CC3300"/>
                </a:solidFill>
              </a:rPr>
              <a:t>Obecně – chování; společenské vztahy</a:t>
            </a:r>
          </a:p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NE </a:t>
            </a:r>
            <a:r>
              <a:rPr lang="cs-CZ" altLang="cs-CZ" b="1" i="1">
                <a:solidFill>
                  <a:srgbClr val="CC3300"/>
                </a:solidFill>
              </a:rPr>
              <a:t>peníze </a:t>
            </a:r>
            <a:r>
              <a:rPr lang="cs-CZ" altLang="cs-CZ" b="1" i="1"/>
              <a:t>– objekt vztahů</a:t>
            </a:r>
          </a:p>
          <a:p>
            <a:pPr eaLnBrk="1" hangingPunct="1"/>
            <a:r>
              <a:rPr lang="cs-CZ" altLang="cs-CZ" b="1" i="1"/>
              <a:t>Peněžní vztahy …. </a:t>
            </a:r>
            <a:r>
              <a:rPr lang="cs-CZ" altLang="cs-CZ" b="1">
                <a:solidFill>
                  <a:srgbClr val="CC3300"/>
                </a:solidFill>
              </a:rPr>
              <a:t>NE VŠECHNY</a:t>
            </a:r>
          </a:p>
          <a:p>
            <a:pPr eaLnBrk="1" hangingPunct="1"/>
            <a:r>
              <a:rPr lang="cs-CZ" altLang="cs-CZ" b="1"/>
              <a:t>Ekonomický prvek</a:t>
            </a:r>
          </a:p>
          <a:p>
            <a:pPr eaLnBrk="1" hangingPunct="1"/>
            <a:r>
              <a:rPr lang="cs-CZ" altLang="cs-CZ" b="1"/>
              <a:t>Majetkový prvek</a:t>
            </a:r>
          </a:p>
          <a:p>
            <a:pPr eaLnBrk="1" hangingPunct="1"/>
            <a:r>
              <a:rPr lang="cs-CZ" altLang="cs-CZ" b="1"/>
              <a:t>Veřejně zájmový prvek</a:t>
            </a:r>
          </a:p>
          <a:p>
            <a:pPr eaLnBrk="1" hangingPunct="1"/>
            <a:r>
              <a:rPr lang="cs-CZ" altLang="cs-CZ" b="1"/>
              <a:t>Mocenský prvek</a:t>
            </a:r>
          </a:p>
        </p:txBody>
      </p:sp>
    </p:spTree>
    <p:extLst>
      <p:ext uri="{BB962C8B-B14F-4D97-AF65-F5344CB8AC3E}">
        <p14:creationId xmlns:p14="http://schemas.microsoft.com/office/powerpoint/2010/main" val="440032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 právní regulace - 2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cs-CZ" altLang="cs-CZ"/>
              <a:t>Chování ve společenských vztazích, které vznikají, realizují se a zanikají v souvislosti s </a:t>
            </a:r>
            <a:r>
              <a:rPr lang="cs-CZ" altLang="cs-CZ" u="sng"/>
              <a:t>veřejnou</a:t>
            </a:r>
            <a:r>
              <a:rPr lang="cs-CZ" altLang="cs-CZ"/>
              <a:t> finanční činností = </a:t>
            </a:r>
            <a:r>
              <a:rPr lang="cs-CZ" altLang="cs-CZ" i="1"/>
              <a:t>finanční činnost státu a jiných veřejnoprávních korporací</a:t>
            </a:r>
          </a:p>
          <a:p>
            <a:pPr marL="533400" indent="-533400" eaLnBrk="1" hangingPunct="1"/>
            <a:r>
              <a:rPr lang="cs-CZ" altLang="cs-CZ" b="1"/>
              <a:t>Měna</a:t>
            </a:r>
          </a:p>
          <a:p>
            <a:pPr marL="533400" indent="-533400" eaLnBrk="1" hangingPunct="1"/>
            <a:r>
              <a:rPr lang="cs-CZ" altLang="cs-CZ" b="1"/>
              <a:t>Veřejné finance</a:t>
            </a:r>
          </a:p>
          <a:p>
            <a:pPr marL="533400" indent="-533400" eaLnBrk="1" hangingPunct="1"/>
            <a:r>
              <a:rPr lang="cs-CZ" altLang="cs-CZ" b="1"/>
              <a:t>Finanční trh</a:t>
            </a:r>
            <a:endParaRPr lang="cs-CZ" altLang="cs-CZ">
              <a:solidFill>
                <a:srgbClr val="CC3300"/>
              </a:solidFill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2419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1579</Words>
  <Application>Microsoft Office PowerPoint</Application>
  <PresentationFormat>Předvádění na obrazovce (4:3)</PresentationFormat>
  <Paragraphs>202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Verdana</vt:lpstr>
      <vt:lpstr>Wingdings</vt:lpstr>
      <vt:lpstr>Motiv Office</vt:lpstr>
      <vt:lpstr>Základy finančního práva Charakteristika finančního práva</vt:lpstr>
      <vt:lpstr>Charakteristika finančního práva</vt:lpstr>
      <vt:lpstr>Důkazy veřejnoprávního charakteru</vt:lpstr>
      <vt:lpstr>Význam přiřazení finančního práva k veřejnoprávním odvětví</vt:lpstr>
      <vt:lpstr>Odvětvotvorná kritéria</vt:lpstr>
      <vt:lpstr>Akceptace</vt:lpstr>
      <vt:lpstr>Předmět právní regulace</vt:lpstr>
      <vt:lpstr>Předmět právní regulace - 1</vt:lpstr>
      <vt:lpstr>Předmět právní regulace - 2</vt:lpstr>
      <vt:lpstr>Ad Předmět: Veřejná finanční činnost</vt:lpstr>
      <vt:lpstr>Veřejná finanční činnost 1</vt:lpstr>
      <vt:lpstr>Veřejná finanční činnost 2</vt:lpstr>
      <vt:lpstr>Veřejná finanční činnost 3</vt:lpstr>
      <vt:lpstr>Závěr k předmětu a východisko k metodě regulace</vt:lpstr>
      <vt:lpstr>Metoda právní regulace - obecně</vt:lpstr>
      <vt:lpstr>Specifika metody ve finančním právu</vt:lpstr>
      <vt:lpstr>Rysy metody</vt:lpstr>
      <vt:lpstr>Systémová soudržnost právních norem – 1</vt:lpstr>
      <vt:lpstr>Systémová soudržnost právních norem – 2</vt:lpstr>
      <vt:lpstr>Systémová soudržnost právních norem – 3</vt:lpstr>
      <vt:lpstr>Systémová soudržnost právních norem – 4</vt:lpstr>
      <vt:lpstr>Systémová soudržnost právních norem – 4a </vt:lpstr>
      <vt:lpstr>Systémová soudržnost právních norem – 5 Vnější </vt:lpstr>
      <vt:lpstr>Vnější systémová charakteristika</vt:lpstr>
      <vt:lpstr>Vztah k ústavnímu právu (1)</vt:lpstr>
      <vt:lpstr>Vztah k ústavnímu právu (2)</vt:lpstr>
      <vt:lpstr>Vztah k ústavnímu právu (3)</vt:lpstr>
      <vt:lpstr>Vztah k ústavnímu právu (4)</vt:lpstr>
      <vt:lpstr>Vztah ke správnímu právu</vt:lpstr>
      <vt:lpstr>Vztah k trestnímu právu (1)</vt:lpstr>
      <vt:lpstr>Vztah k trestnímu právu (2) </vt:lpstr>
      <vt:lpstr>Vztah k trestnímu právu (3)</vt:lpstr>
      <vt:lpstr>Vztah k trestnímu právu (4)</vt:lpstr>
      <vt:lpstr>Vztah k civilnímu procesu</vt:lpstr>
      <vt:lpstr>Vztah k soukromému právu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2</dc:title>
  <dc:creator>632</dc:creator>
  <cp:lastModifiedBy>Petr Mrkývka</cp:lastModifiedBy>
  <cp:revision>9</cp:revision>
  <dcterms:created xsi:type="dcterms:W3CDTF">2013-10-02T21:22:33Z</dcterms:created>
  <dcterms:modified xsi:type="dcterms:W3CDTF">2021-09-30T16:00:27Z</dcterms:modified>
</cp:coreProperties>
</file>