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notesMasterIdLst>
    <p:notesMasterId r:id="rId40"/>
  </p:notesMasterIdLst>
  <p:sldIdLst>
    <p:sldId id="256" r:id="rId2"/>
    <p:sldId id="296" r:id="rId3"/>
    <p:sldId id="307" r:id="rId4"/>
    <p:sldId id="279" r:id="rId5"/>
    <p:sldId id="308" r:id="rId6"/>
    <p:sldId id="321" r:id="rId7"/>
    <p:sldId id="264" r:id="rId8"/>
    <p:sldId id="265" r:id="rId9"/>
    <p:sldId id="266" r:id="rId10"/>
    <p:sldId id="268" r:id="rId11"/>
    <p:sldId id="322" r:id="rId12"/>
    <p:sldId id="309" r:id="rId13"/>
    <p:sldId id="310" r:id="rId14"/>
    <p:sldId id="311" r:id="rId15"/>
    <p:sldId id="312" r:id="rId16"/>
    <p:sldId id="313" r:id="rId17"/>
    <p:sldId id="319" r:id="rId18"/>
    <p:sldId id="314" r:id="rId19"/>
    <p:sldId id="315" r:id="rId20"/>
    <p:sldId id="316" r:id="rId21"/>
    <p:sldId id="318" r:id="rId22"/>
    <p:sldId id="317" r:id="rId23"/>
    <p:sldId id="272" r:id="rId24"/>
    <p:sldId id="273" r:id="rId25"/>
    <p:sldId id="258" r:id="rId26"/>
    <p:sldId id="287" r:id="rId27"/>
    <p:sldId id="288" r:id="rId28"/>
    <p:sldId id="259" r:id="rId29"/>
    <p:sldId id="278" r:id="rId30"/>
    <p:sldId id="263" r:id="rId31"/>
    <p:sldId id="293" r:id="rId32"/>
    <p:sldId id="274" r:id="rId33"/>
    <p:sldId id="294" r:id="rId34"/>
    <p:sldId id="280" r:id="rId35"/>
    <p:sldId id="281" r:id="rId36"/>
    <p:sldId id="295" r:id="rId37"/>
    <p:sldId id="323" r:id="rId38"/>
    <p:sldId id="324" r:id="rId39"/>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846"/>
  </p:normalViewPr>
  <p:slideViewPr>
    <p:cSldViewPr snapToGrid="0">
      <p:cViewPr varScale="1">
        <p:scale>
          <a:sx n="103" d="100"/>
          <a:sy n="103" d="100"/>
        </p:scale>
        <p:origin x="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04299808-1BAE-ED46-B435-75BC2D63E189}"/>
    <pc:docChg chg="modSld">
      <pc:chgData name="Michal Janovec" userId="a620ffdc-f3f4-4d87-845c-ceda78ca3c9c" providerId="ADAL" clId="{04299808-1BAE-ED46-B435-75BC2D63E189}" dt="2021-01-11T18:01:02.606" v="2" actId="20577"/>
      <pc:docMkLst>
        <pc:docMk/>
      </pc:docMkLst>
      <pc:sldChg chg="modSp mod">
        <pc:chgData name="Michal Janovec" userId="a620ffdc-f3f4-4d87-845c-ceda78ca3c9c" providerId="ADAL" clId="{04299808-1BAE-ED46-B435-75BC2D63E189}" dt="2021-01-11T18:01:02.606" v="2" actId="20577"/>
        <pc:sldMkLst>
          <pc:docMk/>
          <pc:sldMk cId="2957260604" sldId="324"/>
        </pc:sldMkLst>
        <pc:spChg chg="mod">
          <ac:chgData name="Michal Janovec" userId="a620ffdc-f3f4-4d87-845c-ceda78ca3c9c" providerId="ADAL" clId="{04299808-1BAE-ED46-B435-75BC2D63E189}" dt="2021-01-11T18:01:02.606" v="2" actId="20577"/>
          <ac:spMkLst>
            <pc:docMk/>
            <pc:sldMk cId="2957260604" sldId="324"/>
            <ac:spMk id="3" creationId="{2348ED73-AE27-EF41-8A04-FD4E400CEE62}"/>
          </ac:spMkLst>
        </pc:spChg>
      </pc:sldChg>
    </pc:docChg>
  </pc:docChgLst>
  <pc:docChgLst>
    <pc:chgData name="Michal Janovec" userId="a620ffdc-f3f4-4d87-845c-ceda78ca3c9c" providerId="ADAL" clId="{715C3B71-FDD2-0041-BF51-035132BACB1F}"/>
    <pc:docChg chg="modSld">
      <pc:chgData name="Michal Janovec" userId="a620ffdc-f3f4-4d87-845c-ceda78ca3c9c" providerId="ADAL" clId="{715C3B71-FDD2-0041-BF51-035132BACB1F}" dt="2021-11-04T07:04:47.303" v="0" actId="20577"/>
      <pc:docMkLst>
        <pc:docMk/>
      </pc:docMkLst>
      <pc:sldChg chg="modSp mod">
        <pc:chgData name="Michal Janovec" userId="a620ffdc-f3f4-4d87-845c-ceda78ca3c9c" providerId="ADAL" clId="{715C3B71-FDD2-0041-BF51-035132BACB1F}" dt="2021-11-04T07:04:47.303" v="0" actId="20577"/>
        <pc:sldMkLst>
          <pc:docMk/>
          <pc:sldMk cId="1511026729" sldId="256"/>
        </pc:sldMkLst>
        <pc:spChg chg="mod">
          <ac:chgData name="Michal Janovec" userId="a620ffdc-f3f4-4d87-845c-ceda78ca3c9c" providerId="ADAL" clId="{715C3B71-FDD2-0041-BF51-035132BACB1F}" dt="2021-11-04T07:04:47.303" v="0" actId="20577"/>
          <ac:spMkLst>
            <pc:docMk/>
            <pc:sldMk cId="1511026729" sldId="25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C064B-2A58-F84B-AF68-5BF828A0E98E}" type="datetimeFigureOut">
              <a:rPr lang="cs-CZ" smtClean="0"/>
              <a:t>04.11.2021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FE5A7-91F5-6845-8290-B5FFF9532EDE}" type="slidenum">
              <a:rPr lang="cs-CZ" smtClean="0"/>
              <a:t>‹#›</a:t>
            </a:fld>
            <a:endParaRPr lang="cs-CZ"/>
          </a:p>
        </p:txBody>
      </p:sp>
    </p:spTree>
    <p:extLst>
      <p:ext uri="{BB962C8B-B14F-4D97-AF65-F5344CB8AC3E}">
        <p14:creationId xmlns:p14="http://schemas.microsoft.com/office/powerpoint/2010/main" val="368057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2EFE5A7-91F5-6845-8290-B5FFF9532EDE}" type="slidenum">
              <a:rPr lang="cs-CZ" smtClean="0"/>
              <a:t>31</a:t>
            </a:fld>
            <a:endParaRPr lang="cs-CZ"/>
          </a:p>
        </p:txBody>
      </p:sp>
    </p:spTree>
    <p:extLst>
      <p:ext uri="{BB962C8B-B14F-4D97-AF65-F5344CB8AC3E}">
        <p14:creationId xmlns:p14="http://schemas.microsoft.com/office/powerpoint/2010/main" val="155863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B5846-655E-A941-ADE5-2B60AFA6C8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E39ED736-9A6B-3B4A-BF0D-1FC2809836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511AB688-C93A-C74C-A246-9573E1A3C140}"/>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5" name="Footer Placeholder 4">
            <a:extLst>
              <a:ext uri="{FF2B5EF4-FFF2-40B4-BE49-F238E27FC236}">
                <a16:creationId xmlns:a16="http://schemas.microsoft.com/office/drawing/2014/main" id="{2435D947-3B3F-C644-8EC5-E2C849CCFAD4}"/>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EC61ED23-8F18-104B-971E-0BBC39F9DEBA}"/>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98679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95F7-FA5D-9641-878A-DD61F4EAD823}"/>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C99B201-16B0-024C-BD70-058BBDBB78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F677F576-2E5B-7746-BCB3-ACDF97B57AA5}"/>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5" name="Footer Placeholder 4">
            <a:extLst>
              <a:ext uri="{FF2B5EF4-FFF2-40B4-BE49-F238E27FC236}">
                <a16:creationId xmlns:a16="http://schemas.microsoft.com/office/drawing/2014/main" id="{0191F6BC-BE68-6E4D-B50C-60CC0C8DB107}"/>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6FA1E2C9-7DCC-B448-8171-59FB33EEC3A6}"/>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7491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BE39CA-49DB-4A4D-9FDC-00AD393FE1C2}"/>
              </a:ext>
            </a:extLst>
          </p:cNvPr>
          <p:cNvSpPr>
            <a:spLocks noGrp="1"/>
          </p:cNvSpPr>
          <p:nvPr>
            <p:ph type="title" orient="vert"/>
          </p:nvPr>
        </p:nvSpPr>
        <p:spPr>
          <a:xfrm>
            <a:off x="8839200" y="274639"/>
            <a:ext cx="2743200" cy="5851525"/>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AABCC0CC-2B83-CD4D-A6B7-10C2955C0385}"/>
              </a:ext>
            </a:extLst>
          </p:cNvPr>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72F44B35-653A-9140-BFFE-DDA38BBDAB57}"/>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5" name="Footer Placeholder 4">
            <a:extLst>
              <a:ext uri="{FF2B5EF4-FFF2-40B4-BE49-F238E27FC236}">
                <a16:creationId xmlns:a16="http://schemas.microsoft.com/office/drawing/2014/main" id="{31E03503-2739-9146-9395-73F8310857DD}"/>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01E86498-6605-0940-AB09-8162C5845DC4}"/>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7241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93F6-76C6-EE4E-9A9F-FF162B2B6E97}"/>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B0212463-DB90-4948-BB12-383C996AF02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90FB2EA7-9CC7-0D4A-B11B-61026A8EA39D}"/>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5" name="Footer Placeholder 4">
            <a:extLst>
              <a:ext uri="{FF2B5EF4-FFF2-40B4-BE49-F238E27FC236}">
                <a16:creationId xmlns:a16="http://schemas.microsoft.com/office/drawing/2014/main" id="{D8C24B5D-AC8A-F048-992F-4DB98FC6A199}"/>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8F79E14C-86A0-2546-901A-AE00659A47F2}"/>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9002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4C7E-CB42-D148-AB2E-35174A9ACAA1}"/>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91D5BD7C-6364-7840-9105-ABB734D68D35}"/>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615D9C33-7AD3-7540-A738-BB09957767FF}"/>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5" name="Footer Placeholder 4">
            <a:extLst>
              <a:ext uri="{FF2B5EF4-FFF2-40B4-BE49-F238E27FC236}">
                <a16:creationId xmlns:a16="http://schemas.microsoft.com/office/drawing/2014/main" id="{F79061F5-83AD-2844-9195-3FB44AC870D6}"/>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F449821F-8D9B-6345-85AC-1A61C4EFF878}"/>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2287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DDE7-0B6B-0247-B23E-EBCD3A21A971}"/>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D00FC270-AF44-C34E-992A-D8959A0A6252}"/>
              </a:ext>
            </a:extLst>
          </p:cNvPr>
          <p:cNvSpPr>
            <a:spLocks noGrp="1"/>
          </p:cNvSpPr>
          <p:nvPr>
            <p:ph sz="half" idx="1"/>
          </p:nvPr>
        </p:nvSpPr>
        <p:spPr>
          <a:xfrm>
            <a:off x="609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8921235F-DEA1-A948-8867-2212FECA7E20}"/>
              </a:ext>
            </a:extLst>
          </p:cNvPr>
          <p:cNvSpPr>
            <a:spLocks noGrp="1"/>
          </p:cNvSpPr>
          <p:nvPr>
            <p:ph sz="half" idx="2"/>
          </p:nvPr>
        </p:nvSpPr>
        <p:spPr>
          <a:xfrm>
            <a:off x="6197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F0B7D4C1-1DE7-3A4D-A35B-5F32FF60C210}"/>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6" name="Footer Placeholder 5">
            <a:extLst>
              <a:ext uri="{FF2B5EF4-FFF2-40B4-BE49-F238E27FC236}">
                <a16:creationId xmlns:a16="http://schemas.microsoft.com/office/drawing/2014/main" id="{B8800C2D-F530-E94F-9E1B-8CD264D367DF}"/>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37403C4F-0F6A-E54E-B8BD-AF21297801DD}"/>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6715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CB5E8-EDBB-3347-9B21-B494E86E1D64}"/>
              </a:ext>
            </a:extLst>
          </p:cNvPr>
          <p:cNvSpPr>
            <a:spLocks noGrp="1"/>
          </p:cNvSpPr>
          <p:nvPr>
            <p:ph type="title"/>
          </p:nvPr>
        </p:nvSpPr>
        <p:spPr>
          <a:xfrm>
            <a:off x="840317" y="365126"/>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3F78573A-4250-204C-B7B1-059ED876B0ED}"/>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8D3E34-6F52-4749-980F-B3DD3B4913EE}"/>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7EFA8EE8-A0A2-B34E-B5E2-65B33EF0A1A9}"/>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5D20E6-746F-C446-A11A-58CB1336BE5D}"/>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865DA1C3-FBD5-3D46-9358-03678C875390}"/>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8" name="Footer Placeholder 7">
            <a:extLst>
              <a:ext uri="{FF2B5EF4-FFF2-40B4-BE49-F238E27FC236}">
                <a16:creationId xmlns:a16="http://schemas.microsoft.com/office/drawing/2014/main" id="{98AA9BC0-CC9F-7F43-8CB1-8E3A02F091D7}"/>
              </a:ext>
            </a:extLst>
          </p:cNvPr>
          <p:cNvSpPr>
            <a:spLocks noGrp="1"/>
          </p:cNvSpPr>
          <p:nvPr>
            <p:ph type="ftr" sz="quarter" idx="11"/>
          </p:nvPr>
        </p:nvSpPr>
        <p:spPr/>
        <p:txBody>
          <a:bodyPr/>
          <a:lstStyle>
            <a:lvl1pPr>
              <a:defRPr/>
            </a:lvl1pPr>
          </a:lstStyle>
          <a:p>
            <a:endParaRPr lang="en-US" dirty="0"/>
          </a:p>
        </p:txBody>
      </p:sp>
      <p:sp>
        <p:nvSpPr>
          <p:cNvPr id="9" name="Slide Number Placeholder 8">
            <a:extLst>
              <a:ext uri="{FF2B5EF4-FFF2-40B4-BE49-F238E27FC236}">
                <a16:creationId xmlns:a16="http://schemas.microsoft.com/office/drawing/2014/main" id="{A796EB38-930C-9049-B866-C25446865452}"/>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38311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939F-FA7B-7D4D-86E6-93E3717E7A92}"/>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E3C7A8CA-B449-7D46-8959-F9C2AAA172BD}"/>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4" name="Footer Placeholder 3">
            <a:extLst>
              <a:ext uri="{FF2B5EF4-FFF2-40B4-BE49-F238E27FC236}">
                <a16:creationId xmlns:a16="http://schemas.microsoft.com/office/drawing/2014/main" id="{BE0C4DAC-5FB9-314C-BDBE-52FB590859E0}"/>
              </a:ext>
            </a:extLst>
          </p:cNvPr>
          <p:cNvSpPr>
            <a:spLocks noGrp="1"/>
          </p:cNvSpPr>
          <p:nvPr>
            <p:ph type="ftr" sz="quarter" idx="11"/>
          </p:nvPr>
        </p:nvSpPr>
        <p:spPr/>
        <p:txBody>
          <a:bodyPr/>
          <a:lstStyle>
            <a:lvl1pPr>
              <a:defRPr/>
            </a:lvl1pPr>
          </a:lstStyle>
          <a:p>
            <a:endParaRPr lang="en-US" dirty="0"/>
          </a:p>
        </p:txBody>
      </p:sp>
      <p:sp>
        <p:nvSpPr>
          <p:cNvPr id="5" name="Slide Number Placeholder 4">
            <a:extLst>
              <a:ext uri="{FF2B5EF4-FFF2-40B4-BE49-F238E27FC236}">
                <a16:creationId xmlns:a16="http://schemas.microsoft.com/office/drawing/2014/main" id="{AC40A9E8-5D38-8C44-975B-8A26D022432A}"/>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4048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710E42-68E0-EA4A-BA85-3ADF674979DB}"/>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3" name="Footer Placeholder 2">
            <a:extLst>
              <a:ext uri="{FF2B5EF4-FFF2-40B4-BE49-F238E27FC236}">
                <a16:creationId xmlns:a16="http://schemas.microsoft.com/office/drawing/2014/main" id="{512229C7-D555-BD41-B635-E63847AA5C65}"/>
              </a:ext>
            </a:extLst>
          </p:cNvPr>
          <p:cNvSpPr>
            <a:spLocks noGrp="1"/>
          </p:cNvSpPr>
          <p:nvPr>
            <p:ph type="ftr" sz="quarter" idx="11"/>
          </p:nvPr>
        </p:nvSpPr>
        <p:spPr/>
        <p:txBody>
          <a:bodyPr/>
          <a:lstStyle>
            <a:lvl1pPr>
              <a:defRPr/>
            </a:lvl1pPr>
          </a:lstStyle>
          <a:p>
            <a:endParaRPr lang="en-US" dirty="0"/>
          </a:p>
        </p:txBody>
      </p:sp>
      <p:sp>
        <p:nvSpPr>
          <p:cNvPr id="4" name="Slide Number Placeholder 3">
            <a:extLst>
              <a:ext uri="{FF2B5EF4-FFF2-40B4-BE49-F238E27FC236}">
                <a16:creationId xmlns:a16="http://schemas.microsoft.com/office/drawing/2014/main" id="{0A90A917-C84F-1F49-9529-2CB8A916F4ED}"/>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107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73973-A8D5-1A49-AF6C-3E28B9BFE84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2EC8394B-8A27-AA40-A711-F89D247EAB88}"/>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33E3B8B4-8448-984B-8AB7-0B8E7C5FFD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DD6E9E-EC46-8045-BE65-3A2EDC1C4460}"/>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6" name="Footer Placeholder 5">
            <a:extLst>
              <a:ext uri="{FF2B5EF4-FFF2-40B4-BE49-F238E27FC236}">
                <a16:creationId xmlns:a16="http://schemas.microsoft.com/office/drawing/2014/main" id="{7BD6CCEF-279C-1740-88E8-4A63BD085B56}"/>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DF3CEDE3-2262-A245-96D8-2FD2B14D821C}"/>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13817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97ADB-D0C7-F340-9223-765667B6C7D5}"/>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4BC2607B-15B1-D54C-A812-3B32A68E4C24}"/>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cs-CZ"/>
          </a:p>
        </p:txBody>
      </p:sp>
      <p:sp>
        <p:nvSpPr>
          <p:cNvPr id="4" name="Text Placeholder 3">
            <a:extLst>
              <a:ext uri="{FF2B5EF4-FFF2-40B4-BE49-F238E27FC236}">
                <a16:creationId xmlns:a16="http://schemas.microsoft.com/office/drawing/2014/main" id="{E80F9CCB-5845-F547-B519-319AD20DF12F}"/>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3A2C79-B6D4-8443-93FC-9604A82EE1AC}"/>
              </a:ext>
            </a:extLst>
          </p:cNvPr>
          <p:cNvSpPr>
            <a:spLocks noGrp="1"/>
          </p:cNvSpPr>
          <p:nvPr>
            <p:ph type="dt" sz="half" idx="10"/>
          </p:nvPr>
        </p:nvSpPr>
        <p:spPr/>
        <p:txBody>
          <a:bodyPr/>
          <a:lstStyle>
            <a:lvl1pPr>
              <a:defRPr/>
            </a:lvl1pPr>
          </a:lstStyle>
          <a:p>
            <a:fld id="{48A87A34-81AB-432B-8DAE-1953F412C126}" type="datetimeFigureOut">
              <a:rPr lang="en-US" smtClean="0"/>
              <a:pPr/>
              <a:t>11/4/21</a:t>
            </a:fld>
            <a:endParaRPr lang="en-US" dirty="0"/>
          </a:p>
        </p:txBody>
      </p:sp>
      <p:sp>
        <p:nvSpPr>
          <p:cNvPr id="6" name="Footer Placeholder 5">
            <a:extLst>
              <a:ext uri="{FF2B5EF4-FFF2-40B4-BE49-F238E27FC236}">
                <a16:creationId xmlns:a16="http://schemas.microsoft.com/office/drawing/2014/main" id="{5F82FF00-2F47-C74D-9403-FA3D3B76CB04}"/>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B391ABA1-79E0-4344-91AE-9AE68B8AD883}"/>
              </a:ext>
            </a:extLst>
          </p:cNvPr>
          <p:cNvSpPr>
            <a:spLocks noGrp="1"/>
          </p:cNvSpPr>
          <p:nvPr>
            <p:ph type="sldNum" sz="quarter" idx="12"/>
          </p:nvPr>
        </p:nvSpPr>
        <p:spPr/>
        <p:txBody>
          <a:bodyPr/>
          <a:lstStyle>
            <a:lvl1pP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18333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EDC2DC5-B876-3C49-90F2-F828926520EB}"/>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cs-CZ"/>
              <a:t>Haga clic para cambiar el estilo de título	</a:t>
            </a:r>
          </a:p>
        </p:txBody>
      </p:sp>
      <p:sp>
        <p:nvSpPr>
          <p:cNvPr id="1027" name="Rectangle 3">
            <a:extLst>
              <a:ext uri="{FF2B5EF4-FFF2-40B4-BE49-F238E27FC236}">
                <a16:creationId xmlns:a16="http://schemas.microsoft.com/office/drawing/2014/main" id="{912F2C09-ABF0-914C-8174-FF8F4A731F2F}"/>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cs-CZ"/>
              <a:t>Haga clic para modificar el estilo de texto del patrón</a:t>
            </a:r>
          </a:p>
          <a:p>
            <a:pPr lvl="1"/>
            <a:r>
              <a:rPr lang="es-ES" altLang="cs-CZ"/>
              <a:t>Segundo nivel</a:t>
            </a:r>
          </a:p>
          <a:p>
            <a:pPr lvl="2"/>
            <a:r>
              <a:rPr lang="es-ES" altLang="cs-CZ"/>
              <a:t>Tercer nivel</a:t>
            </a:r>
          </a:p>
          <a:p>
            <a:pPr lvl="3"/>
            <a:r>
              <a:rPr lang="es-ES" altLang="cs-CZ"/>
              <a:t>Cuarto nivel</a:t>
            </a:r>
          </a:p>
          <a:p>
            <a:pPr lvl="4"/>
            <a:r>
              <a:rPr lang="es-ES" altLang="cs-CZ"/>
              <a:t>Quinto nivel</a:t>
            </a:r>
          </a:p>
        </p:txBody>
      </p:sp>
      <p:sp>
        <p:nvSpPr>
          <p:cNvPr id="1028" name="Rectangle 4">
            <a:extLst>
              <a:ext uri="{FF2B5EF4-FFF2-40B4-BE49-F238E27FC236}">
                <a16:creationId xmlns:a16="http://schemas.microsoft.com/office/drawing/2014/main" id="{FECE8493-46FB-2B4E-9F91-F66C549A7B0A}"/>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48A87A34-81AB-432B-8DAE-1953F412C126}" type="datetimeFigureOut">
              <a:rPr lang="en-US" smtClean="0"/>
              <a:pPr/>
              <a:t>11/4/21</a:t>
            </a:fld>
            <a:endParaRPr lang="en-US" dirty="0"/>
          </a:p>
        </p:txBody>
      </p:sp>
      <p:sp>
        <p:nvSpPr>
          <p:cNvPr id="1029" name="Rectangle 5">
            <a:extLst>
              <a:ext uri="{FF2B5EF4-FFF2-40B4-BE49-F238E27FC236}">
                <a16:creationId xmlns:a16="http://schemas.microsoft.com/office/drawing/2014/main" id="{18AA4020-D40F-1841-B3F1-E647EF250391}"/>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a:extLst>
              <a:ext uri="{FF2B5EF4-FFF2-40B4-BE49-F238E27FC236}">
                <a16:creationId xmlns:a16="http://schemas.microsoft.com/office/drawing/2014/main" id="{E8B65BB7-88F0-7A4D-BB20-A7F4858B4A4E}"/>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39501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FLGRPYAtRe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F3QpgXBtDeo&amp;t=44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youtube.com/watch?v=JDai-cVmq_w&amp;ab_channel=DavidSmyth" TargetMode="External"/><Relationship Id="rId2" Type="http://schemas.openxmlformats.org/officeDocument/2006/relationships/hyperlink" Target="https://www.youtube.com/watch?v=u40snvSXLkE&amp;ab_channel=USLawEssentials" TargetMode="External"/><Relationship Id="rId1" Type="http://schemas.openxmlformats.org/officeDocument/2006/relationships/slideLayout" Target="../slideLayouts/slideLayout2.xml"/><Relationship Id="rId4" Type="http://schemas.openxmlformats.org/officeDocument/2006/relationships/hyperlink" Target="https://www.youtube.com/watch?v=UAWjln8MmOM&amp;ab_channel=PastToFutur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82700" y="1333500"/>
            <a:ext cx="9258300" cy="2786063"/>
          </a:xfrm>
        </p:spPr>
        <p:txBody>
          <a:bodyPr/>
          <a:lstStyle/>
          <a:p>
            <a:pPr algn="ctr"/>
            <a:r>
              <a:rPr lang="en-GB" dirty="0"/>
              <a:t>FINANČNÍ TRH</a:t>
            </a:r>
            <a:br>
              <a:rPr lang="en-GB" dirty="0"/>
            </a:br>
            <a:r>
              <a:rPr lang="en-GB" sz="4400" dirty="0" err="1"/>
              <a:t>Národní</a:t>
            </a:r>
            <a:r>
              <a:rPr lang="en-GB" sz="4400" dirty="0"/>
              <a:t> </a:t>
            </a:r>
            <a:r>
              <a:rPr lang="en-GB" sz="4400" dirty="0" err="1"/>
              <a:t>hospodářství</a:t>
            </a:r>
            <a:endParaRPr lang="cs-CZ" dirty="0"/>
          </a:p>
        </p:txBody>
      </p:sp>
      <p:sp>
        <p:nvSpPr>
          <p:cNvPr id="3" name="Podnadpis 2"/>
          <p:cNvSpPr>
            <a:spLocks noGrp="1"/>
          </p:cNvSpPr>
          <p:nvPr>
            <p:ph type="subTitle" idx="1"/>
          </p:nvPr>
        </p:nvSpPr>
        <p:spPr>
          <a:xfrm>
            <a:off x="1282700" y="4567767"/>
            <a:ext cx="8637072" cy="1071095"/>
          </a:xfrm>
        </p:spPr>
        <p:txBody>
          <a:bodyPr/>
          <a:lstStyle/>
          <a:p>
            <a:r>
              <a:rPr lang="cs-CZ" dirty="0"/>
              <a:t>Michal Janovec</a:t>
            </a:r>
          </a:p>
        </p:txBody>
      </p:sp>
    </p:spTree>
    <p:extLst>
      <p:ext uri="{BB962C8B-B14F-4D97-AF65-F5344CB8AC3E}">
        <p14:creationId xmlns:p14="http://schemas.microsoft.com/office/powerpoint/2010/main" val="1511026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DERIVÁTY - opce, </a:t>
            </a:r>
            <a:r>
              <a:rPr lang="cs-CZ" dirty="0" err="1">
                <a:solidFill>
                  <a:schemeClr val="bg1"/>
                </a:solidFill>
              </a:rPr>
              <a:t>futures</a:t>
            </a:r>
            <a:r>
              <a:rPr lang="cs-CZ" dirty="0">
                <a:solidFill>
                  <a:schemeClr val="bg1"/>
                </a:solidFill>
              </a:rPr>
              <a:t>, swapy, forwardy </a:t>
            </a:r>
          </a:p>
        </p:txBody>
      </p:sp>
      <p:sp>
        <p:nvSpPr>
          <p:cNvPr id="3" name="Zástupný symbol pro obsah 2"/>
          <p:cNvSpPr>
            <a:spLocks noGrp="1"/>
          </p:cNvSpPr>
          <p:nvPr>
            <p:ph idx="1"/>
          </p:nvPr>
        </p:nvSpPr>
        <p:spPr>
          <a:xfrm>
            <a:off x="609600" y="1600201"/>
            <a:ext cx="10972800" cy="4686299"/>
          </a:xfrm>
        </p:spPr>
        <p:txBody>
          <a:bodyPr/>
          <a:lstStyle/>
          <a:p>
            <a:pPr marL="0" indent="0" algn="just">
              <a:buNone/>
            </a:pPr>
            <a:r>
              <a:rPr lang="cs-CZ" dirty="0"/>
              <a:t>Nástroje jejichž hodnota se vztahuje ke kurzu nebo hodnotě cenných papírů, měnovým kurzům, úrokové míře nebo úrokovému výnosu, jakož i jiným derivátům, finančním indexům či finančním kvantitativně vyjádřeným ukazatelům, a ze kterých vyplývá právo na vypořádání v penězích nebo právo na dodání majetkové hodnoty, k níž se jejich hodnota vztahuje. </a:t>
            </a:r>
          </a:p>
          <a:p>
            <a:pPr marL="0" indent="0" algn="just">
              <a:buNone/>
            </a:pPr>
            <a:endParaRPr lang="cs-CZ" dirty="0"/>
          </a:p>
          <a:p>
            <a:pPr marL="0" indent="0">
              <a:buFont typeface="Wingdings" pitchFamily="2" charset="2"/>
              <a:buNone/>
              <a:defRPr/>
            </a:pPr>
            <a:r>
              <a:rPr lang="cs-CZ" dirty="0">
                <a:hlinkClick r:id="rId2"/>
              </a:rPr>
              <a:t>https://www.youtube.com/watch?v=FLGRPYAtReo</a:t>
            </a:r>
            <a:endParaRPr lang="cs-CZ" dirty="0"/>
          </a:p>
          <a:p>
            <a:pPr marL="0" indent="0">
              <a:buNone/>
            </a:pPr>
            <a:endParaRPr lang="cs-CZ" dirty="0"/>
          </a:p>
        </p:txBody>
      </p:sp>
    </p:spTree>
    <p:extLst>
      <p:ext uri="{BB962C8B-B14F-4D97-AF65-F5344CB8AC3E}">
        <p14:creationId xmlns:p14="http://schemas.microsoft.com/office/powerpoint/2010/main" val="35246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A4D54-1385-CE4F-91CC-3D6CBE196918}"/>
              </a:ext>
            </a:extLst>
          </p:cNvPr>
          <p:cNvSpPr>
            <a:spLocks noGrp="1"/>
          </p:cNvSpPr>
          <p:nvPr>
            <p:ph type="title"/>
          </p:nvPr>
        </p:nvSpPr>
        <p:spPr/>
        <p:txBody>
          <a:bodyPr/>
          <a:lstStyle/>
          <a:p>
            <a:r>
              <a:rPr lang="cs-CZ" dirty="0">
                <a:solidFill>
                  <a:schemeClr val="bg1"/>
                </a:solidFill>
              </a:rPr>
              <a:t>Burza a spol.</a:t>
            </a:r>
          </a:p>
        </p:txBody>
      </p:sp>
      <p:sp>
        <p:nvSpPr>
          <p:cNvPr id="3" name="Zástupný obsah 2">
            <a:extLst>
              <a:ext uri="{FF2B5EF4-FFF2-40B4-BE49-F238E27FC236}">
                <a16:creationId xmlns:a16="http://schemas.microsoft.com/office/drawing/2014/main" id="{1DEC9E02-B1F0-5745-9873-26DD38A1DFBD}"/>
              </a:ext>
            </a:extLst>
          </p:cNvPr>
          <p:cNvSpPr>
            <a:spLocks noGrp="1"/>
          </p:cNvSpPr>
          <p:nvPr>
            <p:ph idx="1"/>
          </p:nvPr>
        </p:nvSpPr>
        <p:spPr>
          <a:xfrm>
            <a:off x="609600" y="1600201"/>
            <a:ext cx="10871200" cy="4825999"/>
          </a:xfrm>
        </p:spPr>
        <p:txBody>
          <a:bodyPr/>
          <a:lstStyle/>
          <a:p>
            <a:pPr>
              <a:defRPr/>
            </a:pPr>
            <a:r>
              <a:rPr lang="cs-CZ" dirty="0"/>
              <a:t>Burza </a:t>
            </a:r>
          </a:p>
          <a:p>
            <a:pPr marL="0" indent="0">
              <a:buFont typeface="Wingdings" pitchFamily="2" charset="2"/>
              <a:buNone/>
              <a:defRPr/>
            </a:pPr>
            <a:r>
              <a:rPr lang="cs-CZ" sz="2000" dirty="0">
                <a:hlinkClick r:id="rId2"/>
              </a:rPr>
              <a:t>https://www.youtube.com/watch?v=F3QpgXBtDeo&amp;t=44s</a:t>
            </a:r>
            <a:endParaRPr lang="cs-CZ" sz="2000" dirty="0"/>
          </a:p>
          <a:p>
            <a:pPr marL="0" indent="0">
              <a:buFont typeface="Wingdings" pitchFamily="2" charset="2"/>
              <a:buNone/>
              <a:defRPr/>
            </a:pPr>
            <a:endParaRPr lang="cs-CZ" sz="2000" dirty="0"/>
          </a:p>
          <a:p>
            <a:r>
              <a:rPr lang="cs-CZ" altLang="cs-CZ" sz="2800" dirty="0"/>
              <a:t>V ČR máme 2 burzy – místo kde se obchoduje s investičními nástroji</a:t>
            </a:r>
          </a:p>
          <a:p>
            <a:r>
              <a:rPr lang="cs-CZ" altLang="cs-CZ" dirty="0"/>
              <a:t>Burza cenných papírů Praha a.s.</a:t>
            </a:r>
          </a:p>
          <a:p>
            <a:r>
              <a:rPr lang="cs-CZ" altLang="cs-CZ" dirty="0"/>
              <a:t>RM-SYSTÉM, česká burza cenných papírů a.s.</a:t>
            </a:r>
            <a:endParaRPr lang="cs-CZ" dirty="0"/>
          </a:p>
          <a:p>
            <a:pPr marL="0" indent="0">
              <a:buFont typeface="Wingdings" pitchFamily="2" charset="2"/>
              <a:buNone/>
              <a:defRPr/>
            </a:pPr>
            <a:endParaRPr lang="cs-CZ" dirty="0"/>
          </a:p>
          <a:p>
            <a:pPr marL="0" indent="0">
              <a:buFont typeface="Wingdings" pitchFamily="2" charset="2"/>
              <a:buNone/>
              <a:defRPr/>
            </a:pPr>
            <a:endParaRPr lang="cs-CZ" dirty="0"/>
          </a:p>
          <a:p>
            <a:endParaRPr lang="cs-CZ" dirty="0"/>
          </a:p>
        </p:txBody>
      </p:sp>
    </p:spTree>
    <p:extLst>
      <p:ext uri="{BB962C8B-B14F-4D97-AF65-F5344CB8AC3E}">
        <p14:creationId xmlns:p14="http://schemas.microsoft.com/office/powerpoint/2010/main" val="1235693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E26FA3-F60A-5947-97C7-AC15D2500355}"/>
              </a:ext>
            </a:extLst>
          </p:cNvPr>
          <p:cNvSpPr>
            <a:spLocks noGrp="1"/>
          </p:cNvSpPr>
          <p:nvPr>
            <p:ph type="title"/>
          </p:nvPr>
        </p:nvSpPr>
        <p:spPr/>
        <p:txBody>
          <a:bodyPr/>
          <a:lstStyle/>
          <a:p>
            <a:r>
              <a:rPr lang="cs-CZ" dirty="0">
                <a:solidFill>
                  <a:schemeClr val="bg1"/>
                </a:solidFill>
              </a:rPr>
              <a:t>Peněžní trh</a:t>
            </a:r>
          </a:p>
        </p:txBody>
      </p:sp>
      <p:sp>
        <p:nvSpPr>
          <p:cNvPr id="3" name="Zástupný obsah 2">
            <a:extLst>
              <a:ext uri="{FF2B5EF4-FFF2-40B4-BE49-F238E27FC236}">
                <a16:creationId xmlns:a16="http://schemas.microsoft.com/office/drawing/2014/main" id="{B1188FE7-18F8-004C-A51C-1CC11F6D0E8B}"/>
              </a:ext>
            </a:extLst>
          </p:cNvPr>
          <p:cNvSpPr>
            <a:spLocks noGrp="1"/>
          </p:cNvSpPr>
          <p:nvPr>
            <p:ph idx="1"/>
          </p:nvPr>
        </p:nvSpPr>
        <p:spPr>
          <a:xfrm>
            <a:off x="508000" y="1600201"/>
            <a:ext cx="11074400" cy="4775199"/>
          </a:xfrm>
        </p:spPr>
        <p:txBody>
          <a:bodyPr/>
          <a:lstStyle/>
          <a:p>
            <a:r>
              <a:rPr lang="cs-CZ" dirty="0"/>
              <a:t>Pohyb různých forem krátkodobých peněz (splatnost do 1 roku)</a:t>
            </a:r>
          </a:p>
          <a:p>
            <a:r>
              <a:rPr lang="cs-CZ" dirty="0"/>
              <a:t>Velké objemy finančních prostředků</a:t>
            </a:r>
          </a:p>
          <a:p>
            <a:r>
              <a:rPr lang="cs-CZ" dirty="0"/>
              <a:t>Nízké riziko, nízký výnos, vysoká likvidita</a:t>
            </a:r>
          </a:p>
          <a:p>
            <a:r>
              <a:rPr lang="cs-CZ" dirty="0"/>
              <a:t>Centrální banka, Obchodní banky, Fondy, zejména fondy peněžního trhu, Velké obchodní společnosti</a:t>
            </a:r>
          </a:p>
          <a:p>
            <a:endParaRPr lang="cs-CZ" dirty="0"/>
          </a:p>
          <a:p>
            <a:r>
              <a:rPr lang="cs-CZ" sz="2000" dirty="0"/>
              <a:t>krátkodobé cenné papíry, směnky, šeky, krátkodobé vklady apod. umožňující osobám obchodujícím na peněžním trhu přístup k potřebným zdrojům, zajišťují likviditu</a:t>
            </a:r>
          </a:p>
        </p:txBody>
      </p:sp>
    </p:spTree>
    <p:extLst>
      <p:ext uri="{BB962C8B-B14F-4D97-AF65-F5344CB8AC3E}">
        <p14:creationId xmlns:p14="http://schemas.microsoft.com/office/powerpoint/2010/main" val="253624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A945F-EB50-9E42-ADB4-AA0F779A0371}"/>
              </a:ext>
            </a:extLst>
          </p:cNvPr>
          <p:cNvSpPr>
            <a:spLocks noGrp="1"/>
          </p:cNvSpPr>
          <p:nvPr>
            <p:ph type="title"/>
          </p:nvPr>
        </p:nvSpPr>
        <p:spPr/>
        <p:txBody>
          <a:bodyPr/>
          <a:lstStyle/>
          <a:p>
            <a:r>
              <a:rPr lang="cs-CZ" dirty="0">
                <a:solidFill>
                  <a:schemeClr val="bg1"/>
                </a:solidFill>
              </a:rPr>
              <a:t>Peněžní trh II - Instrumenty peněžního trhu</a:t>
            </a:r>
          </a:p>
        </p:txBody>
      </p:sp>
      <p:sp>
        <p:nvSpPr>
          <p:cNvPr id="3" name="Zástupný obsah 2">
            <a:extLst>
              <a:ext uri="{FF2B5EF4-FFF2-40B4-BE49-F238E27FC236}">
                <a16:creationId xmlns:a16="http://schemas.microsoft.com/office/drawing/2014/main" id="{B84C67A6-45D7-7D4F-A7E2-F916CA8B5A06}"/>
              </a:ext>
            </a:extLst>
          </p:cNvPr>
          <p:cNvSpPr>
            <a:spLocks noGrp="1"/>
          </p:cNvSpPr>
          <p:nvPr>
            <p:ph idx="1"/>
          </p:nvPr>
        </p:nvSpPr>
        <p:spPr>
          <a:xfrm>
            <a:off x="609600" y="1600201"/>
            <a:ext cx="10972800" cy="4983161"/>
          </a:xfrm>
        </p:spPr>
        <p:txBody>
          <a:bodyPr/>
          <a:lstStyle/>
          <a:p>
            <a:r>
              <a:rPr lang="cs-CZ" sz="2800" dirty="0"/>
              <a:t>Obchody s penězi centrální banky</a:t>
            </a:r>
          </a:p>
          <a:p>
            <a:pPr lvl="1"/>
            <a:r>
              <a:rPr lang="cs-CZ" sz="2400" dirty="0"/>
              <a:t>Denní peníze</a:t>
            </a:r>
          </a:p>
          <a:p>
            <a:pPr lvl="2"/>
            <a:r>
              <a:rPr lang="cs-CZ" sz="2000" dirty="0" err="1"/>
              <a:t>Overnight</a:t>
            </a:r>
            <a:r>
              <a:rPr lang="cs-CZ" sz="2000" dirty="0"/>
              <a:t> </a:t>
            </a:r>
            <a:r>
              <a:rPr lang="cs-CZ" sz="2000" dirty="0" err="1"/>
              <a:t>money</a:t>
            </a:r>
            <a:endParaRPr lang="cs-CZ" sz="2000" dirty="0"/>
          </a:p>
          <a:p>
            <a:pPr lvl="2"/>
            <a:r>
              <a:rPr lang="cs-CZ" sz="2000" dirty="0"/>
              <a:t>Tom-</a:t>
            </a:r>
            <a:r>
              <a:rPr lang="cs-CZ" sz="2000" dirty="0" err="1"/>
              <a:t>next</a:t>
            </a:r>
            <a:r>
              <a:rPr lang="cs-CZ" sz="2000" dirty="0"/>
              <a:t> </a:t>
            </a:r>
            <a:r>
              <a:rPr lang="cs-CZ" sz="2000" dirty="0" err="1"/>
              <a:t>money</a:t>
            </a:r>
            <a:r>
              <a:rPr lang="cs-CZ" sz="2000" dirty="0"/>
              <a:t> (</a:t>
            </a:r>
            <a:r>
              <a:rPr lang="cs-CZ" sz="2000" dirty="0" err="1"/>
              <a:t>tommorow-next</a:t>
            </a:r>
            <a:r>
              <a:rPr lang="cs-CZ" sz="2000" dirty="0"/>
              <a:t> </a:t>
            </a:r>
            <a:r>
              <a:rPr lang="cs-CZ" sz="2000" dirty="0" err="1"/>
              <a:t>day</a:t>
            </a:r>
            <a:r>
              <a:rPr lang="cs-CZ" sz="2000" dirty="0"/>
              <a:t>)</a:t>
            </a:r>
          </a:p>
          <a:p>
            <a:pPr lvl="2"/>
            <a:r>
              <a:rPr lang="cs-CZ" sz="2000" dirty="0"/>
              <a:t>Spot-</a:t>
            </a:r>
            <a:r>
              <a:rPr lang="cs-CZ" sz="2000" dirty="0" err="1"/>
              <a:t>next</a:t>
            </a:r>
            <a:r>
              <a:rPr lang="cs-CZ" sz="2000" dirty="0"/>
              <a:t> </a:t>
            </a:r>
            <a:r>
              <a:rPr lang="cs-CZ" sz="2000" dirty="0" err="1"/>
              <a:t>money</a:t>
            </a:r>
            <a:endParaRPr lang="cs-CZ" sz="2000" dirty="0"/>
          </a:p>
          <a:p>
            <a:pPr lvl="1"/>
            <a:r>
              <a:rPr lang="cs-CZ" sz="2400" dirty="0"/>
              <a:t>Termínované peníze</a:t>
            </a:r>
          </a:p>
          <a:p>
            <a:r>
              <a:rPr lang="cs-CZ" sz="2800" dirty="0"/>
              <a:t>Krátkodobé dluhové instrumenty</a:t>
            </a:r>
          </a:p>
          <a:p>
            <a:pPr lvl="1"/>
            <a:r>
              <a:rPr lang="cs-CZ" sz="2400" dirty="0"/>
              <a:t>Vládní pokladniční poukázky</a:t>
            </a:r>
          </a:p>
          <a:p>
            <a:pPr lvl="1"/>
            <a:r>
              <a:rPr lang="cs-CZ" sz="2400" dirty="0"/>
              <a:t>Depozitní certifikáty</a:t>
            </a:r>
          </a:p>
          <a:p>
            <a:pPr lvl="1"/>
            <a:r>
              <a:rPr lang="cs-CZ" sz="2400" dirty="0"/>
              <a:t>Komerční papíry</a:t>
            </a:r>
          </a:p>
          <a:p>
            <a:r>
              <a:rPr lang="cs-CZ" sz="2800" dirty="0"/>
              <a:t>Obchody s krátkodobými finančními deriváty</a:t>
            </a:r>
          </a:p>
        </p:txBody>
      </p:sp>
    </p:spTree>
    <p:extLst>
      <p:ext uri="{BB962C8B-B14F-4D97-AF65-F5344CB8AC3E}">
        <p14:creationId xmlns:p14="http://schemas.microsoft.com/office/powerpoint/2010/main" val="58411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220FCC-EF1D-6649-A638-C7E51731D1C8}"/>
              </a:ext>
            </a:extLst>
          </p:cNvPr>
          <p:cNvSpPr>
            <a:spLocks noGrp="1"/>
          </p:cNvSpPr>
          <p:nvPr>
            <p:ph type="title"/>
          </p:nvPr>
        </p:nvSpPr>
        <p:spPr/>
        <p:txBody>
          <a:bodyPr/>
          <a:lstStyle/>
          <a:p>
            <a:r>
              <a:rPr lang="cs-CZ" dirty="0">
                <a:solidFill>
                  <a:schemeClr val="bg1"/>
                </a:solidFill>
              </a:rPr>
              <a:t>Oblast pojištění</a:t>
            </a:r>
          </a:p>
        </p:txBody>
      </p:sp>
      <p:sp>
        <p:nvSpPr>
          <p:cNvPr id="3" name="Zástupný obsah 2">
            <a:extLst>
              <a:ext uri="{FF2B5EF4-FFF2-40B4-BE49-F238E27FC236}">
                <a16:creationId xmlns:a16="http://schemas.microsoft.com/office/drawing/2014/main" id="{EF334BF7-F963-594B-8B11-30082C2AEF24}"/>
              </a:ext>
            </a:extLst>
          </p:cNvPr>
          <p:cNvSpPr>
            <a:spLocks noGrp="1"/>
          </p:cNvSpPr>
          <p:nvPr>
            <p:ph idx="1"/>
          </p:nvPr>
        </p:nvSpPr>
        <p:spPr/>
        <p:txBody>
          <a:bodyPr/>
          <a:lstStyle/>
          <a:p>
            <a:r>
              <a:rPr lang="cs-CZ" dirty="0"/>
              <a:t>Pojišťovnické právo – soukromé právo -&gt; </a:t>
            </a:r>
            <a:r>
              <a:rPr lang="cs-CZ" b="1" dirty="0"/>
              <a:t>nepatří do finančního trhu</a:t>
            </a:r>
          </a:p>
          <a:p>
            <a:r>
              <a:rPr lang="cs-CZ" dirty="0"/>
              <a:t>Na finanční trh řadíme veřejnoprávní úpravu pojišťoven jako finančních zprostředkovatelů, kteří nakládají s prostředky pojištěných. Tj. omezení nakládání s financemi na finančním trhu.</a:t>
            </a:r>
          </a:p>
          <a:p>
            <a:endParaRPr lang="cs-CZ" dirty="0"/>
          </a:p>
          <a:p>
            <a:pPr>
              <a:defRPr/>
            </a:pPr>
            <a:r>
              <a:rPr lang="cs-CZ" sz="2400" dirty="0"/>
              <a:t>Směrnice 2009/138/ES o pojišťovací a zajišťovací činnosti (</a:t>
            </a:r>
            <a:r>
              <a:rPr lang="cs-CZ" sz="2400" dirty="0" err="1"/>
              <a:t>Solvency</a:t>
            </a:r>
            <a:r>
              <a:rPr lang="cs-CZ" sz="2400" dirty="0"/>
              <a:t> II)</a:t>
            </a:r>
          </a:p>
          <a:p>
            <a:pPr>
              <a:defRPr/>
            </a:pPr>
            <a:r>
              <a:rPr lang="cs-CZ" sz="2400" dirty="0"/>
              <a:t>Směrnice 2014/51/EU, kterou se mění </a:t>
            </a:r>
            <a:r>
              <a:rPr lang="cs-CZ" sz="2400" dirty="0" err="1"/>
              <a:t>Solvency</a:t>
            </a:r>
            <a:r>
              <a:rPr lang="cs-CZ" sz="2400" dirty="0"/>
              <a:t> II (Omnibus II)</a:t>
            </a:r>
          </a:p>
          <a:p>
            <a:pPr>
              <a:defRPr/>
            </a:pPr>
            <a:endParaRPr lang="en-GB" dirty="0"/>
          </a:p>
          <a:p>
            <a:endParaRPr lang="cs-CZ" dirty="0"/>
          </a:p>
        </p:txBody>
      </p:sp>
    </p:spTree>
    <p:extLst>
      <p:ext uri="{BB962C8B-B14F-4D97-AF65-F5344CB8AC3E}">
        <p14:creationId xmlns:p14="http://schemas.microsoft.com/office/powerpoint/2010/main" val="2820288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19D19E-0271-8546-BCE5-35F90DC4E129}"/>
              </a:ext>
            </a:extLst>
          </p:cNvPr>
          <p:cNvSpPr>
            <a:spLocks noGrp="1"/>
          </p:cNvSpPr>
          <p:nvPr>
            <p:ph type="title"/>
          </p:nvPr>
        </p:nvSpPr>
        <p:spPr/>
        <p:txBody>
          <a:bodyPr/>
          <a:lstStyle/>
          <a:p>
            <a:r>
              <a:rPr lang="cs-CZ" dirty="0">
                <a:solidFill>
                  <a:schemeClr val="bg1"/>
                </a:solidFill>
              </a:rPr>
              <a:t>Pojištění II - Cíle</a:t>
            </a:r>
          </a:p>
        </p:txBody>
      </p:sp>
      <p:sp>
        <p:nvSpPr>
          <p:cNvPr id="3" name="Zástupný obsah 2">
            <a:extLst>
              <a:ext uri="{FF2B5EF4-FFF2-40B4-BE49-F238E27FC236}">
                <a16:creationId xmlns:a16="http://schemas.microsoft.com/office/drawing/2014/main" id="{F583D725-A728-C749-B92C-23FEAD6305B2}"/>
              </a:ext>
            </a:extLst>
          </p:cNvPr>
          <p:cNvSpPr>
            <a:spLocks noGrp="1"/>
          </p:cNvSpPr>
          <p:nvPr>
            <p:ph idx="1"/>
          </p:nvPr>
        </p:nvSpPr>
        <p:spPr/>
        <p:txBody>
          <a:bodyPr/>
          <a:lstStyle/>
          <a:p>
            <a:pPr algn="just">
              <a:defRPr/>
            </a:pPr>
            <a:r>
              <a:rPr lang="cs-CZ" sz="2400" dirty="0"/>
              <a:t>Pojišťovny samozřejmě s penězi vybranými od pojištěných dále pracují a investují je a v této oblasti se bavíme o dohledu nad těmito investicemi tak, aby se předešlo situaci, kdy pojišťovny nemají z čeho vyplácet pojistné náhrady.</a:t>
            </a:r>
          </a:p>
          <a:p>
            <a:pPr algn="just">
              <a:defRPr/>
            </a:pPr>
            <a:endParaRPr lang="cs-CZ" sz="2400" dirty="0"/>
          </a:p>
          <a:p>
            <a:pPr algn="just">
              <a:defRPr/>
            </a:pPr>
            <a:r>
              <a:rPr lang="cs-CZ" sz="2400" dirty="0"/>
              <a:t>finanční dohled nad pojišťovnami</a:t>
            </a:r>
          </a:p>
          <a:p>
            <a:pPr algn="just">
              <a:defRPr/>
            </a:pPr>
            <a:r>
              <a:rPr lang="cs-CZ" sz="2400" dirty="0"/>
              <a:t>Upravuje přiměřenost rizika a řízení kapitálu.</a:t>
            </a:r>
          </a:p>
          <a:p>
            <a:pPr algn="just">
              <a:defRPr/>
            </a:pPr>
            <a:endParaRPr lang="cs-CZ" sz="2400" dirty="0"/>
          </a:p>
          <a:p>
            <a:pPr algn="just">
              <a:defRPr/>
            </a:pPr>
            <a:r>
              <a:rPr lang="cs-CZ" sz="2400" dirty="0"/>
              <a:t>Cílem je řídit majetkové hodnoty tak zodpovědně, aby mohly být v každém okamžiku splněny povinnosti, jako jsou požadavky na platební schopnost nebo určený profil rizika/výnosu.</a:t>
            </a:r>
          </a:p>
          <a:p>
            <a:endParaRPr lang="cs-CZ" dirty="0"/>
          </a:p>
        </p:txBody>
      </p:sp>
    </p:spTree>
    <p:extLst>
      <p:ext uri="{BB962C8B-B14F-4D97-AF65-F5344CB8AC3E}">
        <p14:creationId xmlns:p14="http://schemas.microsoft.com/office/powerpoint/2010/main" val="1455928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BDBFC1-CAF3-C64D-AF7E-B8E223630405}"/>
              </a:ext>
            </a:extLst>
          </p:cNvPr>
          <p:cNvSpPr>
            <a:spLocks noGrp="1"/>
          </p:cNvSpPr>
          <p:nvPr>
            <p:ph type="title"/>
          </p:nvPr>
        </p:nvSpPr>
        <p:spPr/>
        <p:txBody>
          <a:bodyPr/>
          <a:lstStyle/>
          <a:p>
            <a:r>
              <a:rPr lang="cs-CZ" dirty="0">
                <a:solidFill>
                  <a:schemeClr val="bg1"/>
                </a:solidFill>
              </a:rPr>
              <a:t>Devizový trh</a:t>
            </a:r>
          </a:p>
        </p:txBody>
      </p:sp>
      <p:sp>
        <p:nvSpPr>
          <p:cNvPr id="3" name="Zástupný obsah 2">
            <a:extLst>
              <a:ext uri="{FF2B5EF4-FFF2-40B4-BE49-F238E27FC236}">
                <a16:creationId xmlns:a16="http://schemas.microsoft.com/office/drawing/2014/main" id="{DA8C6C9D-3C83-0945-A1E9-41A1C5A3B037}"/>
              </a:ext>
            </a:extLst>
          </p:cNvPr>
          <p:cNvSpPr>
            <a:spLocks noGrp="1"/>
          </p:cNvSpPr>
          <p:nvPr>
            <p:ph idx="1"/>
          </p:nvPr>
        </p:nvSpPr>
        <p:spPr/>
        <p:txBody>
          <a:bodyPr/>
          <a:lstStyle/>
          <a:p>
            <a:r>
              <a:rPr lang="cs-CZ" dirty="0"/>
              <a:t>Na finančním trhu je to oblast kde dochází k nakládání s</a:t>
            </a:r>
          </a:p>
          <a:p>
            <a:endParaRPr lang="cs-CZ" dirty="0"/>
          </a:p>
          <a:p>
            <a:r>
              <a:rPr lang="cs-CZ" dirty="0"/>
              <a:t>peněžní prostředky v cizí měně</a:t>
            </a:r>
          </a:p>
          <a:p>
            <a:pPr lvl="3"/>
            <a:r>
              <a:rPr lang="cs-CZ" sz="1800" dirty="0"/>
              <a:t>Devizy (peníze na účtech)</a:t>
            </a:r>
          </a:p>
          <a:p>
            <a:pPr lvl="3"/>
            <a:r>
              <a:rPr lang="cs-CZ" sz="1800" dirty="0"/>
              <a:t>valuty (bankovky a mince)</a:t>
            </a:r>
          </a:p>
          <a:p>
            <a:r>
              <a:rPr lang="cs-CZ" dirty="0"/>
              <a:t>zahraniční cenné papíry (emitentem je cizozemec)</a:t>
            </a:r>
          </a:p>
          <a:p>
            <a:r>
              <a:rPr lang="cs-CZ" dirty="0"/>
              <a:t>penězi ocenitelná práva a závazky</a:t>
            </a:r>
          </a:p>
          <a:p>
            <a:endParaRPr lang="cs-CZ" dirty="0"/>
          </a:p>
        </p:txBody>
      </p:sp>
    </p:spTree>
    <p:extLst>
      <p:ext uri="{BB962C8B-B14F-4D97-AF65-F5344CB8AC3E}">
        <p14:creationId xmlns:p14="http://schemas.microsoft.com/office/powerpoint/2010/main" val="1224584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75AF7D-7A96-6441-BDA4-69017EFA870B}"/>
              </a:ext>
            </a:extLst>
          </p:cNvPr>
          <p:cNvSpPr>
            <a:spLocks noGrp="1"/>
          </p:cNvSpPr>
          <p:nvPr>
            <p:ph type="title"/>
          </p:nvPr>
        </p:nvSpPr>
        <p:spPr/>
        <p:txBody>
          <a:bodyPr/>
          <a:lstStyle/>
          <a:p>
            <a:r>
              <a:rPr lang="cs-CZ" dirty="0">
                <a:solidFill>
                  <a:schemeClr val="bg1"/>
                </a:solidFill>
              </a:rPr>
              <a:t>Devizový trh</a:t>
            </a:r>
          </a:p>
        </p:txBody>
      </p:sp>
      <p:sp>
        <p:nvSpPr>
          <p:cNvPr id="3" name="Zástupný obsah 2">
            <a:extLst>
              <a:ext uri="{FF2B5EF4-FFF2-40B4-BE49-F238E27FC236}">
                <a16:creationId xmlns:a16="http://schemas.microsoft.com/office/drawing/2014/main" id="{5F7916AC-6DC0-B542-AF08-135B3F107957}"/>
              </a:ext>
            </a:extLst>
          </p:cNvPr>
          <p:cNvSpPr>
            <a:spLocks noGrp="1"/>
          </p:cNvSpPr>
          <p:nvPr>
            <p:ph idx="1"/>
          </p:nvPr>
        </p:nvSpPr>
        <p:spPr>
          <a:xfrm>
            <a:off x="609600" y="1600201"/>
            <a:ext cx="10972800" cy="4983161"/>
          </a:xfrm>
        </p:spPr>
        <p:txBody>
          <a:bodyPr/>
          <a:lstStyle/>
          <a:p>
            <a:r>
              <a:rPr lang="cs-CZ" sz="2400" dirty="0"/>
              <a:t>FOREX = International Interbank </a:t>
            </a:r>
            <a:r>
              <a:rPr lang="cs-CZ" sz="2400" b="1" dirty="0" err="1"/>
              <a:t>FOR</a:t>
            </a:r>
            <a:r>
              <a:rPr lang="cs-CZ" sz="2400" dirty="0" err="1"/>
              <a:t>eign</a:t>
            </a:r>
            <a:r>
              <a:rPr lang="cs-CZ" sz="2400" dirty="0"/>
              <a:t> </a:t>
            </a:r>
            <a:r>
              <a:rPr lang="cs-CZ" sz="2400" b="1" dirty="0" err="1"/>
              <a:t>EX</a:t>
            </a:r>
            <a:r>
              <a:rPr lang="cs-CZ" sz="2400" dirty="0" err="1"/>
              <a:t>change</a:t>
            </a:r>
            <a:endParaRPr lang="cs-CZ" sz="2400" dirty="0"/>
          </a:p>
          <a:p>
            <a:r>
              <a:rPr lang="cs-CZ" sz="2400" dirty="0"/>
              <a:t>Mezinárodní devizový trh, obchodování s cizími měnami, obchodování se směnnými kurzy</a:t>
            </a:r>
          </a:p>
          <a:p>
            <a:r>
              <a:rPr lang="cs-CZ" b="1" dirty="0"/>
              <a:t>Kurzy měn</a:t>
            </a:r>
          </a:p>
          <a:p>
            <a:r>
              <a:rPr lang="cs-CZ" sz="2400" dirty="0"/>
              <a:t>stanovuje ČNB na základě monitorování vývoje měn na mezibankovním devizovém trhu</a:t>
            </a:r>
          </a:p>
          <a:p>
            <a:r>
              <a:rPr lang="cs-CZ" sz="2400" dirty="0"/>
              <a:t>odpovídají tomu, jak se jednotlivé měny obchodovaly na devizovém trhu ve 14:15 místního času</a:t>
            </a:r>
          </a:p>
          <a:p>
            <a:r>
              <a:rPr lang="cs-CZ" sz="2400" dirty="0"/>
              <a:t>slouží pro neobchodní účely = ohodnocování závazků a pohledávek, daňová a celní řízení apod.</a:t>
            </a:r>
          </a:p>
          <a:p>
            <a:r>
              <a:rPr lang="cs-CZ" sz="2400" dirty="0"/>
              <a:t>komerční banky a směnárny mají vlastní kurz</a:t>
            </a:r>
          </a:p>
          <a:p>
            <a:endParaRPr lang="cs-CZ" dirty="0"/>
          </a:p>
        </p:txBody>
      </p:sp>
    </p:spTree>
    <p:extLst>
      <p:ext uri="{BB962C8B-B14F-4D97-AF65-F5344CB8AC3E}">
        <p14:creationId xmlns:p14="http://schemas.microsoft.com/office/powerpoint/2010/main" val="1722227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1E4C4C-35FB-6F4D-8A1E-0A66E50582D9}"/>
              </a:ext>
            </a:extLst>
          </p:cNvPr>
          <p:cNvSpPr>
            <a:spLocks noGrp="1"/>
          </p:cNvSpPr>
          <p:nvPr>
            <p:ph type="title"/>
          </p:nvPr>
        </p:nvSpPr>
        <p:spPr/>
        <p:txBody>
          <a:bodyPr/>
          <a:lstStyle/>
          <a:p>
            <a:r>
              <a:rPr lang="cs-CZ" dirty="0">
                <a:solidFill>
                  <a:schemeClr val="bg1"/>
                </a:solidFill>
              </a:rPr>
              <a:t>Devizová oblast II</a:t>
            </a:r>
          </a:p>
        </p:txBody>
      </p:sp>
      <p:sp>
        <p:nvSpPr>
          <p:cNvPr id="3" name="Zástupný obsah 2">
            <a:extLst>
              <a:ext uri="{FF2B5EF4-FFF2-40B4-BE49-F238E27FC236}">
                <a16:creationId xmlns:a16="http://schemas.microsoft.com/office/drawing/2014/main" id="{20AFB284-02BA-4248-954F-EE84D395EB82}"/>
              </a:ext>
            </a:extLst>
          </p:cNvPr>
          <p:cNvSpPr>
            <a:spLocks noGrp="1"/>
          </p:cNvSpPr>
          <p:nvPr>
            <p:ph idx="1"/>
          </p:nvPr>
        </p:nvSpPr>
        <p:spPr/>
        <p:txBody>
          <a:bodyPr/>
          <a:lstStyle/>
          <a:p>
            <a:r>
              <a:rPr lang="cs-CZ" dirty="0"/>
              <a:t>účastníci devizových obchodů - rozlišují se podle devizových statutů:</a:t>
            </a:r>
          </a:p>
          <a:p>
            <a:pPr lvl="2"/>
            <a:r>
              <a:rPr lang="cs-CZ" sz="1800" dirty="0"/>
              <a:t>tuzemec = trvalý pobyt nebo sídlo v tuzemsku</a:t>
            </a:r>
          </a:p>
          <a:p>
            <a:pPr lvl="2"/>
            <a:r>
              <a:rPr lang="cs-CZ" sz="1800" dirty="0"/>
              <a:t>cizozemec = ostatní</a:t>
            </a:r>
          </a:p>
          <a:p>
            <a:r>
              <a:rPr lang="cs-CZ" dirty="0"/>
              <a:t>devizové místo - osoba oprávněná k devizovým obchodům</a:t>
            </a:r>
          </a:p>
          <a:p>
            <a:pPr lvl="2"/>
            <a:r>
              <a:rPr lang="cs-CZ" sz="1800" dirty="0"/>
              <a:t>banky, úvěrová a spořitelní družstva</a:t>
            </a:r>
          </a:p>
          <a:p>
            <a:pPr lvl="2"/>
            <a:r>
              <a:rPr lang="cs-CZ" sz="1800" dirty="0"/>
              <a:t>osoby s devizovou licencí</a:t>
            </a:r>
          </a:p>
          <a:p>
            <a:pPr lvl="2"/>
            <a:r>
              <a:rPr lang="cs-CZ" sz="1800" dirty="0"/>
              <a:t>osoby registrované ke směnárenské činnosti</a:t>
            </a:r>
          </a:p>
          <a:p>
            <a:pPr lvl="2"/>
            <a:r>
              <a:rPr lang="cs-CZ" sz="1800" dirty="0"/>
              <a:t>EEA – princip single </a:t>
            </a:r>
            <a:r>
              <a:rPr lang="cs-CZ" sz="1800" dirty="0" err="1"/>
              <a:t>passport</a:t>
            </a:r>
            <a:r>
              <a:rPr lang="cs-CZ" sz="1800" dirty="0"/>
              <a:t> (unijní systém)</a:t>
            </a:r>
          </a:p>
          <a:p>
            <a:endParaRPr lang="cs-CZ" dirty="0"/>
          </a:p>
        </p:txBody>
      </p:sp>
    </p:spTree>
    <p:extLst>
      <p:ext uri="{BB962C8B-B14F-4D97-AF65-F5344CB8AC3E}">
        <p14:creationId xmlns:p14="http://schemas.microsoft.com/office/powerpoint/2010/main" val="131442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C8BC5-7E19-5D43-9995-09C2CB78ACCF}"/>
              </a:ext>
            </a:extLst>
          </p:cNvPr>
          <p:cNvSpPr>
            <a:spLocks noGrp="1"/>
          </p:cNvSpPr>
          <p:nvPr>
            <p:ph type="title"/>
          </p:nvPr>
        </p:nvSpPr>
        <p:spPr/>
        <p:txBody>
          <a:bodyPr/>
          <a:lstStyle/>
          <a:p>
            <a:r>
              <a:rPr lang="cs-CZ" dirty="0">
                <a:solidFill>
                  <a:schemeClr val="bg1"/>
                </a:solidFill>
              </a:rPr>
              <a:t>Komoditní trhy</a:t>
            </a:r>
          </a:p>
        </p:txBody>
      </p:sp>
      <p:sp>
        <p:nvSpPr>
          <p:cNvPr id="3" name="Zástupný obsah 2">
            <a:extLst>
              <a:ext uri="{FF2B5EF4-FFF2-40B4-BE49-F238E27FC236}">
                <a16:creationId xmlns:a16="http://schemas.microsoft.com/office/drawing/2014/main" id="{EB72468A-CF3A-1941-AC59-E1089CF1AAF4}"/>
              </a:ext>
            </a:extLst>
          </p:cNvPr>
          <p:cNvSpPr>
            <a:spLocks noGrp="1"/>
          </p:cNvSpPr>
          <p:nvPr>
            <p:ph idx="1"/>
          </p:nvPr>
        </p:nvSpPr>
        <p:spPr/>
        <p:txBody>
          <a:bodyPr/>
          <a:lstStyle/>
          <a:p>
            <a:r>
              <a:rPr lang="cs-CZ" dirty="0"/>
              <a:t>Trhy, kde dochází k nákupu a prodeji komodit jako investičních nástrojů se kterými je možno obchodovat (tj. komodita samotná je v pozadí)</a:t>
            </a:r>
          </a:p>
          <a:p>
            <a:endParaRPr lang="cs-CZ" dirty="0"/>
          </a:p>
          <a:p>
            <a:r>
              <a:rPr lang="cs-CZ" dirty="0"/>
              <a:t>Někdy bývá komoditní trh řazen pod trh kapitálový </a:t>
            </a:r>
          </a:p>
          <a:p>
            <a:endParaRPr lang="cs-CZ" dirty="0"/>
          </a:p>
        </p:txBody>
      </p:sp>
    </p:spTree>
    <p:extLst>
      <p:ext uri="{BB962C8B-B14F-4D97-AF65-F5344CB8AC3E}">
        <p14:creationId xmlns:p14="http://schemas.microsoft.com/office/powerpoint/2010/main" val="57847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GB" dirty="0">
                <a:solidFill>
                  <a:schemeClr val="bg1"/>
                </a:solidFill>
              </a:rPr>
              <a:t>Co </a:t>
            </a:r>
            <a:r>
              <a:rPr lang="en-GB" dirty="0" err="1">
                <a:solidFill>
                  <a:schemeClr val="bg1"/>
                </a:solidFill>
              </a:rPr>
              <a:t>je</a:t>
            </a:r>
            <a:r>
              <a:rPr lang="en-GB" dirty="0">
                <a:solidFill>
                  <a:schemeClr val="bg1"/>
                </a:solidFill>
              </a:rPr>
              <a:t> </a:t>
            </a:r>
            <a:r>
              <a:rPr lang="en-GB" dirty="0" err="1">
                <a:solidFill>
                  <a:schemeClr val="bg1"/>
                </a:solidFill>
              </a:rPr>
              <a:t>finanční</a:t>
            </a:r>
            <a:r>
              <a:rPr lang="en-GB" dirty="0">
                <a:solidFill>
                  <a:schemeClr val="bg1"/>
                </a:solidFill>
              </a:rPr>
              <a:t> </a:t>
            </a:r>
            <a:r>
              <a:rPr lang="en-GB" dirty="0" err="1">
                <a:solidFill>
                  <a:schemeClr val="bg1"/>
                </a:solidFill>
              </a:rPr>
              <a:t>trh</a:t>
            </a:r>
            <a:r>
              <a:rPr lang="en-GB" dirty="0">
                <a:solidFill>
                  <a:schemeClr val="bg1"/>
                </a:solidFill>
              </a:rPr>
              <a:t> ?</a:t>
            </a:r>
          </a:p>
        </p:txBody>
      </p:sp>
      <p:sp>
        <p:nvSpPr>
          <p:cNvPr id="3" name="Zástupný symbol pro obsah 2"/>
          <p:cNvSpPr>
            <a:spLocks noGrp="1"/>
          </p:cNvSpPr>
          <p:nvPr>
            <p:ph idx="1"/>
          </p:nvPr>
        </p:nvSpPr>
        <p:spPr>
          <a:xfrm>
            <a:off x="982640" y="1770076"/>
            <a:ext cx="9750906" cy="4426007"/>
          </a:xfrm>
        </p:spPr>
        <p:txBody>
          <a:bodyPr>
            <a:normAutofit fontScale="92500" lnSpcReduction="20000"/>
          </a:bodyPr>
          <a:lstStyle/>
          <a:p>
            <a:r>
              <a:rPr lang="cs-CZ" b="1" dirty="0"/>
              <a:t>Finanční trh = </a:t>
            </a:r>
            <a:r>
              <a:rPr lang="cs-CZ" i="1" dirty="0"/>
              <a:t>systém vztahů, nástrojů, subjektů a institucí, umožňujících alokaci dočasně volných peněžních prostředků na základě nabídky a poptávky</a:t>
            </a:r>
            <a:endParaRPr lang="en-GB" dirty="0"/>
          </a:p>
          <a:p>
            <a:endParaRPr lang="en-GB" b="1" dirty="0"/>
          </a:p>
          <a:p>
            <a:endParaRPr lang="en-GB" dirty="0"/>
          </a:p>
          <a:p>
            <a:r>
              <a:rPr lang="cs-CZ" b="1" dirty="0"/>
              <a:t>Finanční trh = </a:t>
            </a:r>
            <a:r>
              <a:rPr lang="cs-CZ" i="1" dirty="0"/>
              <a:t>systém institucí a instrumentů zabezpečujících pohyb peněz a kapitálu na základě nabídky a poptávky ekonomických subjektů</a:t>
            </a:r>
          </a:p>
          <a:p>
            <a:endParaRPr lang="cs-CZ" i="1" dirty="0"/>
          </a:p>
          <a:p>
            <a:r>
              <a:rPr lang="en-GB" dirty="0"/>
              <a:t>https://</a:t>
            </a:r>
            <a:r>
              <a:rPr lang="en-GB" dirty="0" err="1"/>
              <a:t>www.youtube.com</a:t>
            </a:r>
            <a:r>
              <a:rPr lang="en-GB" dirty="0"/>
              <a:t>/</a:t>
            </a:r>
            <a:r>
              <a:rPr lang="en-GB" dirty="0" err="1"/>
              <a:t>watch?v</a:t>
            </a:r>
            <a:r>
              <a:rPr lang="en-GB" dirty="0"/>
              <a:t>=s58-mrPom7Q</a:t>
            </a:r>
          </a:p>
          <a:p>
            <a:endParaRPr lang="en-GB" dirty="0"/>
          </a:p>
        </p:txBody>
      </p:sp>
    </p:spTree>
    <p:extLst>
      <p:ext uri="{BB962C8B-B14F-4D97-AF65-F5344CB8AC3E}">
        <p14:creationId xmlns:p14="http://schemas.microsoft.com/office/powerpoint/2010/main" val="1395331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1DD7CD-1F35-F84F-9BE9-CC1014469831}"/>
              </a:ext>
            </a:extLst>
          </p:cNvPr>
          <p:cNvSpPr>
            <a:spLocks noGrp="1"/>
          </p:cNvSpPr>
          <p:nvPr>
            <p:ph type="title"/>
          </p:nvPr>
        </p:nvSpPr>
        <p:spPr/>
        <p:txBody>
          <a:bodyPr/>
          <a:lstStyle/>
          <a:p>
            <a:r>
              <a:rPr lang="cs-CZ" dirty="0">
                <a:solidFill>
                  <a:schemeClr val="bg1"/>
                </a:solidFill>
              </a:rPr>
              <a:t>Komoditní trhy II - komodity</a:t>
            </a:r>
          </a:p>
        </p:txBody>
      </p:sp>
      <p:sp>
        <p:nvSpPr>
          <p:cNvPr id="3" name="Zástupný obsah 2">
            <a:extLst>
              <a:ext uri="{FF2B5EF4-FFF2-40B4-BE49-F238E27FC236}">
                <a16:creationId xmlns:a16="http://schemas.microsoft.com/office/drawing/2014/main" id="{80E7DCBF-8361-7546-8BF5-454AB263AFAD}"/>
              </a:ext>
            </a:extLst>
          </p:cNvPr>
          <p:cNvSpPr>
            <a:spLocks noGrp="1"/>
          </p:cNvSpPr>
          <p:nvPr>
            <p:ph idx="1"/>
          </p:nvPr>
        </p:nvSpPr>
        <p:spPr>
          <a:xfrm>
            <a:off x="609600" y="1417639"/>
            <a:ext cx="10972800" cy="5165724"/>
          </a:xfrm>
        </p:spPr>
        <p:txBody>
          <a:bodyPr/>
          <a:lstStyle/>
          <a:p>
            <a:pPr lvl="0" algn="just"/>
            <a:r>
              <a:rPr lang="cs-CZ" sz="2000" dirty="0"/>
              <a:t>Zemědělské komodity (rýže, pšenice, káva, bavlna, dobytek)</a:t>
            </a:r>
          </a:p>
          <a:p>
            <a:pPr lvl="0" algn="just"/>
            <a:r>
              <a:rPr lang="cs-CZ" sz="2000" dirty="0"/>
              <a:t>Drahé kovy (Au, </a:t>
            </a:r>
            <a:r>
              <a:rPr lang="cs-CZ" sz="2000" dirty="0" err="1"/>
              <a:t>Ag</a:t>
            </a:r>
            <a:r>
              <a:rPr lang="cs-CZ" sz="2000" dirty="0"/>
              <a:t>, </a:t>
            </a:r>
            <a:r>
              <a:rPr lang="cs-CZ" sz="2000" dirty="0" err="1"/>
              <a:t>Pt</a:t>
            </a:r>
            <a:r>
              <a:rPr lang="cs-CZ" sz="2000" dirty="0"/>
              <a:t>)</a:t>
            </a:r>
          </a:p>
          <a:p>
            <a:pPr lvl="0" algn="just"/>
            <a:r>
              <a:rPr lang="cs-CZ" sz="2000" dirty="0"/>
              <a:t>Základní kovy (Al, </a:t>
            </a:r>
            <a:r>
              <a:rPr lang="cs-CZ" sz="2000" dirty="0" err="1"/>
              <a:t>Cu</a:t>
            </a:r>
            <a:r>
              <a:rPr lang="cs-CZ" sz="2000" dirty="0"/>
              <a:t>, </a:t>
            </a:r>
            <a:r>
              <a:rPr lang="cs-CZ" sz="2000" dirty="0" err="1"/>
              <a:t>Sn</a:t>
            </a:r>
            <a:r>
              <a:rPr lang="cs-CZ" sz="2000" dirty="0"/>
              <a:t>)</a:t>
            </a:r>
          </a:p>
          <a:p>
            <a:pPr lvl="0" algn="just"/>
            <a:r>
              <a:rPr lang="cs-CZ" sz="2000" dirty="0"/>
              <a:t>Energetické komodity (ropa, zemní plyn, oleje)</a:t>
            </a:r>
          </a:p>
          <a:p>
            <a:pPr marL="0" indent="0" algn="just">
              <a:buNone/>
            </a:pPr>
            <a:endParaRPr lang="cs-CZ" sz="2000" dirty="0"/>
          </a:p>
          <a:p>
            <a:pPr algn="just"/>
            <a:r>
              <a:rPr lang="cs-CZ" sz="2000" dirty="0"/>
              <a:t>Hard/soft komodity  (neomezená/omezená trvanlivost)</a:t>
            </a:r>
          </a:p>
          <a:p>
            <a:r>
              <a:rPr lang="cs-CZ" sz="2000" b="1" dirty="0"/>
              <a:t>Hard K</a:t>
            </a:r>
            <a:r>
              <a:rPr lang="cs-CZ" sz="2000" dirty="0"/>
              <a:t>: ropa, železná ruda, zlato, stříbro, bavlna, zemní plyn</a:t>
            </a:r>
          </a:p>
          <a:p>
            <a:r>
              <a:rPr lang="cs-CZ" sz="2000" b="1" dirty="0"/>
              <a:t>Soft K</a:t>
            </a:r>
            <a:r>
              <a:rPr lang="cs-CZ" sz="2000" dirty="0"/>
              <a:t>: sója, rýže, pšenice, maso</a:t>
            </a:r>
          </a:p>
          <a:p>
            <a:pPr algn="just"/>
            <a:endParaRPr lang="cs-CZ" sz="2000" dirty="0"/>
          </a:p>
          <a:p>
            <a:pPr algn="just"/>
            <a:r>
              <a:rPr lang="cs-CZ" sz="2000" dirty="0"/>
              <a:t>Zboží </a:t>
            </a:r>
            <a:r>
              <a:rPr lang="cs-CZ" sz="2000" b="1" dirty="0"/>
              <a:t>jednotné kvality</a:t>
            </a:r>
          </a:p>
          <a:p>
            <a:pPr algn="just"/>
            <a:r>
              <a:rPr lang="cs-CZ" sz="2000" b="1" dirty="0"/>
              <a:t>Hmotná podstata</a:t>
            </a:r>
          </a:p>
          <a:p>
            <a:pPr algn="just"/>
            <a:r>
              <a:rPr lang="cs-CZ" sz="2000" dirty="0"/>
              <a:t>Obchody </a:t>
            </a:r>
            <a:r>
              <a:rPr lang="cs-CZ" sz="2000" b="1" dirty="0"/>
              <a:t>napříč světovými trhy</a:t>
            </a:r>
          </a:p>
          <a:p>
            <a:pPr algn="just"/>
            <a:r>
              <a:rPr lang="cs-CZ" sz="2000" dirty="0"/>
              <a:t>Dodávky od různých dodavatelů jsou vzájemně </a:t>
            </a:r>
            <a:r>
              <a:rPr lang="cs-CZ" sz="2000" b="1" dirty="0"/>
              <a:t>zastupitelné</a:t>
            </a:r>
          </a:p>
          <a:p>
            <a:pPr algn="just"/>
            <a:r>
              <a:rPr lang="cs-CZ" sz="2000" b="1" dirty="0"/>
              <a:t>Investiční nástroj </a:t>
            </a:r>
          </a:p>
          <a:p>
            <a:endParaRPr lang="cs-CZ" dirty="0"/>
          </a:p>
        </p:txBody>
      </p:sp>
    </p:spTree>
    <p:extLst>
      <p:ext uri="{BB962C8B-B14F-4D97-AF65-F5344CB8AC3E}">
        <p14:creationId xmlns:p14="http://schemas.microsoft.com/office/powerpoint/2010/main" val="4888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2FF4FC-EA8C-C249-9F99-4E702DCB7FE3}"/>
              </a:ext>
            </a:extLst>
          </p:cNvPr>
          <p:cNvSpPr>
            <a:spLocks noGrp="1"/>
          </p:cNvSpPr>
          <p:nvPr>
            <p:ph type="title"/>
          </p:nvPr>
        </p:nvSpPr>
        <p:spPr/>
        <p:txBody>
          <a:bodyPr/>
          <a:lstStyle/>
          <a:p>
            <a:r>
              <a:rPr lang="cs-CZ" dirty="0">
                <a:solidFill>
                  <a:schemeClr val="bg1"/>
                </a:solidFill>
              </a:rPr>
              <a:t>Obchodování s komoditami</a:t>
            </a:r>
          </a:p>
        </p:txBody>
      </p:sp>
      <p:sp>
        <p:nvSpPr>
          <p:cNvPr id="3" name="Zástupný obsah 2">
            <a:extLst>
              <a:ext uri="{FF2B5EF4-FFF2-40B4-BE49-F238E27FC236}">
                <a16:creationId xmlns:a16="http://schemas.microsoft.com/office/drawing/2014/main" id="{31F78DAC-63AE-6244-945B-4C70B89C5A09}"/>
              </a:ext>
            </a:extLst>
          </p:cNvPr>
          <p:cNvSpPr>
            <a:spLocks noGrp="1"/>
          </p:cNvSpPr>
          <p:nvPr>
            <p:ph idx="1"/>
          </p:nvPr>
        </p:nvSpPr>
        <p:spPr>
          <a:xfrm>
            <a:off x="482600" y="1600201"/>
            <a:ext cx="11099800" cy="4983161"/>
          </a:xfrm>
        </p:spPr>
        <p:txBody>
          <a:bodyPr/>
          <a:lstStyle/>
          <a:p>
            <a:pPr algn="just"/>
            <a:r>
              <a:rPr lang="cs-CZ" sz="2400" dirty="0"/>
              <a:t>V současnosti se komodity obchodují prostřednictvím </a:t>
            </a:r>
            <a:r>
              <a:rPr lang="cs-CZ" sz="2400" b="1" dirty="0"/>
              <a:t>komoditních burz </a:t>
            </a:r>
            <a:r>
              <a:rPr lang="cs-CZ" sz="2400" dirty="0"/>
              <a:t>po celém světě</a:t>
            </a:r>
          </a:p>
          <a:p>
            <a:pPr algn="just"/>
            <a:r>
              <a:rPr lang="cs-CZ" sz="2400" dirty="0"/>
              <a:t>Cena zboží je dána střetem </a:t>
            </a:r>
            <a:r>
              <a:rPr lang="cs-CZ" sz="2400" b="1" dirty="0"/>
              <a:t>nabídky a poptávky</a:t>
            </a:r>
          </a:p>
          <a:p>
            <a:pPr algn="just"/>
            <a:r>
              <a:rPr lang="cs-CZ" sz="2400" dirty="0"/>
              <a:t>Nejčastěji prostřednictvím </a:t>
            </a:r>
            <a:r>
              <a:rPr lang="cs-CZ" sz="2400" b="1" dirty="0" err="1"/>
              <a:t>futures</a:t>
            </a:r>
            <a:r>
              <a:rPr lang="cs-CZ" sz="2400" b="1" dirty="0"/>
              <a:t> kontraktů = </a:t>
            </a:r>
            <a:r>
              <a:rPr lang="cs-CZ" sz="2400" dirty="0"/>
              <a:t>dohoda mezi dvěma stranami o nákupu nebo prodeji aktiva k určitému datu v budoucnosti za určitou cenu</a:t>
            </a:r>
          </a:p>
          <a:p>
            <a:pPr algn="just"/>
            <a:endParaRPr lang="cs-CZ" sz="2400" b="1" dirty="0"/>
          </a:p>
          <a:p>
            <a:pPr algn="just"/>
            <a:r>
              <a:rPr lang="cs-CZ" sz="2400" dirty="0"/>
              <a:t>Kvalita komodit se může mírně lišit, ale v podstatě je mezi producenty na stejné úrovni</a:t>
            </a:r>
          </a:p>
          <a:p>
            <a:pPr algn="just"/>
            <a:r>
              <a:rPr lang="cs-CZ" sz="2400" dirty="0"/>
              <a:t>Pokud jsou také obchodovány na burze, musí splnit určité minimální standardy či požadavky na kvalitu (např. limity chemického složení, …)</a:t>
            </a:r>
            <a:endParaRPr lang="cs-CZ" sz="2400" b="1" dirty="0"/>
          </a:p>
          <a:p>
            <a:endParaRPr lang="cs-CZ" dirty="0"/>
          </a:p>
        </p:txBody>
      </p:sp>
    </p:spTree>
    <p:extLst>
      <p:ext uri="{BB962C8B-B14F-4D97-AF65-F5344CB8AC3E}">
        <p14:creationId xmlns:p14="http://schemas.microsoft.com/office/powerpoint/2010/main" val="903847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9423B-8002-D04E-8E82-ACFC114948C1}"/>
              </a:ext>
            </a:extLst>
          </p:cNvPr>
          <p:cNvSpPr>
            <a:spLocks noGrp="1"/>
          </p:cNvSpPr>
          <p:nvPr>
            <p:ph type="title"/>
          </p:nvPr>
        </p:nvSpPr>
        <p:spPr/>
        <p:txBody>
          <a:bodyPr/>
          <a:lstStyle/>
          <a:p>
            <a:r>
              <a:rPr lang="cs-CZ" dirty="0">
                <a:solidFill>
                  <a:schemeClr val="bg1"/>
                </a:solidFill>
              </a:rPr>
              <a:t>Trh komodit – státní dozor</a:t>
            </a:r>
          </a:p>
        </p:txBody>
      </p:sp>
      <p:sp>
        <p:nvSpPr>
          <p:cNvPr id="3" name="Zástupný obsah 2">
            <a:extLst>
              <a:ext uri="{FF2B5EF4-FFF2-40B4-BE49-F238E27FC236}">
                <a16:creationId xmlns:a16="http://schemas.microsoft.com/office/drawing/2014/main" id="{E3203A7D-466A-834C-844F-2AF70149858C}"/>
              </a:ext>
            </a:extLst>
          </p:cNvPr>
          <p:cNvSpPr>
            <a:spLocks noGrp="1"/>
          </p:cNvSpPr>
          <p:nvPr>
            <p:ph idx="1"/>
          </p:nvPr>
        </p:nvSpPr>
        <p:spPr>
          <a:xfrm>
            <a:off x="508000" y="1600201"/>
            <a:ext cx="11074400" cy="4983161"/>
          </a:xfrm>
        </p:spPr>
        <p:txBody>
          <a:bodyPr/>
          <a:lstStyle/>
          <a:p>
            <a:r>
              <a:rPr lang="cs-CZ" b="1" dirty="0"/>
              <a:t>Státní dozor nad komoditními burzami v České republice vykonává v úzké součinnosti Ministerstvo zemědělství a Ministerstvo průmyslu a obchodu.</a:t>
            </a:r>
            <a:endParaRPr lang="cs-CZ" dirty="0"/>
          </a:p>
          <a:p>
            <a:r>
              <a:rPr lang="cs-CZ" dirty="0"/>
              <a:t>Ministerstvo zemědělství je ústředním orgánem státní správy ve věcech komoditních burz</a:t>
            </a:r>
          </a:p>
          <a:p>
            <a:r>
              <a:rPr lang="cs-CZ" dirty="0"/>
              <a:t>Ministerstva udělují a odnímají povolení</a:t>
            </a:r>
          </a:p>
          <a:p>
            <a:endParaRPr lang="cs-CZ" dirty="0"/>
          </a:p>
          <a:p>
            <a:r>
              <a:rPr lang="cs-CZ" sz="2400" dirty="0"/>
              <a:t>Největší komoditní burza v ČR (ve světovém měřítku velmi malá</a:t>
            </a:r>
          </a:p>
          <a:p>
            <a:r>
              <a:rPr lang="cs-CZ" sz="2400" dirty="0"/>
              <a:t>https://</a:t>
            </a:r>
            <a:r>
              <a:rPr lang="cs-CZ" sz="2400" dirty="0" err="1"/>
              <a:t>www.cmkbk.cz</a:t>
            </a:r>
            <a:r>
              <a:rPr lang="cs-CZ" sz="2400" dirty="0"/>
              <a:t>/</a:t>
            </a:r>
          </a:p>
          <a:p>
            <a:endParaRPr lang="cs-CZ" dirty="0"/>
          </a:p>
        </p:txBody>
      </p:sp>
    </p:spTree>
    <p:extLst>
      <p:ext uri="{BB962C8B-B14F-4D97-AF65-F5344CB8AC3E}">
        <p14:creationId xmlns:p14="http://schemas.microsoft.com/office/powerpoint/2010/main" val="4089914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Členění finančního trhu</a:t>
            </a:r>
            <a:br>
              <a:rPr lang="cs-CZ" dirty="0"/>
            </a:br>
            <a:endParaRPr lang="cs-CZ" dirty="0"/>
          </a:p>
        </p:txBody>
      </p:sp>
      <p:sp>
        <p:nvSpPr>
          <p:cNvPr id="3" name="Zástupný symbol pro obsah 2"/>
          <p:cNvSpPr>
            <a:spLocks noGrp="1"/>
          </p:cNvSpPr>
          <p:nvPr>
            <p:ph idx="1"/>
          </p:nvPr>
        </p:nvSpPr>
        <p:spPr/>
        <p:txBody>
          <a:bodyPr>
            <a:normAutofit fontScale="77500" lnSpcReduction="20000"/>
          </a:bodyPr>
          <a:lstStyle/>
          <a:p>
            <a:pPr lvl="0"/>
            <a:r>
              <a:rPr lang="cs-CZ" b="1" dirty="0"/>
              <a:t>peněžní a kapitálový</a:t>
            </a:r>
            <a:endParaRPr lang="cs-CZ" dirty="0"/>
          </a:p>
          <a:p>
            <a:endParaRPr lang="cs-CZ" dirty="0"/>
          </a:p>
          <a:p>
            <a:r>
              <a:rPr lang="cs-CZ" dirty="0"/>
              <a:t>organizovaný a neorganizovaný</a:t>
            </a:r>
          </a:p>
          <a:p>
            <a:pPr marL="0" indent="0">
              <a:buNone/>
            </a:pPr>
            <a:r>
              <a:rPr lang="cs-CZ" dirty="0"/>
              <a:t> </a:t>
            </a:r>
          </a:p>
          <a:p>
            <a:r>
              <a:rPr lang="cs-CZ" dirty="0"/>
              <a:t>mezibankovní a mimobankovní, mezipodnikové, národní a mezinárodní atd.</a:t>
            </a:r>
          </a:p>
          <a:p>
            <a:pPr marL="0" indent="0">
              <a:buNone/>
            </a:pPr>
            <a:r>
              <a:rPr lang="cs-CZ" dirty="0"/>
              <a:t> </a:t>
            </a:r>
          </a:p>
          <a:p>
            <a:pPr lvl="0"/>
            <a:r>
              <a:rPr lang="cs-CZ" dirty="0"/>
              <a:t>úvěrové, trhy cenných papírů a trhy devizové či valutové</a:t>
            </a:r>
          </a:p>
          <a:p>
            <a:endParaRPr lang="cs-CZ" dirty="0"/>
          </a:p>
          <a:p>
            <a:pPr lvl="0"/>
            <a:r>
              <a:rPr lang="cs-CZ" dirty="0"/>
              <a:t>primární a sekundární</a:t>
            </a:r>
          </a:p>
          <a:p>
            <a:endParaRPr lang="cs-CZ" dirty="0"/>
          </a:p>
          <a:p>
            <a:pPr lvl="0"/>
            <a:r>
              <a:rPr lang="cs-CZ" dirty="0"/>
              <a:t>promptní a termínové</a:t>
            </a:r>
          </a:p>
          <a:p>
            <a:pPr marL="0" indent="0">
              <a:buNone/>
            </a:pPr>
            <a:endParaRPr lang="cs-CZ" dirty="0"/>
          </a:p>
        </p:txBody>
      </p:sp>
    </p:spTree>
    <p:extLst>
      <p:ext uri="{BB962C8B-B14F-4D97-AF65-F5344CB8AC3E}">
        <p14:creationId xmlns:p14="http://schemas.microsoft.com/office/powerpoint/2010/main" val="1125995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Subjekty na finančním trhu</a:t>
            </a:r>
            <a:br>
              <a:rPr lang="cs-CZ" dirty="0"/>
            </a:br>
            <a:endParaRPr lang="cs-CZ" dirty="0"/>
          </a:p>
        </p:txBody>
      </p:sp>
      <p:sp>
        <p:nvSpPr>
          <p:cNvPr id="3" name="Zástupný symbol pro obsah 2"/>
          <p:cNvSpPr>
            <a:spLocks noGrp="1"/>
          </p:cNvSpPr>
          <p:nvPr>
            <p:ph idx="1"/>
          </p:nvPr>
        </p:nvSpPr>
        <p:spPr/>
        <p:txBody>
          <a:bodyPr/>
          <a:lstStyle/>
          <a:p>
            <a:pPr lvl="0"/>
            <a:r>
              <a:rPr lang="cs-CZ" b="1" dirty="0"/>
              <a:t>státní  </a:t>
            </a:r>
            <a:r>
              <a:rPr lang="cs-CZ" dirty="0"/>
              <a:t>- regulatorní  </a:t>
            </a:r>
            <a:r>
              <a:rPr lang="en-GB" dirty="0"/>
              <a:t>	</a:t>
            </a:r>
            <a:r>
              <a:rPr lang="cs-CZ" dirty="0"/>
              <a:t>- Ministerstvo financí</a:t>
            </a:r>
          </a:p>
          <a:p>
            <a:pPr marL="0" indent="0">
              <a:buNone/>
            </a:pPr>
            <a:r>
              <a:rPr lang="cs-CZ" dirty="0"/>
              <a:t>		</a:t>
            </a:r>
            <a:r>
              <a:rPr lang="en-GB" dirty="0"/>
              <a:t>	</a:t>
            </a:r>
            <a:r>
              <a:rPr lang="cs-CZ" dirty="0"/>
              <a:t>- Česká národní banka</a:t>
            </a:r>
          </a:p>
          <a:p>
            <a:pPr marL="0" indent="0">
              <a:buNone/>
            </a:pPr>
            <a:r>
              <a:rPr lang="cs-CZ" dirty="0"/>
              <a:t> </a:t>
            </a:r>
            <a:r>
              <a:rPr lang="en-GB" dirty="0"/>
              <a:t>			</a:t>
            </a:r>
            <a:r>
              <a:rPr lang="cs-CZ" dirty="0"/>
              <a:t>- jiné státní/veřejné instituce</a:t>
            </a:r>
          </a:p>
          <a:p>
            <a:endParaRPr lang="cs-CZ" dirty="0"/>
          </a:p>
          <a:p>
            <a:r>
              <a:rPr lang="cs-CZ" b="1" dirty="0"/>
              <a:t>privátní</a:t>
            </a:r>
            <a:endParaRPr lang="cs-CZ" dirty="0"/>
          </a:p>
          <a:p>
            <a:endParaRPr lang="cs-CZ" dirty="0"/>
          </a:p>
        </p:txBody>
      </p:sp>
    </p:spTree>
    <p:extLst>
      <p:ext uri="{BB962C8B-B14F-4D97-AF65-F5344CB8AC3E}">
        <p14:creationId xmlns:p14="http://schemas.microsoft.com/office/powerpoint/2010/main" val="1785254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Právní úprava finančního trhu</a:t>
            </a:r>
          </a:p>
        </p:txBody>
      </p:sp>
      <p:sp>
        <p:nvSpPr>
          <p:cNvPr id="3" name="Zástupný symbol pro obsah 2"/>
          <p:cNvSpPr>
            <a:spLocks noGrp="1"/>
          </p:cNvSpPr>
          <p:nvPr>
            <p:ph idx="1"/>
          </p:nvPr>
        </p:nvSpPr>
        <p:spPr/>
        <p:txBody>
          <a:bodyPr>
            <a:normAutofit/>
          </a:bodyPr>
          <a:lstStyle/>
          <a:p>
            <a:pPr marL="0" lvl="0" indent="0">
              <a:buNone/>
            </a:pPr>
            <a:r>
              <a:rPr lang="cs-CZ" b="1" dirty="0"/>
              <a:t>Prameny práva</a:t>
            </a:r>
            <a:endParaRPr lang="cs-CZ" dirty="0"/>
          </a:p>
          <a:p>
            <a:endParaRPr lang="cs-CZ" dirty="0"/>
          </a:p>
          <a:p>
            <a:pPr lvl="0"/>
            <a:r>
              <a:rPr lang="cs-CZ" dirty="0"/>
              <a:t>oblast veřejného práva</a:t>
            </a:r>
          </a:p>
          <a:p>
            <a:endParaRPr lang="cs-CZ" dirty="0"/>
          </a:p>
          <a:p>
            <a:pPr lvl="0"/>
            <a:r>
              <a:rPr lang="cs-CZ" dirty="0"/>
              <a:t>oblast soukromého práva</a:t>
            </a:r>
          </a:p>
          <a:p>
            <a:endParaRPr lang="cs-CZ" dirty="0"/>
          </a:p>
          <a:p>
            <a:pPr lvl="0"/>
            <a:r>
              <a:rPr lang="cs-CZ" dirty="0"/>
              <a:t>předpisy EU</a:t>
            </a:r>
          </a:p>
          <a:p>
            <a:endParaRPr lang="cs-CZ" dirty="0"/>
          </a:p>
        </p:txBody>
      </p:sp>
    </p:spTree>
    <p:extLst>
      <p:ext uri="{BB962C8B-B14F-4D97-AF65-F5344CB8AC3E}">
        <p14:creationId xmlns:p14="http://schemas.microsoft.com/office/powerpoint/2010/main" val="623201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Evropská regulace finančních trhů</a:t>
            </a:r>
          </a:p>
        </p:txBody>
      </p:sp>
      <p:sp>
        <p:nvSpPr>
          <p:cNvPr id="3" name="Zástupný symbol pro obsah 2"/>
          <p:cNvSpPr>
            <a:spLocks noGrp="1"/>
          </p:cNvSpPr>
          <p:nvPr>
            <p:ph idx="1"/>
          </p:nvPr>
        </p:nvSpPr>
        <p:spPr/>
        <p:txBody>
          <a:bodyPr/>
          <a:lstStyle/>
          <a:p>
            <a:pPr marL="0" indent="0">
              <a:buNone/>
            </a:pPr>
            <a:r>
              <a:rPr lang="cs-CZ"/>
              <a:t>Obecně k regulaci v rámci EU</a:t>
            </a:r>
          </a:p>
          <a:p>
            <a:r>
              <a:rPr lang="cs-CZ"/>
              <a:t>Primární prameny</a:t>
            </a:r>
          </a:p>
          <a:p>
            <a:r>
              <a:rPr lang="cs-CZ"/>
              <a:t>Sekundární prameny</a:t>
            </a:r>
          </a:p>
          <a:p>
            <a:pPr lvl="1">
              <a:buFont typeface="Arial" panose="020B0604020202020204" pitchFamily="34" charset="0"/>
              <a:buChar char="•"/>
            </a:pPr>
            <a:r>
              <a:rPr lang="cs-CZ"/>
              <a:t>Směrnice</a:t>
            </a:r>
          </a:p>
          <a:p>
            <a:pPr lvl="1">
              <a:buFont typeface="Arial" panose="020B0604020202020204" pitchFamily="34" charset="0"/>
              <a:buChar char="•"/>
            </a:pPr>
            <a:r>
              <a:rPr lang="cs-CZ"/>
              <a:t>Nařízení</a:t>
            </a:r>
          </a:p>
          <a:p>
            <a:r>
              <a:rPr lang="cs-CZ"/>
              <a:t>Judikatura ESD</a:t>
            </a:r>
          </a:p>
          <a:p>
            <a:endParaRPr lang="cs-CZ"/>
          </a:p>
        </p:txBody>
      </p:sp>
    </p:spTree>
    <p:extLst>
      <p:ext uri="{BB962C8B-B14F-4D97-AF65-F5344CB8AC3E}">
        <p14:creationId xmlns:p14="http://schemas.microsoft.com/office/powerpoint/2010/main" val="1538326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Hlavní oblasti EU harmonizace v rámci </a:t>
            </a:r>
            <a:r>
              <a:rPr lang="cs-CZ" dirty="0" err="1">
                <a:solidFill>
                  <a:schemeClr val="bg1"/>
                </a:solidFill>
              </a:rPr>
              <a:t>fin.trhů</a:t>
            </a:r>
            <a:endParaRPr lang="cs-CZ" dirty="0">
              <a:solidFill>
                <a:schemeClr val="bg1"/>
              </a:solidFill>
            </a:endParaRPr>
          </a:p>
        </p:txBody>
      </p:sp>
      <p:sp>
        <p:nvSpPr>
          <p:cNvPr id="3" name="Zástupný symbol pro obsah 2"/>
          <p:cNvSpPr>
            <a:spLocks noGrp="1"/>
          </p:cNvSpPr>
          <p:nvPr>
            <p:ph idx="1"/>
          </p:nvPr>
        </p:nvSpPr>
        <p:spPr/>
        <p:txBody>
          <a:bodyPr/>
          <a:lstStyle/>
          <a:p>
            <a:endParaRPr lang="cs-CZ"/>
          </a:p>
          <a:p>
            <a:r>
              <a:rPr lang="cs-CZ"/>
              <a:t>Poskytování finančních služeb</a:t>
            </a:r>
          </a:p>
          <a:p>
            <a:r>
              <a:rPr lang="cs-CZ"/>
              <a:t>Regulace a dohled nad finančními trhy</a:t>
            </a:r>
          </a:p>
          <a:p>
            <a:r>
              <a:rPr lang="cs-CZ"/>
              <a:t>Měnová regulace</a:t>
            </a:r>
          </a:p>
          <a:p>
            <a:endParaRPr lang="cs-CZ"/>
          </a:p>
        </p:txBody>
      </p:sp>
    </p:spTree>
    <p:extLst>
      <p:ext uri="{BB962C8B-B14F-4D97-AF65-F5344CB8AC3E}">
        <p14:creationId xmlns:p14="http://schemas.microsoft.com/office/powerpoint/2010/main" val="311250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Právní odvětví a pododvětví</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pPr lvl="0"/>
            <a:r>
              <a:rPr lang="cs-CZ" dirty="0"/>
              <a:t>finanční právo, obchodní právo, správní právo</a:t>
            </a:r>
          </a:p>
          <a:p>
            <a:endParaRPr lang="cs-CZ" dirty="0"/>
          </a:p>
          <a:p>
            <a:pPr lvl="0"/>
            <a:r>
              <a:rPr lang="cs-CZ" dirty="0"/>
              <a:t>právo cenných papírů, právo kapitálových trhů, bankovní právo, měnové právo, devizové právo, …</a:t>
            </a:r>
          </a:p>
          <a:p>
            <a:endParaRPr lang="cs-CZ" dirty="0"/>
          </a:p>
        </p:txBody>
      </p:sp>
    </p:spTree>
    <p:extLst>
      <p:ext uri="{BB962C8B-B14F-4D97-AF65-F5344CB8AC3E}">
        <p14:creationId xmlns:p14="http://schemas.microsoft.com/office/powerpoint/2010/main" val="789918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30270" y="508413"/>
            <a:ext cx="9603275" cy="532575"/>
          </a:xfrm>
        </p:spPr>
        <p:txBody>
          <a:bodyPr>
            <a:normAutofit fontScale="90000"/>
          </a:bodyPr>
          <a:lstStyle/>
          <a:p>
            <a:r>
              <a:rPr lang="cs-CZ" dirty="0">
                <a:solidFill>
                  <a:schemeClr val="bg1"/>
                </a:solidFill>
              </a:rPr>
              <a:t>Subjekty v ČR</a:t>
            </a:r>
          </a:p>
        </p:txBody>
      </p:sp>
      <p:sp>
        <p:nvSpPr>
          <p:cNvPr id="3" name="Zástupný symbol pro obsah 2"/>
          <p:cNvSpPr>
            <a:spLocks noGrp="1"/>
          </p:cNvSpPr>
          <p:nvPr>
            <p:ph idx="1"/>
          </p:nvPr>
        </p:nvSpPr>
        <p:spPr>
          <a:xfrm>
            <a:off x="1130270" y="1612900"/>
            <a:ext cx="9603275" cy="4470399"/>
          </a:xfrm>
        </p:spPr>
        <p:txBody>
          <a:bodyPr>
            <a:normAutofit fontScale="92500" lnSpcReduction="10000"/>
          </a:bodyPr>
          <a:lstStyle/>
          <a:p>
            <a:pPr>
              <a:lnSpc>
                <a:spcPct val="80000"/>
              </a:lnSpc>
            </a:pPr>
            <a:r>
              <a:rPr lang="cs-CZ" altLang="cs-CZ" sz="2800" b="1" dirty="0">
                <a:solidFill>
                  <a:srgbClr val="FF0000"/>
                </a:solidFill>
              </a:rPr>
              <a:t>Banka</a:t>
            </a:r>
            <a:r>
              <a:rPr lang="cs-CZ" altLang="cs-CZ" sz="2800" dirty="0">
                <a:solidFill>
                  <a:srgbClr val="FF0000"/>
                </a:solidFill>
              </a:rPr>
              <a:t> </a:t>
            </a:r>
            <a:r>
              <a:rPr lang="cs-CZ" altLang="cs-CZ" sz="2800" dirty="0"/>
              <a:t>§ 1 odst. 1 </a:t>
            </a:r>
            <a:r>
              <a:rPr lang="cs-CZ" altLang="cs-CZ" sz="2800" dirty="0" err="1"/>
              <a:t>ZoB</a:t>
            </a:r>
            <a:endParaRPr lang="cs-CZ" altLang="cs-CZ" sz="2800" dirty="0"/>
          </a:p>
          <a:p>
            <a:pPr>
              <a:lnSpc>
                <a:spcPct val="80000"/>
              </a:lnSpc>
            </a:pPr>
            <a:r>
              <a:rPr lang="cs-CZ" altLang="cs-CZ" sz="2800" b="1" dirty="0">
                <a:solidFill>
                  <a:srgbClr val="FF0000"/>
                </a:solidFill>
              </a:rPr>
              <a:t>Družstevní záložna</a:t>
            </a:r>
            <a:r>
              <a:rPr lang="cs-CZ" altLang="cs-CZ" sz="2800" dirty="0">
                <a:solidFill>
                  <a:srgbClr val="FF0000"/>
                </a:solidFill>
              </a:rPr>
              <a:t> </a:t>
            </a:r>
            <a:r>
              <a:rPr lang="cs-CZ" altLang="cs-CZ" sz="2800" dirty="0"/>
              <a:t>§ 1 odst. 2, § 2a odst. 1 </a:t>
            </a:r>
            <a:r>
              <a:rPr lang="cs-CZ" altLang="cs-CZ" sz="2800" dirty="0" err="1"/>
              <a:t>ZoSÚD</a:t>
            </a:r>
            <a:endParaRPr lang="cs-CZ" altLang="cs-CZ" sz="2800" dirty="0"/>
          </a:p>
          <a:p>
            <a:pPr>
              <a:lnSpc>
                <a:spcPct val="80000"/>
              </a:lnSpc>
            </a:pPr>
            <a:r>
              <a:rPr lang="cs-CZ" altLang="cs-CZ" sz="2800" b="1" dirty="0">
                <a:solidFill>
                  <a:srgbClr val="FF0000"/>
                </a:solidFill>
              </a:rPr>
              <a:t>Investiční společnost</a:t>
            </a:r>
            <a:r>
              <a:rPr lang="cs-CZ" altLang="cs-CZ" sz="2800" dirty="0">
                <a:solidFill>
                  <a:srgbClr val="FF0000"/>
                </a:solidFill>
              </a:rPr>
              <a:t> </a:t>
            </a:r>
            <a:r>
              <a:rPr lang="cs-CZ" altLang="cs-CZ" sz="2800" dirty="0"/>
              <a:t>§ 7 ZISIF </a:t>
            </a:r>
          </a:p>
          <a:p>
            <a:pPr>
              <a:lnSpc>
                <a:spcPct val="80000"/>
              </a:lnSpc>
            </a:pPr>
            <a:r>
              <a:rPr lang="cs-CZ" altLang="cs-CZ" sz="2800" b="1" dirty="0">
                <a:solidFill>
                  <a:srgbClr val="FF0000"/>
                </a:solidFill>
              </a:rPr>
              <a:t>Investiční fond</a:t>
            </a:r>
            <a:r>
              <a:rPr lang="cs-CZ" altLang="cs-CZ" sz="2800" dirty="0">
                <a:solidFill>
                  <a:srgbClr val="FF0000"/>
                </a:solidFill>
              </a:rPr>
              <a:t> </a:t>
            </a:r>
            <a:r>
              <a:rPr lang="cs-CZ" altLang="cs-CZ" sz="2800" b="1" dirty="0">
                <a:solidFill>
                  <a:srgbClr val="FF0000"/>
                </a:solidFill>
              </a:rPr>
              <a:t>s právní osobností </a:t>
            </a:r>
            <a:r>
              <a:rPr lang="cs-CZ" altLang="cs-CZ" sz="2800" dirty="0"/>
              <a:t>§ 8, 9 ZISIF</a:t>
            </a:r>
          </a:p>
          <a:p>
            <a:pPr>
              <a:lnSpc>
                <a:spcPct val="80000"/>
              </a:lnSpc>
            </a:pPr>
            <a:r>
              <a:rPr lang="cs-CZ" altLang="cs-CZ" sz="2800" b="1" dirty="0">
                <a:solidFill>
                  <a:srgbClr val="FF0000"/>
                </a:solidFill>
              </a:rPr>
              <a:t>Pojišťovna</a:t>
            </a:r>
            <a:r>
              <a:rPr lang="cs-CZ" altLang="cs-CZ" sz="2800" dirty="0">
                <a:solidFill>
                  <a:srgbClr val="FF0000"/>
                </a:solidFill>
              </a:rPr>
              <a:t> </a:t>
            </a:r>
            <a:r>
              <a:rPr lang="cs-CZ" altLang="cs-CZ" sz="2800" dirty="0"/>
              <a:t>§ 3 odst. 1 písm. a), b), § 13 odst. 2 </a:t>
            </a:r>
            <a:r>
              <a:rPr lang="cs-CZ" altLang="cs-CZ" sz="2800" dirty="0" err="1"/>
              <a:t>ZoP</a:t>
            </a:r>
            <a:endParaRPr lang="cs-CZ" altLang="cs-CZ" sz="2800" dirty="0"/>
          </a:p>
          <a:p>
            <a:pPr>
              <a:lnSpc>
                <a:spcPct val="80000"/>
              </a:lnSpc>
            </a:pPr>
            <a:r>
              <a:rPr lang="cs-CZ" altLang="cs-CZ" sz="2800" b="1" dirty="0">
                <a:solidFill>
                  <a:srgbClr val="FF0000"/>
                </a:solidFill>
              </a:rPr>
              <a:t>Zajišťovna</a:t>
            </a:r>
            <a:r>
              <a:rPr lang="cs-CZ" altLang="cs-CZ" sz="2800" dirty="0">
                <a:solidFill>
                  <a:srgbClr val="FF0000"/>
                </a:solidFill>
              </a:rPr>
              <a:t> </a:t>
            </a:r>
            <a:r>
              <a:rPr lang="cs-CZ" altLang="cs-CZ" sz="2800" dirty="0"/>
              <a:t>§ 3 odst. 1 písm. g), h), § 36 odst. 2 </a:t>
            </a:r>
            <a:r>
              <a:rPr lang="cs-CZ" altLang="cs-CZ" sz="2800" dirty="0" err="1"/>
              <a:t>ZoP</a:t>
            </a:r>
            <a:endParaRPr lang="cs-CZ" altLang="cs-CZ" sz="2800" dirty="0"/>
          </a:p>
          <a:p>
            <a:pPr>
              <a:lnSpc>
                <a:spcPct val="80000"/>
              </a:lnSpc>
            </a:pPr>
            <a:r>
              <a:rPr lang="cs-CZ" altLang="cs-CZ" sz="2800" b="1" dirty="0">
                <a:solidFill>
                  <a:srgbClr val="FF0000"/>
                </a:solidFill>
              </a:rPr>
              <a:t>Penzijní společnost </a:t>
            </a:r>
            <a:r>
              <a:rPr lang="cs-CZ" altLang="cs-CZ" sz="2800" dirty="0"/>
              <a:t>§ 29 </a:t>
            </a:r>
            <a:r>
              <a:rPr lang="cs-CZ" altLang="cs-CZ" sz="2800" dirty="0" err="1"/>
              <a:t>ZoDPS</a:t>
            </a:r>
            <a:endParaRPr lang="cs-CZ" altLang="cs-CZ" sz="2800" dirty="0"/>
          </a:p>
          <a:p>
            <a:pPr>
              <a:lnSpc>
                <a:spcPct val="80000"/>
              </a:lnSpc>
            </a:pPr>
            <a:r>
              <a:rPr lang="cs-CZ" altLang="cs-CZ" sz="2800" b="1" dirty="0">
                <a:solidFill>
                  <a:srgbClr val="FF0000"/>
                </a:solidFill>
              </a:rPr>
              <a:t>Obchodník s cennými papíry </a:t>
            </a:r>
            <a:r>
              <a:rPr lang="cs-CZ" altLang="cs-CZ" sz="2800" dirty="0"/>
              <a:t>§ 5, § 6 </a:t>
            </a:r>
            <a:r>
              <a:rPr lang="cs-CZ" altLang="cs-CZ" sz="2800" dirty="0" err="1"/>
              <a:t>ZoPKT</a:t>
            </a:r>
            <a:endParaRPr lang="cs-CZ" altLang="cs-CZ" sz="2800" dirty="0"/>
          </a:p>
          <a:p>
            <a:pPr>
              <a:lnSpc>
                <a:spcPct val="80000"/>
              </a:lnSpc>
              <a:buNone/>
            </a:pPr>
            <a:endParaRPr lang="cs-CZ" altLang="cs-CZ" sz="1400" dirty="0"/>
          </a:p>
          <a:p>
            <a:pPr>
              <a:lnSpc>
                <a:spcPct val="80000"/>
              </a:lnSpc>
            </a:pPr>
            <a:r>
              <a:rPr lang="cs-CZ" altLang="cs-CZ" sz="2800" b="1" dirty="0"/>
              <a:t>Právní forma:</a:t>
            </a:r>
          </a:p>
          <a:p>
            <a:pPr lvl="1">
              <a:lnSpc>
                <a:spcPct val="80000"/>
              </a:lnSpc>
            </a:pPr>
            <a:r>
              <a:rPr lang="cs-CZ" altLang="cs-CZ" sz="2000" b="1" dirty="0"/>
              <a:t>společnost s ručením omezeným</a:t>
            </a:r>
          </a:p>
          <a:p>
            <a:pPr lvl="1">
              <a:lnSpc>
                <a:spcPct val="80000"/>
              </a:lnSpc>
            </a:pPr>
            <a:r>
              <a:rPr lang="cs-CZ" altLang="cs-CZ" sz="2000" b="1" dirty="0"/>
              <a:t>akciová společnost</a:t>
            </a:r>
          </a:p>
          <a:p>
            <a:pPr lvl="1">
              <a:lnSpc>
                <a:spcPct val="80000"/>
              </a:lnSpc>
            </a:pPr>
            <a:r>
              <a:rPr lang="cs-CZ" altLang="cs-CZ" sz="2000" b="1" dirty="0"/>
              <a:t>družstvo</a:t>
            </a:r>
          </a:p>
          <a:p>
            <a:pPr lvl="1">
              <a:lnSpc>
                <a:spcPct val="80000"/>
              </a:lnSpc>
            </a:pPr>
            <a:r>
              <a:rPr lang="cs-CZ" altLang="cs-CZ" sz="2000" dirty="0"/>
              <a:t>investiční fond – rozšíření právních forem</a:t>
            </a:r>
            <a:endParaRPr lang="cs-CZ" dirty="0"/>
          </a:p>
        </p:txBody>
      </p:sp>
    </p:spTree>
    <p:extLst>
      <p:ext uri="{BB962C8B-B14F-4D97-AF65-F5344CB8AC3E}">
        <p14:creationId xmlns:p14="http://schemas.microsoft.com/office/powerpoint/2010/main" val="185446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3459C-0209-9C42-B383-C7D283956BA9}"/>
              </a:ext>
            </a:extLst>
          </p:cNvPr>
          <p:cNvSpPr>
            <a:spLocks noGrp="1"/>
          </p:cNvSpPr>
          <p:nvPr>
            <p:ph type="title"/>
          </p:nvPr>
        </p:nvSpPr>
        <p:spPr/>
        <p:txBody>
          <a:bodyPr/>
          <a:lstStyle/>
          <a:p>
            <a:r>
              <a:rPr lang="cs-CZ" dirty="0">
                <a:solidFill>
                  <a:schemeClr val="bg1"/>
                </a:solidFill>
              </a:rPr>
              <a:t>Finanční trh a jeho účastníci</a:t>
            </a:r>
          </a:p>
        </p:txBody>
      </p:sp>
      <p:sp>
        <p:nvSpPr>
          <p:cNvPr id="5" name="Oval 4">
            <a:extLst>
              <a:ext uri="{FF2B5EF4-FFF2-40B4-BE49-F238E27FC236}">
                <a16:creationId xmlns:a16="http://schemas.microsoft.com/office/drawing/2014/main" id="{24B50CD3-50BE-E14C-B5EF-54B38AA31B42}"/>
              </a:ext>
            </a:extLst>
          </p:cNvPr>
          <p:cNvSpPr/>
          <p:nvPr/>
        </p:nvSpPr>
        <p:spPr>
          <a:xfrm>
            <a:off x="4921828" y="1833891"/>
            <a:ext cx="3186546" cy="14824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Zprostředkovatelé</a:t>
            </a:r>
          </a:p>
          <a:p>
            <a:pPr algn="ctr"/>
            <a:r>
              <a:rPr lang="cs-CZ" dirty="0">
                <a:solidFill>
                  <a:schemeClr val="tx1"/>
                </a:solidFill>
              </a:rPr>
              <a:t>(Banky)</a:t>
            </a:r>
          </a:p>
        </p:txBody>
      </p:sp>
      <p:sp>
        <p:nvSpPr>
          <p:cNvPr id="6" name="Oval 5">
            <a:extLst>
              <a:ext uri="{FF2B5EF4-FFF2-40B4-BE49-F238E27FC236}">
                <a16:creationId xmlns:a16="http://schemas.microsoft.com/office/drawing/2014/main" id="{447D8AB2-4B0C-BA4F-9003-3928FD20A52D}"/>
              </a:ext>
            </a:extLst>
          </p:cNvPr>
          <p:cNvSpPr/>
          <p:nvPr/>
        </p:nvSpPr>
        <p:spPr>
          <a:xfrm>
            <a:off x="768927" y="3442857"/>
            <a:ext cx="3297382" cy="1475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Nedostatkové finance</a:t>
            </a:r>
            <a:br>
              <a:rPr lang="cs-CZ" dirty="0">
                <a:solidFill>
                  <a:schemeClr val="tx1"/>
                </a:solidFill>
              </a:rPr>
            </a:br>
            <a:r>
              <a:rPr lang="cs-CZ" dirty="0">
                <a:solidFill>
                  <a:schemeClr val="tx1"/>
                </a:solidFill>
              </a:rPr>
              <a:t>(Podniky, developeři, kdo potřebuje finance)</a:t>
            </a:r>
          </a:p>
        </p:txBody>
      </p:sp>
      <p:sp>
        <p:nvSpPr>
          <p:cNvPr id="7" name="Oval 6">
            <a:extLst>
              <a:ext uri="{FF2B5EF4-FFF2-40B4-BE49-F238E27FC236}">
                <a16:creationId xmlns:a16="http://schemas.microsoft.com/office/drawing/2014/main" id="{0F0CE6B9-D346-6D44-A301-6DB966B4E418}"/>
              </a:ext>
            </a:extLst>
          </p:cNvPr>
          <p:cNvSpPr/>
          <p:nvPr/>
        </p:nvSpPr>
        <p:spPr>
          <a:xfrm>
            <a:off x="9019308" y="3227270"/>
            <a:ext cx="2909454"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Přebytečné finance</a:t>
            </a:r>
            <a:br>
              <a:rPr lang="cs-CZ" dirty="0">
                <a:solidFill>
                  <a:schemeClr val="tx1"/>
                </a:solidFill>
              </a:rPr>
            </a:br>
            <a:r>
              <a:rPr lang="cs-CZ" dirty="0">
                <a:solidFill>
                  <a:schemeClr val="tx1"/>
                </a:solidFill>
              </a:rPr>
              <a:t>(Investoři, my všichni)</a:t>
            </a:r>
          </a:p>
        </p:txBody>
      </p:sp>
      <p:sp>
        <p:nvSpPr>
          <p:cNvPr id="8" name="Content Placeholder 7">
            <a:extLst>
              <a:ext uri="{FF2B5EF4-FFF2-40B4-BE49-F238E27FC236}">
                <a16:creationId xmlns:a16="http://schemas.microsoft.com/office/drawing/2014/main" id="{22844442-EFB5-8246-B116-EC95102ECED3}"/>
              </a:ext>
            </a:extLst>
          </p:cNvPr>
          <p:cNvSpPr>
            <a:spLocks noGrp="1"/>
          </p:cNvSpPr>
          <p:nvPr>
            <p:ph idx="1"/>
          </p:nvPr>
        </p:nvSpPr>
        <p:spPr>
          <a:xfrm>
            <a:off x="4866410" y="4751270"/>
            <a:ext cx="3297382" cy="14755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cs-CZ" sz="1800" dirty="0">
                <a:solidFill>
                  <a:schemeClr val="tx1"/>
                </a:solidFill>
              </a:rPr>
              <a:t>Trh s cennými papíry</a:t>
            </a:r>
          </a:p>
          <a:p>
            <a:pPr marL="0" indent="0" algn="ctr">
              <a:buNone/>
            </a:pPr>
            <a:r>
              <a:rPr lang="cs-CZ" sz="1800" dirty="0">
                <a:solidFill>
                  <a:schemeClr val="tx1"/>
                </a:solidFill>
              </a:rPr>
              <a:t>(např. burza)</a:t>
            </a:r>
          </a:p>
          <a:p>
            <a:pPr marL="0" indent="0" algn="ctr">
              <a:buNone/>
            </a:pPr>
            <a:r>
              <a:rPr lang="cs-CZ" sz="1600" i="1" dirty="0">
                <a:solidFill>
                  <a:schemeClr val="tx1"/>
                </a:solidFill>
              </a:rPr>
              <a:t>Kapitálový + finanční trh</a:t>
            </a:r>
          </a:p>
        </p:txBody>
      </p:sp>
      <p:cxnSp>
        <p:nvCxnSpPr>
          <p:cNvPr id="10" name="Straight Arrow Connector 9">
            <a:extLst>
              <a:ext uri="{FF2B5EF4-FFF2-40B4-BE49-F238E27FC236}">
                <a16:creationId xmlns:a16="http://schemas.microsoft.com/office/drawing/2014/main" id="{B92FB2F4-C670-CC48-A833-F382BC1E2149}"/>
              </a:ext>
            </a:extLst>
          </p:cNvPr>
          <p:cNvCxnSpPr>
            <a:cxnSpLocks/>
          </p:cNvCxnSpPr>
          <p:nvPr/>
        </p:nvCxnSpPr>
        <p:spPr>
          <a:xfrm flipV="1">
            <a:off x="8163789" y="4571095"/>
            <a:ext cx="1208810" cy="7149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FBE0CA39-52C5-E341-A8F2-F5BA629DF7E5}"/>
              </a:ext>
            </a:extLst>
          </p:cNvPr>
          <p:cNvCxnSpPr>
            <a:cxnSpLocks/>
          </p:cNvCxnSpPr>
          <p:nvPr/>
        </p:nvCxnSpPr>
        <p:spPr>
          <a:xfrm flipH="1" flipV="1">
            <a:off x="8108374" y="2929622"/>
            <a:ext cx="1181099" cy="5468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08CCE463-CEFA-F541-91F2-A59599EA9808}"/>
              </a:ext>
            </a:extLst>
          </p:cNvPr>
          <p:cNvCxnSpPr>
            <a:cxnSpLocks/>
          </p:cNvCxnSpPr>
          <p:nvPr/>
        </p:nvCxnSpPr>
        <p:spPr>
          <a:xfrm flipH="1">
            <a:off x="3709555" y="3038625"/>
            <a:ext cx="1212273" cy="560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CC7A47D6-4AD3-814A-841F-B07A5597781C}"/>
              </a:ext>
            </a:extLst>
          </p:cNvPr>
          <p:cNvCxnSpPr>
            <a:cxnSpLocks/>
          </p:cNvCxnSpPr>
          <p:nvPr/>
        </p:nvCxnSpPr>
        <p:spPr>
          <a:xfrm>
            <a:off x="3647210" y="4773275"/>
            <a:ext cx="1274618" cy="4514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 name="TextovéPole 3">
            <a:extLst>
              <a:ext uri="{FF2B5EF4-FFF2-40B4-BE49-F238E27FC236}">
                <a16:creationId xmlns:a16="http://schemas.microsoft.com/office/drawing/2014/main" id="{7CDDAF58-3901-1F49-8CB9-FF45361284E6}"/>
              </a:ext>
            </a:extLst>
          </p:cNvPr>
          <p:cNvSpPr txBox="1"/>
          <p:nvPr/>
        </p:nvSpPr>
        <p:spPr>
          <a:xfrm>
            <a:off x="3608397" y="2877857"/>
            <a:ext cx="804993" cy="369332"/>
          </a:xfrm>
          <a:prstGeom prst="rect">
            <a:avLst/>
          </a:prstGeom>
          <a:noFill/>
        </p:spPr>
        <p:txBody>
          <a:bodyPr wrap="square" rtlCol="0">
            <a:spAutoFit/>
          </a:bodyPr>
          <a:lstStyle/>
          <a:p>
            <a:r>
              <a:rPr lang="cs-CZ" dirty="0"/>
              <a:t>úvěry</a:t>
            </a:r>
          </a:p>
        </p:txBody>
      </p:sp>
      <p:sp>
        <p:nvSpPr>
          <p:cNvPr id="9" name="TextovéPole 8">
            <a:extLst>
              <a:ext uri="{FF2B5EF4-FFF2-40B4-BE49-F238E27FC236}">
                <a16:creationId xmlns:a16="http://schemas.microsoft.com/office/drawing/2014/main" id="{126E8018-00E3-D34D-B8F3-95FD98126C2D}"/>
              </a:ext>
            </a:extLst>
          </p:cNvPr>
          <p:cNvSpPr txBox="1"/>
          <p:nvPr/>
        </p:nvSpPr>
        <p:spPr>
          <a:xfrm>
            <a:off x="8566626" y="2780320"/>
            <a:ext cx="1361661" cy="369332"/>
          </a:xfrm>
          <a:prstGeom prst="rect">
            <a:avLst/>
          </a:prstGeom>
          <a:noFill/>
        </p:spPr>
        <p:txBody>
          <a:bodyPr wrap="square" rtlCol="0">
            <a:spAutoFit/>
          </a:bodyPr>
          <a:lstStyle/>
          <a:p>
            <a:r>
              <a:rPr lang="cs-CZ" dirty="0"/>
              <a:t>vklady</a:t>
            </a:r>
          </a:p>
        </p:txBody>
      </p:sp>
      <p:sp>
        <p:nvSpPr>
          <p:cNvPr id="11" name="TextovéPole 10">
            <a:extLst>
              <a:ext uri="{FF2B5EF4-FFF2-40B4-BE49-F238E27FC236}">
                <a16:creationId xmlns:a16="http://schemas.microsoft.com/office/drawing/2014/main" id="{94FDB838-0142-A147-9A02-D24DC1085BDA}"/>
              </a:ext>
            </a:extLst>
          </p:cNvPr>
          <p:cNvSpPr txBox="1"/>
          <p:nvPr/>
        </p:nvSpPr>
        <p:spPr>
          <a:xfrm>
            <a:off x="3151909" y="5114034"/>
            <a:ext cx="1828800" cy="646331"/>
          </a:xfrm>
          <a:prstGeom prst="rect">
            <a:avLst/>
          </a:prstGeom>
          <a:noFill/>
        </p:spPr>
        <p:txBody>
          <a:bodyPr wrap="square" rtlCol="0">
            <a:spAutoFit/>
          </a:bodyPr>
          <a:lstStyle/>
          <a:p>
            <a:r>
              <a:rPr lang="cs-CZ" dirty="0"/>
              <a:t>Nabídka akcií,</a:t>
            </a:r>
          </a:p>
          <a:p>
            <a:r>
              <a:rPr lang="cs-CZ" dirty="0"/>
              <a:t>dluhopisů…</a:t>
            </a:r>
          </a:p>
        </p:txBody>
      </p:sp>
      <p:sp>
        <p:nvSpPr>
          <p:cNvPr id="15" name="TextovéPole 14">
            <a:extLst>
              <a:ext uri="{FF2B5EF4-FFF2-40B4-BE49-F238E27FC236}">
                <a16:creationId xmlns:a16="http://schemas.microsoft.com/office/drawing/2014/main" id="{099D8376-3D28-944C-B8BF-213D2B4B1CBF}"/>
              </a:ext>
            </a:extLst>
          </p:cNvPr>
          <p:cNvSpPr txBox="1"/>
          <p:nvPr/>
        </p:nvSpPr>
        <p:spPr>
          <a:xfrm>
            <a:off x="8698923" y="5114034"/>
            <a:ext cx="2144668" cy="646331"/>
          </a:xfrm>
          <a:prstGeom prst="rect">
            <a:avLst/>
          </a:prstGeom>
          <a:noFill/>
        </p:spPr>
        <p:txBody>
          <a:bodyPr wrap="square" rtlCol="0">
            <a:spAutoFit/>
          </a:bodyPr>
          <a:lstStyle/>
          <a:p>
            <a:r>
              <a:rPr lang="cs-CZ" dirty="0"/>
              <a:t>Nákup akcií, dluhopisů…</a:t>
            </a:r>
          </a:p>
        </p:txBody>
      </p:sp>
      <p:cxnSp>
        <p:nvCxnSpPr>
          <p:cNvPr id="17" name="Přímá spojovací šipka 16">
            <a:extLst>
              <a:ext uri="{FF2B5EF4-FFF2-40B4-BE49-F238E27FC236}">
                <a16:creationId xmlns:a16="http://schemas.microsoft.com/office/drawing/2014/main" id="{A550934F-8401-E940-9F34-3F926948A31D}"/>
              </a:ext>
            </a:extLst>
          </p:cNvPr>
          <p:cNvCxnSpPr/>
          <p:nvPr/>
        </p:nvCxnSpPr>
        <p:spPr>
          <a:xfrm>
            <a:off x="6420678" y="3429000"/>
            <a:ext cx="0" cy="1232452"/>
          </a:xfrm>
          <a:prstGeom prst="straightConnector1">
            <a:avLst/>
          </a:prstGeom>
          <a:ln w="9525"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9" name="Přímá spojovací šipka 18">
            <a:extLst>
              <a:ext uri="{FF2B5EF4-FFF2-40B4-BE49-F238E27FC236}">
                <a16:creationId xmlns:a16="http://schemas.microsoft.com/office/drawing/2014/main" id="{5C939326-B3A5-8B4A-9C2E-7069AD0CC28D}"/>
              </a:ext>
            </a:extLst>
          </p:cNvPr>
          <p:cNvCxnSpPr/>
          <p:nvPr/>
        </p:nvCxnSpPr>
        <p:spPr>
          <a:xfrm>
            <a:off x="4315691" y="4045226"/>
            <a:ext cx="4452503" cy="0"/>
          </a:xfrm>
          <a:prstGeom prst="straightConnector1">
            <a:avLst/>
          </a:prstGeom>
          <a:ln w="9525"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0" name="TextovéPole 19">
            <a:extLst>
              <a:ext uri="{FF2B5EF4-FFF2-40B4-BE49-F238E27FC236}">
                <a16:creationId xmlns:a16="http://schemas.microsoft.com/office/drawing/2014/main" id="{9D8BB0BC-2FB1-4B48-B18D-2334C6314A8B}"/>
              </a:ext>
            </a:extLst>
          </p:cNvPr>
          <p:cNvSpPr txBox="1"/>
          <p:nvPr/>
        </p:nvSpPr>
        <p:spPr>
          <a:xfrm>
            <a:off x="3414694" y="3755914"/>
            <a:ext cx="3657600" cy="307777"/>
          </a:xfrm>
          <a:prstGeom prst="rect">
            <a:avLst/>
          </a:prstGeom>
          <a:noFill/>
        </p:spPr>
        <p:txBody>
          <a:bodyPr wrap="square" rtlCol="0">
            <a:spAutoFit/>
          </a:bodyPr>
          <a:lstStyle/>
          <a:p>
            <a:pPr algn="ctr"/>
            <a:r>
              <a:rPr lang="cs-CZ" sz="1400" dirty="0"/>
              <a:t>Půjčky, přímý nákup podílů…</a:t>
            </a:r>
          </a:p>
        </p:txBody>
      </p:sp>
      <p:sp>
        <p:nvSpPr>
          <p:cNvPr id="21" name="TextovéPole 20">
            <a:extLst>
              <a:ext uri="{FF2B5EF4-FFF2-40B4-BE49-F238E27FC236}">
                <a16:creationId xmlns:a16="http://schemas.microsoft.com/office/drawing/2014/main" id="{4A12554A-C370-0C43-86F6-FB76225ACB63}"/>
              </a:ext>
            </a:extLst>
          </p:cNvPr>
          <p:cNvSpPr txBox="1"/>
          <p:nvPr/>
        </p:nvSpPr>
        <p:spPr>
          <a:xfrm>
            <a:off x="6420678" y="4273826"/>
            <a:ext cx="2145948" cy="523220"/>
          </a:xfrm>
          <a:prstGeom prst="rect">
            <a:avLst/>
          </a:prstGeom>
          <a:noFill/>
        </p:spPr>
        <p:txBody>
          <a:bodyPr wrap="square" rtlCol="0">
            <a:spAutoFit/>
          </a:bodyPr>
          <a:lstStyle/>
          <a:p>
            <a:pPr algn="ctr"/>
            <a:r>
              <a:rPr lang="cs-CZ" sz="1400" dirty="0"/>
              <a:t>Nabídka akcií, dluhopisů banky</a:t>
            </a:r>
          </a:p>
        </p:txBody>
      </p:sp>
    </p:spTree>
    <p:extLst>
      <p:ext uri="{BB962C8B-B14F-4D97-AF65-F5344CB8AC3E}">
        <p14:creationId xmlns:p14="http://schemas.microsoft.com/office/powerpoint/2010/main" val="3479610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Další účastníci finančního trhu</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dirty="0"/>
              <a:t>organizátor veřejného trhu</a:t>
            </a:r>
          </a:p>
          <a:p>
            <a:pPr lvl="0"/>
            <a:r>
              <a:rPr lang="cs-CZ" dirty="0"/>
              <a:t>provozovatel tiskárny oprávněné k tisku cenných papírů</a:t>
            </a:r>
          </a:p>
          <a:p>
            <a:pPr lvl="0"/>
            <a:r>
              <a:rPr lang="cs-CZ" dirty="0"/>
              <a:t>centrální depozitář zaknihovaných cenných papírů</a:t>
            </a:r>
          </a:p>
          <a:p>
            <a:pPr lvl="0"/>
            <a:r>
              <a:rPr lang="cs-CZ" dirty="0"/>
              <a:t>osoba, která vede evidenci navazující na centrální evidenci zaknihovaných cenných papírů</a:t>
            </a:r>
          </a:p>
          <a:p>
            <a:pPr lvl="0"/>
            <a:r>
              <a:rPr lang="cs-CZ" dirty="0"/>
              <a:t>osoba, která vede samostatnou evidenci investičních nástrojů</a:t>
            </a:r>
          </a:p>
          <a:p>
            <a:pPr lvl="0"/>
            <a:r>
              <a:rPr lang="cs-CZ" dirty="0"/>
              <a:t>osoba, která vede evidenci navazující na samostatnou evidenci investičních nástrojů</a:t>
            </a:r>
          </a:p>
          <a:p>
            <a:pPr lvl="0"/>
            <a:r>
              <a:rPr lang="cs-CZ" dirty="0"/>
              <a:t>depozitář fondu kolektivního investování</a:t>
            </a:r>
          </a:p>
          <a:p>
            <a:endParaRPr lang="cs-CZ" dirty="0"/>
          </a:p>
          <a:p>
            <a:pPr lvl="0"/>
            <a:r>
              <a:rPr lang="cs-CZ" dirty="0"/>
              <a:t>další fyzické a právnické osoby zejména v postavení investorů</a:t>
            </a:r>
          </a:p>
          <a:p>
            <a:pPr marL="0" indent="0">
              <a:buNone/>
            </a:pPr>
            <a:endParaRPr lang="cs-CZ" dirty="0"/>
          </a:p>
        </p:txBody>
      </p:sp>
    </p:spTree>
    <p:extLst>
      <p:ext uri="{BB962C8B-B14F-4D97-AF65-F5344CB8AC3E}">
        <p14:creationId xmlns:p14="http://schemas.microsoft.com/office/powerpoint/2010/main" val="3077404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solidFill>
              </a:rPr>
              <a:t>Dohled nad finančním trhem před rokem 2006</a:t>
            </a:r>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07568" y="1844825"/>
            <a:ext cx="7648660" cy="304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5059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400" y="152501"/>
            <a:ext cx="10972800" cy="1143000"/>
          </a:xfrm>
        </p:spPr>
        <p:txBody>
          <a:bodyPr>
            <a:normAutofit/>
          </a:bodyPr>
          <a:lstStyle/>
          <a:p>
            <a:r>
              <a:rPr lang="cs-CZ" dirty="0">
                <a:solidFill>
                  <a:schemeClr val="bg1"/>
                </a:solidFill>
              </a:rPr>
              <a:t>Dohled ČNB nad subjekty finančního trhu</a:t>
            </a:r>
          </a:p>
        </p:txBody>
      </p:sp>
      <p:sp>
        <p:nvSpPr>
          <p:cNvPr id="3" name="Zástupný symbol pro obsah 2"/>
          <p:cNvSpPr>
            <a:spLocks noGrp="1"/>
          </p:cNvSpPr>
          <p:nvPr>
            <p:ph idx="1"/>
          </p:nvPr>
        </p:nvSpPr>
        <p:spPr>
          <a:xfrm>
            <a:off x="1919536" y="1628800"/>
            <a:ext cx="8229600" cy="5040560"/>
          </a:xfrm>
        </p:spPr>
        <p:txBody>
          <a:bodyPr>
            <a:normAutofit fontScale="62500" lnSpcReduction="20000"/>
          </a:bodyPr>
          <a:lstStyle/>
          <a:p>
            <a:r>
              <a:rPr lang="cs-CZ" sz="4500" b="1" dirty="0"/>
              <a:t>Počet subjektů finančního trhu ke dni 1. 10. 2020</a:t>
            </a:r>
          </a:p>
          <a:p>
            <a:endParaRPr lang="cs-CZ" sz="2800" b="1" dirty="0"/>
          </a:p>
          <a:p>
            <a:endParaRPr lang="cs-CZ" sz="2800" b="1" dirty="0"/>
          </a:p>
          <a:p>
            <a:endParaRPr lang="cs-CZ" sz="2800" b="1" dirty="0"/>
          </a:p>
          <a:p>
            <a:endParaRPr lang="cs-CZ" sz="2800" b="1" dirty="0"/>
          </a:p>
          <a:p>
            <a:endParaRPr lang="cs-CZ" sz="2800" b="1" dirty="0"/>
          </a:p>
          <a:p>
            <a:endParaRPr lang="cs-CZ" sz="2800" b="1" dirty="0"/>
          </a:p>
          <a:p>
            <a:endParaRPr lang="cs-CZ" sz="2800" b="1" dirty="0"/>
          </a:p>
          <a:p>
            <a:pPr marL="0" indent="0">
              <a:buNone/>
            </a:pPr>
            <a:endParaRPr lang="cs-CZ" sz="4500" b="1" dirty="0"/>
          </a:p>
          <a:p>
            <a:r>
              <a:rPr lang="cs-CZ" sz="4500" b="1" dirty="0"/>
              <a:t>Dohled ČNB</a:t>
            </a:r>
            <a:r>
              <a:rPr lang="cs-CZ" sz="4500" dirty="0"/>
              <a:t> </a:t>
            </a:r>
            <a:r>
              <a:rPr lang="cs-CZ" sz="2800" dirty="0"/>
              <a:t>– § 44 odst. 1 zákona č. 6/1993 Sb., o České národní bance</a:t>
            </a:r>
          </a:p>
          <a:p>
            <a:pPr marL="914400" lvl="1" indent="-514350">
              <a:buFont typeface="+mj-lt"/>
              <a:buAutoNum type="alphaLcParenR"/>
            </a:pPr>
            <a:r>
              <a:rPr lang="cs-CZ" sz="2400" dirty="0"/>
              <a:t>nad bankami a spořitelními a úvěrními družstvy</a:t>
            </a:r>
          </a:p>
          <a:p>
            <a:pPr marL="914400" lvl="1" indent="-514350">
              <a:buFont typeface="+mj-lt"/>
              <a:buAutoNum type="alphaLcParenR"/>
            </a:pPr>
            <a:r>
              <a:rPr lang="cs-CZ" sz="2400" dirty="0"/>
              <a:t>nad obchodníky s cennými papíry, investičními společnostmi, investičními fondy</a:t>
            </a:r>
          </a:p>
          <a:p>
            <a:pPr marL="914400" lvl="1" indent="-514350">
              <a:buFont typeface="+mj-lt"/>
              <a:buAutoNum type="alphaLcParenR"/>
            </a:pPr>
            <a:r>
              <a:rPr lang="cs-CZ" sz="2400" dirty="0"/>
              <a:t>nad pojišťovnami, zajišťovnami, penzijními společnostmi</a:t>
            </a:r>
          </a:p>
          <a:p>
            <a:pPr marL="400050" lvl="1" indent="0">
              <a:buNone/>
            </a:pPr>
            <a:r>
              <a:rPr lang="cs-CZ" sz="2900" dirty="0"/>
              <a:t>+ jednotlivé sektorové zákony</a:t>
            </a:r>
          </a:p>
        </p:txBody>
      </p:sp>
      <p:graphicFrame>
        <p:nvGraphicFramePr>
          <p:cNvPr id="8" name="Tabulka 7"/>
          <p:cNvGraphicFramePr>
            <a:graphicFrameLocks noGrp="1"/>
          </p:cNvGraphicFramePr>
          <p:nvPr>
            <p:extLst>
              <p:ext uri="{D42A27DB-BD31-4B8C-83A1-F6EECF244321}">
                <p14:modId xmlns:p14="http://schemas.microsoft.com/office/powerpoint/2010/main" val="927418884"/>
              </p:ext>
            </p:extLst>
          </p:nvPr>
        </p:nvGraphicFramePr>
        <p:xfrm>
          <a:off x="2396851" y="2295398"/>
          <a:ext cx="7443565" cy="2194560"/>
        </p:xfrm>
        <a:graphic>
          <a:graphicData uri="http://schemas.openxmlformats.org/drawingml/2006/table">
            <a:tbl>
              <a:tblPr firstRow="1" firstCol="1" bandRow="1">
                <a:tableStyleId>{2D5ABB26-0587-4C30-8999-92F81FD0307C}</a:tableStyleId>
              </a:tblPr>
              <a:tblGrid>
                <a:gridCol w="6732345">
                  <a:extLst>
                    <a:ext uri="{9D8B030D-6E8A-4147-A177-3AD203B41FA5}">
                      <a16:colId xmlns:a16="http://schemas.microsoft.com/office/drawing/2014/main" val="20000"/>
                    </a:ext>
                  </a:extLst>
                </a:gridCol>
                <a:gridCol w="711220">
                  <a:extLst>
                    <a:ext uri="{9D8B030D-6E8A-4147-A177-3AD203B41FA5}">
                      <a16:colId xmlns:a16="http://schemas.microsoft.com/office/drawing/2014/main" val="20001"/>
                    </a:ext>
                  </a:extLst>
                </a:gridCol>
              </a:tblGrid>
              <a:tr h="148620">
                <a:tc>
                  <a:txBody>
                    <a:bodyPr/>
                    <a:lstStyle/>
                    <a:p>
                      <a:pPr algn="just">
                        <a:spcBef>
                          <a:spcPts val="200"/>
                        </a:spcBef>
                        <a:spcAft>
                          <a:spcPts val="200"/>
                        </a:spcAft>
                      </a:pPr>
                      <a:r>
                        <a:rPr lang="cs-CZ" sz="1600" dirty="0">
                          <a:effectLst/>
                        </a:rPr>
                        <a:t>Banky a pobočky zahraničních bank</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rPr>
                        <a:t>49</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0628">
                <a:tc>
                  <a:txBody>
                    <a:bodyPr/>
                    <a:lstStyle/>
                    <a:p>
                      <a:pPr algn="just">
                        <a:spcBef>
                          <a:spcPts val="200"/>
                        </a:spcBef>
                        <a:spcAft>
                          <a:spcPts val="200"/>
                        </a:spcAft>
                      </a:pPr>
                      <a:r>
                        <a:rPr lang="cs-CZ" sz="1600" dirty="0">
                          <a:effectLst/>
                        </a:rPr>
                        <a:t>Spořitelní a úvěrní družstva</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latin typeface="Arial" panose="020B0604020202020204" pitchFamily="34" charset="0"/>
                          <a:ea typeface="Calibri"/>
                          <a:cs typeface="Arial" panose="020B0604020202020204" pitchFamily="34" charset="0"/>
                        </a:rPr>
                        <a:t>8</a:t>
                      </a: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20628">
                <a:tc>
                  <a:txBody>
                    <a:bodyPr/>
                    <a:lstStyle/>
                    <a:p>
                      <a:pPr algn="just">
                        <a:spcBef>
                          <a:spcPts val="200"/>
                        </a:spcBef>
                        <a:spcAft>
                          <a:spcPts val="200"/>
                        </a:spcAft>
                      </a:pPr>
                      <a:r>
                        <a:rPr lang="cs-CZ" sz="1600" dirty="0">
                          <a:effectLst/>
                        </a:rPr>
                        <a:t>Investiční společnosti</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rPr>
                        <a:t>39</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20628">
                <a:tc>
                  <a:txBody>
                    <a:bodyPr/>
                    <a:lstStyle/>
                    <a:p>
                      <a:pPr algn="just">
                        <a:spcBef>
                          <a:spcPts val="200"/>
                        </a:spcBef>
                        <a:spcAft>
                          <a:spcPts val="200"/>
                        </a:spcAft>
                      </a:pPr>
                      <a:r>
                        <a:rPr lang="cs-CZ" sz="1600" dirty="0">
                          <a:effectLst/>
                        </a:rPr>
                        <a:t>Investiční fondy s právní osobností</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latin typeface="+mn-lt"/>
                          <a:ea typeface="+mn-ea"/>
                          <a:cs typeface="+mn-cs"/>
                        </a:rPr>
                        <a:t>180</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4266">
                <a:tc>
                  <a:txBody>
                    <a:bodyPr/>
                    <a:lstStyle/>
                    <a:p>
                      <a:pPr algn="l">
                        <a:spcBef>
                          <a:spcPts val="0"/>
                        </a:spcBef>
                        <a:spcAft>
                          <a:spcPts val="0"/>
                        </a:spcAft>
                      </a:pPr>
                      <a:r>
                        <a:rPr lang="cs-CZ" sz="1600" dirty="0">
                          <a:effectLst/>
                        </a:rPr>
                        <a:t>Obchodníci s cennými papíry a pobočky zahraničního obchodníka s cennými papíry</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latin typeface="Times New Roman"/>
                          <a:ea typeface="Calibri"/>
                          <a:cs typeface="Times New Roman"/>
                        </a:rPr>
                        <a:t>77</a:t>
                      </a: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0628">
                <a:tc>
                  <a:txBody>
                    <a:bodyPr/>
                    <a:lstStyle/>
                    <a:p>
                      <a:pPr algn="just">
                        <a:spcBef>
                          <a:spcPts val="200"/>
                        </a:spcBef>
                        <a:spcAft>
                          <a:spcPts val="200"/>
                        </a:spcAft>
                      </a:pPr>
                      <a:r>
                        <a:rPr lang="cs-CZ" sz="1600" dirty="0">
                          <a:effectLst/>
                        </a:rPr>
                        <a:t>Pojišťovny a pobočky zahraničních pojišťoven</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latin typeface="Times New Roman"/>
                          <a:ea typeface="Calibri"/>
                          <a:cs typeface="Times New Roman"/>
                        </a:rPr>
                        <a:t>47</a:t>
                      </a: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0628">
                <a:tc>
                  <a:txBody>
                    <a:bodyPr/>
                    <a:lstStyle/>
                    <a:p>
                      <a:pPr algn="just">
                        <a:spcBef>
                          <a:spcPts val="200"/>
                        </a:spcBef>
                        <a:spcAft>
                          <a:spcPts val="200"/>
                        </a:spcAft>
                      </a:pPr>
                      <a:r>
                        <a:rPr lang="cs-CZ" sz="1600" dirty="0">
                          <a:effectLst/>
                        </a:rPr>
                        <a:t>Zajišťovny</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rPr>
                        <a:t>1</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20628">
                <a:tc>
                  <a:txBody>
                    <a:bodyPr/>
                    <a:lstStyle/>
                    <a:p>
                      <a:pPr algn="just">
                        <a:spcBef>
                          <a:spcPts val="200"/>
                        </a:spcBef>
                        <a:spcAft>
                          <a:spcPts val="200"/>
                        </a:spcAft>
                      </a:pPr>
                      <a:r>
                        <a:rPr lang="cs-CZ" sz="1600" dirty="0">
                          <a:effectLst/>
                        </a:rPr>
                        <a:t>Penzijní společnosti</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spcBef>
                          <a:spcPts val="200"/>
                        </a:spcBef>
                        <a:spcAft>
                          <a:spcPts val="200"/>
                        </a:spcAft>
                      </a:pPr>
                      <a:r>
                        <a:rPr lang="cs-CZ" sz="1600" dirty="0">
                          <a:effectLst/>
                          <a:latin typeface="+mn-lt"/>
                          <a:ea typeface="+mn-ea"/>
                          <a:cs typeface="+mn-cs"/>
                        </a:rPr>
                        <a:t>8</a:t>
                      </a:r>
                      <a:endParaRPr lang="cs-CZ" sz="1600" dirty="0">
                        <a:effectLst/>
                        <a:latin typeface="Times New Roman"/>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12666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Sjednocený dohled v ČR</a:t>
            </a:r>
          </a:p>
        </p:txBody>
      </p:sp>
      <p:sp>
        <p:nvSpPr>
          <p:cNvPr id="3" name="Zástupný symbol pro obsah 2"/>
          <p:cNvSpPr>
            <a:spLocks noGrp="1"/>
          </p:cNvSpPr>
          <p:nvPr>
            <p:ph idx="1"/>
          </p:nvPr>
        </p:nvSpPr>
        <p:spPr/>
        <p:txBody>
          <a:bodyPr>
            <a:normAutofit fontScale="77500" lnSpcReduction="20000"/>
          </a:bodyPr>
          <a:lstStyle/>
          <a:p>
            <a:r>
              <a:rPr lang="cs-CZ" altLang="cs-CZ" dirty="0"/>
              <a:t>V rámci strukturace integrovaného dohledu, který byl konsolidován v České do roku 2007  - </a:t>
            </a:r>
            <a:r>
              <a:rPr lang="cs-CZ" altLang="cs-CZ" b="1" dirty="0"/>
              <a:t>sektorový model</a:t>
            </a:r>
          </a:p>
          <a:p>
            <a:pPr>
              <a:buFont typeface="Wingdings" pitchFamily="2" charset="2"/>
              <a:buChar char="§"/>
            </a:pPr>
            <a:r>
              <a:rPr lang="cs-CZ" altLang="cs-CZ" dirty="0"/>
              <a:t>sekce bankovního dohledu, </a:t>
            </a:r>
          </a:p>
          <a:p>
            <a:pPr>
              <a:buFont typeface="Wingdings" pitchFamily="2" charset="2"/>
              <a:buChar char="§"/>
            </a:pPr>
            <a:r>
              <a:rPr lang="cs-CZ" altLang="cs-CZ" dirty="0"/>
              <a:t>sekce </a:t>
            </a:r>
            <a:r>
              <a:rPr lang="pl-PL" altLang="cs-CZ" dirty="0" err="1"/>
              <a:t>dohledu</a:t>
            </a:r>
            <a:r>
              <a:rPr lang="pl-PL" altLang="cs-CZ" dirty="0"/>
              <a:t> nad </a:t>
            </a:r>
            <a:r>
              <a:rPr lang="pl-PL" altLang="cs-CZ" dirty="0" err="1"/>
              <a:t>pojišťovnami</a:t>
            </a:r>
            <a:r>
              <a:rPr lang="pl-PL" altLang="cs-CZ" dirty="0"/>
              <a:t> a </a:t>
            </a:r>
          </a:p>
          <a:p>
            <a:pPr>
              <a:buFont typeface="Wingdings" pitchFamily="2" charset="2"/>
              <a:buChar char="§"/>
            </a:pPr>
            <a:r>
              <a:rPr lang="pl-PL" altLang="cs-CZ" dirty="0" err="1"/>
              <a:t>sekce</a:t>
            </a:r>
            <a:r>
              <a:rPr lang="pl-PL" altLang="cs-CZ" dirty="0"/>
              <a:t> </a:t>
            </a:r>
            <a:r>
              <a:rPr lang="pl-PL" altLang="cs-CZ" dirty="0" err="1"/>
              <a:t>ohledu</a:t>
            </a:r>
            <a:r>
              <a:rPr lang="pl-PL" altLang="cs-CZ" dirty="0"/>
              <a:t> nad </a:t>
            </a:r>
            <a:r>
              <a:rPr lang="pl-PL" altLang="cs-CZ" dirty="0" err="1"/>
              <a:t>kapitálovým</a:t>
            </a:r>
            <a:r>
              <a:rPr lang="pl-PL" altLang="cs-CZ" dirty="0"/>
              <a:t> </a:t>
            </a:r>
            <a:r>
              <a:rPr lang="pl-PL" altLang="cs-CZ" dirty="0" err="1"/>
              <a:t>trhem</a:t>
            </a:r>
            <a:r>
              <a:rPr lang="pl-PL" altLang="cs-CZ" dirty="0"/>
              <a:t>, </a:t>
            </a:r>
          </a:p>
          <a:p>
            <a:endParaRPr lang="pl-PL" altLang="cs-CZ" dirty="0"/>
          </a:p>
          <a:p>
            <a:r>
              <a:rPr lang="pl-PL" altLang="cs-CZ" dirty="0"/>
              <a:t>Od 1. </a:t>
            </a:r>
            <a:r>
              <a:rPr lang="cs-CZ" altLang="cs-CZ" dirty="0"/>
              <a:t>ledna 2008 </a:t>
            </a:r>
            <a:r>
              <a:rPr lang="cs-CZ" altLang="cs-CZ" b="1" dirty="0"/>
              <a:t>funkcionální model</a:t>
            </a:r>
            <a:r>
              <a:rPr lang="cs-CZ" altLang="cs-CZ" dirty="0"/>
              <a:t>. </a:t>
            </a:r>
            <a:r>
              <a:rPr lang="cs-CZ" altLang="cs-CZ" i="1" dirty="0"/>
              <a:t>(dohled napříč sektory a to z důvodu toho, že většina subjektů je multioborových – “pod jednou střechou“ je banka, pojišťovna, obchodník s cennými papíry)</a:t>
            </a:r>
          </a:p>
          <a:p>
            <a:pPr>
              <a:buFont typeface="Wingdings" pitchFamily="2" charset="2"/>
              <a:buChar char="§"/>
            </a:pPr>
            <a:r>
              <a:rPr lang="cs-CZ" altLang="cs-CZ" dirty="0"/>
              <a:t>sekce dohledu nad finančním trhem,</a:t>
            </a:r>
          </a:p>
          <a:p>
            <a:pPr>
              <a:buFont typeface="Wingdings" pitchFamily="2" charset="2"/>
              <a:buChar char="§"/>
            </a:pPr>
            <a:r>
              <a:rPr lang="cs-CZ" altLang="cs-CZ" dirty="0"/>
              <a:t>sekce regulace a analýz finančního trhu a </a:t>
            </a:r>
          </a:p>
          <a:p>
            <a:pPr>
              <a:buFont typeface="Wingdings" pitchFamily="2" charset="2"/>
              <a:buChar char="§"/>
            </a:pPr>
            <a:r>
              <a:rPr lang="cs-CZ" altLang="cs-CZ" dirty="0"/>
              <a:t>sekce licenčních a sankčních řízení.</a:t>
            </a:r>
          </a:p>
          <a:p>
            <a:endParaRPr lang="cs-CZ" dirty="0"/>
          </a:p>
        </p:txBody>
      </p:sp>
    </p:spTree>
    <p:extLst>
      <p:ext uri="{BB962C8B-B14F-4D97-AF65-F5344CB8AC3E}">
        <p14:creationId xmlns:p14="http://schemas.microsoft.com/office/powerpoint/2010/main" val="797792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Regulace, Kontrola, Dohled, Dozor</a:t>
            </a:r>
          </a:p>
        </p:txBody>
      </p:sp>
      <p:sp>
        <p:nvSpPr>
          <p:cNvPr id="3" name="Zástupný symbol pro obsah 2"/>
          <p:cNvSpPr>
            <a:spLocks noGrp="1"/>
          </p:cNvSpPr>
          <p:nvPr>
            <p:ph idx="1"/>
          </p:nvPr>
        </p:nvSpPr>
        <p:spPr/>
        <p:txBody>
          <a:bodyPr>
            <a:normAutofit fontScale="77500" lnSpcReduction="20000"/>
          </a:bodyPr>
          <a:lstStyle/>
          <a:p>
            <a:r>
              <a:rPr lang="cs-CZ" altLang="cs-CZ" b="1" dirty="0"/>
              <a:t>Regulaci (</a:t>
            </a:r>
            <a:r>
              <a:rPr lang="cs-CZ" altLang="cs-CZ" b="1" dirty="0" err="1"/>
              <a:t>regulation</a:t>
            </a:r>
            <a:r>
              <a:rPr lang="cs-CZ" altLang="cs-CZ" b="1" dirty="0"/>
              <a:t>) chápeme jako stanovení určitých podmínek a pravidel </a:t>
            </a:r>
            <a:r>
              <a:rPr lang="cs-CZ" altLang="cs-CZ" dirty="0"/>
              <a:t>podnikání na příslušném úseku regulace. Tato pravidla mohou být zakotvena nejen v zákonných normách a podzákonných normách324 národního práva, ale také v právu evropském a mezinárodním.</a:t>
            </a:r>
          </a:p>
          <a:p>
            <a:r>
              <a:rPr lang="cs-CZ" altLang="cs-CZ" b="1" dirty="0"/>
              <a:t>Kontrola </a:t>
            </a:r>
            <a:r>
              <a:rPr lang="cs-CZ" altLang="cs-CZ" dirty="0"/>
              <a:t>je obecným pojmem, který v sobě zahrnuje Dohled i Dozor.</a:t>
            </a:r>
          </a:p>
          <a:p>
            <a:r>
              <a:rPr lang="cs-CZ" altLang="cs-CZ" b="1" dirty="0"/>
              <a:t>Dohled/supervize (</a:t>
            </a:r>
            <a:r>
              <a:rPr lang="cs-CZ" altLang="cs-CZ" b="1" dirty="0" err="1"/>
              <a:t>supervision</a:t>
            </a:r>
            <a:r>
              <a:rPr lang="cs-CZ" altLang="cs-CZ" b="1" dirty="0"/>
              <a:t>) nad finančním systémem pak představuje kontrolu </a:t>
            </a:r>
            <a:r>
              <a:rPr lang="cs-CZ" altLang="cs-CZ" dirty="0"/>
              <a:t>dodržování pravidel činnosti, včetně případného vyvozování sankcí při neplnění pravidel a to nikoliv státem, ale institucí, na kterou je tato pravomoc přenesena - ČNB</a:t>
            </a:r>
          </a:p>
          <a:p>
            <a:r>
              <a:rPr lang="cs-CZ" altLang="cs-CZ" b="1" dirty="0"/>
              <a:t>Dozor</a:t>
            </a:r>
            <a:r>
              <a:rPr lang="cs-CZ" altLang="cs-CZ" dirty="0"/>
              <a:t> – vykonávaná kontrola státem, či jeho orgány</a:t>
            </a:r>
          </a:p>
          <a:p>
            <a:endParaRPr lang="cs-CZ" altLang="cs-CZ" dirty="0"/>
          </a:p>
          <a:p>
            <a:r>
              <a:rPr lang="cs-CZ" altLang="cs-CZ" u="sng" dirty="0"/>
              <a:t>NA FINANČNÍM TRHU mluvíme tedy zejména o DOHLEDU</a:t>
            </a:r>
          </a:p>
          <a:p>
            <a:endParaRPr lang="cs-CZ" dirty="0"/>
          </a:p>
        </p:txBody>
      </p:sp>
    </p:spTree>
    <p:extLst>
      <p:ext uri="{BB962C8B-B14F-4D97-AF65-F5344CB8AC3E}">
        <p14:creationId xmlns:p14="http://schemas.microsoft.com/office/powerpoint/2010/main" val="3344204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Důvody zvýšené regulace a dohledu</a:t>
            </a:r>
          </a:p>
        </p:txBody>
      </p:sp>
      <p:sp>
        <p:nvSpPr>
          <p:cNvPr id="3" name="Zástupný symbol pro obsah 2"/>
          <p:cNvSpPr>
            <a:spLocks noGrp="1"/>
          </p:cNvSpPr>
          <p:nvPr>
            <p:ph idx="1"/>
          </p:nvPr>
        </p:nvSpPr>
        <p:spPr/>
        <p:txBody>
          <a:bodyPr>
            <a:normAutofit fontScale="70000" lnSpcReduction="20000"/>
          </a:bodyPr>
          <a:lstStyle/>
          <a:p>
            <a:pPr>
              <a:buFont typeface="Wingdings" pitchFamily="2" charset="2"/>
              <a:buChar char="§"/>
            </a:pPr>
            <a:r>
              <a:rPr lang="cs-CZ" altLang="cs-CZ" b="1"/>
              <a:t>SYSTEMIC REGULATION and SUPERVISION - systémové riziko,</a:t>
            </a:r>
          </a:p>
          <a:p>
            <a:pPr marL="0" indent="0">
              <a:buNone/>
            </a:pPr>
            <a:endParaRPr lang="cs-CZ" altLang="cs-CZ" b="1"/>
          </a:p>
          <a:p>
            <a:pPr>
              <a:buFont typeface="Wingdings" pitchFamily="2" charset="2"/>
              <a:buChar char="§"/>
            </a:pPr>
            <a:r>
              <a:rPr lang="cs-CZ" altLang="cs-CZ" b="1"/>
              <a:t>CONSUMER PROTECTION - riziko zneužití trhů (market abuse),</a:t>
            </a:r>
          </a:p>
          <a:p>
            <a:pPr>
              <a:buFont typeface="Wingdings" pitchFamily="2" charset="2"/>
              <a:buChar char="§"/>
            </a:pPr>
            <a:endParaRPr lang="cs-CZ" altLang="cs-CZ" b="1"/>
          </a:p>
          <a:p>
            <a:pPr>
              <a:buFont typeface="Wingdings" pitchFamily="2" charset="2"/>
              <a:buChar char="§"/>
            </a:pPr>
            <a:r>
              <a:rPr lang="cs-CZ" altLang="cs-CZ" b="1"/>
              <a:t>PRUDENTIAL REGULATION and SUPERVISION - regulace obezřetného podnikání finančních institucí a dohled nad nimi </a:t>
            </a:r>
          </a:p>
          <a:p>
            <a:pPr>
              <a:buFont typeface="Wingdings" pitchFamily="2" charset="2"/>
              <a:buChar char="§"/>
            </a:pPr>
            <a:endParaRPr lang="cs-CZ" altLang="cs-CZ" b="1"/>
          </a:p>
          <a:p>
            <a:pPr>
              <a:buFont typeface="Wingdings" pitchFamily="2" charset="2"/>
              <a:buChar char="§"/>
            </a:pPr>
            <a:r>
              <a:rPr lang="cs-CZ" altLang="cs-CZ" b="1"/>
              <a:t>zneužití dominantního postavení  </a:t>
            </a:r>
          </a:p>
          <a:p>
            <a:pPr>
              <a:buFont typeface="Wingdings" pitchFamily="2" charset="2"/>
              <a:buChar char="§"/>
            </a:pPr>
            <a:r>
              <a:rPr lang="cs-CZ" altLang="cs-CZ" b="1"/>
              <a:t>asymetrie informací</a:t>
            </a:r>
          </a:p>
          <a:p>
            <a:endParaRPr lang="cs-CZ" altLang="cs-CZ" b="1"/>
          </a:p>
          <a:p>
            <a:pPr marL="0" indent="0">
              <a:buNone/>
            </a:pPr>
            <a:r>
              <a:rPr lang="cs-CZ" altLang="cs-CZ"/>
              <a:t>K těmto tržním selháním lze přičlenit ještě další důvodu, a to </a:t>
            </a:r>
          </a:p>
          <a:p>
            <a:pPr>
              <a:buFont typeface="Wingdings" pitchFamily="2" charset="2"/>
              <a:buChar char="§"/>
            </a:pPr>
            <a:r>
              <a:rPr lang="cs-CZ" altLang="cs-CZ" b="1"/>
              <a:t>riziko trestněprávní, zejména ve smyslu legalizace výnosů z trestné činnosti.</a:t>
            </a:r>
            <a:endParaRPr lang="cs-CZ" altLang="cs-CZ"/>
          </a:p>
          <a:p>
            <a:endParaRPr lang="cs-CZ"/>
          </a:p>
        </p:txBody>
      </p:sp>
    </p:spTree>
    <p:extLst>
      <p:ext uri="{BB962C8B-B14F-4D97-AF65-F5344CB8AC3E}">
        <p14:creationId xmlns:p14="http://schemas.microsoft.com/office/powerpoint/2010/main" val="1952833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Konstatování na závěr</a:t>
            </a:r>
          </a:p>
        </p:txBody>
      </p:sp>
      <p:sp>
        <p:nvSpPr>
          <p:cNvPr id="3" name="Zástupný symbol pro obsah 2"/>
          <p:cNvSpPr>
            <a:spLocks noGrp="1"/>
          </p:cNvSpPr>
          <p:nvPr>
            <p:ph idx="1"/>
          </p:nvPr>
        </p:nvSpPr>
        <p:spPr/>
        <p:txBody>
          <a:bodyPr>
            <a:normAutofit/>
          </a:bodyPr>
          <a:lstStyle/>
          <a:p>
            <a:pPr algn="just"/>
            <a:r>
              <a:rPr lang="cs-CZ" dirty="0"/>
              <a:t>Něco jako národní, samostatný na zahraničí nezávislý finanční trh již neexistuje a z toho důvodu musí být</a:t>
            </a:r>
            <a:r>
              <a:rPr lang="cs-CZ" b="1" dirty="0"/>
              <a:t> mezinárodní </a:t>
            </a:r>
            <a:r>
              <a:rPr lang="cs-CZ" dirty="0"/>
              <a:t>jak jednotlivá pravidla, tak spolupráce v oblasti dohledu a harmonizace.</a:t>
            </a:r>
          </a:p>
          <a:p>
            <a:pPr algn="just"/>
            <a:endParaRPr lang="cs-CZ" dirty="0"/>
          </a:p>
          <a:p>
            <a:pPr marL="114300" indent="0" algn="just">
              <a:buNone/>
            </a:pPr>
            <a:endParaRPr lang="cs-CZ" dirty="0"/>
          </a:p>
        </p:txBody>
      </p:sp>
    </p:spTree>
    <p:extLst>
      <p:ext uri="{BB962C8B-B14F-4D97-AF65-F5344CB8AC3E}">
        <p14:creationId xmlns:p14="http://schemas.microsoft.com/office/powerpoint/2010/main" val="12362156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160FE3-97C8-0940-84B9-C3263FE9C99C}"/>
              </a:ext>
            </a:extLst>
          </p:cNvPr>
          <p:cNvSpPr>
            <a:spLocks noGrp="1"/>
          </p:cNvSpPr>
          <p:nvPr>
            <p:ph type="title"/>
          </p:nvPr>
        </p:nvSpPr>
        <p:spPr/>
        <p:txBody>
          <a:bodyPr/>
          <a:lstStyle/>
          <a:p>
            <a:r>
              <a:rPr lang="cs-CZ" dirty="0">
                <a:solidFill>
                  <a:schemeClr val="bg1"/>
                </a:solidFill>
              </a:rPr>
              <a:t>Zadání na další seminář I. varianta</a:t>
            </a:r>
          </a:p>
        </p:txBody>
      </p:sp>
      <p:sp>
        <p:nvSpPr>
          <p:cNvPr id="3" name="Zástupný obsah 2">
            <a:extLst>
              <a:ext uri="{FF2B5EF4-FFF2-40B4-BE49-F238E27FC236}">
                <a16:creationId xmlns:a16="http://schemas.microsoft.com/office/drawing/2014/main" id="{2B233AF1-F097-EE4C-AC9C-F7F16833DD57}"/>
              </a:ext>
            </a:extLst>
          </p:cNvPr>
          <p:cNvSpPr>
            <a:spLocks noGrp="1"/>
          </p:cNvSpPr>
          <p:nvPr>
            <p:ph idx="1"/>
          </p:nvPr>
        </p:nvSpPr>
        <p:spPr/>
        <p:txBody>
          <a:bodyPr/>
          <a:lstStyle/>
          <a:p>
            <a:r>
              <a:rPr lang="cs-CZ" sz="2000" dirty="0"/>
              <a:t>Projekt IPO</a:t>
            </a:r>
          </a:p>
          <a:p>
            <a:pPr>
              <a:buFontTx/>
              <a:buChar char="-"/>
            </a:pPr>
            <a:r>
              <a:rPr lang="cs-CZ" sz="2000" dirty="0"/>
              <a:t>Vyberte si jakoukoliv českou nebo světovou společnost, která vstoupila na burzu s veřejnou nabídkou svých akcií (IPO – </a:t>
            </a:r>
            <a:r>
              <a:rPr lang="cs-CZ" sz="2000" dirty="0" err="1"/>
              <a:t>initial</a:t>
            </a:r>
            <a:r>
              <a:rPr lang="cs-CZ" sz="2000" dirty="0"/>
              <a:t> public </a:t>
            </a:r>
            <a:r>
              <a:rPr lang="cs-CZ" sz="2000" dirty="0" err="1"/>
              <a:t>offering</a:t>
            </a:r>
            <a:r>
              <a:rPr lang="cs-CZ" sz="2000" dirty="0"/>
              <a:t>) a zpracujte studii na to, co společnost nabízela, na koho cílila, jakou měla reklamní a marketingovou kampaň a jak to dopadlo poté, co bylo zahájeno obchodování – akcie šly dolů/nahoru, bylo tam nějaké klamání investorů, za který vznikl společnosti veřejnoprávní postih, nebo se jednalo pouze o marketingové umění emitentů.</a:t>
            </a:r>
            <a:br>
              <a:rPr lang="cs-CZ" sz="2000" dirty="0"/>
            </a:br>
            <a:r>
              <a:rPr lang="cs-CZ" sz="2000" dirty="0"/>
              <a:t>Kdo jsou zainteresované subjekty při takové emisi (včetně zprostředkovatele), proč si může emitent vybrat burzu na kterou vstoupí a nemusí upisovat ve státě své rezidence, kdo na to dohlíží, co je třeba split před takovou emisí, jaké jsou klamavé nebo jiné zakázané praktiky, jaké jsou náklady emitenta na takovou akci.</a:t>
            </a:r>
          </a:p>
          <a:p>
            <a:pPr>
              <a:buFontTx/>
              <a:buChar char="-"/>
            </a:pPr>
            <a:r>
              <a:rPr lang="cs-CZ" sz="2000" dirty="0"/>
              <a:t>+ vlastní názor na celou věc</a:t>
            </a:r>
          </a:p>
          <a:p>
            <a:pPr>
              <a:buFontTx/>
              <a:buChar char="-"/>
            </a:pPr>
            <a:endParaRPr lang="cs-CZ" sz="2000" dirty="0"/>
          </a:p>
          <a:p>
            <a:pPr>
              <a:buFontTx/>
              <a:buChar char="-"/>
            </a:pPr>
            <a:r>
              <a:rPr lang="cs-CZ" sz="2000" b="1" dirty="0"/>
              <a:t>IPO video</a:t>
            </a:r>
          </a:p>
          <a:p>
            <a:pPr>
              <a:buFontTx/>
              <a:buChar char="-"/>
            </a:pPr>
            <a:r>
              <a:rPr lang="cs-CZ" sz="2000" dirty="0"/>
              <a:t>https://</a:t>
            </a:r>
            <a:r>
              <a:rPr lang="cs-CZ" sz="2000" dirty="0" err="1"/>
              <a:t>www.youtube.com</a:t>
            </a:r>
            <a:r>
              <a:rPr lang="cs-CZ" sz="2000" dirty="0"/>
              <a:t>/</a:t>
            </a:r>
            <a:r>
              <a:rPr lang="cs-CZ" sz="2000" dirty="0" err="1"/>
              <a:t>watch?v</a:t>
            </a:r>
            <a:r>
              <a:rPr lang="cs-CZ" sz="2000" dirty="0"/>
              <a:t>=</a:t>
            </a:r>
            <a:r>
              <a:rPr lang="cs-CZ" sz="2000" dirty="0" err="1"/>
              <a:t>SiAuBVrwqbw&amp;ab_channel</a:t>
            </a:r>
            <a:r>
              <a:rPr lang="cs-CZ" sz="2000" dirty="0"/>
              <a:t>=</a:t>
            </a:r>
            <a:r>
              <a:rPr lang="cs-CZ" sz="2000" dirty="0" err="1"/>
              <a:t>WallStreetSurvivor</a:t>
            </a:r>
            <a:endParaRPr lang="cs-CZ" sz="2000" dirty="0"/>
          </a:p>
        </p:txBody>
      </p:sp>
    </p:spTree>
    <p:extLst>
      <p:ext uri="{BB962C8B-B14F-4D97-AF65-F5344CB8AC3E}">
        <p14:creationId xmlns:p14="http://schemas.microsoft.com/office/powerpoint/2010/main" val="3674362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E65C7-259B-EC4B-BC5A-F3D097585E69}"/>
              </a:ext>
            </a:extLst>
          </p:cNvPr>
          <p:cNvSpPr>
            <a:spLocks noGrp="1"/>
          </p:cNvSpPr>
          <p:nvPr>
            <p:ph type="title"/>
          </p:nvPr>
        </p:nvSpPr>
        <p:spPr/>
        <p:txBody>
          <a:bodyPr/>
          <a:lstStyle/>
          <a:p>
            <a:r>
              <a:rPr lang="cs-CZ" dirty="0">
                <a:solidFill>
                  <a:schemeClr val="bg1"/>
                </a:solidFill>
              </a:rPr>
              <a:t>Zadání na další seminář – II. varianta</a:t>
            </a:r>
          </a:p>
        </p:txBody>
      </p:sp>
      <p:sp>
        <p:nvSpPr>
          <p:cNvPr id="3" name="Zástupný obsah 2">
            <a:extLst>
              <a:ext uri="{FF2B5EF4-FFF2-40B4-BE49-F238E27FC236}">
                <a16:creationId xmlns:a16="http://schemas.microsoft.com/office/drawing/2014/main" id="{2348ED73-AE27-EF41-8A04-FD4E400CEE62}"/>
              </a:ext>
            </a:extLst>
          </p:cNvPr>
          <p:cNvSpPr>
            <a:spLocks noGrp="1"/>
          </p:cNvSpPr>
          <p:nvPr>
            <p:ph idx="1"/>
          </p:nvPr>
        </p:nvSpPr>
        <p:spPr>
          <a:xfrm>
            <a:off x="381000" y="1600201"/>
            <a:ext cx="11671300" cy="5130799"/>
          </a:xfrm>
        </p:spPr>
        <p:txBody>
          <a:bodyPr/>
          <a:lstStyle/>
          <a:p>
            <a:r>
              <a:rPr lang="cs-CZ" dirty="0"/>
              <a:t>Zpracujte projekt a rešerši nějakého případu (českého nebo světového), kde došlo k manipulaci s trhem cenných papírů nebo </a:t>
            </a:r>
            <a:r>
              <a:rPr lang="cs-CZ" dirty="0" err="1"/>
              <a:t>Insider</a:t>
            </a:r>
            <a:r>
              <a:rPr lang="cs-CZ" dirty="0"/>
              <a:t> </a:t>
            </a:r>
            <a:r>
              <a:rPr lang="cs-CZ" dirty="0" err="1"/>
              <a:t>trading</a:t>
            </a:r>
            <a:r>
              <a:rPr lang="cs-CZ" dirty="0"/>
              <a:t>. Představení o co šlo, kdo byli účastníci, kdo s nimi zahájil jaké řízení - který orgán, jaké byly následky a proč</a:t>
            </a:r>
          </a:p>
          <a:p>
            <a:r>
              <a:rPr lang="cs-CZ" dirty="0"/>
              <a:t>+ vlastní názor </a:t>
            </a:r>
          </a:p>
          <a:p>
            <a:r>
              <a:rPr lang="cs-CZ" dirty="0"/>
              <a:t>Videa – </a:t>
            </a:r>
            <a:r>
              <a:rPr lang="cs-CZ" sz="2000" dirty="0">
                <a:hlinkClick r:id="rId2"/>
              </a:rPr>
              <a:t>https://www.youtube.com/watch?v=u40snvSXLkE&amp;ab_channel=USLawEssentials</a:t>
            </a:r>
            <a:endParaRPr lang="cs-CZ" sz="2000" dirty="0"/>
          </a:p>
          <a:p>
            <a:r>
              <a:rPr lang="cs-CZ" sz="2000" dirty="0">
                <a:hlinkClick r:id="rId3"/>
              </a:rPr>
              <a:t>https://www.youtube.com/watch?v=JDai-cVmq_w&amp;ab_channel=DavidSmyth</a:t>
            </a:r>
            <a:endParaRPr lang="cs-CZ" sz="2000" dirty="0"/>
          </a:p>
          <a:p>
            <a:r>
              <a:rPr lang="cs-CZ" sz="2000" dirty="0">
                <a:hlinkClick r:id="rId4"/>
              </a:rPr>
              <a:t>https://www.youtube.com/watch?v=UAWjln8MmOM&amp;ab_channel=PastToFuture</a:t>
            </a:r>
            <a:endParaRPr lang="cs-CZ" sz="2000" dirty="0"/>
          </a:p>
          <a:p>
            <a:endParaRPr lang="cs-CZ" dirty="0"/>
          </a:p>
        </p:txBody>
      </p:sp>
    </p:spTree>
    <p:extLst>
      <p:ext uri="{BB962C8B-B14F-4D97-AF65-F5344CB8AC3E}">
        <p14:creationId xmlns:p14="http://schemas.microsoft.com/office/powerpoint/2010/main" val="2957260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4281" y="-80457"/>
            <a:ext cx="11727809" cy="1296409"/>
          </a:xfrm>
        </p:spPr>
        <p:txBody>
          <a:bodyPr>
            <a:normAutofit fontScale="90000"/>
          </a:bodyPr>
          <a:lstStyle/>
          <a:p>
            <a:pPr algn="ctr"/>
            <a:br>
              <a:rPr lang="en-GB" dirty="0"/>
            </a:br>
            <a:r>
              <a:rPr lang="cs-CZ" sz="4900" dirty="0">
                <a:solidFill>
                  <a:schemeClr val="bg1"/>
                </a:solidFill>
              </a:rPr>
              <a:t>Finanční trh a jeho oblasti</a:t>
            </a:r>
            <a:endParaRPr lang="cs-CZ" dirty="0">
              <a:solidFill>
                <a:schemeClr val="bg1"/>
              </a:solidFill>
            </a:endParaRPr>
          </a:p>
        </p:txBody>
      </p:sp>
      <p:sp>
        <p:nvSpPr>
          <p:cNvPr id="3" name="Zástupný symbol pro obsah 2"/>
          <p:cNvSpPr>
            <a:spLocks noGrp="1"/>
          </p:cNvSpPr>
          <p:nvPr>
            <p:ph idx="1"/>
          </p:nvPr>
        </p:nvSpPr>
        <p:spPr>
          <a:xfrm>
            <a:off x="536896" y="1632741"/>
            <a:ext cx="10796632" cy="4931391"/>
          </a:xfrm>
        </p:spPr>
        <p:txBody>
          <a:bodyPr/>
          <a:lstStyle/>
          <a:p>
            <a:pPr marL="0" indent="0" algn="ctr">
              <a:buNone/>
            </a:pPr>
            <a:r>
              <a:rPr lang="cs-CZ" dirty="0"/>
              <a:t>FINANČNÍ TRH</a:t>
            </a:r>
          </a:p>
          <a:p>
            <a:pPr marL="0" indent="0" algn="ctr">
              <a:buNone/>
            </a:pPr>
            <a:endParaRPr lang="cs-CZ" dirty="0"/>
          </a:p>
        </p:txBody>
      </p:sp>
      <p:sp>
        <p:nvSpPr>
          <p:cNvPr id="10" name="Obdélník 9"/>
          <p:cNvSpPr/>
          <p:nvPr/>
        </p:nvSpPr>
        <p:spPr>
          <a:xfrm>
            <a:off x="1704110" y="2244436"/>
            <a:ext cx="8177646" cy="381995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cs-CZ"/>
          </a:p>
        </p:txBody>
      </p:sp>
      <p:sp>
        <p:nvSpPr>
          <p:cNvPr id="12" name="TextovéPole 11"/>
          <p:cNvSpPr txBox="1"/>
          <p:nvPr/>
        </p:nvSpPr>
        <p:spPr>
          <a:xfrm>
            <a:off x="3530601" y="2421082"/>
            <a:ext cx="3759200" cy="3046988"/>
          </a:xfrm>
          <a:prstGeom prst="rect">
            <a:avLst/>
          </a:prstGeom>
          <a:noFill/>
        </p:spPr>
        <p:txBody>
          <a:bodyPr wrap="square" rtlCol="0">
            <a:spAutoFit/>
          </a:bodyPr>
          <a:lstStyle/>
          <a:p>
            <a:pPr marL="171450" indent="-171450">
              <a:buFontTx/>
              <a:buChar char="-"/>
            </a:pPr>
            <a:r>
              <a:rPr lang="cs-CZ" sz="1600" dirty="0"/>
              <a:t>bankovnictví </a:t>
            </a:r>
          </a:p>
          <a:p>
            <a:pPr marL="171450" indent="-171450">
              <a:buFontTx/>
              <a:buChar char="-"/>
            </a:pPr>
            <a:endParaRPr lang="cs-CZ" sz="1400" dirty="0"/>
          </a:p>
          <a:p>
            <a:pPr marL="171450" indent="-171450">
              <a:buFontTx/>
              <a:buChar char="-"/>
            </a:pPr>
            <a:r>
              <a:rPr lang="cs-CZ" sz="1600" dirty="0"/>
              <a:t>kapitálový trh</a:t>
            </a:r>
          </a:p>
          <a:p>
            <a:pPr marL="171450" indent="-171450">
              <a:buFontTx/>
              <a:buChar char="-"/>
            </a:pPr>
            <a:endParaRPr lang="cs-CZ" sz="1600" dirty="0"/>
          </a:p>
          <a:p>
            <a:pPr marL="171450" indent="-171450">
              <a:buFontTx/>
              <a:buChar char="-"/>
            </a:pPr>
            <a:r>
              <a:rPr lang="cs-CZ" sz="1600" dirty="0"/>
              <a:t>peněžní trh</a:t>
            </a:r>
          </a:p>
          <a:p>
            <a:pPr marL="171450" indent="-171450">
              <a:buFontTx/>
              <a:buChar char="-"/>
            </a:pPr>
            <a:endParaRPr lang="cs-CZ" sz="1600" dirty="0"/>
          </a:p>
          <a:p>
            <a:pPr marL="171450" indent="-171450">
              <a:buFontTx/>
              <a:buChar char="-"/>
            </a:pPr>
            <a:r>
              <a:rPr lang="cs-CZ" sz="1600" dirty="0"/>
              <a:t>oblast pojištění</a:t>
            </a:r>
          </a:p>
          <a:p>
            <a:r>
              <a:rPr lang="cs-CZ" sz="1600" dirty="0"/>
              <a:t> </a:t>
            </a:r>
          </a:p>
          <a:p>
            <a:pPr marL="171450" indent="-171450">
              <a:buFontTx/>
              <a:buChar char="-"/>
            </a:pPr>
            <a:r>
              <a:rPr lang="cs-CZ" sz="1600" dirty="0"/>
              <a:t>devizový trh</a:t>
            </a:r>
          </a:p>
          <a:p>
            <a:pPr marL="171450" indent="-171450">
              <a:buFontTx/>
              <a:buChar char="-"/>
            </a:pPr>
            <a:endParaRPr lang="cs-CZ" sz="1600" dirty="0"/>
          </a:p>
          <a:p>
            <a:r>
              <a:rPr lang="cs-CZ" sz="1600" dirty="0"/>
              <a:t>-  komoditní trh</a:t>
            </a:r>
          </a:p>
          <a:p>
            <a:endParaRPr lang="cs-CZ" dirty="0"/>
          </a:p>
        </p:txBody>
      </p:sp>
      <p:sp>
        <p:nvSpPr>
          <p:cNvPr id="13" name="TextovéPole 12">
            <a:extLst>
              <a:ext uri="{FF2B5EF4-FFF2-40B4-BE49-F238E27FC236}">
                <a16:creationId xmlns:a16="http://schemas.microsoft.com/office/drawing/2014/main" id="{460E7ABD-32D0-6D44-BBA8-D24519419A7E}"/>
              </a:ext>
            </a:extLst>
          </p:cNvPr>
          <p:cNvSpPr txBox="1"/>
          <p:nvPr/>
        </p:nvSpPr>
        <p:spPr>
          <a:xfrm>
            <a:off x="2133600" y="5225259"/>
            <a:ext cx="7429500" cy="646331"/>
          </a:xfrm>
          <a:prstGeom prst="rect">
            <a:avLst/>
          </a:prstGeom>
          <a:noFill/>
        </p:spPr>
        <p:txBody>
          <a:bodyPr wrap="square" rtlCol="0">
            <a:spAutoFit/>
          </a:bodyPr>
          <a:lstStyle/>
          <a:p>
            <a:endParaRPr lang="cs-CZ" dirty="0"/>
          </a:p>
          <a:p>
            <a:r>
              <a:rPr lang="cs-CZ" dirty="0"/>
              <a:t>Bankovnictví bylo řešeno na samostatném semináři</a:t>
            </a:r>
          </a:p>
        </p:txBody>
      </p:sp>
    </p:spTree>
    <p:extLst>
      <p:ext uri="{BB962C8B-B14F-4D97-AF65-F5344CB8AC3E}">
        <p14:creationId xmlns:p14="http://schemas.microsoft.com/office/powerpoint/2010/main" val="382538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E5316A-F56F-C14E-A05F-6C72A7ED174D}"/>
              </a:ext>
            </a:extLst>
          </p:cNvPr>
          <p:cNvSpPr>
            <a:spLocks noGrp="1"/>
          </p:cNvSpPr>
          <p:nvPr>
            <p:ph type="title"/>
          </p:nvPr>
        </p:nvSpPr>
        <p:spPr/>
        <p:txBody>
          <a:bodyPr/>
          <a:lstStyle/>
          <a:p>
            <a:r>
              <a:rPr lang="cs-CZ" dirty="0">
                <a:solidFill>
                  <a:schemeClr val="bg1"/>
                </a:solidFill>
              </a:rPr>
              <a:t>Kapitálový trh</a:t>
            </a:r>
          </a:p>
        </p:txBody>
      </p:sp>
      <p:sp>
        <p:nvSpPr>
          <p:cNvPr id="3" name="Zástupný obsah 2">
            <a:extLst>
              <a:ext uri="{FF2B5EF4-FFF2-40B4-BE49-F238E27FC236}">
                <a16:creationId xmlns:a16="http://schemas.microsoft.com/office/drawing/2014/main" id="{D297D390-2B4D-754A-BC82-4927C93B751A}"/>
              </a:ext>
            </a:extLst>
          </p:cNvPr>
          <p:cNvSpPr>
            <a:spLocks noGrp="1"/>
          </p:cNvSpPr>
          <p:nvPr>
            <p:ph idx="1"/>
          </p:nvPr>
        </p:nvSpPr>
        <p:spPr/>
        <p:txBody>
          <a:bodyPr/>
          <a:lstStyle/>
          <a:p>
            <a:r>
              <a:rPr lang="cs-CZ" altLang="cs-CZ" dirty="0"/>
              <a:t>je trhem s dlouhodobými finančními instrumenty, jejichž splatnost přesahuje jeden rok -  hypoteční úvěry a jiné dlouhodobé úvěry, akcie a jiné majetkové cenné papíry, dluhopisy apod. určené pro dlouhodobé financování investic </a:t>
            </a:r>
            <a:r>
              <a:rPr lang="cs-CZ" altLang="cs-CZ" i="1" dirty="0"/>
              <a:t>(oproti tomu peněžní trh operuje se splatností do 1 roku)</a:t>
            </a:r>
            <a:endParaRPr lang="cs-CZ" i="1" dirty="0"/>
          </a:p>
        </p:txBody>
      </p:sp>
    </p:spTree>
    <p:extLst>
      <p:ext uri="{BB962C8B-B14F-4D97-AF65-F5344CB8AC3E}">
        <p14:creationId xmlns:p14="http://schemas.microsoft.com/office/powerpoint/2010/main" val="3351987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88DCE0F4-ACA9-3341-BEC2-B3554E0F1833}"/>
              </a:ext>
            </a:extLst>
          </p:cNvPr>
          <p:cNvSpPr>
            <a:spLocks noGrp="1"/>
          </p:cNvSpPr>
          <p:nvPr>
            <p:ph type="ftr" sz="quarter" idx="10"/>
          </p:nvPr>
        </p:nvSpPr>
        <p:spPr/>
        <p:txBody>
          <a:bodyPr/>
          <a:lstStyle/>
          <a:p>
            <a:pPr>
              <a:defRPr/>
            </a:pPr>
            <a:r>
              <a:rPr lang="cs-CZ" altLang="cs-CZ"/>
              <a:t>Zápatí prezentace</a:t>
            </a:r>
          </a:p>
        </p:txBody>
      </p:sp>
      <p:sp>
        <p:nvSpPr>
          <p:cNvPr id="37890" name="Zástupný symbol pro číslo snímku 4">
            <a:extLst>
              <a:ext uri="{FF2B5EF4-FFF2-40B4-BE49-F238E27FC236}">
                <a16:creationId xmlns:a16="http://schemas.microsoft.com/office/drawing/2014/main" id="{595FAC4A-AB59-8E42-95C2-7270807A6330}"/>
              </a:ext>
            </a:extLst>
          </p:cNvPr>
          <p:cNvSpPr>
            <a:spLocks noGrp="1"/>
          </p:cNvSpPr>
          <p:nvPr>
            <p:ph type="sldNum" sz="quarter" idx="11"/>
          </p:nvPr>
        </p:nvSpPr>
        <p:spPr>
          <a:noFill/>
        </p:spPr>
        <p:txBody>
          <a:bodyPr/>
          <a:lstStyle>
            <a:lvl1pPr>
              <a:spcBef>
                <a:spcPct val="20000"/>
              </a:spcBef>
              <a:buClr>
                <a:srgbClr val="A9AAAE"/>
              </a:buClr>
              <a:buFont typeface="Wingdings" pitchFamily="2" charset="2"/>
              <a:buChar char="n"/>
              <a:defRPr sz="2400">
                <a:solidFill>
                  <a:schemeClr val="tx1"/>
                </a:solidFill>
                <a:latin typeface="Trebuchet MS" panose="020B0703020202090204" pitchFamily="34" charset="0"/>
              </a:defRPr>
            </a:lvl1pPr>
            <a:lvl2pPr marL="742950" indent="-285750">
              <a:spcBef>
                <a:spcPct val="20000"/>
              </a:spcBef>
              <a:buClr>
                <a:srgbClr val="A9AAAE"/>
              </a:buClr>
              <a:buFont typeface="Wingdings" pitchFamily="2" charset="2"/>
              <a:buChar char="n"/>
              <a:defRPr sz="2200">
                <a:solidFill>
                  <a:schemeClr val="tx1"/>
                </a:solidFill>
                <a:latin typeface="Trebuchet MS" panose="020B0703020202090204" pitchFamily="34" charset="0"/>
              </a:defRPr>
            </a:lvl2pPr>
            <a:lvl3pPr marL="1143000" indent="-228600">
              <a:spcBef>
                <a:spcPct val="20000"/>
              </a:spcBef>
              <a:buClr>
                <a:srgbClr val="A9AAAE"/>
              </a:buClr>
              <a:buFont typeface="Wingdings" pitchFamily="2" charset="2"/>
              <a:buChar char="n"/>
              <a:defRPr sz="2000">
                <a:solidFill>
                  <a:schemeClr val="tx1"/>
                </a:solidFill>
                <a:latin typeface="Trebuchet MS" panose="020B0703020202090204" pitchFamily="34" charset="0"/>
              </a:defRPr>
            </a:lvl3pPr>
            <a:lvl4pPr marL="1600200" indent="-228600">
              <a:spcBef>
                <a:spcPct val="20000"/>
              </a:spcBef>
              <a:buClr>
                <a:srgbClr val="A9AAAE"/>
              </a:buClr>
              <a:buFont typeface="Wingdings" pitchFamily="2" charset="2"/>
              <a:buChar char="§"/>
              <a:defRPr sz="2000">
                <a:solidFill>
                  <a:schemeClr val="tx1"/>
                </a:solidFill>
                <a:latin typeface="Trebuchet MS" panose="020B0703020202090204" pitchFamily="34" charset="0"/>
              </a:defRPr>
            </a:lvl4pPr>
            <a:lvl5pPr marL="2057400" indent="-228600">
              <a:spcBef>
                <a:spcPct val="20000"/>
              </a:spcBef>
              <a:buClr>
                <a:srgbClr val="A9AAAE"/>
              </a:buClr>
              <a:buFont typeface="Wingdings" pitchFamily="2" charset="2"/>
              <a:buChar char="§"/>
              <a:defRPr sz="2000">
                <a:solidFill>
                  <a:schemeClr val="tx1"/>
                </a:solidFill>
                <a:latin typeface="Trebuchet MS" panose="020B0703020202090204" pitchFamily="34" charset="0"/>
              </a:defRPr>
            </a:lvl5pPr>
            <a:lvl6pPr marL="2514600" indent="-228600" eaLnBrk="0" fontAlgn="base" hangingPunct="0">
              <a:spcBef>
                <a:spcPct val="20000"/>
              </a:spcBef>
              <a:spcAft>
                <a:spcPct val="0"/>
              </a:spcAft>
              <a:buClr>
                <a:srgbClr val="A9AAAE"/>
              </a:buClr>
              <a:buFont typeface="Wingdings" pitchFamily="2" charset="2"/>
              <a:buChar char="§"/>
              <a:defRPr sz="2000">
                <a:solidFill>
                  <a:schemeClr val="tx1"/>
                </a:solidFill>
                <a:latin typeface="Trebuchet MS" panose="020B0703020202090204" pitchFamily="34" charset="0"/>
              </a:defRPr>
            </a:lvl6pPr>
            <a:lvl7pPr marL="2971800" indent="-228600" eaLnBrk="0" fontAlgn="base" hangingPunct="0">
              <a:spcBef>
                <a:spcPct val="20000"/>
              </a:spcBef>
              <a:spcAft>
                <a:spcPct val="0"/>
              </a:spcAft>
              <a:buClr>
                <a:srgbClr val="A9AAAE"/>
              </a:buClr>
              <a:buFont typeface="Wingdings" pitchFamily="2" charset="2"/>
              <a:buChar char="§"/>
              <a:defRPr sz="2000">
                <a:solidFill>
                  <a:schemeClr val="tx1"/>
                </a:solidFill>
                <a:latin typeface="Trebuchet MS" panose="020B0703020202090204" pitchFamily="34" charset="0"/>
              </a:defRPr>
            </a:lvl7pPr>
            <a:lvl8pPr marL="3429000" indent="-228600" eaLnBrk="0" fontAlgn="base" hangingPunct="0">
              <a:spcBef>
                <a:spcPct val="20000"/>
              </a:spcBef>
              <a:spcAft>
                <a:spcPct val="0"/>
              </a:spcAft>
              <a:buClr>
                <a:srgbClr val="A9AAAE"/>
              </a:buClr>
              <a:buFont typeface="Wingdings" pitchFamily="2" charset="2"/>
              <a:buChar char="§"/>
              <a:defRPr sz="2000">
                <a:solidFill>
                  <a:schemeClr val="tx1"/>
                </a:solidFill>
                <a:latin typeface="Trebuchet MS" panose="020B0703020202090204" pitchFamily="34" charset="0"/>
              </a:defRPr>
            </a:lvl8pPr>
            <a:lvl9pPr marL="3886200" indent="-228600" eaLnBrk="0" fontAlgn="base" hangingPunct="0">
              <a:spcBef>
                <a:spcPct val="20000"/>
              </a:spcBef>
              <a:spcAft>
                <a:spcPct val="0"/>
              </a:spcAft>
              <a:buClr>
                <a:srgbClr val="A9AAAE"/>
              </a:buClr>
              <a:buFont typeface="Wingdings" pitchFamily="2" charset="2"/>
              <a:buChar char="§"/>
              <a:defRPr sz="2000">
                <a:solidFill>
                  <a:schemeClr val="tx1"/>
                </a:solidFill>
                <a:latin typeface="Trebuchet MS" panose="020B0703020202090204" pitchFamily="34" charset="0"/>
              </a:defRPr>
            </a:lvl9pPr>
          </a:lstStyle>
          <a:p>
            <a:pPr>
              <a:spcBef>
                <a:spcPct val="0"/>
              </a:spcBef>
              <a:buClrTx/>
              <a:buFontTx/>
              <a:buNone/>
            </a:pPr>
            <a:fld id="{5BECBA57-C56F-584D-8B7F-690733FD5046}" type="slidenum">
              <a:rPr lang="cs-CZ" altLang="cs-CZ" sz="1200"/>
              <a:pPr>
                <a:spcBef>
                  <a:spcPct val="0"/>
                </a:spcBef>
                <a:buClrTx/>
                <a:buFontTx/>
                <a:buNone/>
              </a:pPr>
              <a:t>6</a:t>
            </a:fld>
            <a:endParaRPr lang="cs-CZ" altLang="cs-CZ" sz="1200"/>
          </a:p>
        </p:txBody>
      </p:sp>
      <p:sp>
        <p:nvSpPr>
          <p:cNvPr id="37891" name="Rectangle 2">
            <a:extLst>
              <a:ext uri="{FF2B5EF4-FFF2-40B4-BE49-F238E27FC236}">
                <a16:creationId xmlns:a16="http://schemas.microsoft.com/office/drawing/2014/main" id="{BFC45507-8AE2-9848-8B71-187BB0C10153}"/>
              </a:ext>
            </a:extLst>
          </p:cNvPr>
          <p:cNvSpPr>
            <a:spLocks noGrp="1" noChangeArrowheads="1"/>
          </p:cNvSpPr>
          <p:nvPr>
            <p:ph type="title"/>
          </p:nvPr>
        </p:nvSpPr>
        <p:spPr/>
        <p:txBody>
          <a:bodyPr/>
          <a:lstStyle/>
          <a:p>
            <a:pPr eaLnBrk="1" hangingPunct="1"/>
            <a:r>
              <a:rPr lang="cs-CZ" altLang="cs-CZ" dirty="0">
                <a:solidFill>
                  <a:schemeClr val="bg1"/>
                </a:solidFill>
              </a:rPr>
              <a:t>Právo kapitálového trhu</a:t>
            </a:r>
          </a:p>
        </p:txBody>
      </p:sp>
      <p:sp>
        <p:nvSpPr>
          <p:cNvPr id="37892" name="Rectangle 3">
            <a:extLst>
              <a:ext uri="{FF2B5EF4-FFF2-40B4-BE49-F238E27FC236}">
                <a16:creationId xmlns:a16="http://schemas.microsoft.com/office/drawing/2014/main" id="{5657285B-8F4E-0940-8D89-4FA69196DA80}"/>
              </a:ext>
            </a:extLst>
          </p:cNvPr>
          <p:cNvSpPr>
            <a:spLocks noGrp="1" noChangeArrowheads="1"/>
          </p:cNvSpPr>
          <p:nvPr>
            <p:ph type="body" idx="1"/>
          </p:nvPr>
        </p:nvSpPr>
        <p:spPr>
          <a:xfrm>
            <a:off x="609600" y="1417637"/>
            <a:ext cx="10972800" cy="5165725"/>
          </a:xfrm>
        </p:spPr>
        <p:txBody>
          <a:bodyPr/>
          <a:lstStyle/>
          <a:p>
            <a:pPr eaLnBrk="1" hangingPunct="1">
              <a:lnSpc>
                <a:spcPct val="80000"/>
              </a:lnSpc>
            </a:pPr>
            <a:r>
              <a:rPr lang="cs-CZ" altLang="cs-CZ" sz="2400" dirty="0"/>
              <a:t>soubor právních norem regulujících právní vztahy vznikající, realizující se a zanikající v oblasti kapitálového trhu</a:t>
            </a:r>
          </a:p>
          <a:p>
            <a:pPr eaLnBrk="1" hangingPunct="1">
              <a:lnSpc>
                <a:spcPct val="80000"/>
              </a:lnSpc>
            </a:pPr>
            <a:r>
              <a:rPr lang="cs-CZ" altLang="cs-CZ" sz="2400" dirty="0"/>
              <a:t>vztahy v rámci poskytování investičních služeb, v souvislosti s veřejnou nabídkou cenných papírů a sekundárního obchodování a ve spojitosti s ochranou kapitálového trhu</a:t>
            </a:r>
          </a:p>
          <a:p>
            <a:pPr eaLnBrk="1" hangingPunct="1">
              <a:lnSpc>
                <a:spcPct val="80000"/>
              </a:lnSpc>
            </a:pPr>
            <a:endParaRPr lang="cs-CZ" altLang="cs-CZ" sz="2400" dirty="0"/>
          </a:p>
          <a:p>
            <a:pPr eaLnBrk="1" hangingPunct="1">
              <a:lnSpc>
                <a:spcPct val="80000"/>
              </a:lnSpc>
            </a:pPr>
            <a:r>
              <a:rPr lang="cs-CZ" altLang="cs-CZ" sz="2400" b="1" dirty="0"/>
              <a:t>dva podsystémy práva kapitálového trhu </a:t>
            </a:r>
          </a:p>
          <a:p>
            <a:pPr lvl="1" eaLnBrk="1" hangingPunct="1">
              <a:lnSpc>
                <a:spcPct val="80000"/>
              </a:lnSpc>
            </a:pPr>
            <a:r>
              <a:rPr lang="cs-CZ" altLang="cs-CZ" sz="2400" dirty="0"/>
              <a:t>soukromé právo kapitálového trhu se častěji označuje jako právo cenných papírů a systematicky ho řadíme do práva obchodního; právní vztahy se vyznačují rovností subjektů a smluvní volností</a:t>
            </a:r>
          </a:p>
          <a:p>
            <a:pPr lvl="1" eaLnBrk="1" hangingPunct="1">
              <a:lnSpc>
                <a:spcPct val="80000"/>
              </a:lnSpc>
            </a:pPr>
            <a:r>
              <a:rPr lang="cs-CZ" altLang="cs-CZ" sz="2400" dirty="0"/>
              <a:t>ve veřejném právu kapitálového trhu se s rovností subjektů nesetkáváme a celé pododvětví je ovládáno veřejnoprávní metodou nazývanou administrativněprávní; tzn. vertikální postavení subjektů v rámci právního vztahu, kde stát vykonává vrchnostenskou moc a ostatní subjekty mu jsou podřízeny</a:t>
            </a:r>
          </a:p>
        </p:txBody>
      </p:sp>
    </p:spTree>
    <p:extLst>
      <p:ext uri="{BB962C8B-B14F-4D97-AF65-F5344CB8AC3E}">
        <p14:creationId xmlns:p14="http://schemas.microsoft.com/office/powerpoint/2010/main" val="373436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900" y="207218"/>
            <a:ext cx="11493500" cy="1049235"/>
          </a:xfrm>
        </p:spPr>
        <p:txBody>
          <a:bodyPr>
            <a:normAutofit fontScale="90000"/>
          </a:bodyPr>
          <a:lstStyle/>
          <a:p>
            <a:pPr algn="ctr"/>
            <a:r>
              <a:rPr lang="cs-CZ" b="1" dirty="0">
                <a:solidFill>
                  <a:schemeClr val="bg1"/>
                </a:solidFill>
              </a:rPr>
              <a:t>Instrumenty finančního trhu</a:t>
            </a:r>
            <a:br>
              <a:rPr lang="cs-CZ" dirty="0">
                <a:solidFill>
                  <a:schemeClr val="bg1"/>
                </a:solidFill>
              </a:rPr>
            </a:br>
            <a:r>
              <a:rPr lang="cs-CZ" sz="2700" dirty="0">
                <a:solidFill>
                  <a:schemeClr val="bg1"/>
                </a:solidFill>
              </a:rPr>
              <a:t>Investiční nástroje dle ZPKT*</a:t>
            </a:r>
            <a:endParaRPr lang="cs-CZ" dirty="0">
              <a:solidFill>
                <a:schemeClr val="bg1"/>
              </a:solidFill>
            </a:endParaRPr>
          </a:p>
        </p:txBody>
      </p:sp>
      <p:sp>
        <p:nvSpPr>
          <p:cNvPr id="3" name="Zástupný symbol pro obsah 2"/>
          <p:cNvSpPr>
            <a:spLocks noGrp="1"/>
          </p:cNvSpPr>
          <p:nvPr>
            <p:ph idx="1"/>
          </p:nvPr>
        </p:nvSpPr>
        <p:spPr/>
        <p:txBody>
          <a:bodyPr/>
          <a:lstStyle/>
          <a:p>
            <a:r>
              <a:rPr lang="cs-CZ" dirty="0"/>
              <a:t>investiční cenné papíry</a:t>
            </a:r>
          </a:p>
          <a:p>
            <a:r>
              <a:rPr lang="cs-CZ" dirty="0"/>
              <a:t>cenné papíry kolektivního investování</a:t>
            </a:r>
          </a:p>
          <a:p>
            <a:r>
              <a:rPr lang="cs-CZ" dirty="0"/>
              <a:t>nástroje peněžního trhu</a:t>
            </a:r>
          </a:p>
          <a:p>
            <a:r>
              <a:rPr lang="cs-CZ" dirty="0"/>
              <a:t>Deriváty - opce, </a:t>
            </a:r>
            <a:r>
              <a:rPr lang="cs-CZ" dirty="0" err="1"/>
              <a:t>futures</a:t>
            </a:r>
            <a:r>
              <a:rPr lang="cs-CZ" dirty="0"/>
              <a:t>, swapy, forwardy </a:t>
            </a:r>
          </a:p>
          <a:p>
            <a:endParaRPr lang="cs-CZ" dirty="0"/>
          </a:p>
          <a:p>
            <a:endParaRPr lang="cs-CZ" dirty="0"/>
          </a:p>
          <a:p>
            <a:r>
              <a:rPr lang="cs-CZ" dirty="0"/>
              <a:t>* </a:t>
            </a:r>
            <a:r>
              <a:rPr lang="cs-CZ" sz="2400" dirty="0"/>
              <a:t>Zákon č. 256/2004 Sb. o podnikání na kapitálovém trhu</a:t>
            </a:r>
            <a:endParaRPr lang="cs-CZ" dirty="0"/>
          </a:p>
        </p:txBody>
      </p:sp>
    </p:spTree>
    <p:extLst>
      <p:ext uri="{BB962C8B-B14F-4D97-AF65-F5344CB8AC3E}">
        <p14:creationId xmlns:p14="http://schemas.microsoft.com/office/powerpoint/2010/main" val="296517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Investiční cenné papíry</a:t>
            </a:r>
          </a:p>
        </p:txBody>
      </p:sp>
      <p:sp>
        <p:nvSpPr>
          <p:cNvPr id="3" name="Zástupný symbol pro obsah 2"/>
          <p:cNvSpPr>
            <a:spLocks noGrp="1"/>
          </p:cNvSpPr>
          <p:nvPr>
            <p:ph idx="1"/>
          </p:nvPr>
        </p:nvSpPr>
        <p:spPr>
          <a:xfrm>
            <a:off x="1130270" y="1638300"/>
            <a:ext cx="9603275" cy="4521200"/>
          </a:xfrm>
        </p:spPr>
        <p:txBody>
          <a:bodyPr>
            <a:normAutofit fontScale="55000" lnSpcReduction="20000"/>
          </a:bodyPr>
          <a:lstStyle/>
          <a:p>
            <a:r>
              <a:rPr lang="cs-CZ" dirty="0"/>
              <a:t>Investičními cennými papíry jsou cenné papíry, které jsou obchodovatelné na kapitálovém trhu. Investičními cennými papíry jsou zejména </a:t>
            </a:r>
          </a:p>
          <a:p>
            <a:endParaRPr lang="cs-CZ" dirty="0"/>
          </a:p>
          <a:p>
            <a:r>
              <a:rPr lang="cs-CZ" b="1" dirty="0"/>
              <a:t>akcie</a:t>
            </a:r>
            <a:r>
              <a:rPr lang="cs-CZ" dirty="0"/>
              <a:t> nebo obdobné cenné papíry představující podíl na společnosti nebo jiné právnické osobě, </a:t>
            </a:r>
          </a:p>
          <a:p>
            <a:endParaRPr lang="cs-CZ" dirty="0"/>
          </a:p>
          <a:p>
            <a:r>
              <a:rPr lang="cs-CZ" b="1" dirty="0"/>
              <a:t>dluhopisy</a:t>
            </a:r>
            <a:r>
              <a:rPr lang="cs-CZ" dirty="0"/>
              <a:t> nebo obdobné cenné papíry představující právo na splacení dlužné částky, </a:t>
            </a:r>
          </a:p>
          <a:p>
            <a:endParaRPr lang="cs-CZ" dirty="0"/>
          </a:p>
          <a:p>
            <a:r>
              <a:rPr lang="cs-CZ" dirty="0"/>
              <a:t>cenné papíry nahrazující cenné papíry uvedené v písmenech a) a b), </a:t>
            </a:r>
          </a:p>
          <a:p>
            <a:endParaRPr lang="cs-CZ" dirty="0"/>
          </a:p>
          <a:p>
            <a:r>
              <a:rPr lang="cs-CZ" dirty="0"/>
              <a:t>cenné papíry opravňující k nabytí nebo zcizení investičních cenných papírů uvedených v písmenech a) a b), </a:t>
            </a:r>
          </a:p>
          <a:p>
            <a:endParaRPr lang="cs-CZ" dirty="0"/>
          </a:p>
          <a:p>
            <a:r>
              <a:rPr lang="cs-CZ" dirty="0"/>
              <a:t>cenné papíry, ze kterých vyplývá právo na vypořádání v penězích a jejichž hodnota je určena hodnotou investičních cenných papírů, měnových kurzů, úrokových sazeb, úrokových výnosů, komodit nebo finančních indexů či jiných kvantitativně vyjádřených ukazatelů. </a:t>
            </a:r>
          </a:p>
          <a:p>
            <a:endParaRPr lang="cs-CZ" dirty="0"/>
          </a:p>
        </p:txBody>
      </p:sp>
    </p:spTree>
    <p:extLst>
      <p:ext uri="{BB962C8B-B14F-4D97-AF65-F5344CB8AC3E}">
        <p14:creationId xmlns:p14="http://schemas.microsoft.com/office/powerpoint/2010/main" val="403877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bg1"/>
                </a:solidFill>
              </a:rPr>
              <a:t>Cenné papíry kolektivního investování</a:t>
            </a:r>
          </a:p>
        </p:txBody>
      </p:sp>
      <p:sp>
        <p:nvSpPr>
          <p:cNvPr id="3" name="Zástupný symbol pro obsah 2"/>
          <p:cNvSpPr>
            <a:spLocks noGrp="1"/>
          </p:cNvSpPr>
          <p:nvPr>
            <p:ph idx="1"/>
          </p:nvPr>
        </p:nvSpPr>
        <p:spPr/>
        <p:txBody>
          <a:bodyPr/>
          <a:lstStyle/>
          <a:p>
            <a:pPr marL="0" indent="0">
              <a:buNone/>
            </a:pPr>
            <a:r>
              <a:rPr lang="cs-CZ" dirty="0"/>
              <a:t>Cennými papíry kolektivního investování jsou zejména</a:t>
            </a:r>
          </a:p>
          <a:p>
            <a:endParaRPr lang="cs-CZ" dirty="0"/>
          </a:p>
          <a:p>
            <a:r>
              <a:rPr lang="cs-CZ" b="1" dirty="0"/>
              <a:t>akcie investičního fondu</a:t>
            </a:r>
            <a:endParaRPr lang="cs-CZ" dirty="0"/>
          </a:p>
          <a:p>
            <a:pPr marL="0" indent="0">
              <a:buNone/>
            </a:pPr>
            <a:endParaRPr lang="cs-CZ" dirty="0"/>
          </a:p>
          <a:p>
            <a:r>
              <a:rPr lang="cs-CZ" b="1" dirty="0"/>
              <a:t>podílové listy</a:t>
            </a:r>
            <a:r>
              <a:rPr lang="cs-CZ" dirty="0"/>
              <a:t>. </a:t>
            </a:r>
          </a:p>
          <a:p>
            <a:endParaRPr lang="cs-CZ" dirty="0"/>
          </a:p>
        </p:txBody>
      </p:sp>
    </p:spTree>
    <p:extLst>
      <p:ext uri="{BB962C8B-B14F-4D97-AF65-F5344CB8AC3E}">
        <p14:creationId xmlns:p14="http://schemas.microsoft.com/office/powerpoint/2010/main" val="3890257320"/>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1919</Template>
  <TotalTime>391</TotalTime>
  <Words>2387</Words>
  <Application>Microsoft Macintosh PowerPoint</Application>
  <PresentationFormat>Širokoúhlá obrazovka</PresentationFormat>
  <Paragraphs>323</Paragraphs>
  <Slides>38</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38</vt:i4>
      </vt:variant>
    </vt:vector>
  </HeadingPairs>
  <TitlesOfParts>
    <vt:vector size="44" baseType="lpstr">
      <vt:lpstr>Arial</vt:lpstr>
      <vt:lpstr>Calibri</vt:lpstr>
      <vt:lpstr>Times New Roman</vt:lpstr>
      <vt:lpstr>Trebuchet MS</vt:lpstr>
      <vt:lpstr>Wingdings</vt:lpstr>
      <vt:lpstr>Diseño predeterminado</vt:lpstr>
      <vt:lpstr>FINANČNÍ TRH Národní hospodářství</vt:lpstr>
      <vt:lpstr>Co je finanční trh ?</vt:lpstr>
      <vt:lpstr>Finanční trh a jeho účastníci</vt:lpstr>
      <vt:lpstr> Finanční trh a jeho oblasti</vt:lpstr>
      <vt:lpstr>Kapitálový trh</vt:lpstr>
      <vt:lpstr>Právo kapitálového trhu</vt:lpstr>
      <vt:lpstr>Instrumenty finančního trhu Investiční nástroje dle ZPKT*</vt:lpstr>
      <vt:lpstr>Investiční cenné papíry</vt:lpstr>
      <vt:lpstr>Cenné papíry kolektivního investování</vt:lpstr>
      <vt:lpstr>DERIVÁTY - opce, futures, swapy, forwardy </vt:lpstr>
      <vt:lpstr>Burza a spol.</vt:lpstr>
      <vt:lpstr>Peněžní trh</vt:lpstr>
      <vt:lpstr>Peněžní trh II - Instrumenty peněžního trhu</vt:lpstr>
      <vt:lpstr>Oblast pojištění</vt:lpstr>
      <vt:lpstr>Pojištění II - Cíle</vt:lpstr>
      <vt:lpstr>Devizový trh</vt:lpstr>
      <vt:lpstr>Devizový trh</vt:lpstr>
      <vt:lpstr>Devizová oblast II</vt:lpstr>
      <vt:lpstr>Komoditní trhy</vt:lpstr>
      <vt:lpstr>Komoditní trhy II - komodity</vt:lpstr>
      <vt:lpstr>Obchodování s komoditami</vt:lpstr>
      <vt:lpstr>Trh komodit – státní dozor</vt:lpstr>
      <vt:lpstr>Členění finančního trhu </vt:lpstr>
      <vt:lpstr>Subjekty na finančním trhu </vt:lpstr>
      <vt:lpstr>Právní úprava finančního trhu</vt:lpstr>
      <vt:lpstr>Evropská regulace finančních trhů</vt:lpstr>
      <vt:lpstr>Hlavní oblasti EU harmonizace v rámci fin.trhů</vt:lpstr>
      <vt:lpstr>Právní odvětví a pododvětví </vt:lpstr>
      <vt:lpstr>Subjekty v ČR</vt:lpstr>
      <vt:lpstr>Další účastníci finančního trhu </vt:lpstr>
      <vt:lpstr>Dohled nad finančním trhem před rokem 2006</vt:lpstr>
      <vt:lpstr>Dohled ČNB nad subjekty finančního trhu</vt:lpstr>
      <vt:lpstr>Sjednocený dohled v ČR</vt:lpstr>
      <vt:lpstr>Regulace, Kontrola, Dohled, Dozor</vt:lpstr>
      <vt:lpstr>Důvody zvýšené regulace a dohledu</vt:lpstr>
      <vt:lpstr>Konstatování na závěr</vt:lpstr>
      <vt:lpstr>Zadání na další seminář I. varianta</vt:lpstr>
      <vt:lpstr>Zadání na další seminář – II. varianta</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Finanční právo III</dc:title>
  <dc:creator>Michal Janovec</dc:creator>
  <cp:lastModifiedBy>Michal Janovec</cp:lastModifiedBy>
  <cp:revision>34</cp:revision>
  <dcterms:created xsi:type="dcterms:W3CDTF">2016-10-06T11:56:38Z</dcterms:created>
  <dcterms:modified xsi:type="dcterms:W3CDTF">2021-11-04T07:04:51Z</dcterms:modified>
</cp:coreProperties>
</file>