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78" r:id="rId3"/>
    <p:sldId id="289" r:id="rId4"/>
    <p:sldId id="290" r:id="rId5"/>
    <p:sldId id="309" r:id="rId6"/>
    <p:sldId id="310" r:id="rId7"/>
    <p:sldId id="291" r:id="rId8"/>
    <p:sldId id="293" r:id="rId9"/>
    <p:sldId id="294" r:id="rId10"/>
    <p:sldId id="299" r:id="rId11"/>
    <p:sldId id="304" r:id="rId12"/>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08" autoAdjust="0"/>
    <p:restoredTop sz="50266" autoAdjust="0"/>
  </p:normalViewPr>
  <p:slideViewPr>
    <p:cSldViewPr snapToGrid="0">
      <p:cViewPr varScale="1">
        <p:scale>
          <a:sx n="34" d="100"/>
          <a:sy n="34" d="100"/>
        </p:scale>
        <p:origin x="1912"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FF71969-044D-42C4-B75A-982AE75F6842}" type="datetimeFigureOut">
              <a:rPr lang="cs-CZ" smtClean="0"/>
              <a:t>07.10.2021</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3BFAFEF-A7DE-4940-A51D-42FA18527C52}" type="slidenum">
              <a:rPr lang="cs-CZ" smtClean="0"/>
              <a:t>‹#›</a:t>
            </a:fld>
            <a:endParaRPr lang="cs-CZ"/>
          </a:p>
        </p:txBody>
      </p:sp>
    </p:spTree>
    <p:extLst>
      <p:ext uri="{BB962C8B-B14F-4D97-AF65-F5344CB8AC3E}">
        <p14:creationId xmlns:p14="http://schemas.microsoft.com/office/powerpoint/2010/main" val="30870549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CC0C2C5-B6FF-4C7A-8778-DE8693D207D9}" type="slidenum">
              <a:rPr lang="cs-CZ" smtClean="0"/>
              <a:t>2</a:t>
            </a:fld>
            <a:endParaRPr lang="cs-CZ"/>
          </a:p>
        </p:txBody>
      </p:sp>
    </p:spTree>
    <p:extLst>
      <p:ext uri="{BB962C8B-B14F-4D97-AF65-F5344CB8AC3E}">
        <p14:creationId xmlns:p14="http://schemas.microsoft.com/office/powerpoint/2010/main" val="27942295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3BFAFEF-A7DE-4940-A51D-42FA18527C52}" type="slidenum">
              <a:rPr lang="cs-CZ" smtClean="0"/>
              <a:t>5</a:t>
            </a:fld>
            <a:endParaRPr lang="cs-CZ"/>
          </a:p>
        </p:txBody>
      </p:sp>
    </p:spTree>
    <p:extLst>
      <p:ext uri="{BB962C8B-B14F-4D97-AF65-F5344CB8AC3E}">
        <p14:creationId xmlns:p14="http://schemas.microsoft.com/office/powerpoint/2010/main" val="15470594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3BFAFEF-A7DE-4940-A51D-42FA18527C52}" type="slidenum">
              <a:rPr lang="cs-CZ" smtClean="0"/>
              <a:t>6</a:t>
            </a:fld>
            <a:endParaRPr lang="cs-CZ"/>
          </a:p>
        </p:txBody>
      </p:sp>
    </p:spTree>
    <p:extLst>
      <p:ext uri="{BB962C8B-B14F-4D97-AF65-F5344CB8AC3E}">
        <p14:creationId xmlns:p14="http://schemas.microsoft.com/office/powerpoint/2010/main" val="27976505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3BFAFEF-A7DE-4940-A51D-42FA18527C52}" type="slidenum">
              <a:rPr lang="cs-CZ" smtClean="0"/>
              <a:t>7</a:t>
            </a:fld>
            <a:endParaRPr lang="cs-CZ"/>
          </a:p>
        </p:txBody>
      </p:sp>
    </p:spTree>
    <p:extLst>
      <p:ext uri="{BB962C8B-B14F-4D97-AF65-F5344CB8AC3E}">
        <p14:creationId xmlns:p14="http://schemas.microsoft.com/office/powerpoint/2010/main" val="10147534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endParaRPr lang="cs-CZ" dirty="0"/>
          </a:p>
        </p:txBody>
      </p:sp>
      <p:sp>
        <p:nvSpPr>
          <p:cNvPr id="4" name="Zástupný symbol pro číslo snímku 3"/>
          <p:cNvSpPr>
            <a:spLocks noGrp="1"/>
          </p:cNvSpPr>
          <p:nvPr>
            <p:ph type="sldNum" sz="quarter" idx="10"/>
          </p:nvPr>
        </p:nvSpPr>
        <p:spPr/>
        <p:txBody>
          <a:bodyPr/>
          <a:lstStyle/>
          <a:p>
            <a:fld id="{F3BFAFEF-A7DE-4940-A51D-42FA18527C52}" type="slidenum">
              <a:rPr lang="cs-CZ" smtClean="0"/>
              <a:t>8</a:t>
            </a:fld>
            <a:endParaRPr lang="cs-CZ"/>
          </a:p>
        </p:txBody>
      </p:sp>
    </p:spTree>
    <p:extLst>
      <p:ext uri="{BB962C8B-B14F-4D97-AF65-F5344CB8AC3E}">
        <p14:creationId xmlns:p14="http://schemas.microsoft.com/office/powerpoint/2010/main" val="5128840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baseline="0" dirty="0"/>
          </a:p>
          <a:p>
            <a:endParaRPr lang="cs-CZ" baseline="0" dirty="0"/>
          </a:p>
        </p:txBody>
      </p:sp>
      <p:sp>
        <p:nvSpPr>
          <p:cNvPr id="4" name="Zástupný symbol pro číslo snímku 3"/>
          <p:cNvSpPr>
            <a:spLocks noGrp="1"/>
          </p:cNvSpPr>
          <p:nvPr>
            <p:ph type="sldNum" sz="quarter" idx="10"/>
          </p:nvPr>
        </p:nvSpPr>
        <p:spPr/>
        <p:txBody>
          <a:bodyPr/>
          <a:lstStyle/>
          <a:p>
            <a:fld id="{F3BFAFEF-A7DE-4940-A51D-42FA18527C52}" type="slidenum">
              <a:rPr lang="cs-CZ" smtClean="0"/>
              <a:t>9</a:t>
            </a:fld>
            <a:endParaRPr lang="cs-CZ"/>
          </a:p>
        </p:txBody>
      </p:sp>
    </p:spTree>
    <p:extLst>
      <p:ext uri="{BB962C8B-B14F-4D97-AF65-F5344CB8AC3E}">
        <p14:creationId xmlns:p14="http://schemas.microsoft.com/office/powerpoint/2010/main" val="29045313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3BFAFEF-A7DE-4940-A51D-42FA18527C52}" type="slidenum">
              <a:rPr lang="cs-CZ" smtClean="0"/>
              <a:t>11</a:t>
            </a:fld>
            <a:endParaRPr lang="cs-CZ"/>
          </a:p>
        </p:txBody>
      </p:sp>
    </p:spTree>
    <p:extLst>
      <p:ext uri="{BB962C8B-B14F-4D97-AF65-F5344CB8AC3E}">
        <p14:creationId xmlns:p14="http://schemas.microsoft.com/office/powerpoint/2010/main" val="21913309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7DE1262D-F698-4337-B27F-D53500016981}" type="datetimeFigureOut">
              <a:rPr lang="cs-CZ" smtClean="0"/>
              <a:t>07.10.2021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13BEF-83EC-41DF-A61E-02F5CF80918F}" type="slidenum">
              <a:rPr lang="cs-CZ" smtClean="0"/>
              <a:t>‹#›</a:t>
            </a:fld>
            <a:endParaRPr lang="cs-CZ"/>
          </a:p>
        </p:txBody>
      </p:sp>
    </p:spTree>
    <p:extLst>
      <p:ext uri="{BB962C8B-B14F-4D97-AF65-F5344CB8AC3E}">
        <p14:creationId xmlns:p14="http://schemas.microsoft.com/office/powerpoint/2010/main" val="33334477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7DE1262D-F698-4337-B27F-D53500016981}" type="datetimeFigureOut">
              <a:rPr lang="cs-CZ" smtClean="0"/>
              <a:t>07.10.2021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13BEF-83EC-41DF-A61E-02F5CF80918F}" type="slidenum">
              <a:rPr lang="cs-CZ" smtClean="0"/>
              <a:t>‹#›</a:t>
            </a:fld>
            <a:endParaRPr lang="cs-CZ"/>
          </a:p>
        </p:txBody>
      </p:sp>
    </p:spTree>
    <p:extLst>
      <p:ext uri="{BB962C8B-B14F-4D97-AF65-F5344CB8AC3E}">
        <p14:creationId xmlns:p14="http://schemas.microsoft.com/office/powerpoint/2010/main" val="6533601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7DE1262D-F698-4337-B27F-D53500016981}" type="datetimeFigureOut">
              <a:rPr lang="cs-CZ" smtClean="0"/>
              <a:t>07.10.2021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13BEF-83EC-41DF-A61E-02F5CF80918F}" type="slidenum">
              <a:rPr lang="cs-CZ" smtClean="0"/>
              <a:t>‹#›</a:t>
            </a:fld>
            <a:endParaRPr lang="cs-CZ"/>
          </a:p>
        </p:txBody>
      </p:sp>
    </p:spTree>
    <p:extLst>
      <p:ext uri="{BB962C8B-B14F-4D97-AF65-F5344CB8AC3E}">
        <p14:creationId xmlns:p14="http://schemas.microsoft.com/office/powerpoint/2010/main" val="11588013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7DE1262D-F698-4337-B27F-D53500016981}" type="datetimeFigureOut">
              <a:rPr lang="cs-CZ" smtClean="0"/>
              <a:t>07.10.2021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13BEF-83EC-41DF-A61E-02F5CF80918F}" type="slidenum">
              <a:rPr lang="cs-CZ" smtClean="0"/>
              <a:t>‹#›</a:t>
            </a:fld>
            <a:endParaRPr lang="cs-CZ"/>
          </a:p>
        </p:txBody>
      </p:sp>
    </p:spTree>
    <p:extLst>
      <p:ext uri="{BB962C8B-B14F-4D97-AF65-F5344CB8AC3E}">
        <p14:creationId xmlns:p14="http://schemas.microsoft.com/office/powerpoint/2010/main" val="37378215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7DE1262D-F698-4337-B27F-D53500016981}" type="datetimeFigureOut">
              <a:rPr lang="cs-CZ" smtClean="0"/>
              <a:t>07.10.2021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13BEF-83EC-41DF-A61E-02F5CF80918F}" type="slidenum">
              <a:rPr lang="cs-CZ" smtClean="0"/>
              <a:t>‹#›</a:t>
            </a:fld>
            <a:endParaRPr lang="cs-CZ"/>
          </a:p>
        </p:txBody>
      </p:sp>
    </p:spTree>
    <p:extLst>
      <p:ext uri="{BB962C8B-B14F-4D97-AF65-F5344CB8AC3E}">
        <p14:creationId xmlns:p14="http://schemas.microsoft.com/office/powerpoint/2010/main" val="30927610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7DE1262D-F698-4337-B27F-D53500016981}" type="datetimeFigureOut">
              <a:rPr lang="cs-CZ" smtClean="0"/>
              <a:t>07.10.2021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7D13BEF-83EC-41DF-A61E-02F5CF80918F}" type="slidenum">
              <a:rPr lang="cs-CZ" smtClean="0"/>
              <a:t>‹#›</a:t>
            </a:fld>
            <a:endParaRPr lang="cs-CZ"/>
          </a:p>
        </p:txBody>
      </p:sp>
    </p:spTree>
    <p:extLst>
      <p:ext uri="{BB962C8B-B14F-4D97-AF65-F5344CB8AC3E}">
        <p14:creationId xmlns:p14="http://schemas.microsoft.com/office/powerpoint/2010/main" val="30513610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7DE1262D-F698-4337-B27F-D53500016981}" type="datetimeFigureOut">
              <a:rPr lang="cs-CZ" smtClean="0"/>
              <a:t>07.10.2021</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47D13BEF-83EC-41DF-A61E-02F5CF80918F}" type="slidenum">
              <a:rPr lang="cs-CZ" smtClean="0"/>
              <a:t>‹#›</a:t>
            </a:fld>
            <a:endParaRPr lang="cs-CZ"/>
          </a:p>
        </p:txBody>
      </p:sp>
    </p:spTree>
    <p:extLst>
      <p:ext uri="{BB962C8B-B14F-4D97-AF65-F5344CB8AC3E}">
        <p14:creationId xmlns:p14="http://schemas.microsoft.com/office/powerpoint/2010/main" val="9999932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7DE1262D-F698-4337-B27F-D53500016981}" type="datetimeFigureOut">
              <a:rPr lang="cs-CZ" smtClean="0"/>
              <a:t>07.10.2021</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47D13BEF-83EC-41DF-A61E-02F5CF80918F}" type="slidenum">
              <a:rPr lang="cs-CZ" smtClean="0"/>
              <a:t>‹#›</a:t>
            </a:fld>
            <a:endParaRPr lang="cs-CZ"/>
          </a:p>
        </p:txBody>
      </p:sp>
    </p:spTree>
    <p:extLst>
      <p:ext uri="{BB962C8B-B14F-4D97-AF65-F5344CB8AC3E}">
        <p14:creationId xmlns:p14="http://schemas.microsoft.com/office/powerpoint/2010/main" val="6290305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7DE1262D-F698-4337-B27F-D53500016981}" type="datetimeFigureOut">
              <a:rPr lang="cs-CZ" smtClean="0"/>
              <a:t>07.10.2021</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47D13BEF-83EC-41DF-A61E-02F5CF80918F}" type="slidenum">
              <a:rPr lang="cs-CZ" smtClean="0"/>
              <a:t>‹#›</a:t>
            </a:fld>
            <a:endParaRPr lang="cs-CZ"/>
          </a:p>
        </p:txBody>
      </p:sp>
    </p:spTree>
    <p:extLst>
      <p:ext uri="{BB962C8B-B14F-4D97-AF65-F5344CB8AC3E}">
        <p14:creationId xmlns:p14="http://schemas.microsoft.com/office/powerpoint/2010/main" val="29829606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7DE1262D-F698-4337-B27F-D53500016981}" type="datetimeFigureOut">
              <a:rPr lang="cs-CZ" smtClean="0"/>
              <a:t>07.10.2021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7D13BEF-83EC-41DF-A61E-02F5CF80918F}" type="slidenum">
              <a:rPr lang="cs-CZ" smtClean="0"/>
              <a:t>‹#›</a:t>
            </a:fld>
            <a:endParaRPr lang="cs-CZ"/>
          </a:p>
        </p:txBody>
      </p:sp>
    </p:spTree>
    <p:extLst>
      <p:ext uri="{BB962C8B-B14F-4D97-AF65-F5344CB8AC3E}">
        <p14:creationId xmlns:p14="http://schemas.microsoft.com/office/powerpoint/2010/main" val="3450140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7DE1262D-F698-4337-B27F-D53500016981}" type="datetimeFigureOut">
              <a:rPr lang="cs-CZ" smtClean="0"/>
              <a:t>07.10.2021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7D13BEF-83EC-41DF-A61E-02F5CF80918F}" type="slidenum">
              <a:rPr lang="cs-CZ" smtClean="0"/>
              <a:t>‹#›</a:t>
            </a:fld>
            <a:endParaRPr lang="cs-CZ"/>
          </a:p>
        </p:txBody>
      </p:sp>
    </p:spTree>
    <p:extLst>
      <p:ext uri="{BB962C8B-B14F-4D97-AF65-F5344CB8AC3E}">
        <p14:creationId xmlns:p14="http://schemas.microsoft.com/office/powerpoint/2010/main" val="28862090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E1262D-F698-4337-B27F-D53500016981}" type="datetimeFigureOut">
              <a:rPr lang="cs-CZ" smtClean="0"/>
              <a:t>07.10.2021</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D13BEF-83EC-41DF-A61E-02F5CF80918F}" type="slidenum">
              <a:rPr lang="cs-CZ" smtClean="0"/>
              <a:t>‹#›</a:t>
            </a:fld>
            <a:endParaRPr lang="cs-CZ"/>
          </a:p>
        </p:txBody>
      </p:sp>
    </p:spTree>
    <p:extLst>
      <p:ext uri="{BB962C8B-B14F-4D97-AF65-F5344CB8AC3E}">
        <p14:creationId xmlns:p14="http://schemas.microsoft.com/office/powerpoint/2010/main" val="39926805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495124" y="2200392"/>
            <a:ext cx="9144000" cy="2387600"/>
          </a:xfrm>
        </p:spPr>
        <p:txBody>
          <a:bodyPr>
            <a:normAutofit fontScale="90000"/>
          </a:bodyPr>
          <a:lstStyle/>
          <a:p>
            <a:r>
              <a:rPr lang="cs-CZ" b="1" dirty="0"/>
              <a:t>Správní právo procesní</a:t>
            </a:r>
            <a:br>
              <a:rPr lang="cs-CZ" b="1" dirty="0"/>
            </a:br>
            <a:br>
              <a:rPr lang="cs-CZ" b="1" dirty="0"/>
            </a:br>
            <a:r>
              <a:rPr lang="cs-CZ" b="1" dirty="0"/>
              <a:t>1. seminář</a:t>
            </a:r>
            <a:br>
              <a:rPr lang="cs-CZ" dirty="0"/>
            </a:br>
            <a:br>
              <a:rPr lang="cs-CZ" dirty="0"/>
            </a:br>
            <a:r>
              <a:rPr lang="cs-CZ" dirty="0"/>
              <a:t>David Hejč</a:t>
            </a:r>
          </a:p>
        </p:txBody>
      </p:sp>
    </p:spTree>
    <p:extLst>
      <p:ext uri="{BB962C8B-B14F-4D97-AF65-F5344CB8AC3E}">
        <p14:creationId xmlns:p14="http://schemas.microsoft.com/office/powerpoint/2010/main" val="878048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0"/>
            <a:ext cx="10515600" cy="1325563"/>
          </a:xfrm>
        </p:spPr>
        <p:txBody>
          <a:bodyPr/>
          <a:lstStyle/>
          <a:p>
            <a:r>
              <a:rPr lang="cs-CZ" b="1" dirty="0"/>
              <a:t>Příklad</a:t>
            </a:r>
          </a:p>
        </p:txBody>
      </p:sp>
      <p:sp>
        <p:nvSpPr>
          <p:cNvPr id="3" name="Zástupný symbol pro obsah 2"/>
          <p:cNvSpPr>
            <a:spLocks noGrp="1"/>
          </p:cNvSpPr>
          <p:nvPr>
            <p:ph idx="1"/>
          </p:nvPr>
        </p:nvSpPr>
        <p:spPr>
          <a:xfrm>
            <a:off x="838200" y="1082674"/>
            <a:ext cx="10515600" cy="5306695"/>
          </a:xfrm>
        </p:spPr>
        <p:txBody>
          <a:bodyPr>
            <a:normAutofit/>
          </a:bodyPr>
          <a:lstStyle/>
          <a:p>
            <a:pPr marL="0" indent="0" algn="just">
              <a:buNone/>
            </a:pPr>
            <a:r>
              <a:rPr lang="cs-CZ" i="1" dirty="0"/>
              <a:t>Pan Josef Stavař se jako zhotovitel stavby obrátil na Obecní úřad Kamenné Žehrovice (Středočeský kraj) jako věcně a místně příslušný silniční správní úřad (dále také jen „silniční správní úřad“) s žádostí o vydání povolení úplné uzavírky provozu na specifikované místní komunikaci v termínu od 1. 6. 2016 do 1. 8. 2016, z důvodu provádění stavebních prací na nemovitosti přiléhající k uvedené místní komunikaci. </a:t>
            </a:r>
          </a:p>
          <a:p>
            <a:pPr marL="0" indent="0" algn="just">
              <a:buNone/>
            </a:pPr>
            <a:r>
              <a:rPr lang="cs-CZ" i="1" dirty="0"/>
              <a:t>Předmětnou žádost podal pan Stavař dne 5. 1. 2016, a to zasláním do datové schránky příslušného silničního správního úřadu, do jehož datové schránky byla dodána téhož dne. Úřednice se do datové schránky přihlásila dne 7. 1. 2016, přičemž hned následující den 8. 1. 2016 poslala panu Stavařovi oznámení o zahájení předmětného správního řízení.</a:t>
            </a:r>
          </a:p>
          <a:p>
            <a:pPr marL="0" indent="0" algn="just">
              <a:buNone/>
            </a:pPr>
            <a:endParaRPr lang="cs-CZ" dirty="0"/>
          </a:p>
        </p:txBody>
      </p:sp>
    </p:spTree>
    <p:extLst>
      <p:ext uri="{BB962C8B-B14F-4D97-AF65-F5344CB8AC3E}">
        <p14:creationId xmlns:p14="http://schemas.microsoft.com/office/powerpoint/2010/main" val="8158458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79934" y="-96887"/>
            <a:ext cx="10515600" cy="1325563"/>
          </a:xfrm>
        </p:spPr>
        <p:txBody>
          <a:bodyPr>
            <a:normAutofit/>
          </a:bodyPr>
          <a:lstStyle/>
          <a:p>
            <a:r>
              <a:rPr lang="cs-CZ" dirty="0"/>
              <a:t>Otázky:</a:t>
            </a:r>
          </a:p>
        </p:txBody>
      </p:sp>
      <p:sp>
        <p:nvSpPr>
          <p:cNvPr id="3" name="Zástupný symbol pro obsah 2"/>
          <p:cNvSpPr>
            <a:spLocks noGrp="1"/>
          </p:cNvSpPr>
          <p:nvPr>
            <p:ph idx="1"/>
          </p:nvPr>
        </p:nvSpPr>
        <p:spPr>
          <a:xfrm>
            <a:off x="664143" y="924025"/>
            <a:ext cx="10689657" cy="5640403"/>
          </a:xfrm>
        </p:spPr>
        <p:txBody>
          <a:bodyPr>
            <a:normAutofit/>
          </a:bodyPr>
          <a:lstStyle/>
          <a:p>
            <a:pPr marL="514350" indent="-514350">
              <a:buAutoNum type="alphaLcParenR"/>
            </a:pPr>
            <a:r>
              <a:rPr lang="cs-CZ" b="1" dirty="0"/>
              <a:t>Stanovte, který den bylo ve shora uvedeném případu pana Stavaře zahájeno správní řízení?</a:t>
            </a:r>
          </a:p>
          <a:p>
            <a:pPr marL="0" indent="0" algn="just">
              <a:buNone/>
            </a:pPr>
            <a:r>
              <a:rPr lang="cs-CZ" b="1" dirty="0"/>
              <a:t>c) Zabýval by se silniční správní úřad žádostí pana Stavaře, i pokud by neměl zřízenu datovou schránku a podal ji prostřednictvím emailu bez uznávaného elektronického podpisu? Jaký by měl být v takovém případě další postup?</a:t>
            </a:r>
            <a:endParaRPr lang="cs-CZ" dirty="0"/>
          </a:p>
          <a:p>
            <a:pPr marL="0" indent="0" algn="just">
              <a:buNone/>
            </a:pPr>
            <a:r>
              <a:rPr lang="cs-CZ" b="1" dirty="0"/>
              <a:t>d) Uveďte alespoň dva další způsoby, jakými by mohl pan Stavař podat žádost příslušnému silničnímu správnímu úřadu a uveďte, kdy v takových případech dochází k zahájení správního řízení?</a:t>
            </a:r>
            <a:endParaRPr lang="cs-CZ" dirty="0"/>
          </a:p>
          <a:p>
            <a:pPr marL="0" indent="0">
              <a:buNone/>
            </a:pPr>
            <a:r>
              <a:rPr lang="cs-CZ" b="1" dirty="0"/>
              <a:t>e) Jak by příslušný silniční správní úřad postupoval, pokud by žádost pana Stavaře neobsahovala jednu z jejích zákonných náležitostí – konkrétně uvedení důvodu uzavírky?</a:t>
            </a:r>
            <a:endParaRPr lang="cs-CZ" dirty="0"/>
          </a:p>
          <a:p>
            <a:pPr marL="0" indent="0" algn="just">
              <a:buNone/>
            </a:pPr>
            <a:endParaRPr lang="cs-CZ" dirty="0"/>
          </a:p>
        </p:txBody>
      </p:sp>
    </p:spTree>
    <p:extLst>
      <p:ext uri="{BB962C8B-B14F-4D97-AF65-F5344CB8AC3E}">
        <p14:creationId xmlns:p14="http://schemas.microsoft.com/office/powerpoint/2010/main" val="15695237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0"/>
            <a:ext cx="10515600" cy="1325563"/>
          </a:xfrm>
        </p:spPr>
        <p:txBody>
          <a:bodyPr/>
          <a:lstStyle/>
          <a:p>
            <a:r>
              <a:rPr lang="cs-CZ" dirty="0"/>
              <a:t>Organizační pokyny SPP</a:t>
            </a:r>
          </a:p>
        </p:txBody>
      </p:sp>
      <p:sp>
        <p:nvSpPr>
          <p:cNvPr id="3" name="Zástupný symbol pro obsah 2"/>
          <p:cNvSpPr>
            <a:spLocks noGrp="1"/>
          </p:cNvSpPr>
          <p:nvPr>
            <p:ph idx="1"/>
          </p:nvPr>
        </p:nvSpPr>
        <p:spPr>
          <a:xfrm>
            <a:off x="838199" y="1157288"/>
            <a:ext cx="10634663" cy="5557837"/>
          </a:xfrm>
        </p:spPr>
        <p:txBody>
          <a:bodyPr>
            <a:normAutofit fontScale="92500" lnSpcReduction="10000"/>
          </a:bodyPr>
          <a:lstStyle/>
          <a:p>
            <a:pPr marL="0" indent="0" algn="just">
              <a:buNone/>
            </a:pPr>
            <a:r>
              <a:rPr lang="cs-CZ" b="1" u="sng" dirty="0"/>
              <a:t>Podmínky pro udělení zápočtu:</a:t>
            </a:r>
            <a:endParaRPr lang="cs-CZ" dirty="0"/>
          </a:p>
          <a:p>
            <a:pPr algn="just"/>
            <a:r>
              <a:rPr lang="cs-CZ" b="1" dirty="0"/>
              <a:t>povinná účast</a:t>
            </a:r>
            <a:r>
              <a:rPr lang="cs-CZ" dirty="0"/>
              <a:t> v seminární skupině (neúčast je tolerovaná za splnění podmínek Studijního a zkušebního řádu Masarykovy univerzity), nahrazování v jiných seminárních skupinách se připouští pouze za předpokladu, že to umožní dotčení seminární vyučující</a:t>
            </a:r>
          </a:p>
          <a:p>
            <a:pPr algn="just"/>
            <a:r>
              <a:rPr lang="cs-CZ" b="1" dirty="0"/>
              <a:t>aktivní účast</a:t>
            </a:r>
            <a:r>
              <a:rPr lang="cs-CZ" dirty="0"/>
              <a:t> na semináři (a v rámci řešení případových studií)</a:t>
            </a:r>
          </a:p>
          <a:p>
            <a:pPr algn="just"/>
            <a:r>
              <a:rPr lang="cs-CZ" dirty="0"/>
              <a:t>zpracování </a:t>
            </a:r>
            <a:r>
              <a:rPr lang="cs-CZ" b="1" dirty="0"/>
              <a:t>případových studií</a:t>
            </a:r>
            <a:r>
              <a:rPr lang="cs-CZ" dirty="0"/>
              <a:t> zadávaných </a:t>
            </a:r>
            <a:r>
              <a:rPr lang="cs-CZ" dirty="0" err="1"/>
              <a:t>seminarizujícím</a:t>
            </a:r>
            <a:r>
              <a:rPr lang="cs-CZ" dirty="0"/>
              <a:t> vyučujícím jak v průběhu seminářů, tak i jako příprava na ně</a:t>
            </a:r>
          </a:p>
          <a:p>
            <a:pPr algn="just"/>
            <a:r>
              <a:rPr lang="cs-CZ" dirty="0"/>
              <a:t>úspěšné zvládnutí </a:t>
            </a:r>
            <a:r>
              <a:rPr lang="cs-CZ" b="1" dirty="0"/>
              <a:t>průběžných opakovacích testů</a:t>
            </a:r>
            <a:r>
              <a:rPr lang="cs-CZ" dirty="0"/>
              <a:t>: získání minimálně 14 bodů z celkem dvou opakovacích testů psaných na semináři V. (z témat seminářů I. a IV.) a semináři IX. (z témat seminářů V. až VIII.). Každý test bude obsahovat 10 otázek s výběrem odpovědi z pěti variant, kdy jen jedna odpověď je správná. Za špatnou odpověď se body neodečítají. V případě nesplnění této podmínky bude možné nahradit zápočtovým testem ve zkouškovém období, jehož obsahem jsou témata seminářů I. až XI.</a:t>
            </a:r>
          </a:p>
          <a:p>
            <a:pPr marL="0" indent="0">
              <a:buNone/>
            </a:pPr>
            <a:endParaRPr lang="cs-CZ" dirty="0"/>
          </a:p>
          <a:p>
            <a:pPr marL="457200" lvl="1" indent="0">
              <a:buNone/>
            </a:pPr>
            <a:endParaRPr lang="cs-CZ" dirty="0"/>
          </a:p>
          <a:p>
            <a:pPr marL="457200" lvl="1" indent="0">
              <a:buNone/>
            </a:pPr>
            <a:endParaRPr lang="cs-CZ" dirty="0"/>
          </a:p>
        </p:txBody>
      </p:sp>
    </p:spTree>
    <p:extLst>
      <p:ext uri="{BB962C8B-B14F-4D97-AF65-F5344CB8AC3E}">
        <p14:creationId xmlns:p14="http://schemas.microsoft.com/office/powerpoint/2010/main" val="3279637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Správní právo procesní</a:t>
            </a:r>
          </a:p>
        </p:txBody>
      </p:sp>
      <p:sp>
        <p:nvSpPr>
          <p:cNvPr id="3" name="Zástupný symbol pro obsah 2"/>
          <p:cNvSpPr>
            <a:spLocks noGrp="1"/>
          </p:cNvSpPr>
          <p:nvPr>
            <p:ph idx="1"/>
          </p:nvPr>
        </p:nvSpPr>
        <p:spPr/>
        <p:txBody>
          <a:bodyPr/>
          <a:lstStyle/>
          <a:p>
            <a:pPr algn="just"/>
            <a:r>
              <a:rPr lang="cs-CZ" dirty="0"/>
              <a:t>SPP jako subsystém správního práva – správní právo je právní odvětví regulující postavení a chování subjektů ve vztazích, které vznikají a uskutečňují se v souvislosti s realizací výkonné moci ve státě ve sféře veřejné správy</a:t>
            </a:r>
          </a:p>
          <a:p>
            <a:pPr algn="just"/>
            <a:endParaRPr lang="cs-CZ" dirty="0"/>
          </a:p>
          <a:p>
            <a:pPr algn="just"/>
            <a:r>
              <a:rPr lang="cs-CZ" dirty="0"/>
              <a:t>Správní právo procesní - ty normy správního práva, jež upravují proces aplikace norem správního práva – v rozhodující míře obsahem zákon 500/2004 Sb. </a:t>
            </a:r>
            <a:r>
              <a:rPr lang="cs-CZ" b="1" dirty="0"/>
              <a:t>správní řád</a:t>
            </a:r>
            <a:r>
              <a:rPr lang="cs-CZ" dirty="0"/>
              <a:t>.</a:t>
            </a:r>
          </a:p>
        </p:txBody>
      </p:sp>
    </p:spTree>
    <p:extLst>
      <p:ext uri="{BB962C8B-B14F-4D97-AF65-F5344CB8AC3E}">
        <p14:creationId xmlns:p14="http://schemas.microsoft.com/office/powerpoint/2010/main" val="22078826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0"/>
            <a:ext cx="10515600" cy="1325563"/>
          </a:xfrm>
        </p:spPr>
        <p:txBody>
          <a:bodyPr/>
          <a:lstStyle/>
          <a:p>
            <a:r>
              <a:rPr lang="cs-CZ" dirty="0"/>
              <a:t>Obsah správního řádu</a:t>
            </a:r>
          </a:p>
        </p:txBody>
      </p:sp>
      <p:sp>
        <p:nvSpPr>
          <p:cNvPr id="3" name="Zástupný symbol pro obsah 2"/>
          <p:cNvSpPr>
            <a:spLocks noGrp="1"/>
          </p:cNvSpPr>
          <p:nvPr>
            <p:ph idx="1"/>
          </p:nvPr>
        </p:nvSpPr>
        <p:spPr>
          <a:xfrm>
            <a:off x="838200" y="1424539"/>
            <a:ext cx="10515600" cy="4752424"/>
          </a:xfrm>
        </p:spPr>
        <p:txBody>
          <a:bodyPr/>
          <a:lstStyle/>
          <a:p>
            <a:r>
              <a:rPr lang="cs-CZ" dirty="0"/>
              <a:t>Jaká procesní právní úprava je obsažena ve správním řádu?</a:t>
            </a:r>
          </a:p>
          <a:p>
            <a:endParaRPr lang="cs-CZ" dirty="0"/>
          </a:p>
          <a:p>
            <a:pPr marL="0" indent="0">
              <a:buNone/>
            </a:pPr>
            <a:r>
              <a:rPr lang="cs-CZ" dirty="0"/>
              <a:t>Přehled právních forem činnosti veřejné správy</a:t>
            </a:r>
          </a:p>
          <a:p>
            <a:pPr lvl="1"/>
            <a:r>
              <a:rPr lang="cs-CZ" dirty="0"/>
              <a:t>Správní akty</a:t>
            </a:r>
          </a:p>
          <a:p>
            <a:pPr lvl="1"/>
            <a:r>
              <a:rPr lang="cs-CZ" dirty="0"/>
              <a:t>Veřejnoprávní smlouvy</a:t>
            </a:r>
          </a:p>
          <a:p>
            <a:pPr lvl="1"/>
            <a:r>
              <a:rPr lang="cs-CZ" dirty="0"/>
              <a:t>Faktické úkony</a:t>
            </a:r>
          </a:p>
          <a:p>
            <a:pPr lvl="1"/>
            <a:endParaRPr lang="cs-CZ" dirty="0"/>
          </a:p>
        </p:txBody>
      </p:sp>
    </p:spTree>
    <p:extLst>
      <p:ext uri="{BB962C8B-B14F-4D97-AF65-F5344CB8AC3E}">
        <p14:creationId xmlns:p14="http://schemas.microsoft.com/office/powerpoint/2010/main" val="42545749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0"/>
            <a:ext cx="10515600" cy="1325563"/>
          </a:xfrm>
        </p:spPr>
        <p:txBody>
          <a:bodyPr/>
          <a:lstStyle/>
          <a:p>
            <a:r>
              <a:rPr lang="cs-CZ" dirty="0"/>
              <a:t>Normativní správní akty a </a:t>
            </a:r>
            <a:r>
              <a:rPr lang="cs-CZ" dirty="0" err="1"/>
              <a:t>SpŘ</a:t>
            </a:r>
            <a:endParaRPr lang="cs-CZ" dirty="0"/>
          </a:p>
        </p:txBody>
      </p:sp>
      <p:sp>
        <p:nvSpPr>
          <p:cNvPr id="3" name="Zástupný symbol pro obsah 2"/>
          <p:cNvSpPr>
            <a:spLocks noGrp="1"/>
          </p:cNvSpPr>
          <p:nvPr>
            <p:ph idx="1"/>
          </p:nvPr>
        </p:nvSpPr>
        <p:spPr>
          <a:xfrm>
            <a:off x="838200" y="1325563"/>
            <a:ext cx="10515600" cy="4851400"/>
          </a:xfrm>
        </p:spPr>
        <p:txBody>
          <a:bodyPr/>
          <a:lstStyle/>
          <a:p>
            <a:pPr marL="0" indent="0">
              <a:buNone/>
            </a:pPr>
            <a:r>
              <a:rPr lang="cs-CZ" u="sng" dirty="0"/>
              <a:t>Právní úprava procesu vydávání ?</a:t>
            </a:r>
          </a:p>
          <a:p>
            <a:pPr marL="0" indent="0">
              <a:buNone/>
            </a:pPr>
            <a:endParaRPr lang="cs-CZ" dirty="0"/>
          </a:p>
          <a:p>
            <a:pPr marL="0" indent="0">
              <a:buNone/>
            </a:pPr>
            <a:r>
              <a:rPr lang="cs-CZ" dirty="0"/>
              <a:t>Nařízení vlády</a:t>
            </a:r>
          </a:p>
          <a:p>
            <a:pPr marL="0" indent="0">
              <a:buNone/>
            </a:pPr>
            <a:endParaRPr lang="cs-CZ" dirty="0"/>
          </a:p>
          <a:p>
            <a:pPr marL="0" indent="0">
              <a:buNone/>
            </a:pPr>
            <a:r>
              <a:rPr lang="cs-CZ" dirty="0"/>
              <a:t>Vyhlášky ústředních orgánů</a:t>
            </a:r>
          </a:p>
          <a:p>
            <a:pPr marL="0" indent="0">
              <a:buNone/>
            </a:pPr>
            <a:endParaRPr lang="cs-CZ" dirty="0"/>
          </a:p>
          <a:p>
            <a:pPr marL="0" indent="0">
              <a:buNone/>
            </a:pPr>
            <a:r>
              <a:rPr lang="cs-CZ" dirty="0"/>
              <a:t>Právní předpisy obcí a krajů</a:t>
            </a:r>
          </a:p>
          <a:p>
            <a:pPr marL="0" indent="0">
              <a:buNone/>
            </a:pPr>
            <a:endParaRPr lang="cs-CZ" dirty="0"/>
          </a:p>
          <a:p>
            <a:pPr marL="0" indent="0">
              <a:buNone/>
            </a:pPr>
            <a:r>
              <a:rPr lang="cs-CZ" dirty="0"/>
              <a:t>Právní předpisy územně dekoncentrovaných orgánů</a:t>
            </a:r>
          </a:p>
        </p:txBody>
      </p:sp>
    </p:spTree>
    <p:extLst>
      <p:ext uri="{BB962C8B-B14F-4D97-AF65-F5344CB8AC3E}">
        <p14:creationId xmlns:p14="http://schemas.microsoft.com/office/powerpoint/2010/main" val="12420754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0"/>
            <a:ext cx="10515600" cy="1325563"/>
          </a:xfrm>
        </p:spPr>
        <p:txBody>
          <a:bodyPr>
            <a:normAutofit/>
          </a:bodyPr>
          <a:lstStyle/>
          <a:p>
            <a:r>
              <a:rPr lang="cs-CZ" sz="4000" b="1" dirty="0"/>
              <a:t>Individuální správní akty</a:t>
            </a:r>
          </a:p>
        </p:txBody>
      </p:sp>
      <p:sp>
        <p:nvSpPr>
          <p:cNvPr id="3" name="Zástupný symbol pro obsah 2"/>
          <p:cNvSpPr>
            <a:spLocks noGrp="1"/>
          </p:cNvSpPr>
          <p:nvPr>
            <p:ph idx="1"/>
          </p:nvPr>
        </p:nvSpPr>
        <p:spPr>
          <a:xfrm>
            <a:off x="838200" y="1171107"/>
            <a:ext cx="10515600" cy="4351338"/>
          </a:xfrm>
        </p:spPr>
        <p:txBody>
          <a:bodyPr/>
          <a:lstStyle/>
          <a:p>
            <a:pPr marL="0" indent="0">
              <a:buNone/>
            </a:pPr>
            <a:r>
              <a:rPr lang="cs-CZ" dirty="0"/>
              <a:t>Správní rozhodnutí - deklaratorní</a:t>
            </a:r>
          </a:p>
          <a:p>
            <a:pPr marL="0" indent="0">
              <a:buNone/>
            </a:pPr>
            <a:r>
              <a:rPr lang="cs-CZ" dirty="0"/>
              <a:t>                                   - konstitutivní</a:t>
            </a:r>
          </a:p>
          <a:p>
            <a:pPr marL="0" indent="0">
              <a:buNone/>
            </a:pPr>
            <a:r>
              <a:rPr lang="cs-CZ" dirty="0"/>
              <a:t>„</a:t>
            </a:r>
            <a:r>
              <a:rPr lang="cs-CZ" dirty="0" err="1"/>
              <a:t>nonrozhodnutí</a:t>
            </a:r>
            <a:r>
              <a:rPr lang="cs-CZ" dirty="0"/>
              <a:t>“ – vyjádření, osvědčení, sdělení apod.</a:t>
            </a:r>
          </a:p>
          <a:p>
            <a:pPr marL="0" indent="0">
              <a:buNone/>
            </a:pPr>
            <a:endParaRPr lang="cs-CZ" dirty="0"/>
          </a:p>
          <a:p>
            <a:pPr marL="0" indent="0">
              <a:buNone/>
            </a:pPr>
            <a:endParaRPr lang="cs-CZ" dirty="0"/>
          </a:p>
          <a:p>
            <a:pPr marL="0" indent="0">
              <a:buNone/>
            </a:pPr>
            <a:r>
              <a:rPr lang="cs-CZ" dirty="0"/>
              <a:t>Opatření obecné povahy</a:t>
            </a:r>
          </a:p>
          <a:p>
            <a:pPr marL="0" indent="0">
              <a:buNone/>
            </a:pPr>
            <a:endParaRPr lang="cs-CZ" dirty="0"/>
          </a:p>
          <a:p>
            <a:endParaRPr lang="cs-CZ" dirty="0"/>
          </a:p>
          <a:p>
            <a:endParaRPr lang="cs-CZ" dirty="0"/>
          </a:p>
          <a:p>
            <a:endParaRPr lang="cs-CZ" dirty="0"/>
          </a:p>
          <a:p>
            <a:endParaRPr lang="cs-CZ" dirty="0"/>
          </a:p>
        </p:txBody>
      </p:sp>
      <p:sp>
        <p:nvSpPr>
          <p:cNvPr id="4" name="Nadpis 1"/>
          <p:cNvSpPr txBox="1">
            <a:spLocks/>
          </p:cNvSpPr>
          <p:nvPr/>
        </p:nvSpPr>
        <p:spPr>
          <a:xfrm>
            <a:off x="838200" y="2606207"/>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cs-CZ" sz="4000" b="1" dirty="0"/>
              <a:t>Smíšené správní akty</a:t>
            </a:r>
          </a:p>
        </p:txBody>
      </p:sp>
      <p:sp>
        <p:nvSpPr>
          <p:cNvPr id="6" name="Nadpis 1"/>
          <p:cNvSpPr txBox="1">
            <a:spLocks/>
          </p:cNvSpPr>
          <p:nvPr/>
        </p:nvSpPr>
        <p:spPr>
          <a:xfrm>
            <a:off x="838200" y="4329438"/>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cs-CZ" sz="4000" b="1" dirty="0"/>
              <a:t>Veřejnoprávní smlouvy</a:t>
            </a:r>
          </a:p>
          <a:p>
            <a:r>
              <a:rPr lang="cs-CZ" sz="4000" b="1" dirty="0"/>
              <a:t>Faktické úkony</a:t>
            </a:r>
          </a:p>
        </p:txBody>
      </p:sp>
    </p:spTree>
    <p:extLst>
      <p:ext uri="{BB962C8B-B14F-4D97-AF65-F5344CB8AC3E}">
        <p14:creationId xmlns:p14="http://schemas.microsoft.com/office/powerpoint/2010/main" val="7208642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Rozsah působnosti správního řádu</a:t>
            </a:r>
          </a:p>
        </p:txBody>
      </p:sp>
      <p:sp>
        <p:nvSpPr>
          <p:cNvPr id="3" name="Zástupný symbol pro obsah 2"/>
          <p:cNvSpPr>
            <a:spLocks noGrp="1"/>
          </p:cNvSpPr>
          <p:nvPr>
            <p:ph idx="1"/>
          </p:nvPr>
        </p:nvSpPr>
        <p:spPr/>
        <p:txBody>
          <a:bodyPr/>
          <a:lstStyle/>
          <a:p>
            <a:r>
              <a:rPr lang="cs-CZ" dirty="0"/>
              <a:t>Kdy postupovat podle správního řádu?</a:t>
            </a:r>
          </a:p>
          <a:p>
            <a:r>
              <a:rPr lang="cs-CZ" b="1" dirty="0"/>
              <a:t>Pozitivní vymezení rozsahu působnosti</a:t>
            </a:r>
          </a:p>
          <a:p>
            <a:pPr marL="0" indent="0">
              <a:buNone/>
            </a:pPr>
            <a:endParaRPr lang="cs-CZ" b="1" dirty="0"/>
          </a:p>
          <a:p>
            <a:pPr marL="0" indent="0" algn="just">
              <a:buNone/>
            </a:pPr>
            <a:r>
              <a:rPr lang="cs-CZ" b="1" dirty="0"/>
              <a:t>§ 1 (1) </a:t>
            </a:r>
            <a:r>
              <a:rPr lang="cs-CZ" i="1" dirty="0">
                <a:solidFill>
                  <a:srgbClr val="FF0000"/>
                </a:solidFill>
              </a:rPr>
              <a:t>Tento zákon upravuje postup orgánů moci výkonné, orgánů územních samosprávných celků a jiných orgánů, právnických a fyzických osob</a:t>
            </a:r>
            <a:r>
              <a:rPr lang="cs-CZ" i="1" dirty="0"/>
              <a:t>, </a:t>
            </a:r>
            <a:r>
              <a:rPr lang="cs-CZ" i="1" dirty="0">
                <a:solidFill>
                  <a:schemeClr val="accent1"/>
                </a:solidFill>
              </a:rPr>
              <a:t>pokud vykonávají působnost v oblasti veřejné správy </a:t>
            </a:r>
            <a:r>
              <a:rPr lang="cs-CZ" i="1" dirty="0"/>
              <a:t>(dále jen "správní orgán").</a:t>
            </a:r>
          </a:p>
        </p:txBody>
      </p:sp>
    </p:spTree>
    <p:extLst>
      <p:ext uri="{BB962C8B-B14F-4D97-AF65-F5344CB8AC3E}">
        <p14:creationId xmlns:p14="http://schemas.microsoft.com/office/powerpoint/2010/main" val="33588906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Rozsah působnosti správního řádu</a:t>
            </a:r>
          </a:p>
        </p:txBody>
      </p:sp>
      <p:sp>
        <p:nvSpPr>
          <p:cNvPr id="3" name="Zástupný symbol pro obsah 2"/>
          <p:cNvSpPr>
            <a:spLocks noGrp="1"/>
          </p:cNvSpPr>
          <p:nvPr>
            <p:ph idx="1"/>
          </p:nvPr>
        </p:nvSpPr>
        <p:spPr/>
        <p:txBody>
          <a:bodyPr>
            <a:normAutofit/>
          </a:bodyPr>
          <a:lstStyle/>
          <a:p>
            <a:r>
              <a:rPr lang="cs-CZ" dirty="0"/>
              <a:t>Kdy postupovat podle správního řádu?</a:t>
            </a:r>
          </a:p>
          <a:p>
            <a:r>
              <a:rPr lang="cs-CZ" b="1" dirty="0"/>
              <a:t>Negativní vymezení rozsahu působnosti</a:t>
            </a:r>
          </a:p>
          <a:p>
            <a:pPr marL="0" indent="0">
              <a:buNone/>
            </a:pPr>
            <a:endParaRPr lang="cs-CZ" b="1" dirty="0"/>
          </a:p>
          <a:p>
            <a:pPr algn="just"/>
            <a:r>
              <a:rPr lang="cs-CZ" i="1" dirty="0"/>
              <a:t>§ 1 (3) Tento zákon se nevztahuje na </a:t>
            </a:r>
            <a:r>
              <a:rPr lang="cs-CZ" b="1" i="1" dirty="0"/>
              <a:t>právní jednání prováděná správními orgány</a:t>
            </a:r>
            <a:r>
              <a:rPr lang="cs-CZ" i="1" dirty="0"/>
              <a:t> a na vztahy mezi </a:t>
            </a:r>
            <a:r>
              <a:rPr lang="cs-CZ" b="1" i="1" dirty="0"/>
              <a:t>orgány téhož územního samosprávného celku při výkonu samostatné působnosti</a:t>
            </a:r>
            <a:r>
              <a:rPr lang="cs-CZ" i="1" dirty="0"/>
              <a:t>.</a:t>
            </a:r>
          </a:p>
        </p:txBody>
      </p:sp>
    </p:spTree>
    <p:extLst>
      <p:ext uri="{BB962C8B-B14F-4D97-AF65-F5344CB8AC3E}">
        <p14:creationId xmlns:p14="http://schemas.microsoft.com/office/powerpoint/2010/main" val="20346807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Rozsah působnosti správního řádu</a:t>
            </a:r>
          </a:p>
        </p:txBody>
      </p:sp>
      <p:sp>
        <p:nvSpPr>
          <p:cNvPr id="3" name="Zástupný symbol pro obsah 2"/>
          <p:cNvSpPr>
            <a:spLocks noGrp="1"/>
          </p:cNvSpPr>
          <p:nvPr>
            <p:ph idx="1"/>
          </p:nvPr>
        </p:nvSpPr>
        <p:spPr/>
        <p:txBody>
          <a:bodyPr>
            <a:normAutofit/>
          </a:bodyPr>
          <a:lstStyle/>
          <a:p>
            <a:r>
              <a:rPr lang="cs-CZ" dirty="0"/>
              <a:t>Kdy postupovat podle správního řádu?</a:t>
            </a:r>
          </a:p>
          <a:p>
            <a:r>
              <a:rPr lang="cs-CZ" b="1" dirty="0"/>
              <a:t>Subsidiarita správního řádu</a:t>
            </a:r>
          </a:p>
          <a:p>
            <a:endParaRPr lang="cs-CZ" b="1" dirty="0"/>
          </a:p>
          <a:p>
            <a:pPr marL="0" indent="0">
              <a:buNone/>
            </a:pPr>
            <a:r>
              <a:rPr lang="cs-CZ" dirty="0"/>
              <a:t>§ 1 (2) </a:t>
            </a:r>
            <a:r>
              <a:rPr lang="cs-CZ" i="1" dirty="0"/>
              <a:t>Tento zákon nebo jeho jednotlivá ustanovení se použijí, nestanoví-li zvláštní zákon jiný postup.</a:t>
            </a:r>
          </a:p>
          <a:p>
            <a:pPr marL="0" indent="0">
              <a:buNone/>
            </a:pPr>
            <a:endParaRPr lang="cs-CZ" i="1" dirty="0"/>
          </a:p>
        </p:txBody>
      </p:sp>
    </p:spTree>
    <p:extLst>
      <p:ext uri="{BB962C8B-B14F-4D97-AF65-F5344CB8AC3E}">
        <p14:creationId xmlns:p14="http://schemas.microsoft.com/office/powerpoint/2010/main" val="71351901"/>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2195</TotalTime>
  <Words>735</Words>
  <Application>Microsoft Office PowerPoint</Application>
  <PresentationFormat>Širokoúhlá obrazovka</PresentationFormat>
  <Paragraphs>72</Paragraphs>
  <Slides>11</Slides>
  <Notes>7</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11</vt:i4>
      </vt:variant>
    </vt:vector>
  </HeadingPairs>
  <TitlesOfParts>
    <vt:vector size="15" baseType="lpstr">
      <vt:lpstr>Arial</vt:lpstr>
      <vt:lpstr>Calibri</vt:lpstr>
      <vt:lpstr>Calibri Light</vt:lpstr>
      <vt:lpstr>Motiv Office</vt:lpstr>
      <vt:lpstr>Správní právo procesní  1. seminář  David Hejč</vt:lpstr>
      <vt:lpstr>Organizační pokyny SPP</vt:lpstr>
      <vt:lpstr>Správní právo procesní</vt:lpstr>
      <vt:lpstr>Obsah správního řádu</vt:lpstr>
      <vt:lpstr>Normativní správní akty a SpŘ</vt:lpstr>
      <vt:lpstr>Individuální správní akty</vt:lpstr>
      <vt:lpstr>Rozsah působnosti správního řádu</vt:lpstr>
      <vt:lpstr>Rozsah působnosti správního řádu</vt:lpstr>
      <vt:lpstr>Rozsah působnosti správního řádu</vt:lpstr>
      <vt:lpstr>Příklad</vt:lpstr>
      <vt:lpstr>Otázky:</vt:lpstr>
    </vt:vector>
  </TitlesOfParts>
  <Company>PrF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David Hejč</dc:creator>
  <cp:lastModifiedBy>David Hejč</cp:lastModifiedBy>
  <cp:revision>130</cp:revision>
  <dcterms:created xsi:type="dcterms:W3CDTF">2018-10-13T16:15:55Z</dcterms:created>
  <dcterms:modified xsi:type="dcterms:W3CDTF">2021-10-07T20:16:11Z</dcterms:modified>
</cp:coreProperties>
</file>