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2" r:id="rId2"/>
    <p:sldId id="300" r:id="rId3"/>
    <p:sldId id="296" r:id="rId4"/>
    <p:sldId id="299" r:id="rId5"/>
    <p:sldId id="301" r:id="rId6"/>
    <p:sldId id="286" r:id="rId7"/>
    <p:sldId id="288" r:id="rId8"/>
    <p:sldId id="289" r:id="rId9"/>
    <p:sldId id="292" r:id="rId10"/>
    <p:sldId id="291" r:id="rId11"/>
    <p:sldId id="290" r:id="rId12"/>
    <p:sldId id="293" r:id="rId13"/>
    <p:sldId id="294" r:id="rId14"/>
    <p:sldId id="295" r:id="rId15"/>
    <p:sldId id="304" r:id="rId16"/>
    <p:sldId id="305" r:id="rId17"/>
    <p:sldId id="312" r:id="rId18"/>
    <p:sldId id="313" r:id="rId19"/>
    <p:sldId id="30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12" autoAdjust="0"/>
    <p:restoredTop sz="93883" autoAdjust="0"/>
  </p:normalViewPr>
  <p:slideViewPr>
    <p:cSldViewPr snapToGrid="0">
      <p:cViewPr varScale="1">
        <p:scale>
          <a:sx n="68" d="100"/>
          <a:sy n="68" d="100"/>
        </p:scale>
        <p:origin x="3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BAF84-FE69-4B04-B651-6BBD9F1007D5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B6F86-4F21-4DF4-B8CC-E94454594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95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780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836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70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66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94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755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82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079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975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39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512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728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126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554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02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772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475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58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88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9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56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19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49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8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4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5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74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0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C69C3-DD44-4027-BB42-5D8BA302C4A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hoot.i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95124" y="22003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Správní právo procesní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3. seminář</a:t>
            </a:r>
            <a:br>
              <a:rPr lang="cs-CZ" dirty="0"/>
            </a:br>
            <a:br>
              <a:rPr lang="cs-CZ" dirty="0"/>
            </a:br>
            <a:r>
              <a:rPr lang="cs-CZ" dirty="0"/>
              <a:t>David Hejč</a:t>
            </a:r>
          </a:p>
        </p:txBody>
      </p:sp>
    </p:spTree>
    <p:extLst>
      <p:ext uri="{BB962C8B-B14F-4D97-AF65-F5344CB8AC3E}">
        <p14:creationId xmlns:p14="http://schemas.microsoft.com/office/powerpoint/2010/main" val="2275154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8666" y="-221722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Koncesovaná živnost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8666" y="108955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Rozhodování o koncesi podle § 53 </a:t>
            </a:r>
            <a:r>
              <a:rPr lang="cs-CZ" dirty="0" err="1"/>
              <a:t>ŽivZ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Před rozhodnutím o koncesi živnostenský úřad zjišťuje, zda jsou splněny všeobecné a zvláštní podmínky pro provozování živnosti a následně rozhodnutím udělí koncesi.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Deklaratorní nebo konstitutivní správní rozhodnutí?</a:t>
            </a:r>
          </a:p>
        </p:txBody>
      </p:sp>
    </p:spTree>
    <p:extLst>
      <p:ext uri="{BB962C8B-B14F-4D97-AF65-F5344CB8AC3E}">
        <p14:creationId xmlns:p14="http://schemas.microsoft.com/office/powerpoint/2010/main" val="162598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4739" y="0"/>
            <a:ext cx="4762485" cy="685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204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7338" y="0"/>
            <a:ext cx="4812072" cy="6858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149410" y="266700"/>
            <a:ext cx="39473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§ 52</a:t>
            </a:r>
          </a:p>
          <a:p>
            <a:endParaRPr lang="cs-CZ" dirty="0"/>
          </a:p>
          <a:p>
            <a:r>
              <a:rPr lang="cs-CZ" dirty="0"/>
              <a:t>Projednání žádosti</a:t>
            </a:r>
          </a:p>
          <a:p>
            <a:r>
              <a:rPr lang="cs-CZ" dirty="0"/>
              <a:t> </a:t>
            </a:r>
          </a:p>
          <a:p>
            <a:pPr algn="just"/>
            <a:r>
              <a:rPr lang="cs-CZ" dirty="0"/>
              <a:t>(1) Je-li k provozování živnosti podle zvláštních předpisů nebo přílohy č. 3 zákona nutné oprávnění nebo souhlas nebo povolení nebo vyjádření orgánu státní správy, živnostenský úřad mu předloží žádost o koncesi nebo, pokud to zvláštní právní předpis vyžaduje, žádost o schválení ustanovení odpovědného zástupce, spolu se všemi doklady předloženými žadatelem o koncesi, které jsou nezbytné k zaujetí stanoviska; tento orgán je povinen zaujmout stanovisko do 30 dnů od doručení žádosti, pokud v příloze č. 3 není stanoveno jinak. </a:t>
            </a:r>
            <a:r>
              <a:rPr lang="cs-CZ" b="1" dirty="0"/>
              <a:t>Jeho stanoviskem je živnostenský úřad vázán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300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10515600" cy="942975"/>
          </a:xfrm>
        </p:spPr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7467" y="1168400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Rozhodnutí bylo oznámeno dne 15. 9. 2012</a:t>
            </a:r>
          </a:p>
          <a:p>
            <a:pPr marL="0" indent="0" algn="just">
              <a:buNone/>
            </a:pPr>
            <a:r>
              <a:rPr lang="cs-CZ" b="1" dirty="0"/>
              <a:t>1) Charakterizujte stanovisko Ministerstva pro místní rozvoj ze dne 6. 9. 2012?</a:t>
            </a:r>
          </a:p>
          <a:p>
            <a:pPr marL="0" indent="0" algn="just">
              <a:buNone/>
            </a:pPr>
            <a:r>
              <a:rPr lang="cs-CZ" b="1" dirty="0"/>
              <a:t>2) Co se rozumí platností rozhodnutí o udělení koncese a kdy v daném případě nastává?</a:t>
            </a:r>
          </a:p>
          <a:p>
            <a:pPr marL="0" indent="0" algn="just">
              <a:buNone/>
            </a:pPr>
            <a:r>
              <a:rPr lang="cs-CZ" b="1" dirty="0"/>
              <a:t>3) Co se rozumí právní mocí rozhodnutí o dělení koncese a kdy v daném případě nastává?</a:t>
            </a:r>
          </a:p>
          <a:p>
            <a:pPr marL="0" indent="0" algn="just">
              <a:buNone/>
            </a:pPr>
            <a:r>
              <a:rPr lang="cs-CZ" b="1" dirty="0"/>
              <a:t>4) Co se rozumí účinností rozhodnutí o udělení koncese a kdy nastává?</a:t>
            </a:r>
          </a:p>
          <a:p>
            <a:pPr marL="0" indent="0" algn="just">
              <a:buNone/>
            </a:pPr>
            <a:r>
              <a:rPr lang="cs-CZ" b="1" dirty="0"/>
              <a:t>5) Co se rozumí vykonatelností správního rozhodnutí? Přichází v daném případě v úvahu?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73913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74817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/>
              <a:t>V provozovně společnosti </a:t>
            </a:r>
            <a:r>
              <a:rPr lang="cs-CZ" dirty="0" err="1"/>
              <a:t>Amazing</a:t>
            </a:r>
            <a:r>
              <a:rPr lang="cs-CZ" dirty="0"/>
              <a:t> golf proběhla dne 1. 5. 2019 kontrola příslušným živnostenským úřadem, v jejímž rámci se zjistilo, že provozovna není trvale a zvenčí viditelně označena jménem a příjmením osoby odpovědné za činnost provozovny podle § 17 odst. 8 písm. a) živnostenského zákona a uvedené pochybení bylo zaznamenáno do protokolu. Na základě uvedeného bylo společnosti </a:t>
            </a:r>
            <a:r>
              <a:rPr lang="cs-CZ" dirty="0" err="1"/>
              <a:t>Amazing</a:t>
            </a:r>
            <a:r>
              <a:rPr lang="cs-CZ" dirty="0"/>
              <a:t> golf uloženo opatření k odstranění nedostatků zjištěných při kontrole, a to ve formě tzv. příkazu podle správního řádu.</a:t>
            </a:r>
          </a:p>
          <a:p>
            <a:pPr marL="0" indent="0">
              <a:buNone/>
            </a:pPr>
            <a:r>
              <a:rPr lang="cs-CZ" b="1" dirty="0"/>
              <a:t>1) Za jakých podmínek mohl být příkaz vydán?</a:t>
            </a:r>
          </a:p>
          <a:p>
            <a:pPr marL="0" indent="0">
              <a:buNone/>
            </a:pPr>
            <a:r>
              <a:rPr lang="cs-CZ" b="1" dirty="0"/>
              <a:t>2) Je vadou řízení, že správní orgán před vydáním příkazu nezaslal panu oznámení o zahájení řízení?</a:t>
            </a:r>
          </a:p>
          <a:p>
            <a:pPr marL="0" indent="0">
              <a:buNone/>
            </a:pPr>
            <a:r>
              <a:rPr lang="cs-CZ" b="1" dirty="0"/>
              <a:t>3) Může v daném případě nastat tzv. fikce doručení zaslaného příkazu?</a:t>
            </a:r>
          </a:p>
          <a:p>
            <a:pPr marL="0" indent="0">
              <a:buNone/>
            </a:pPr>
            <a:r>
              <a:rPr lang="cs-CZ" b="1" dirty="0"/>
              <a:t>4) Může proti příkazu podat opravný prostředek? Jaký? Jaký by mě být jeho obsah? Co se stane, pokud je podán včas a pokud ne?</a:t>
            </a:r>
          </a:p>
          <a:p>
            <a:pPr marL="0" indent="0">
              <a:buNone/>
            </a:pPr>
            <a:r>
              <a:rPr lang="cs-CZ" b="1" dirty="0"/>
              <a:t>5) Formulujte výrokovou část příkazu (+ záhlaví), kterým má být uložena povinnost.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6771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193BA-FD25-4E0F-9DF1-B6A94BE25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496"/>
            <a:ext cx="10515600" cy="462647"/>
          </a:xfrm>
        </p:spPr>
        <p:txBody>
          <a:bodyPr>
            <a:normAutofit fontScale="90000"/>
          </a:bodyPr>
          <a:lstStyle/>
          <a:p>
            <a:r>
              <a:rPr lang="cs-CZ" dirty="0"/>
              <a:t>Náklady řízení § 79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1136A7-5FDB-4D07-B1C8-46FA36925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6390"/>
            <a:ext cx="10894996" cy="59301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Náklady</a:t>
            </a:r>
            <a:r>
              <a:rPr lang="cs-CZ" dirty="0"/>
              <a:t> - zejména hotové výdaje účastníků a jejich zástupců, včetně správního poplatku, ušlý výdělek účastníků a jejich zákonných zástupců, náklady důkazů, </a:t>
            </a:r>
            <a:r>
              <a:rPr lang="cs-CZ" dirty="0" err="1"/>
              <a:t>tlumočné</a:t>
            </a:r>
            <a:r>
              <a:rPr lang="cs-CZ" dirty="0"/>
              <a:t> a odměna za zastupování.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Obecné pravidlo </a:t>
            </a:r>
            <a:r>
              <a:rPr lang="cs-CZ" dirty="0"/>
              <a:t>– správní(/dotčený) orgán a účastník nesou své náklady sami + specifická úprava náhrady nákladů vzniklých ve sporném řízení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Paušální částka - </a:t>
            </a:r>
            <a:r>
              <a:rPr lang="cs-CZ" dirty="0"/>
              <a:t>zvláštní povinnost nahradit náklady řízení paušální částkou účastníkovi, který řízení vyvolal porušením své právní povinnosti (x zastaveno z důvodu neprokázání porušení povinnosti)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/>
              <a:t>vyhláška č. 520/2005 Sb. – 1000 Kč + případné zvýšení </a:t>
            </a:r>
            <a:endParaRPr lang="cs-CZ" b="1" i="1" dirty="0"/>
          </a:p>
          <a:p>
            <a:pPr marL="0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69831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16060-BBD7-4A01-8C25-4FA86203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393" y="324028"/>
            <a:ext cx="10515600" cy="1325563"/>
          </a:xfrm>
        </p:spPr>
        <p:txBody>
          <a:bodyPr/>
          <a:lstStyle/>
          <a:p>
            <a:r>
              <a:rPr lang="cs-CZ" dirty="0"/>
              <a:t>Odůvodnění (§ 68 odst. 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BAEA84-4A64-4EF6-BF18-7F8E1A605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6189"/>
          </a:xfrm>
        </p:spPr>
        <p:txBody>
          <a:bodyPr>
            <a:normAutofit/>
          </a:bodyPr>
          <a:lstStyle/>
          <a:p>
            <a:r>
              <a:rPr lang="cs-CZ" dirty="0"/>
              <a:t>V odůvodnění se uvedou </a:t>
            </a:r>
          </a:p>
          <a:p>
            <a:pPr lvl="1"/>
            <a:r>
              <a:rPr lang="cs-CZ" dirty="0"/>
              <a:t>důvody výroků rozhodnutí,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pPr lvl="1"/>
            <a:r>
              <a:rPr lang="cs-CZ" dirty="0"/>
              <a:t>podklady pro jeho vydání,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úvahy, kterými se správní orgán řídil při hodnocení podkladů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úvahy, kterými se řídil při výkladu právních předpisů,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informace o tom, jak se správní orgán vypořádal s návrhy a námitkami účastníků a s jejich vyjádřením k podkladům rozhodnutí. </a:t>
            </a:r>
          </a:p>
        </p:txBody>
      </p:sp>
    </p:spTree>
    <p:extLst>
      <p:ext uri="{BB962C8B-B14F-4D97-AF65-F5344CB8AC3E}">
        <p14:creationId xmlns:p14="http://schemas.microsoft.com/office/powerpoint/2010/main" val="3021927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79FD3-E322-4235-9408-AD3CF15AF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odůvodnění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18355E-E6A2-437A-AE9A-8069B0CCD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Základním kritériem  - </a:t>
            </a:r>
            <a:r>
              <a:rPr lang="cs-CZ" b="1" i="1" dirty="0"/>
              <a:t>přesvědčivost</a:t>
            </a:r>
            <a:r>
              <a:rPr lang="cs-CZ" dirty="0"/>
              <a:t> rozhodnutí - slouží požadavku </a:t>
            </a:r>
            <a:r>
              <a:rPr lang="cs-CZ" i="1" dirty="0"/>
              <a:t>důvěryhodnosti</a:t>
            </a:r>
            <a:r>
              <a:rPr lang="cs-CZ" dirty="0"/>
              <a:t> veřejné správy - </a:t>
            </a:r>
            <a:r>
              <a:rPr lang="cs-CZ" i="1" dirty="0"/>
              <a:t>transparentní rozhodování – spravedlivý proces</a:t>
            </a:r>
          </a:p>
          <a:p>
            <a:r>
              <a:rPr lang="cs-CZ" i="1" dirty="0"/>
              <a:t>funkce </a:t>
            </a:r>
            <a:r>
              <a:rPr lang="cs-CZ" b="1" i="1" dirty="0"/>
              <a:t>signalizační  - </a:t>
            </a:r>
            <a:r>
              <a:rPr lang="cs-CZ" dirty="0"/>
              <a:t>uplatnění podnětů </a:t>
            </a:r>
            <a:r>
              <a:rPr lang="cs-CZ" dirty="0" err="1"/>
              <a:t>avizujících</a:t>
            </a:r>
            <a:r>
              <a:rPr lang="cs-CZ" dirty="0"/>
              <a:t> event. porušení či nenaplnění konkrétních pravidel či  obecných principů. </a:t>
            </a:r>
          </a:p>
          <a:p>
            <a:r>
              <a:rPr lang="cs-CZ" i="1" dirty="0"/>
              <a:t>funkce </a:t>
            </a:r>
            <a:r>
              <a:rPr lang="cs-CZ" b="1" i="1" dirty="0"/>
              <a:t>kontrolní</a:t>
            </a:r>
            <a:r>
              <a:rPr lang="cs-CZ" dirty="0"/>
              <a:t>, resp. </a:t>
            </a:r>
            <a:r>
              <a:rPr lang="cs-CZ" i="1" dirty="0"/>
              <a:t>dozorová</a:t>
            </a:r>
            <a:r>
              <a:rPr lang="cs-CZ" dirty="0"/>
              <a:t>, která umožňuje sledovat naplnění sledovaných kritérií; naplnění obecných principů je přitom významné zejména pro rozhodnutí založená na správní diskreci</a:t>
            </a:r>
          </a:p>
          <a:p>
            <a:r>
              <a:rPr lang="cs-CZ" dirty="0"/>
              <a:t>Funkce </a:t>
            </a:r>
            <a:r>
              <a:rPr lang="cs-CZ" b="1" i="1" dirty="0"/>
              <a:t>proaktivní </a:t>
            </a:r>
            <a:r>
              <a:rPr lang="cs-CZ" dirty="0"/>
              <a:t>- </a:t>
            </a:r>
            <a:r>
              <a:rPr lang="en-US" i="1" dirty="0" err="1"/>
              <a:t>povinnost</a:t>
            </a:r>
            <a:r>
              <a:rPr lang="en-US" i="1" dirty="0"/>
              <a:t> </a:t>
            </a:r>
            <a:r>
              <a:rPr lang="en-US" i="1" dirty="0" err="1"/>
              <a:t>uvést</a:t>
            </a:r>
            <a:r>
              <a:rPr lang="en-US" i="1" dirty="0"/>
              <a:t> v </a:t>
            </a:r>
            <a:r>
              <a:rPr lang="en-US" i="1" dirty="0" err="1"/>
              <a:t>rozhodnutí</a:t>
            </a:r>
            <a:r>
              <a:rPr lang="en-US" i="1" dirty="0"/>
              <a:t> </a:t>
            </a:r>
            <a:r>
              <a:rPr lang="en-US" i="1" dirty="0" err="1"/>
              <a:t>důvody</a:t>
            </a:r>
            <a:r>
              <a:rPr lang="en-US" i="1" dirty="0"/>
              <a:t> </a:t>
            </a:r>
            <a:r>
              <a:rPr lang="en-US" i="1" dirty="0" err="1"/>
              <a:t>může</a:t>
            </a:r>
            <a:r>
              <a:rPr lang="en-US" i="1" dirty="0"/>
              <a:t> </a:t>
            </a:r>
            <a:r>
              <a:rPr lang="en-US" i="1" dirty="0" err="1"/>
              <a:t>mít</a:t>
            </a:r>
            <a:r>
              <a:rPr lang="en-US" i="1" dirty="0"/>
              <a:t> </a:t>
            </a:r>
            <a:r>
              <a:rPr lang="en-US" i="1" dirty="0" err="1"/>
              <a:t>pozitvní</a:t>
            </a:r>
            <a:r>
              <a:rPr lang="en-US" i="1" dirty="0"/>
              <a:t> </a:t>
            </a:r>
            <a:r>
              <a:rPr lang="en-US" i="1" dirty="0" err="1"/>
              <a:t>účinek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kvalitu</a:t>
            </a:r>
            <a:r>
              <a:rPr lang="en-US" i="1" dirty="0"/>
              <a:t> </a:t>
            </a:r>
            <a:r>
              <a:rPr lang="en-US" i="1" dirty="0" err="1"/>
              <a:t>rozhodnutí</a:t>
            </a:r>
            <a:r>
              <a:rPr lang="en-US" i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609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CC09E5-8197-4F8F-8FA4-BE8EB419A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bez odůvodnění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9EA765-31D4-4E56-A319-E12C56D94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1472974"/>
            <a:ext cx="10515600" cy="4486275"/>
          </a:xfrm>
        </p:spPr>
        <p:txBody>
          <a:bodyPr/>
          <a:lstStyle/>
          <a:p>
            <a:pPr algn="just"/>
            <a:r>
              <a:rPr lang="cs-CZ" dirty="0"/>
              <a:t>68 (4): Odůvodnění rozhodnutí není třeba, jestliže správní orgán prvního stupně všem účastníkům v plném rozsahu vyhoví.</a:t>
            </a:r>
          </a:p>
          <a:p>
            <a:r>
              <a:rPr lang="cs-CZ" i="1" dirty="0"/>
              <a:t>plném rozsahu správní orgán účastníkům vyhověl, pokud výroková část rozhodnutí ve věci odpovídá všem požadavkům účastníků řízení na rozhodnutí vyjádřeným v jejich návrzích či žádosti – </a:t>
            </a:r>
            <a:r>
              <a:rPr lang="cs-CZ" dirty="0"/>
              <a:t>nicméně problematické</a:t>
            </a:r>
          </a:p>
          <a:p>
            <a:endParaRPr lang="cs-CZ" dirty="0"/>
          </a:p>
          <a:p>
            <a:r>
              <a:rPr lang="cs-CZ" dirty="0"/>
              <a:t>Zvláštní zákon může vyloučit odůvodnění: srov. </a:t>
            </a:r>
            <a:r>
              <a:rPr lang="cs-CZ" dirty="0" err="1"/>
              <a:t>Pl.ÚS</a:t>
            </a:r>
            <a:r>
              <a:rPr lang="cs-CZ" dirty="0"/>
              <a:t> 5/16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25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995DD-8546-46DA-BD14-94CEE262A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5" y="-157389"/>
            <a:ext cx="10515600" cy="1325563"/>
          </a:xfrm>
        </p:spPr>
        <p:txBody>
          <a:bodyPr/>
          <a:lstStyle/>
          <a:p>
            <a:r>
              <a:rPr lang="cs-CZ" dirty="0"/>
              <a:t>Poučení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CFD97A-9FDE-48D5-8563-5A782A109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8174"/>
            <a:ext cx="10515600" cy="50087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§ 68 (5) </a:t>
            </a:r>
            <a:r>
              <a:rPr lang="cs-CZ" b="1" dirty="0"/>
              <a:t>V poučení se uvede</a:t>
            </a:r>
            <a:r>
              <a:rPr lang="cs-CZ" dirty="0"/>
              <a:t>, </a:t>
            </a:r>
            <a:r>
              <a:rPr lang="cs-CZ" i="1" dirty="0"/>
              <a:t>zda je možné proti rozhodnutí podat odvolání, v jaké lhůtě je možno tak učinit, od kterého dne se tato lhůta počítá, který správní orgán o odvolání rozhoduje a u kterého správního orgánu se odvolání podává</a:t>
            </a:r>
            <a:r>
              <a:rPr lang="cs-CZ" dirty="0"/>
              <a:t>. - </a:t>
            </a:r>
            <a:r>
              <a:rPr lang="cs-CZ" b="1" u="sng" dirty="0"/>
              <a:t>formulujte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(6) Pokud odvolání nemá odkladný účinek, musí být tato skutečnost v poučení uvedena.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 když rozhodnutí neobsahuje poučení vůbec? </a:t>
            </a:r>
          </a:p>
          <a:p>
            <a:pPr marL="0" indent="0">
              <a:buNone/>
            </a:pPr>
            <a:r>
              <a:rPr lang="cs-CZ" dirty="0"/>
              <a:t>Co když v něm chybí některý ze zákonem požadovaných údajů?</a:t>
            </a:r>
          </a:p>
          <a:p>
            <a:pPr marL="0" indent="0">
              <a:buNone/>
            </a:pPr>
            <a:r>
              <a:rPr lang="cs-CZ" dirty="0"/>
              <a:t>Co když jsou všechny nebo některé údaje v poučení nesprávné?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48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3715-901D-4C2D-9635-33FBD3A18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Podklady pro vydání rozhodnutí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1E499A-A205-4E3E-9417-9897691A9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podkladem mohou být všechny druhy informací, údajů a skutečností, které mohou přispět ke zjištění stavu věci</a:t>
            </a:r>
          </a:p>
          <a:p>
            <a:r>
              <a:rPr lang="cs-CZ" dirty="0"/>
              <a:t>§ 50/1 – demonstrativní výčet - </a:t>
            </a:r>
            <a:r>
              <a:rPr lang="pl-PL" dirty="0" err="1"/>
              <a:t>důkazy</a:t>
            </a:r>
            <a:r>
              <a:rPr lang="pl-PL" dirty="0"/>
              <a:t> </a:t>
            </a:r>
            <a:r>
              <a:rPr lang="pl-PL" dirty="0" err="1"/>
              <a:t>zařazeny</a:t>
            </a:r>
            <a:r>
              <a:rPr lang="pl-PL" dirty="0"/>
              <a:t> jako </a:t>
            </a:r>
            <a:r>
              <a:rPr lang="pl-PL" dirty="0" err="1"/>
              <a:t>samostatná</a:t>
            </a:r>
            <a:r>
              <a:rPr lang="pl-PL" dirty="0"/>
              <a:t> </a:t>
            </a:r>
            <a:r>
              <a:rPr lang="pl-PL" dirty="0" err="1"/>
              <a:t>položka</a:t>
            </a:r>
            <a:endParaRPr lang="pl-PL" dirty="0"/>
          </a:p>
          <a:p>
            <a:r>
              <a:rPr lang="cs-CZ" dirty="0"/>
              <a:t>skutečnosti známé správnímu orgánu z úřední činnosti </a:t>
            </a:r>
            <a:r>
              <a:rPr lang="pl-PL" dirty="0"/>
              <a:t>(</a:t>
            </a:r>
            <a:r>
              <a:rPr lang="pl-PL" dirty="0" err="1"/>
              <a:t>nutný</a:t>
            </a:r>
            <a:r>
              <a:rPr lang="pl-PL" dirty="0"/>
              <a:t> </a:t>
            </a:r>
            <a:r>
              <a:rPr lang="pl-PL" dirty="0" err="1"/>
              <a:t>zdroj</a:t>
            </a:r>
            <a:r>
              <a:rPr lang="pl-PL" dirty="0"/>
              <a:t>)</a:t>
            </a:r>
          </a:p>
          <a:p>
            <a:r>
              <a:rPr lang="cs-CZ" dirty="0"/>
              <a:t>obecně známé skutečnosti (notoriety)</a:t>
            </a:r>
          </a:p>
          <a:p>
            <a:r>
              <a:rPr lang="cs-CZ" dirty="0"/>
              <a:t>podklad od jiného správního orgánu (závazné stanovisko dotčených orgánů)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39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251325"/>
            <a:ext cx="10515600" cy="1325563"/>
          </a:xfrm>
        </p:spPr>
        <p:txBody>
          <a:bodyPr/>
          <a:lstStyle/>
          <a:p>
            <a:r>
              <a:rPr lang="cs-CZ" b="1" dirty="0"/>
              <a:t>Dokazování: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9031"/>
            <a:ext cx="10515600" cy="552039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i="1" dirty="0"/>
              <a:t>důkazy jedněmi z podkladů pro vydání správního rozhodnutí</a:t>
            </a:r>
          </a:p>
          <a:p>
            <a:pPr algn="just"/>
            <a:r>
              <a:rPr lang="cs-CZ" i="1" dirty="0"/>
              <a:t>proces získávání poznatků podstatných k posouzení dané věci</a:t>
            </a:r>
          </a:p>
          <a:p>
            <a:pPr algn="just"/>
            <a:r>
              <a:rPr lang="cs-CZ" i="1" dirty="0"/>
              <a:t>zásada legality </a:t>
            </a:r>
            <a:r>
              <a:rPr lang="cs-CZ" dirty="0"/>
              <a:t>(zákonnost opatřování podkladů pro rozhodnutí)</a:t>
            </a:r>
          </a:p>
          <a:p>
            <a:pPr algn="just"/>
            <a:r>
              <a:rPr lang="cs-CZ" dirty="0"/>
              <a:t>zásada materiální pravdy § 3 </a:t>
            </a:r>
            <a:r>
              <a:rPr lang="cs-CZ" dirty="0" err="1"/>
              <a:t>SpŘ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r>
              <a:rPr lang="cs-CZ" i="1" dirty="0"/>
              <a:t>Nevyplývá-li ze zákona něco jiného, postupuje správní orgán tak, aby byl zjištěn stav věci, o němž nejsou důvodné pochybnosti, a to v rozsahu, který je nezbytný pro soulad jeho úkonu s požadavky uvedenými v § 2. – </a:t>
            </a:r>
            <a:r>
              <a:rPr lang="cs-CZ" dirty="0"/>
              <a:t>bez ohledu na  aktivitu účastníků (vyšetřovací zásada)</a:t>
            </a:r>
          </a:p>
          <a:p>
            <a:pPr algn="just"/>
            <a:r>
              <a:rPr lang="cs-CZ" i="1" dirty="0"/>
              <a:t>racionalizace MP – povinnost účastníků poskytnout součinnost a jejich povinnost označit důkazy na podporu svých tvrzení</a:t>
            </a:r>
          </a:p>
          <a:p>
            <a:pPr algn="just"/>
            <a:r>
              <a:rPr lang="cs-CZ" i="1" dirty="0"/>
              <a:t>X řízení sporné (§ 141 </a:t>
            </a:r>
            <a:r>
              <a:rPr lang="cs-CZ" i="1" dirty="0" err="1"/>
              <a:t>SpŘ</a:t>
            </a:r>
            <a:r>
              <a:rPr lang="cs-CZ" i="1" dirty="0"/>
              <a:t>)</a:t>
            </a:r>
          </a:p>
          <a:p>
            <a:pPr algn="just"/>
            <a:r>
              <a:rPr lang="cs-CZ" i="1" dirty="0"/>
              <a:t>Řízení o žádosti (povinnost procesní aktivity) X řízení z moci úřední („právo na obhajobu“)</a:t>
            </a:r>
          </a:p>
        </p:txBody>
      </p:sp>
    </p:spTree>
    <p:extLst>
      <p:ext uri="{BB962C8B-B14F-4D97-AF65-F5344CB8AC3E}">
        <p14:creationId xmlns:p14="http://schemas.microsoft.com/office/powerpoint/2010/main" val="110591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3133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Dokazování ve správním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43491"/>
            <a:ext cx="10515600" cy="53456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/>
              <a:t>Pan nedbalý nevyhověl usnesení správního orgánu k vydání listiny potřebné k provedení důkazu. Správnímu orgánu pouze zaslal vyjádření, že v rámci správního řízení již byly všechny skutečnosti dostatečně prokázány a požadovaná listina neobsahuje žádní nové informace.</a:t>
            </a:r>
          </a:p>
          <a:p>
            <a:pPr marL="0" indent="0" algn="just">
              <a:buNone/>
            </a:pPr>
            <a:endParaRPr lang="cs-CZ" i="1" dirty="0"/>
          </a:p>
          <a:p>
            <a:pPr marL="514350" indent="-514350" algn="just">
              <a:buAutoNum type="arabicParenR"/>
            </a:pPr>
            <a:r>
              <a:rPr lang="cs-CZ" b="1" i="1" dirty="0"/>
              <a:t>Je postup pana v souladu se zákonem?</a:t>
            </a:r>
          </a:p>
          <a:p>
            <a:pPr marL="514350" indent="-514350" algn="just">
              <a:buAutoNum type="arabicParenR"/>
            </a:pPr>
            <a:r>
              <a:rPr lang="cs-CZ" b="1" i="1" dirty="0"/>
              <a:t>Za jakých okolností lze odmítnout předložení listiny?</a:t>
            </a:r>
          </a:p>
          <a:p>
            <a:pPr marL="514350" indent="-514350" algn="just">
              <a:buAutoNum type="arabicParenR"/>
            </a:pPr>
            <a:r>
              <a:rPr lang="cs-CZ" b="1" i="1" dirty="0"/>
              <a:t>Jaký postup má zvolit správní orgán, aby požadovanou listinu získal?</a:t>
            </a:r>
          </a:p>
        </p:txBody>
      </p:sp>
    </p:spTree>
    <p:extLst>
      <p:ext uri="{BB962C8B-B14F-4D97-AF65-F5344CB8AC3E}">
        <p14:creationId xmlns:p14="http://schemas.microsoft.com/office/powerpoint/2010/main" val="365357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85260-2F16-4010-89DC-4B3DED43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041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Právo před vydáním rozhodnutí ve věci být seznámen s podklady pro vydání rozhodnutí a vyjádřit se k nim - § 36 odst. 3</a:t>
            </a:r>
            <a:br>
              <a:rPr lang="cs-CZ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F77546-3FD7-4BF6-A799-546FC52A9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3713"/>
            <a:ext cx="10515600" cy="3673249"/>
          </a:xfrm>
        </p:spPr>
        <p:txBody>
          <a:bodyPr/>
          <a:lstStyle/>
          <a:p>
            <a:r>
              <a:rPr lang="cs-CZ" dirty="0"/>
              <a:t>Smyslem dát účastníku k dispozici skutková zjištění správního orgánu, aby mohl případně poukázat na jejich nesprávnost </a:t>
            </a:r>
            <a:r>
              <a:rPr lang="pl-PL" dirty="0" err="1"/>
              <a:t>nebo</a:t>
            </a:r>
            <a:r>
              <a:rPr lang="pl-PL" dirty="0"/>
              <a:t> aby </a:t>
            </a:r>
            <a:r>
              <a:rPr lang="pl-PL" dirty="0" err="1"/>
              <a:t>navrhl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doplnění</a:t>
            </a:r>
            <a:r>
              <a:rPr lang="pl-PL" dirty="0"/>
              <a:t>.</a:t>
            </a:r>
          </a:p>
          <a:p>
            <a:endParaRPr lang="pl-PL" dirty="0"/>
          </a:p>
          <a:p>
            <a:pPr algn="just"/>
            <a:r>
              <a:rPr lang="cs-CZ" dirty="0"/>
              <a:t>Účelem tohoto procesního práva je signalizovat účastníkovi, že správní řízení se chýlí ke konci, a tak by účastník mohl a měl uplatnit své celkové stanovisko k věci a podkladům, případně učinit závěrečná vyjádření.</a:t>
            </a:r>
          </a:p>
        </p:txBody>
      </p:sp>
    </p:spTree>
    <p:extLst>
      <p:ext uri="{BB962C8B-B14F-4D97-AF65-F5344CB8AC3E}">
        <p14:creationId xmlns:p14="http://schemas.microsoft.com/office/powerpoint/2010/main" val="13706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7200" b="1" dirty="0"/>
          </a:p>
          <a:p>
            <a:pPr marL="0" indent="0" algn="ctr">
              <a:buNone/>
            </a:pPr>
            <a:r>
              <a:rPr lang="cs-CZ" sz="7200" b="1" dirty="0">
                <a:hlinkClick r:id="rId3"/>
              </a:rPr>
              <a:t>www.kahoot.it</a:t>
            </a:r>
            <a:endParaRPr lang="cs-CZ" sz="7200" b="1" dirty="0"/>
          </a:p>
          <a:p>
            <a:pPr marL="742950" indent="-742950" algn="ctr">
              <a:buAutoNum type="arabicParenR"/>
            </a:pPr>
            <a:r>
              <a:rPr lang="cs-CZ" sz="4000" b="1" dirty="0"/>
              <a:t>Zadejte PIN</a:t>
            </a:r>
          </a:p>
          <a:p>
            <a:pPr marL="742950" indent="-742950" algn="ctr">
              <a:buAutoNum type="arabicParenR"/>
            </a:pPr>
            <a:r>
              <a:rPr lang="cs-CZ" sz="4000" b="1" dirty="0"/>
              <a:t>Uveďte jméno/</a:t>
            </a:r>
            <a:r>
              <a:rPr lang="cs-CZ" sz="4000" b="1" dirty="0" err="1"/>
              <a:t>nick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86471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6858" y="-9699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Správní rozhodnutí v širším slova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93058"/>
            <a:ext cx="10515600" cy="5183905"/>
          </a:xfrm>
        </p:spPr>
        <p:txBody>
          <a:bodyPr numCol="2"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Konstitutivní správní rozhodnutí</a:t>
            </a:r>
          </a:p>
          <a:p>
            <a:pPr marL="514350" indent="-514350">
              <a:buAutoNum type="arabicPeriod"/>
            </a:pPr>
            <a:r>
              <a:rPr lang="cs-CZ" dirty="0"/>
              <a:t>Deklaratorní správní rozhodnutí</a:t>
            </a:r>
          </a:p>
          <a:p>
            <a:pPr marL="514350" indent="-514350">
              <a:buAutoNum type="arabicPeriod"/>
            </a:pPr>
            <a:r>
              <a:rPr lang="cs-CZ" dirty="0"/>
              <a:t>Meritorní správní rozhodnutí</a:t>
            </a:r>
          </a:p>
          <a:p>
            <a:pPr marL="514350" indent="-514350">
              <a:buAutoNum type="arabicPeriod"/>
            </a:pPr>
            <a:r>
              <a:rPr lang="cs-CZ" dirty="0"/>
              <a:t>Procesní správní rozhodnutí</a:t>
            </a:r>
          </a:p>
          <a:p>
            <a:pPr marL="514350" indent="-514350">
              <a:buAutoNum type="arabicPeriod"/>
            </a:pPr>
            <a:r>
              <a:rPr lang="cs-CZ" dirty="0"/>
              <a:t>Exekuční výzva podle správního řádu</a:t>
            </a:r>
          </a:p>
          <a:p>
            <a:pPr marL="514350" indent="-514350">
              <a:buAutoNum type="arabicPeriod"/>
            </a:pPr>
            <a:r>
              <a:rPr lang="cs-CZ" dirty="0"/>
              <a:t>Exekuční příkaz podle správního řádu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Usnesení, jímž správní orgán vyzve povinného ke splnění nepeněžité povinnosti a určí mu k tomu náhradní lhůtu.</a:t>
            </a:r>
          </a:p>
          <a:p>
            <a:pPr marL="514350" indent="-514350">
              <a:buAutoNum type="alphaLcParenR"/>
            </a:pPr>
            <a:r>
              <a:rPr lang="cs-CZ" dirty="0"/>
              <a:t>Rozhodnutí ve věci, která je předmětem řízení.</a:t>
            </a:r>
          </a:p>
          <a:p>
            <a:pPr marL="514350" indent="-514350">
              <a:buAutoNum type="alphaLcParenR"/>
            </a:pPr>
            <a:r>
              <a:rPr lang="cs-CZ" dirty="0"/>
              <a:t>Usnesení, jímž správní orgán nařídí exekuci k vymožení nepeněžité povinnosti.</a:t>
            </a:r>
          </a:p>
          <a:p>
            <a:pPr marL="514350" indent="-514350">
              <a:buAutoNum type="alphaLcParenR"/>
            </a:pPr>
            <a:r>
              <a:rPr lang="cs-CZ" dirty="0"/>
              <a:t>Rozhodnutí, kterým se autoritativně stvrzují, zajišťují, či prohlašují existující sporná práva nebo povinnosti jmenovitě určených osob.</a:t>
            </a:r>
          </a:p>
          <a:p>
            <a:pPr marL="514350" indent="-514350">
              <a:buAutoNum type="alphaLcParenR"/>
            </a:pPr>
            <a:r>
              <a:rPr lang="cs-CZ" dirty="0"/>
              <a:t>Rozhodnutí, jimiž se nerozhoduje ve věci, ale upravuje se vedení správního řízení, případně zajišťuje průběh a účel správního řízení.</a:t>
            </a:r>
          </a:p>
          <a:p>
            <a:pPr marL="514350" indent="-514350">
              <a:buAutoNum type="alphaLcParenR"/>
            </a:pPr>
            <a:r>
              <a:rPr lang="cs-CZ" dirty="0"/>
              <a:t>Rozhodnutí, kterým se zakládají, mění  nebo ruší práva nebo povinnosti jmenovitě určených osob.</a:t>
            </a:r>
          </a:p>
        </p:txBody>
      </p:sp>
    </p:spTree>
    <p:extLst>
      <p:ext uri="{BB962C8B-B14F-4D97-AF65-F5344CB8AC3E}">
        <p14:creationId xmlns:p14="http://schemas.microsoft.com/office/powerpoint/2010/main" val="1359502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932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Ohlašovací živnost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221" y="964154"/>
            <a:ext cx="5161908" cy="5714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§ 47 </a:t>
            </a:r>
            <a:r>
              <a:rPr lang="cs-CZ" dirty="0" err="1"/>
              <a:t>ŽivZ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(1) </a:t>
            </a:r>
            <a:r>
              <a:rPr lang="cs-CZ" i="1" dirty="0"/>
              <a:t>Splnil-li ohlašovatel všechny podmínky stanovené zákonem, provede živnostenský úřad zápis do živnostenského rejstříku do 5 pracovních dnů ode dne doručení ohlášení</a:t>
            </a:r>
            <a:r>
              <a:rPr lang="cs-CZ" b="1" i="1" dirty="0"/>
              <a:t> a vydá podnikateli výpis.</a:t>
            </a:r>
          </a:p>
          <a:p>
            <a:pPr marL="0" indent="0" algn="just">
              <a:buNone/>
            </a:pPr>
            <a:endParaRPr lang="cs-CZ" b="1" i="1" dirty="0"/>
          </a:p>
          <a:p>
            <a:pPr marL="0" indent="0" algn="just">
              <a:buNone/>
            </a:pPr>
            <a:r>
              <a:rPr lang="cs-CZ" b="1" dirty="0"/>
              <a:t>Deklaratorní nebo konstitutivní správní rozhodnutí?</a:t>
            </a:r>
          </a:p>
        </p:txBody>
      </p:sp>
      <p:pic>
        <p:nvPicPr>
          <p:cNvPr id="5" name="Zástupný symbol pro obsah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498892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9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Ohlašovací živnost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47</a:t>
            </a:r>
          </a:p>
          <a:p>
            <a:pPr marL="0" indent="0" algn="just">
              <a:buNone/>
            </a:pPr>
            <a:r>
              <a:rPr lang="cs-CZ" dirty="0"/>
              <a:t>(6) </a:t>
            </a:r>
            <a:r>
              <a:rPr lang="cs-CZ" i="1" dirty="0"/>
              <a:t>Nesplňuje-li ohlašovatel podmínky stanovené tímto zákonem, živnostenský úřad zahájí řízení a </a:t>
            </a:r>
            <a:r>
              <a:rPr lang="cs-CZ" b="1" i="1" dirty="0"/>
              <a:t>rozhodne o tom, že živnostenské oprávnění ohlášením nevzniklo.</a:t>
            </a:r>
          </a:p>
          <a:p>
            <a:pPr marL="0" indent="0" algn="just">
              <a:buNone/>
            </a:pPr>
            <a:endParaRPr lang="cs-CZ" b="1" i="1" dirty="0"/>
          </a:p>
          <a:p>
            <a:pPr marL="0" indent="0" algn="just">
              <a:buNone/>
            </a:pPr>
            <a:r>
              <a:rPr lang="cs-CZ" b="1" dirty="0"/>
              <a:t>Deklaratorní nebo konstitutivní správní rozhodnutí?</a:t>
            </a:r>
          </a:p>
          <a:p>
            <a:pPr marL="0" indent="0" algn="just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4113926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1400</Words>
  <Application>Microsoft Office PowerPoint</Application>
  <PresentationFormat>Širokoúhlá obrazovka</PresentationFormat>
  <Paragraphs>141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Správní právo procesní  3. seminář  David Hejč</vt:lpstr>
      <vt:lpstr>Podklady pro vydání rozhodnutí</vt:lpstr>
      <vt:lpstr>Dokazování:</vt:lpstr>
      <vt:lpstr>Dokazování ve správním řízení</vt:lpstr>
      <vt:lpstr>Právo před vydáním rozhodnutí ve věci být seznámen s podklady pro vydání rozhodnutí a vyjádřit se k nim - § 36 odst. 3  </vt:lpstr>
      <vt:lpstr>Prezentace aplikace PowerPoint</vt:lpstr>
      <vt:lpstr>Správní rozhodnutí v širším slova smyslu</vt:lpstr>
      <vt:lpstr>Ohlašovací živnost</vt:lpstr>
      <vt:lpstr>Ohlašovací živnost</vt:lpstr>
      <vt:lpstr>Koncesovaná živnost</vt:lpstr>
      <vt:lpstr>Prezentace aplikace PowerPoint</vt:lpstr>
      <vt:lpstr>Prezentace aplikace PowerPoint</vt:lpstr>
      <vt:lpstr>Otázky</vt:lpstr>
      <vt:lpstr>Příklad</vt:lpstr>
      <vt:lpstr>Náklady řízení § 79</vt:lpstr>
      <vt:lpstr>Odůvodnění (§ 68 odst. 3)</vt:lpstr>
      <vt:lpstr>Funkce odůvodnění</vt:lpstr>
      <vt:lpstr>Rozhodnutí bez odůvodnění</vt:lpstr>
      <vt:lpstr>Poučení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David Hejč</cp:lastModifiedBy>
  <cp:revision>82</cp:revision>
  <dcterms:created xsi:type="dcterms:W3CDTF">2019-10-13T15:50:19Z</dcterms:created>
  <dcterms:modified xsi:type="dcterms:W3CDTF">2021-10-24T14:51:18Z</dcterms:modified>
</cp:coreProperties>
</file>