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0" r:id="rId3"/>
    <p:sldId id="284" r:id="rId4"/>
    <p:sldId id="271" r:id="rId5"/>
    <p:sldId id="281" r:id="rId6"/>
    <p:sldId id="282" r:id="rId7"/>
    <p:sldId id="283" r:id="rId8"/>
    <p:sldId id="272" r:id="rId9"/>
    <p:sldId id="260" r:id="rId10"/>
    <p:sldId id="274" r:id="rId11"/>
    <p:sldId id="285" r:id="rId12"/>
    <p:sldId id="286" r:id="rId13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162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047875"/>
            <a:ext cx="8522680" cy="2024070"/>
          </a:xfrm>
        </p:spPr>
        <p:txBody>
          <a:bodyPr/>
          <a:lstStyle/>
          <a:p>
            <a:pPr algn="ctr"/>
            <a:r>
              <a:rPr lang="cs-CZ" dirty="0"/>
              <a:t>MP701Z Správní právo procesní - seminář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4. seminář </a:t>
            </a:r>
          </a:p>
          <a:p>
            <a:pPr algn="ctr"/>
            <a:r>
              <a:rPr lang="cs-CZ" dirty="0"/>
              <a:t>JUDr. Kamil Jelínek</a:t>
            </a:r>
          </a:p>
        </p:txBody>
      </p:sp>
    </p:spTree>
    <p:extLst>
      <p:ext uri="{BB962C8B-B14F-4D97-AF65-F5344CB8AC3E}">
        <p14:creationId xmlns:p14="http://schemas.microsoft.com/office/powerpoint/2010/main" val="3336649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Správní</a:t>
            </a:r>
            <a:r>
              <a:rPr lang="cs-CZ" alt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dirty="0"/>
              <a:t>rozhodnutí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cs-CZ" altLang="cs-CZ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b="1" dirty="0"/>
              <a:t>Rozhodnutí, podstata, druhy rozhodnutí a jejich náležitosti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b="1" dirty="0"/>
              <a:t>Vlastnosti, účinky a vady rozhodnutí</a:t>
            </a:r>
          </a:p>
          <a:p>
            <a:pPr algn="just"/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9C0F022-2610-45FE-AB7B-69CDA49C6C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F5FBD4-657D-4B80-9765-E55B879E64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5DE4C80-4A71-4486-AF33-91658A536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řízení a rozhodnutí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3E058C-8547-413D-80DD-4DF07B160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90000"/>
              </a:lnSpc>
              <a:buNone/>
            </a:pPr>
            <a:r>
              <a:rPr lang="cs-CZ" altLang="cs-CZ" sz="2400" dirty="0"/>
              <a:t>Celé správní řízení představuje proces, jehož smyslem a cílem je vydání </a:t>
            </a:r>
            <a:r>
              <a:rPr lang="cs-CZ" altLang="cs-CZ" sz="2400" b="1" dirty="0"/>
              <a:t>rozhodnutí </a:t>
            </a:r>
            <a:r>
              <a:rPr lang="cs-CZ" altLang="cs-CZ" sz="2400" dirty="0"/>
              <a:t>(v zákonech bývá velmi často různě označováno – </a:t>
            </a:r>
            <a:r>
              <a:rPr lang="cs-CZ" altLang="cs-CZ" sz="2400" i="1" dirty="0"/>
              <a:t>povolení, licence, souhlas, usnesení, výměra, příkaz, příkaz na místě, příkazový blok, </a:t>
            </a:r>
            <a:r>
              <a:rPr lang="cs-CZ" altLang="cs-CZ" sz="2400" dirty="0"/>
              <a:t>…) </a:t>
            </a:r>
          </a:p>
          <a:p>
            <a:pPr marL="72000" indent="0" algn="just">
              <a:lnSpc>
                <a:spcPct val="90000"/>
              </a:lnSpc>
              <a:buNone/>
            </a:pPr>
            <a:endParaRPr lang="cs-CZ" altLang="cs-CZ" sz="2400" dirty="0"/>
          </a:p>
          <a:p>
            <a:pPr marL="72000" indent="0" algn="just">
              <a:lnSpc>
                <a:spcPct val="90000"/>
              </a:lnSpc>
              <a:buNone/>
            </a:pPr>
            <a:r>
              <a:rPr lang="cs-CZ" altLang="cs-CZ" sz="2400" dirty="0"/>
              <a:t>x je současně nezbytné nezaměňovat s </a:t>
            </a:r>
            <a:r>
              <a:rPr lang="cs-CZ" altLang="cs-CZ" sz="2400" b="1" dirty="0"/>
              <a:t>rozhodnutím ve smyslu § 65 odst. 1 soudního řádu správního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cs-CZ" altLang="cs-CZ" sz="2400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400" dirty="0"/>
              <a:t>Prostřednictvím rozhodnutí se </a:t>
            </a:r>
            <a:r>
              <a:rPr lang="cs-CZ" altLang="cs-CZ" sz="2400" b="1" dirty="0"/>
              <a:t>zakládají, mění, ruší práva a povinnosti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84219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8731A6-BDE3-47D1-8CFE-1C61108888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26F1A9-2496-4469-872E-4D60BE150C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7AF9D9B-B087-4FC8-B307-58C06FF8D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rozhodnutí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A6DAD1E-21F7-47ED-99F8-065FF3F22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87" y="1171576"/>
            <a:ext cx="8066301" cy="4139998"/>
          </a:xfrm>
        </p:spPr>
        <p:txBody>
          <a:bodyPr/>
          <a:lstStyle/>
          <a:p>
            <a:r>
              <a:rPr lang="cs-CZ" sz="2000" dirty="0"/>
              <a:t>znaky – jednostranné, mocenské, na základě zákona, závazné, vynutitelné, akt SO</a:t>
            </a:r>
          </a:p>
          <a:p>
            <a:r>
              <a:rPr lang="cs-CZ" sz="2000" dirty="0"/>
              <a:t>náležitosti – formální, obsahové, kompetenční</a:t>
            </a:r>
          </a:p>
          <a:p>
            <a:r>
              <a:rPr lang="cs-CZ" sz="2000" dirty="0"/>
              <a:t>vlastnosti – P, PM, V (PV)</a:t>
            </a:r>
          </a:p>
          <a:p>
            <a:r>
              <a:rPr lang="cs-CZ" sz="2000" dirty="0"/>
              <a:t>forma – písemná</a:t>
            </a:r>
          </a:p>
          <a:p>
            <a:r>
              <a:rPr lang="cs-CZ" sz="2000" dirty="0"/>
              <a:t>části rozhodnutí</a:t>
            </a:r>
          </a:p>
          <a:p>
            <a:r>
              <a:rPr lang="cs-CZ" sz="2000" dirty="0"/>
              <a:t>náklady řízení</a:t>
            </a:r>
          </a:p>
          <a:p>
            <a:r>
              <a:rPr lang="cs-CZ" sz="2000" dirty="0"/>
              <a:t>druhy</a:t>
            </a:r>
          </a:p>
          <a:p>
            <a:r>
              <a:rPr lang="cs-CZ" sz="2000" dirty="0"/>
              <a:t>rozhodnutí, usnesení, </a:t>
            </a:r>
            <a:r>
              <a:rPr lang="cs-CZ" sz="2000" dirty="0" err="1"/>
              <a:t>mezitimní</a:t>
            </a:r>
            <a:r>
              <a:rPr lang="cs-CZ" sz="2000" dirty="0"/>
              <a:t>/částečné, podmíněné závazným stanoviskem, příkaz, doklad</a:t>
            </a:r>
          </a:p>
          <a:p>
            <a:r>
              <a:rPr lang="cs-CZ" sz="2000" dirty="0"/>
              <a:t>vady – překlepy, věcná nesprávnost</a:t>
            </a:r>
            <a:r>
              <a:rPr lang="cs-CZ" sz="2000"/>
              <a:t>, nezákonnost, nicotnost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99421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1A293B-9822-46EE-B829-0C4AB5F6E3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1CA9EA-6BA4-4259-B2F5-3317B9D5CE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CD77EA-27D8-4C1E-90FB-58D916992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BDCF6B5-EC4B-45E5-94CA-86EBE99B2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Jaká je hierarchie doručování FO podle </a:t>
            </a:r>
            <a:r>
              <a:rPr lang="cs-CZ" dirty="0" err="1"/>
              <a:t>Sř</a:t>
            </a:r>
            <a:r>
              <a:rPr lang="cs-CZ" dirty="0"/>
              <a:t>?</a:t>
            </a:r>
          </a:p>
          <a:p>
            <a:r>
              <a:rPr lang="cs-CZ" dirty="0"/>
              <a:t>Spočítejte lhůty:</a:t>
            </a:r>
          </a:p>
          <a:p>
            <a:pPr lvl="1"/>
            <a:r>
              <a:rPr lang="cs-CZ" dirty="0"/>
              <a:t>Právní skutečnost nastala 1.4.2019</a:t>
            </a:r>
          </a:p>
          <a:p>
            <a:pPr lvl="1"/>
            <a:r>
              <a:rPr lang="cs-CZ" dirty="0"/>
              <a:t>Počátek běhu lhůty?</a:t>
            </a:r>
          </a:p>
          <a:p>
            <a:pPr lvl="1"/>
            <a:r>
              <a:rPr lang="cs-CZ" dirty="0"/>
              <a:t>Konec lhůty podle dní – lhůta 15 dnů – kdy?</a:t>
            </a:r>
          </a:p>
          <a:p>
            <a:pPr lvl="1"/>
            <a:r>
              <a:rPr lang="cs-CZ" dirty="0"/>
              <a:t>Konec lhůty podle týdnů – lhůta 2 týdny – kdy?</a:t>
            </a:r>
          </a:p>
          <a:p>
            <a:pPr lvl="1"/>
            <a:r>
              <a:rPr lang="cs-CZ" dirty="0"/>
              <a:t>Konec lhůty podle měsíců – lhůta 2 měsíce – kdy?</a:t>
            </a:r>
          </a:p>
          <a:p>
            <a:pPr lvl="1"/>
            <a:r>
              <a:rPr lang="cs-CZ" dirty="0"/>
              <a:t>Konec lhůty podle let – lhůta 2 roky – kdy?</a:t>
            </a:r>
          </a:p>
          <a:p>
            <a:r>
              <a:rPr lang="cs-CZ" dirty="0"/>
              <a:t>Jaké úkony činí správní orgán?</a:t>
            </a:r>
          </a:p>
          <a:p>
            <a:r>
              <a:rPr lang="cs-CZ" dirty="0"/>
              <a:t>Jaké úkony činí účastník?</a:t>
            </a:r>
          </a:p>
        </p:txBody>
      </p:sp>
    </p:spTree>
    <p:extLst>
      <p:ext uri="{BB962C8B-B14F-4D97-AF65-F5344CB8AC3E}">
        <p14:creationId xmlns:p14="http://schemas.microsoft.com/office/powerpoint/2010/main" val="1212746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41F5E2-BA12-40EE-9DF3-D7A4528C50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05797E-7743-44E1-BE48-00D5544611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C5E5562-6620-48C9-81E6-7742FD134D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7" name="Obrázek 6" descr="Obsah obrázku stůl&#10;&#10;Popis byl vytvořen automaticky">
            <a:extLst>
              <a:ext uri="{FF2B5EF4-FFF2-40B4-BE49-F238E27FC236}">
                <a16:creationId xmlns:a16="http://schemas.microsoft.com/office/drawing/2014/main" id="{173B9C11-2E07-4FE8-95DD-AF2AC5066B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14" y="953558"/>
            <a:ext cx="8605494" cy="5336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463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B79B40F-4181-4FA2-A338-41F59E99AF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B88BA4-C3EB-4F8A-B631-96A5485521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91BF49-C741-4A09-BBBC-51C24CBB1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před zahájením řízení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A6631A9-A18F-44D5-A684-DF4B689DB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629789"/>
            <a:ext cx="8066301" cy="4139998"/>
          </a:xfrm>
        </p:spPr>
        <p:txBody>
          <a:bodyPr/>
          <a:lstStyle/>
          <a:p>
            <a:r>
              <a:rPr lang="cs-CZ" sz="2400" dirty="0"/>
              <a:t>Postupy, které bezprostředně přechází řízení</a:t>
            </a:r>
          </a:p>
          <a:p>
            <a:r>
              <a:rPr lang="cs-CZ" sz="2400" dirty="0"/>
              <a:t>Určují, zda vůbec řízení konat a zajišťují, že jeho konání nebude zmařeno ještě než začne</a:t>
            </a:r>
          </a:p>
          <a:p>
            <a:r>
              <a:rPr lang="cs-CZ" sz="2400" dirty="0"/>
              <a:t>Podněty</a:t>
            </a:r>
          </a:p>
          <a:p>
            <a:r>
              <a:rPr lang="cs-CZ" sz="2400" dirty="0"/>
              <a:t>Odložení věci</a:t>
            </a:r>
          </a:p>
          <a:p>
            <a:r>
              <a:rPr lang="cs-CZ" sz="2400" dirty="0"/>
              <a:t>Podání vysvětlení</a:t>
            </a:r>
          </a:p>
          <a:p>
            <a:r>
              <a:rPr lang="cs-CZ" sz="2400" dirty="0"/>
              <a:t>Zajištění důkazu</a:t>
            </a:r>
          </a:p>
          <a:p>
            <a:r>
              <a:rPr lang="cs-CZ" sz="2400" dirty="0"/>
              <a:t>Předběžná informace x Předběžná otázka</a:t>
            </a:r>
          </a:p>
        </p:txBody>
      </p:sp>
    </p:spTree>
    <p:extLst>
      <p:ext uri="{BB962C8B-B14F-4D97-AF65-F5344CB8AC3E}">
        <p14:creationId xmlns:p14="http://schemas.microsoft.com/office/powerpoint/2010/main" val="373783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092F50-8581-4FFE-877F-85797C75FD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39338E4-105E-43B4-A955-C050478E7E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FEFA20-AB88-43D2-BA5D-2CFEBFB4B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Podnět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CB86E8F-D477-4C00-A859-2E09B04C7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Podání obsahující </a:t>
            </a:r>
            <a:r>
              <a:rPr lang="cs-CZ" sz="2400" b="1" dirty="0"/>
              <a:t>informaci</a:t>
            </a:r>
            <a:r>
              <a:rPr lang="cs-CZ" sz="2400" dirty="0"/>
              <a:t>, která by mohla </a:t>
            </a:r>
            <a:r>
              <a:rPr lang="cs-CZ" sz="2400" dirty="0">
                <a:solidFill>
                  <a:srgbClr val="FF0000"/>
                </a:solidFill>
              </a:rPr>
              <a:t>odůvodnit zahájení řízení z moci úřední</a:t>
            </a:r>
          </a:p>
          <a:p>
            <a:r>
              <a:rPr lang="cs-CZ" sz="2400" dirty="0"/>
              <a:t>Povinnost SO je přijímat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≠ zahájení řízení!</a:t>
            </a:r>
          </a:p>
          <a:p>
            <a:r>
              <a:rPr lang="cs-CZ" sz="2400" dirty="0"/>
              <a:t>I anonymní</a:t>
            </a:r>
          </a:p>
          <a:p>
            <a:r>
              <a:rPr lang="cs-CZ" sz="2400" dirty="0"/>
              <a:t>Povinnost na požádání podatele sdělit, jak s ním bylo naloženo (popř. rovnou mu poslat oznámení o zahájení řízení)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03614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A8C6570-0B8B-47EA-9C90-C457774D42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9D946AB-5FA1-4E08-8DA6-BDF6225AA1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981A032-290C-468A-9E12-13CC77CFF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Žádost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ACF4CF1-7043-4556-BC29-85D7C5BB9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obecné náležitosti podání podle § 37 odst. 2 SŘ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musí z ní být patrné, co žadatel žádá nebo čeho se domáhá,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žadatel je dále povinen označit další jemu známé účastníky</a:t>
            </a:r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</a:pPr>
            <a:r>
              <a:rPr lang="cs-CZ" altLang="cs-CZ" dirty="0"/>
              <a:t>náležitosti stanovené zvláštními zákony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vady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dispozice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překážky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přerušení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6637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8E4F070-C3FA-49E0-95F9-51DD5E6B3F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742436-2D2C-41A6-8A31-992357E443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D71420-F398-4819-958D-0FF16223D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Podklady pro vydání rozhodnutí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3BDFABB-B231-4983-9A23-AD8F34EBF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podkladem</a:t>
            </a:r>
          </a:p>
          <a:p>
            <a:r>
              <a:rPr lang="cs-CZ" dirty="0"/>
              <a:t>opatření podkladů</a:t>
            </a:r>
          </a:p>
          <a:p>
            <a:r>
              <a:rPr lang="cs-CZ" dirty="0"/>
              <a:t>dokazování – provádění důkazů</a:t>
            </a:r>
          </a:p>
          <a:p>
            <a:r>
              <a:rPr lang="cs-CZ" dirty="0"/>
              <a:t>koncentrace řízení</a:t>
            </a:r>
          </a:p>
          <a:p>
            <a:r>
              <a:rPr lang="cs-CZ" dirty="0"/>
              <a:t>ústní jednání</a:t>
            </a:r>
          </a:p>
          <a:p>
            <a:r>
              <a:rPr lang="cs-CZ" dirty="0"/>
              <a:t>zajištění účelu a průběhu 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0047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6357DE-F1E7-4667-B79B-52AA8EEC97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E85AB2-43EB-4ED9-B81D-97873A61B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I.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09AE8B-22FB-4DAE-9F1C-ACE991635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4007" indent="0">
              <a:buNone/>
            </a:pPr>
            <a:r>
              <a:rPr lang="cs-CZ" dirty="0"/>
              <a:t>Dne 25. 5. 2018 zaslal žadatel Kamil Dostupný e-mail, jehož obsahem byla žádost o zahájení řízení. Dne 5. 6. 2018 se dostavil osobně zjistit, proč dosud neobdržel od správního orgánu žádné vyjádření.</a:t>
            </a:r>
          </a:p>
          <a:p>
            <a:endParaRPr lang="cs-CZ" dirty="0"/>
          </a:p>
          <a:p>
            <a:pPr marL="54007" indent="0">
              <a:buNone/>
            </a:pPr>
            <a:r>
              <a:rPr lang="cs-CZ" dirty="0"/>
              <a:t>a) Byl postup žadatele a správního orgánu v pořádku? Co bylo jejich povinností?</a:t>
            </a:r>
          </a:p>
          <a:p>
            <a:pPr marL="54007" indent="0">
              <a:buNone/>
            </a:pPr>
            <a:r>
              <a:rPr lang="cs-CZ" dirty="0"/>
              <a:t>b) Změnila by se nějak situace, kdyby se žadatel osobně dostavil dne 30. 5. 2018 a předložil by správnímu orgánu vytištěný a vlastnoručně podepsaný e-mail?</a:t>
            </a:r>
          </a:p>
          <a:p>
            <a:pPr marL="54007" indent="0">
              <a:buNone/>
            </a:pPr>
            <a:r>
              <a:rPr lang="cs-CZ" dirty="0"/>
              <a:t>c) Je podle vašeho názoru možné učinit podání vůči správnímu orgánu do jeho datové schránky? Pokud ano, kdy je takový dokument doručen?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2618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8060" y="1084022"/>
            <a:ext cx="8066300" cy="338741"/>
          </a:xfrm>
        </p:spPr>
        <p:txBody>
          <a:bodyPr/>
          <a:lstStyle/>
          <a:p>
            <a:pPr algn="just"/>
            <a:r>
              <a:rPr lang="cs-CZ" dirty="0"/>
              <a:t>Stanovte, kdy (případně zda vůbec) bude v následujících situacích zahájeno správní řízení: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9757" y="2342631"/>
            <a:ext cx="8066300" cy="3105538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dirty="0"/>
              <a:t>a) Pan Slušný podal dne 10. 1. 2018 podnět na zahájení přestupkového řízení z důvodu rušení nočního klidu panem Hlučným. Úřad městské části </a:t>
            </a:r>
            <a:r>
              <a:rPr lang="cs-CZ" dirty="0" err="1"/>
              <a:t>Brno</a:t>
            </a:r>
            <a:r>
              <a:rPr lang="cs-CZ" dirty="0"/>
              <a:t>-Bystrc dne 12. 1. 2018 vydal oznámení o zahájení přestupkového řízení a doručil jej panu Hlučnému dne 15. 1. 2018.</a:t>
            </a:r>
          </a:p>
          <a:p>
            <a:pPr algn="just">
              <a:buNone/>
            </a:pPr>
            <a:r>
              <a:rPr lang="cs-CZ" dirty="0"/>
              <a:t>b) Paní Nová podala dne 7. 5. 2018 žádost o zahájení stavebního řízení, a to zasláním do datové schránky příslušného stavebního úřadu. Úřednice se do datové schránky přihlásila dne 9. 5. 2018, přičemž ještě tentýž den poslala paní Nové oznámení o zahájení stavebního řízení.</a:t>
            </a:r>
          </a:p>
          <a:p>
            <a:pPr algn="just"/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law-cz-4-3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46</TotalTime>
  <Words>702</Words>
  <Application>Microsoft Office PowerPoint</Application>
  <PresentationFormat>Vlastní</PresentationFormat>
  <Paragraphs>94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prezentace-law-cz-4-3</vt:lpstr>
      <vt:lpstr>MP701Z Správní právo procesní - seminář</vt:lpstr>
      <vt:lpstr>Opakování</vt:lpstr>
      <vt:lpstr>Prezentace aplikace PowerPoint</vt:lpstr>
      <vt:lpstr>Postup před zahájením řízení</vt:lpstr>
      <vt:lpstr>Podnět</vt:lpstr>
      <vt:lpstr>Žádost</vt:lpstr>
      <vt:lpstr>Podklady pro vydání rozhodnutí</vt:lpstr>
      <vt:lpstr>Příklad I. </vt:lpstr>
      <vt:lpstr>Stanovte, kdy (případně zda vůbec) bude v následujících situacích zahájeno správní řízení: </vt:lpstr>
      <vt:lpstr>Správní rozhodnutí </vt:lpstr>
      <vt:lpstr>Správní řízení a rozhodnutí</vt:lpstr>
      <vt:lpstr>Správní rozhodnutí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Lukáš</dc:creator>
  <cp:lastModifiedBy>Adéla Jelínková</cp:lastModifiedBy>
  <cp:revision>39</cp:revision>
  <cp:lastPrinted>1601-01-01T00:00:00Z</cp:lastPrinted>
  <dcterms:created xsi:type="dcterms:W3CDTF">2020-03-20T08:00:47Z</dcterms:created>
  <dcterms:modified xsi:type="dcterms:W3CDTF">2021-10-17T11:58:45Z</dcterms:modified>
</cp:coreProperties>
</file>