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2" r:id="rId2"/>
    <p:sldId id="295" r:id="rId3"/>
    <p:sldId id="298" r:id="rId4"/>
    <p:sldId id="303" r:id="rId5"/>
    <p:sldId id="304" r:id="rId6"/>
    <p:sldId id="312" r:id="rId7"/>
    <p:sldId id="313" r:id="rId8"/>
    <p:sldId id="307" r:id="rId9"/>
    <p:sldId id="310" r:id="rId10"/>
    <p:sldId id="311" r:id="rId11"/>
    <p:sldId id="296" r:id="rId12"/>
    <p:sldId id="299" r:id="rId13"/>
    <p:sldId id="300"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199" autoAdjust="0"/>
    <p:restoredTop sz="93883" autoAdjust="0"/>
  </p:normalViewPr>
  <p:slideViewPr>
    <p:cSldViewPr snapToGrid="0">
      <p:cViewPr varScale="1">
        <p:scale>
          <a:sx n="67" d="100"/>
          <a:sy n="67" d="100"/>
        </p:scale>
        <p:origin x="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BAF84-FE69-4B04-B651-6BBD9F1007D5}" type="datetimeFigureOut">
              <a:rPr lang="cs-CZ" smtClean="0"/>
              <a:t>30.10.2021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2</a:t>
            </a:fld>
            <a:endParaRPr lang="cs-CZ"/>
          </a:p>
        </p:txBody>
      </p:sp>
    </p:spTree>
    <p:extLst>
      <p:ext uri="{BB962C8B-B14F-4D97-AF65-F5344CB8AC3E}">
        <p14:creationId xmlns:p14="http://schemas.microsoft.com/office/powerpoint/2010/main" val="3562194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11</a:t>
            </a:fld>
            <a:endParaRPr lang="cs-CZ"/>
          </a:p>
        </p:txBody>
      </p:sp>
    </p:spTree>
    <p:extLst>
      <p:ext uri="{BB962C8B-B14F-4D97-AF65-F5344CB8AC3E}">
        <p14:creationId xmlns:p14="http://schemas.microsoft.com/office/powerpoint/2010/main" val="350351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12</a:t>
            </a:fld>
            <a:endParaRPr lang="cs-CZ"/>
          </a:p>
        </p:txBody>
      </p:sp>
    </p:spTree>
    <p:extLst>
      <p:ext uri="{BB962C8B-B14F-4D97-AF65-F5344CB8AC3E}">
        <p14:creationId xmlns:p14="http://schemas.microsoft.com/office/powerpoint/2010/main" val="2777534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3</a:t>
            </a:fld>
            <a:endParaRPr lang="cs-CZ"/>
          </a:p>
        </p:txBody>
      </p:sp>
    </p:spTree>
    <p:extLst>
      <p:ext uri="{BB962C8B-B14F-4D97-AF65-F5344CB8AC3E}">
        <p14:creationId xmlns:p14="http://schemas.microsoft.com/office/powerpoint/2010/main" val="3824333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4</a:t>
            </a:fld>
            <a:endParaRPr lang="cs-CZ"/>
          </a:p>
        </p:txBody>
      </p:sp>
    </p:spTree>
    <p:extLst>
      <p:ext uri="{BB962C8B-B14F-4D97-AF65-F5344CB8AC3E}">
        <p14:creationId xmlns:p14="http://schemas.microsoft.com/office/powerpoint/2010/main" val="2746755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5</a:t>
            </a:fld>
            <a:endParaRPr lang="cs-CZ"/>
          </a:p>
        </p:txBody>
      </p:sp>
    </p:spTree>
    <p:extLst>
      <p:ext uri="{BB962C8B-B14F-4D97-AF65-F5344CB8AC3E}">
        <p14:creationId xmlns:p14="http://schemas.microsoft.com/office/powerpoint/2010/main" val="3990482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6</a:t>
            </a:fld>
            <a:endParaRPr lang="cs-CZ"/>
          </a:p>
        </p:txBody>
      </p:sp>
    </p:spTree>
    <p:extLst>
      <p:ext uri="{BB962C8B-B14F-4D97-AF65-F5344CB8AC3E}">
        <p14:creationId xmlns:p14="http://schemas.microsoft.com/office/powerpoint/2010/main" val="1902079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7</a:t>
            </a:fld>
            <a:endParaRPr lang="cs-CZ"/>
          </a:p>
        </p:txBody>
      </p:sp>
    </p:spTree>
    <p:extLst>
      <p:ext uri="{BB962C8B-B14F-4D97-AF65-F5344CB8AC3E}">
        <p14:creationId xmlns:p14="http://schemas.microsoft.com/office/powerpoint/2010/main" val="943975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u="none" strike="noStrike" kern="1200" baseline="0" dirty="0">
              <a:solidFill>
                <a:schemeClr val="tx1"/>
              </a:solidFill>
              <a:latin typeface="+mn-lt"/>
              <a:ea typeface="+mn-ea"/>
              <a:cs typeface="+mn-cs"/>
            </a:endParaRPr>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8</a:t>
            </a:fld>
            <a:endParaRPr lang="cs-CZ"/>
          </a:p>
        </p:txBody>
      </p:sp>
    </p:spTree>
    <p:extLst>
      <p:ext uri="{BB962C8B-B14F-4D97-AF65-F5344CB8AC3E}">
        <p14:creationId xmlns:p14="http://schemas.microsoft.com/office/powerpoint/2010/main" val="2436390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9</a:t>
            </a:fld>
            <a:endParaRPr lang="cs-CZ"/>
          </a:p>
        </p:txBody>
      </p:sp>
    </p:spTree>
    <p:extLst>
      <p:ext uri="{BB962C8B-B14F-4D97-AF65-F5344CB8AC3E}">
        <p14:creationId xmlns:p14="http://schemas.microsoft.com/office/powerpoint/2010/main" val="224601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10</a:t>
            </a:fld>
            <a:endParaRPr lang="cs-CZ"/>
          </a:p>
        </p:txBody>
      </p:sp>
    </p:spTree>
    <p:extLst>
      <p:ext uri="{BB962C8B-B14F-4D97-AF65-F5344CB8AC3E}">
        <p14:creationId xmlns:p14="http://schemas.microsoft.com/office/powerpoint/2010/main" val="335067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30.10.2021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30.10.2021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30.10.2021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30.10.2021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30.10.2021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30.10.2021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30.10.2021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a:br>
            <a:r>
              <a:rPr lang="cs-CZ" b="1"/>
              <a:t>5. </a:t>
            </a:r>
            <a:r>
              <a:rPr lang="cs-CZ" b="1" dirty="0"/>
              <a:t>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E9FC5-524C-4E26-9869-BC8338925B22}"/>
              </a:ext>
            </a:extLst>
          </p:cNvPr>
          <p:cNvSpPr>
            <a:spLocks noGrp="1"/>
          </p:cNvSpPr>
          <p:nvPr>
            <p:ph type="title"/>
          </p:nvPr>
        </p:nvSpPr>
        <p:spPr/>
        <p:txBody>
          <a:bodyPr/>
          <a:lstStyle/>
          <a:p>
            <a:r>
              <a:rPr lang="cs-CZ" dirty="0"/>
              <a:t>Nicotnost rozhodnutí</a:t>
            </a:r>
          </a:p>
        </p:txBody>
      </p:sp>
      <p:sp>
        <p:nvSpPr>
          <p:cNvPr id="3" name="Zástupný symbol pro obsah 2">
            <a:extLst>
              <a:ext uri="{FF2B5EF4-FFF2-40B4-BE49-F238E27FC236}">
                <a16:creationId xmlns:a16="http://schemas.microsoft.com/office/drawing/2014/main" id="{167241AF-3FD2-417F-8B48-E5DAD9873414}"/>
              </a:ext>
            </a:extLst>
          </p:cNvPr>
          <p:cNvSpPr>
            <a:spLocks noGrp="1"/>
          </p:cNvSpPr>
          <p:nvPr>
            <p:ph idx="1"/>
          </p:nvPr>
        </p:nvSpPr>
        <p:spPr/>
        <p:txBody>
          <a:bodyPr/>
          <a:lstStyle/>
          <a:p>
            <a:r>
              <a:rPr lang="cs-CZ" dirty="0"/>
              <a:t>§ 77</a:t>
            </a:r>
          </a:p>
          <a:p>
            <a:pPr marL="0" indent="0">
              <a:buNone/>
            </a:pPr>
            <a:endParaRPr lang="cs-CZ" dirty="0"/>
          </a:p>
          <a:p>
            <a:pPr marL="0" indent="0">
              <a:buNone/>
            </a:pPr>
            <a:r>
              <a:rPr lang="cs-CZ" dirty="0"/>
              <a:t>zřejmé písemné nesprávnosti    nesprávnost/</a:t>
            </a:r>
            <a:r>
              <a:rPr lang="cs-CZ" dirty="0" err="1"/>
              <a:t>nezákonnnost</a:t>
            </a:r>
            <a:r>
              <a:rPr lang="cs-CZ" dirty="0"/>
              <a:t>    </a:t>
            </a:r>
            <a:r>
              <a:rPr lang="cs-CZ" b="1" dirty="0"/>
              <a:t>nicotnost</a:t>
            </a:r>
          </a:p>
          <a:p>
            <a:pPr marL="0" indent="0">
              <a:buNone/>
            </a:pPr>
            <a:endParaRPr lang="cs-CZ" b="1" dirty="0"/>
          </a:p>
          <a:p>
            <a:pPr marL="0" indent="0">
              <a:buNone/>
            </a:pPr>
            <a:r>
              <a:rPr lang="cs-CZ" dirty="0"/>
              <a:t>nejde kvantitu, ale kvalitu vad</a:t>
            </a:r>
          </a:p>
          <a:p>
            <a:pPr marL="0" indent="0">
              <a:buNone/>
            </a:pPr>
            <a:endParaRPr lang="cs-CZ" dirty="0"/>
          </a:p>
          <a:p>
            <a:pPr marL="0" indent="0">
              <a:buNone/>
            </a:pPr>
            <a:r>
              <a:rPr lang="cs-CZ" dirty="0"/>
              <a:t>prohlašování nicotnosti</a:t>
            </a:r>
          </a:p>
          <a:p>
            <a:pPr marL="0" indent="0">
              <a:buNone/>
            </a:pPr>
            <a:endParaRPr lang="cs-CZ" b="1" dirty="0"/>
          </a:p>
          <a:p>
            <a:pPr marL="0" indent="0">
              <a:buNone/>
            </a:pPr>
            <a:endParaRPr lang="cs-CZ" b="1" dirty="0"/>
          </a:p>
        </p:txBody>
      </p:sp>
      <p:cxnSp>
        <p:nvCxnSpPr>
          <p:cNvPr id="8" name="Přímá spojnice se šipkou 7">
            <a:extLst>
              <a:ext uri="{FF2B5EF4-FFF2-40B4-BE49-F238E27FC236}">
                <a16:creationId xmlns:a16="http://schemas.microsoft.com/office/drawing/2014/main" id="{771C729B-478C-4CAC-8B23-6E47D8EA75FF}"/>
              </a:ext>
            </a:extLst>
          </p:cNvPr>
          <p:cNvCxnSpPr>
            <a:cxnSpLocks/>
          </p:cNvCxnSpPr>
          <p:nvPr/>
        </p:nvCxnSpPr>
        <p:spPr>
          <a:xfrm>
            <a:off x="5164880" y="3081036"/>
            <a:ext cx="2820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4326F31B-9D12-433D-985E-4CB38760B963}"/>
              </a:ext>
            </a:extLst>
          </p:cNvPr>
          <p:cNvCxnSpPr>
            <a:cxnSpLocks/>
          </p:cNvCxnSpPr>
          <p:nvPr/>
        </p:nvCxnSpPr>
        <p:spPr>
          <a:xfrm>
            <a:off x="9403144" y="3081036"/>
            <a:ext cx="2820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70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1325"/>
            <a:ext cx="10515600" cy="1325563"/>
          </a:xfrm>
        </p:spPr>
        <p:txBody>
          <a:bodyPr/>
          <a:lstStyle/>
          <a:p>
            <a:r>
              <a:rPr lang="cs-CZ" dirty="0"/>
              <a:t>Přezkumné prostředky podle </a:t>
            </a:r>
            <a:r>
              <a:rPr lang="cs-CZ" dirty="0" err="1"/>
              <a:t>SpŘ</a:t>
            </a:r>
            <a:endParaRPr lang="cs-CZ" dirty="0"/>
          </a:p>
        </p:txBody>
      </p:sp>
      <p:sp>
        <p:nvSpPr>
          <p:cNvPr id="3" name="Zástupný symbol pro obsah 2"/>
          <p:cNvSpPr>
            <a:spLocks noGrp="1"/>
          </p:cNvSpPr>
          <p:nvPr>
            <p:ph idx="1"/>
          </p:nvPr>
        </p:nvSpPr>
        <p:spPr>
          <a:xfrm>
            <a:off x="838200" y="829031"/>
            <a:ext cx="10515600" cy="5520398"/>
          </a:xfrm>
        </p:spPr>
        <p:txBody>
          <a:bodyPr>
            <a:normAutofit/>
          </a:bodyPr>
          <a:lstStyle/>
          <a:p>
            <a:pPr algn="just"/>
            <a:r>
              <a:rPr lang="cs-CZ" sz="2400" dirty="0"/>
              <a:t>Zjednání nápravy vydaných rozhodnutí pro případ, že jsou stižena takovými vadami, pro které je nutné správní rozhodnutí zrušit nebo změnit</a:t>
            </a:r>
          </a:p>
          <a:p>
            <a:pPr algn="just"/>
            <a:endParaRPr lang="cs-CZ" dirty="0"/>
          </a:p>
        </p:txBody>
      </p:sp>
      <p:graphicFrame>
        <p:nvGraphicFramePr>
          <p:cNvPr id="12" name="Tabulka 11"/>
          <p:cNvGraphicFramePr>
            <a:graphicFrameLocks noGrp="1"/>
          </p:cNvGraphicFramePr>
          <p:nvPr>
            <p:extLst>
              <p:ext uri="{D42A27DB-BD31-4B8C-83A1-F6EECF244321}">
                <p14:modId xmlns:p14="http://schemas.microsoft.com/office/powerpoint/2010/main" val="3076672538"/>
              </p:ext>
            </p:extLst>
          </p:nvPr>
        </p:nvGraphicFramePr>
        <p:xfrm>
          <a:off x="2509019" y="1682889"/>
          <a:ext cx="7404414" cy="3145535"/>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1865831633"/>
                    </a:ext>
                  </a:extLst>
                </a:gridCol>
                <a:gridCol w="3702207">
                  <a:extLst>
                    <a:ext uri="{9D8B030D-6E8A-4147-A177-3AD203B41FA5}">
                      <a16:colId xmlns:a16="http://schemas.microsoft.com/office/drawing/2014/main" val="2981052285"/>
                    </a:ext>
                  </a:extLst>
                </a:gridCol>
              </a:tblGrid>
              <a:tr h="606627">
                <a:tc gridSpan="2">
                  <a:txBody>
                    <a:bodyPr/>
                    <a:lstStyle/>
                    <a:p>
                      <a:pPr algn="ctr">
                        <a:lnSpc>
                          <a:spcPct val="107000"/>
                        </a:lnSpc>
                        <a:spcAft>
                          <a:spcPts val="0"/>
                        </a:spcAft>
                      </a:pPr>
                      <a:r>
                        <a:rPr lang="cs-CZ" sz="1800" b="1" dirty="0">
                          <a:effectLst/>
                        </a:rPr>
                        <a:t>Přezkumné prostředky podle </a:t>
                      </a:r>
                      <a:r>
                        <a:rPr lang="cs-CZ" sz="1800" b="1" dirty="0" err="1">
                          <a:effectLst/>
                        </a:rPr>
                        <a:t>SpŘ</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532983103"/>
                  </a:ext>
                </a:extLst>
              </a:tr>
              <a:tr h="687860">
                <a:tc>
                  <a:txBody>
                    <a:bodyPr/>
                    <a:lstStyle/>
                    <a:p>
                      <a:pPr>
                        <a:lnSpc>
                          <a:spcPct val="107000"/>
                        </a:lnSpc>
                        <a:spcAft>
                          <a:spcPts val="0"/>
                        </a:spcAft>
                      </a:pPr>
                      <a:r>
                        <a:rPr lang="cs-CZ" sz="2000" b="1" u="sng" dirty="0">
                          <a:effectLst/>
                        </a:rPr>
                        <a:t>Opravné prostředky </a:t>
                      </a:r>
                      <a:r>
                        <a:rPr lang="cs-CZ" sz="2000" b="1" dirty="0">
                          <a:effectLst/>
                        </a:rPr>
                        <a:t>– v dispozici adresáta</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b="1" u="sng" dirty="0">
                          <a:effectLst/>
                        </a:rPr>
                        <a:t>Dozorčí prostředky </a:t>
                      </a:r>
                      <a:r>
                        <a:rPr lang="cs-CZ" sz="2000" b="1" dirty="0">
                          <a:effectLst/>
                        </a:rPr>
                        <a:t>– z moci úřední</a:t>
                      </a:r>
                      <a:r>
                        <a:rPr lang="cs-CZ" sz="2000" b="1" baseline="0" dirty="0">
                          <a:effectLst/>
                        </a:rPr>
                        <a:t>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9254187"/>
                  </a:ext>
                </a:extLst>
              </a:tr>
              <a:tr h="606627">
                <a:tc>
                  <a:txBody>
                    <a:bodyPr/>
                    <a:lstStyle/>
                    <a:p>
                      <a:pPr>
                        <a:lnSpc>
                          <a:spcPct val="107000"/>
                        </a:lnSpc>
                        <a:spcAft>
                          <a:spcPts val="0"/>
                        </a:spcAft>
                      </a:pPr>
                      <a:r>
                        <a:rPr lang="cs-CZ" sz="2000">
                          <a:effectLst/>
                        </a:rPr>
                        <a:t>odvolání</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přezkumné řízení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37576"/>
                  </a:ext>
                </a:extLst>
              </a:tr>
              <a:tr h="606627">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9641448"/>
                  </a:ext>
                </a:extLst>
              </a:tr>
              <a:tr h="606627">
                <a:tc>
                  <a:txBody>
                    <a:bodyPr/>
                    <a:lstStyle/>
                    <a:p>
                      <a:pPr>
                        <a:lnSpc>
                          <a:spcPct val="107000"/>
                        </a:lnSpc>
                        <a:spcAft>
                          <a:spcPts val="0"/>
                        </a:spcAft>
                      </a:pPr>
                      <a:r>
                        <a:rPr lang="cs-CZ" sz="2000" dirty="0">
                          <a:effectLst/>
                        </a:rPr>
                        <a:t>obnova řízení zahájená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obnova řízení zahájená z moci úřední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3870373"/>
                  </a:ext>
                </a:extLst>
              </a:tr>
            </a:tbl>
          </a:graphicData>
        </a:graphic>
      </p:graphicFrame>
      <p:graphicFrame>
        <p:nvGraphicFramePr>
          <p:cNvPr id="13" name="Tabulka 12"/>
          <p:cNvGraphicFramePr>
            <a:graphicFrameLocks noGrp="1"/>
          </p:cNvGraphicFramePr>
          <p:nvPr>
            <p:extLst/>
          </p:nvPr>
        </p:nvGraphicFramePr>
        <p:xfrm>
          <a:off x="2509019" y="5076670"/>
          <a:ext cx="7404414" cy="1372196"/>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3269946463"/>
                    </a:ext>
                  </a:extLst>
                </a:gridCol>
                <a:gridCol w="3702207">
                  <a:extLst>
                    <a:ext uri="{9D8B030D-6E8A-4147-A177-3AD203B41FA5}">
                      <a16:colId xmlns:a16="http://schemas.microsoft.com/office/drawing/2014/main" val="3384636053"/>
                    </a:ext>
                  </a:extLst>
                </a:gridCol>
              </a:tblGrid>
              <a:tr h="343049">
                <a:tc gridSpan="2">
                  <a:txBody>
                    <a:bodyPr/>
                    <a:lstStyle/>
                    <a:p>
                      <a:pPr algn="ctr">
                        <a:lnSpc>
                          <a:spcPct val="107000"/>
                        </a:lnSpc>
                        <a:spcAft>
                          <a:spcPts val="0"/>
                        </a:spcAft>
                      </a:pPr>
                      <a:r>
                        <a:rPr lang="cs-CZ" sz="2000" b="1" dirty="0">
                          <a:effectLst/>
                        </a:rPr>
                        <a:t>Opravné prostředky</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868168489"/>
                  </a:ext>
                </a:extLst>
              </a:tr>
              <a:tr h="343049">
                <a:tc>
                  <a:txBody>
                    <a:bodyPr/>
                    <a:lstStyle/>
                    <a:p>
                      <a:pPr algn="ctr">
                        <a:lnSpc>
                          <a:spcPct val="107000"/>
                        </a:lnSpc>
                        <a:spcAft>
                          <a:spcPts val="0"/>
                        </a:spcAft>
                      </a:pPr>
                      <a:r>
                        <a:rPr lang="cs-CZ" sz="2000" b="1" dirty="0">
                          <a:effectLst/>
                        </a:rPr>
                        <a:t>Řádné – před právní mocí</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000" b="1" dirty="0">
                          <a:effectLst/>
                        </a:rPr>
                        <a:t>Mimořádné – po právní moci</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1838281"/>
                  </a:ext>
                </a:extLst>
              </a:tr>
              <a:tr h="343049">
                <a:tc>
                  <a:txBody>
                    <a:bodyPr/>
                    <a:lstStyle/>
                    <a:p>
                      <a:pPr>
                        <a:lnSpc>
                          <a:spcPct val="107000"/>
                        </a:lnSpc>
                        <a:spcAft>
                          <a:spcPts val="0"/>
                        </a:spcAft>
                      </a:pPr>
                      <a:r>
                        <a:rPr lang="cs-CZ" sz="2000" dirty="0">
                          <a:effectLst/>
                        </a:rPr>
                        <a:t>odvolání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obnova řízení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304618"/>
                  </a:ext>
                </a:extLst>
              </a:tr>
              <a:tr h="343049">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494570999"/>
                  </a:ext>
                </a:extLst>
              </a:tr>
            </a:tbl>
          </a:graphicData>
        </a:graphic>
      </p:graphicFrame>
    </p:spTree>
    <p:extLst>
      <p:ext uri="{BB962C8B-B14F-4D97-AF65-F5344CB8AC3E}">
        <p14:creationId xmlns:p14="http://schemas.microsoft.com/office/powerpoint/2010/main" val="1105918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048" y="-281646"/>
            <a:ext cx="10515600" cy="1325563"/>
          </a:xfrm>
        </p:spPr>
        <p:txBody>
          <a:bodyPr/>
          <a:lstStyle/>
          <a:p>
            <a:pPr algn="ctr"/>
            <a:r>
              <a:rPr lang="cs-CZ" b="1" dirty="0"/>
              <a:t>Nabytí právní moci</a:t>
            </a:r>
          </a:p>
        </p:txBody>
      </p:sp>
      <p:sp>
        <p:nvSpPr>
          <p:cNvPr id="4" name="Obdélník 3"/>
          <p:cNvSpPr/>
          <p:nvPr/>
        </p:nvSpPr>
        <p:spPr>
          <a:xfrm>
            <a:off x="420028" y="662087"/>
            <a:ext cx="11329639" cy="6115007"/>
          </a:xfrm>
          <a:prstGeom prst="rect">
            <a:avLst/>
          </a:prstGeom>
        </p:spPr>
        <p:txBody>
          <a:bodyPr wrap="square">
            <a:spAutoFit/>
          </a:bodyPr>
          <a:lstStyle/>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„marném“ uplynutí odvolací lhůty; je-li účastníků více, následující den po uplynutí poslední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nelze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den oznámením rozhodnutí účastníkovi; je-li jich více, oznámení poslednímu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bylo podané odvolání následně vzato zpět:</a:t>
            </a:r>
          </a:p>
          <a:p>
            <a:pPr marL="342900" lvl="0" indent="-342900">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zastavení řízení, tj. po dni zpětvzetí odvolání; je-li jich více, následující den po dni zpětvzetí posledního z odvolatelů.</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došlo po oznámení rozhodnutí ke vzdání se práva podat odvolání:</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v situaci, kdy je v řízení pouze jediný účastník, který se vzdal práva na podání odvolání, nabude rozhodnutí právní moci dnem, kdy se tento účastník vzdal práva na podání odvolání (závěr č. 69 ze zasedání poradního sboru ministra vnitra ke správnímu řádu ze dne 16. 6. 2008)</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práva podat odvolání, nabývá rozhodnutí právní moci dnem následujícím po dni, kdy tak učinil poslední z nich (§ 91/4 </a:t>
            </a:r>
            <a:r>
              <a:rPr lang="cs-CZ" sz="1900" dirty="0" err="1">
                <a:latin typeface="Calibri" panose="020F0502020204030204" pitchFamily="34" charset="0"/>
                <a:ea typeface="Calibri" panose="020F0502020204030204" pitchFamily="34" charset="0"/>
                <a:cs typeface="Times New Roman" panose="02020603050405020304" pitchFamily="18" charset="0"/>
              </a:rPr>
              <a:t>SpŘ</a:t>
            </a:r>
            <a:r>
              <a:rPr lang="cs-CZ" sz="19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ve stejný den? V intencích závěru č. 69 lze zvažovat, zda by ke stejnému dni neměla nastat právní moc i v případě, kdy se všichni účastníci řízení vzdají práva na podání odvolání ve stejný den</a:t>
            </a:r>
          </a:p>
        </p:txBody>
      </p:sp>
    </p:spTree>
    <p:extLst>
      <p:ext uri="{BB962C8B-B14F-4D97-AF65-F5344CB8AC3E}">
        <p14:creationId xmlns:p14="http://schemas.microsoft.com/office/powerpoint/2010/main" val="337663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2971578" y="0"/>
            <a:ext cx="4812072" cy="6858000"/>
          </a:xfrm>
          <a:prstGeom prst="rect">
            <a:avLst/>
          </a:prstGeom>
        </p:spPr>
      </p:pic>
    </p:spTree>
    <p:extLst>
      <p:ext uri="{BB962C8B-B14F-4D97-AF65-F5344CB8AC3E}">
        <p14:creationId xmlns:p14="http://schemas.microsoft.com/office/powerpoint/2010/main" val="3657655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a:xfrm>
            <a:off x="838200" y="1368425"/>
            <a:ext cx="10515600" cy="4748170"/>
          </a:xfrm>
        </p:spPr>
        <p:txBody>
          <a:bodyPr>
            <a:normAutofit fontScale="85000" lnSpcReduction="20000"/>
          </a:bodyPr>
          <a:lstStyle/>
          <a:p>
            <a:pPr marL="0" indent="0" algn="just">
              <a:buNone/>
            </a:pPr>
            <a:r>
              <a:rPr lang="cs-CZ" dirty="0"/>
              <a:t>V provozovně společnosti </a:t>
            </a:r>
            <a:r>
              <a:rPr lang="cs-CZ" dirty="0" err="1"/>
              <a:t>Amazing</a:t>
            </a:r>
            <a:r>
              <a:rPr lang="cs-CZ" dirty="0"/>
              <a:t> golf proběhla dne 1. 5. 2019 kontrola příslušným živnostenským úřadem, v jejímž rámci se zjistilo, že provozovna není trvale a zvenčí viditelně označena jménem a příjmením osoby odpovědné za činnost provozovny podle § 17 odst. 8 písm. a) živnostenského zákona a uvedené pochybení bylo zaznamenáno do protokolu. Na základě uvedeného bylo společnosti </a:t>
            </a:r>
            <a:r>
              <a:rPr lang="cs-CZ" dirty="0" err="1"/>
              <a:t>Amazing</a:t>
            </a:r>
            <a:r>
              <a:rPr lang="cs-CZ" dirty="0"/>
              <a:t> golf uloženo opatření k odstranění nedostatků zjištěných při kontrole, a to ve formě tzv. příkazu podle správního řádu.</a:t>
            </a:r>
          </a:p>
          <a:p>
            <a:pPr marL="0" indent="0">
              <a:buNone/>
            </a:pPr>
            <a:r>
              <a:rPr lang="cs-CZ" b="1" dirty="0"/>
              <a:t>1) Za jakých podmínek mohl být příkaz vydán?</a:t>
            </a:r>
          </a:p>
          <a:p>
            <a:pPr marL="0" indent="0">
              <a:buNone/>
            </a:pPr>
            <a:r>
              <a:rPr lang="cs-CZ" b="1" dirty="0"/>
              <a:t>2) Je vadou řízení, že správní orgán před vydáním příkazu nezaslal panu oznámení o zahájení řízení?</a:t>
            </a:r>
          </a:p>
          <a:p>
            <a:pPr marL="0" indent="0">
              <a:buNone/>
            </a:pPr>
            <a:r>
              <a:rPr lang="cs-CZ" b="1" dirty="0"/>
              <a:t>3) Může v daném případě nastat tzv. fikce doručení zaslaného příkazu?</a:t>
            </a:r>
          </a:p>
          <a:p>
            <a:pPr marL="0" indent="0">
              <a:buNone/>
            </a:pPr>
            <a:r>
              <a:rPr lang="cs-CZ" b="1" dirty="0"/>
              <a:t>4) Může proti příkazu podat opravný prostředek? Jaký? Jaký by mě být jeho obsah? Co se stane, pokud je podán včas a pokud ne?</a:t>
            </a:r>
          </a:p>
          <a:p>
            <a:pPr marL="0" indent="0">
              <a:buNone/>
            </a:pPr>
            <a:r>
              <a:rPr lang="cs-CZ" b="1" dirty="0"/>
              <a:t>5) Formulujte výrokovou část příkazu (+ záhlaví), kterým má být uložena povinnost.</a:t>
            </a:r>
          </a:p>
          <a:p>
            <a:pPr marL="0" indent="0">
              <a:buNone/>
            </a:pPr>
            <a:endParaRPr lang="cs-CZ" b="1" dirty="0"/>
          </a:p>
        </p:txBody>
      </p:sp>
    </p:spTree>
    <p:extLst>
      <p:ext uri="{BB962C8B-B14F-4D97-AF65-F5344CB8AC3E}">
        <p14:creationId xmlns:p14="http://schemas.microsoft.com/office/powerpoint/2010/main" val="10067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1040" y="-290195"/>
            <a:ext cx="10515600" cy="1325563"/>
          </a:xfrm>
        </p:spPr>
        <p:txBody>
          <a:bodyPr/>
          <a:lstStyle/>
          <a:p>
            <a:pPr algn="ctr"/>
            <a:r>
              <a:rPr lang="cs-CZ" dirty="0"/>
              <a:t>Příkaz</a:t>
            </a:r>
          </a:p>
        </p:txBody>
      </p:sp>
      <p:sp>
        <p:nvSpPr>
          <p:cNvPr id="3" name="Zástupný symbol pro obsah 2"/>
          <p:cNvSpPr>
            <a:spLocks noGrp="1"/>
          </p:cNvSpPr>
          <p:nvPr>
            <p:ph idx="1"/>
          </p:nvPr>
        </p:nvSpPr>
        <p:spPr>
          <a:xfrm>
            <a:off x="487680" y="652144"/>
            <a:ext cx="11186160" cy="6068695"/>
          </a:xfrm>
        </p:spPr>
        <p:txBody>
          <a:bodyPr>
            <a:normAutofit fontScale="62500" lnSpcReduction="20000"/>
          </a:bodyPr>
          <a:lstStyle/>
          <a:p>
            <a:pPr marL="0" indent="0">
              <a:buNone/>
            </a:pPr>
            <a:r>
              <a:rPr lang="cs-CZ" dirty="0"/>
              <a:t>Městská část Praha 1, Úřad městské části, Odbor živnostenský (dále jen „živnostenský úřad“), jako orgán státní správy příslušný podle § 2 odst. 1 zákona č. 570/1991 Sb., o živnostenských úřadech, ve věci nedostatku zjištěného kontrolou provedenou dne 1. 5. 2019,</a:t>
            </a:r>
          </a:p>
          <a:p>
            <a:pPr marL="0" indent="0">
              <a:buNone/>
            </a:pPr>
            <a:endParaRPr lang="cs-CZ" dirty="0"/>
          </a:p>
          <a:p>
            <a:pPr marL="0" indent="0" algn="ctr">
              <a:buNone/>
            </a:pPr>
            <a:r>
              <a:rPr lang="cs-CZ" b="1" dirty="0"/>
              <a:t>Ukládá</a:t>
            </a:r>
          </a:p>
          <a:p>
            <a:pPr marL="0" indent="0">
              <a:buNone/>
            </a:pPr>
            <a:endParaRPr lang="cs-CZ" dirty="0"/>
          </a:p>
          <a:p>
            <a:pPr marL="0" indent="0">
              <a:buNone/>
            </a:pPr>
            <a:r>
              <a:rPr lang="cs-CZ" dirty="0"/>
              <a:t>Účastníku řízení: </a:t>
            </a:r>
            <a:r>
              <a:rPr lang="cs-CZ" dirty="0" err="1"/>
              <a:t>Amazing</a:t>
            </a:r>
            <a:r>
              <a:rPr lang="cs-CZ" dirty="0"/>
              <a:t> Golf, a. s., IČ 25146394, sídlem Na Balkáně 2074/68, 130 00 Praha - Žižkov </a:t>
            </a:r>
          </a:p>
          <a:p>
            <a:pPr marL="0" indent="0">
              <a:buNone/>
            </a:pPr>
            <a:endParaRPr lang="cs-CZ" dirty="0"/>
          </a:p>
          <a:p>
            <a:pPr marL="0" indent="0">
              <a:buNone/>
            </a:pPr>
            <a:r>
              <a:rPr lang="cs-CZ" dirty="0"/>
              <a:t>Podle § 60 odst. 1 zákona č. 455/1991 Sb. o živnostenském podnikání, opatření k odstranění zjištěných nedostatků a nápravě spočívající:</a:t>
            </a:r>
          </a:p>
          <a:p>
            <a:pPr marL="0" indent="0">
              <a:buNone/>
            </a:pPr>
            <a:endParaRPr lang="cs-CZ" dirty="0"/>
          </a:p>
          <a:p>
            <a:pPr marL="0" indent="0">
              <a:buNone/>
            </a:pPr>
            <a:r>
              <a:rPr lang="cs-CZ" b="1" u="sng" dirty="0"/>
              <a:t>ve viditelném </a:t>
            </a:r>
            <a:r>
              <a:rPr lang="cs-CZ" b="1" u="sng" dirty="0" err="1"/>
              <a:t>oznčení</a:t>
            </a:r>
            <a:r>
              <a:rPr lang="cs-CZ" b="1" u="sng" dirty="0"/>
              <a:t> provozovny zvenčí jménem a příjmením osoby odpovědné za činnost provozovny</a:t>
            </a:r>
          </a:p>
          <a:p>
            <a:pPr marL="0" indent="0">
              <a:buNone/>
            </a:pPr>
            <a:endParaRPr lang="cs-CZ" u="sng" dirty="0"/>
          </a:p>
          <a:p>
            <a:pPr marL="0" indent="0">
              <a:buNone/>
            </a:pPr>
            <a:r>
              <a:rPr lang="cs-CZ" dirty="0"/>
              <a:t>Podle §  68 odst. 2 správního řádu , je lhůta pro splnění opatření k nápravě stanovena nejpozději do 15. 6. 2019.</a:t>
            </a:r>
          </a:p>
          <a:p>
            <a:pPr marL="0" indent="0">
              <a:buNone/>
            </a:pPr>
            <a:endParaRPr lang="cs-CZ" dirty="0"/>
          </a:p>
          <a:p>
            <a:pPr marL="0" indent="0">
              <a:buNone/>
            </a:pPr>
            <a:r>
              <a:rPr lang="cs-CZ" dirty="0"/>
              <a:t>Dále:</a:t>
            </a:r>
          </a:p>
          <a:p>
            <a:pPr marL="0" indent="0">
              <a:buNone/>
            </a:pPr>
            <a:endParaRPr lang="cs-CZ" dirty="0"/>
          </a:p>
          <a:p>
            <a:pPr marL="0" indent="0">
              <a:buNone/>
            </a:pPr>
            <a:r>
              <a:rPr lang="cs-CZ" dirty="0"/>
              <a:t>Podle § 79 odst. 2 a 5 správního řádu a v souladu s § 6 odst. 1 vyhlášky č. 520/2005 Sb.</a:t>
            </a:r>
          </a:p>
          <a:p>
            <a:pPr marL="0" indent="0">
              <a:buNone/>
            </a:pPr>
            <a:r>
              <a:rPr lang="cs-CZ" b="1" dirty="0"/>
              <a:t>ukládá živnostenský úřad účastníku povinnost nahradit náklady řízení paušální částkou ve výši 1000,- Kč</a:t>
            </a:r>
            <a:r>
              <a:rPr lang="cs-CZ" dirty="0"/>
              <a:t>, která je splatná do 15 dnů ode dne nabytí právní moci tohoto rozhodnutí na účet č. 123-22332/0100</a:t>
            </a:r>
          </a:p>
        </p:txBody>
      </p:sp>
    </p:spTree>
    <p:extLst>
      <p:ext uri="{BB962C8B-B14F-4D97-AF65-F5344CB8AC3E}">
        <p14:creationId xmlns:p14="http://schemas.microsoft.com/office/powerpoint/2010/main" val="316439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193BA-FD25-4E0F-9DF1-B6A94BE256D6}"/>
              </a:ext>
            </a:extLst>
          </p:cNvPr>
          <p:cNvSpPr>
            <a:spLocks noGrp="1"/>
          </p:cNvSpPr>
          <p:nvPr>
            <p:ph type="title"/>
          </p:nvPr>
        </p:nvSpPr>
        <p:spPr>
          <a:xfrm>
            <a:off x="838200" y="201496"/>
            <a:ext cx="10515600" cy="462647"/>
          </a:xfrm>
        </p:spPr>
        <p:txBody>
          <a:bodyPr>
            <a:normAutofit fontScale="90000"/>
          </a:bodyPr>
          <a:lstStyle/>
          <a:p>
            <a:r>
              <a:rPr lang="cs-CZ" dirty="0"/>
              <a:t>Náklady řízení § 79</a:t>
            </a:r>
          </a:p>
        </p:txBody>
      </p:sp>
      <p:sp>
        <p:nvSpPr>
          <p:cNvPr id="3" name="Zástupný symbol pro obsah 2">
            <a:extLst>
              <a:ext uri="{FF2B5EF4-FFF2-40B4-BE49-F238E27FC236}">
                <a16:creationId xmlns:a16="http://schemas.microsoft.com/office/drawing/2014/main" id="{781136A7-5FDB-4D07-B1C8-46FA3692590B}"/>
              </a:ext>
            </a:extLst>
          </p:cNvPr>
          <p:cNvSpPr>
            <a:spLocks noGrp="1"/>
          </p:cNvSpPr>
          <p:nvPr>
            <p:ph idx="1"/>
          </p:nvPr>
        </p:nvSpPr>
        <p:spPr>
          <a:xfrm>
            <a:off x="838200" y="726390"/>
            <a:ext cx="10894996" cy="5930114"/>
          </a:xfrm>
        </p:spPr>
        <p:txBody>
          <a:bodyPr>
            <a:normAutofit/>
          </a:bodyPr>
          <a:lstStyle/>
          <a:p>
            <a:pPr marL="0" indent="0" algn="just">
              <a:buNone/>
            </a:pPr>
            <a:r>
              <a:rPr lang="cs-CZ" b="1" dirty="0"/>
              <a:t>Náklady</a:t>
            </a:r>
            <a:r>
              <a:rPr lang="cs-CZ" dirty="0"/>
              <a:t> - zejména hotové výdaje účastníků a jejich zástupců, včetně správního poplatku, ušlý výdělek účastníků a jejich zákonných zástupců, náklady důkazů, </a:t>
            </a:r>
            <a:r>
              <a:rPr lang="cs-CZ" dirty="0" err="1"/>
              <a:t>tlumočné</a:t>
            </a:r>
            <a:r>
              <a:rPr lang="cs-CZ" dirty="0"/>
              <a:t> a odměna za zastupování.</a:t>
            </a:r>
          </a:p>
          <a:p>
            <a:pPr marL="0" indent="0" algn="just">
              <a:buNone/>
            </a:pPr>
            <a:endParaRPr lang="cs-CZ" dirty="0"/>
          </a:p>
          <a:p>
            <a:pPr marL="0" indent="0" algn="just">
              <a:buNone/>
            </a:pPr>
            <a:r>
              <a:rPr lang="cs-CZ" b="1" dirty="0"/>
              <a:t>Obecné pravidlo </a:t>
            </a:r>
            <a:r>
              <a:rPr lang="cs-CZ" dirty="0"/>
              <a:t>– správní(/dotčený) orgán a účastník nesou své náklady sami + specifická úprava náhrady nákladů vzniklých ve sporném řízení</a:t>
            </a:r>
          </a:p>
          <a:p>
            <a:pPr marL="0" indent="0" algn="just">
              <a:buNone/>
            </a:pPr>
            <a:endParaRPr lang="cs-CZ" dirty="0"/>
          </a:p>
          <a:p>
            <a:pPr marL="0" indent="0" algn="just">
              <a:buNone/>
            </a:pPr>
            <a:r>
              <a:rPr lang="cs-CZ" b="1" dirty="0"/>
              <a:t>Paušální částka - </a:t>
            </a:r>
            <a:r>
              <a:rPr lang="cs-CZ" dirty="0"/>
              <a:t>zvláštní povinnost nahradit náklady řízení paušální částkou účastníkovi, který řízení vyvolal porušením své právní povinnosti (x zastaveno z důvodu neprokázání porušení povinnosti)</a:t>
            </a:r>
          </a:p>
          <a:p>
            <a:pPr marL="0" indent="0" algn="just">
              <a:buNone/>
            </a:pPr>
            <a:endParaRPr lang="cs-CZ" dirty="0"/>
          </a:p>
          <a:p>
            <a:pPr marL="0" indent="0" algn="just">
              <a:buNone/>
            </a:pPr>
            <a:r>
              <a:rPr lang="cs-CZ" i="1" dirty="0"/>
              <a:t>vyhláška č. 520/2005 Sb. – 1000 Kč + případné zvýšení </a:t>
            </a:r>
            <a:endParaRPr lang="cs-CZ" b="1" i="1" dirty="0"/>
          </a:p>
          <a:p>
            <a:pPr marL="0" indent="0" algn="just">
              <a:buNone/>
            </a:pPr>
            <a:endParaRPr lang="cs-CZ" b="1" dirty="0"/>
          </a:p>
        </p:txBody>
      </p:sp>
    </p:spTree>
    <p:extLst>
      <p:ext uri="{BB962C8B-B14F-4D97-AF65-F5344CB8AC3E}">
        <p14:creationId xmlns:p14="http://schemas.microsoft.com/office/powerpoint/2010/main" val="206983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16060-BBD7-4A01-8C25-4FA86203F1FA}"/>
              </a:ext>
            </a:extLst>
          </p:cNvPr>
          <p:cNvSpPr>
            <a:spLocks noGrp="1"/>
          </p:cNvSpPr>
          <p:nvPr>
            <p:ph type="title"/>
          </p:nvPr>
        </p:nvSpPr>
        <p:spPr>
          <a:xfrm>
            <a:off x="920393" y="324028"/>
            <a:ext cx="10515600" cy="1325563"/>
          </a:xfrm>
        </p:spPr>
        <p:txBody>
          <a:bodyPr/>
          <a:lstStyle/>
          <a:p>
            <a:r>
              <a:rPr lang="cs-CZ" dirty="0"/>
              <a:t>Odůvodnění (§ 68 odst. 3)</a:t>
            </a:r>
          </a:p>
        </p:txBody>
      </p:sp>
      <p:sp>
        <p:nvSpPr>
          <p:cNvPr id="3" name="Zástupný symbol pro obsah 2">
            <a:extLst>
              <a:ext uri="{FF2B5EF4-FFF2-40B4-BE49-F238E27FC236}">
                <a16:creationId xmlns:a16="http://schemas.microsoft.com/office/drawing/2014/main" id="{E4BAEA84-4A64-4EF6-BF18-7F8E1A6059F7}"/>
              </a:ext>
            </a:extLst>
          </p:cNvPr>
          <p:cNvSpPr>
            <a:spLocks noGrp="1"/>
          </p:cNvSpPr>
          <p:nvPr>
            <p:ph idx="1"/>
          </p:nvPr>
        </p:nvSpPr>
        <p:spPr>
          <a:xfrm>
            <a:off x="838200" y="1825624"/>
            <a:ext cx="10515600" cy="4526189"/>
          </a:xfrm>
        </p:spPr>
        <p:txBody>
          <a:bodyPr>
            <a:normAutofit/>
          </a:bodyPr>
          <a:lstStyle/>
          <a:p>
            <a:r>
              <a:rPr lang="cs-CZ" dirty="0"/>
              <a:t>V odůvodnění se uvedou </a:t>
            </a:r>
          </a:p>
          <a:p>
            <a:pPr lvl="1"/>
            <a:r>
              <a:rPr lang="cs-CZ" dirty="0"/>
              <a:t>důvody výroků rozhodnutí,</a:t>
            </a:r>
          </a:p>
          <a:p>
            <a:pPr marL="457200" lvl="1" indent="0">
              <a:buNone/>
            </a:pPr>
            <a:r>
              <a:rPr lang="cs-CZ" dirty="0"/>
              <a:t> </a:t>
            </a:r>
          </a:p>
          <a:p>
            <a:pPr lvl="1"/>
            <a:r>
              <a:rPr lang="cs-CZ" dirty="0"/>
              <a:t>podklady pro jeho vydání, </a:t>
            </a:r>
          </a:p>
          <a:p>
            <a:pPr marL="457200" lvl="1" indent="0">
              <a:buNone/>
            </a:pPr>
            <a:endParaRPr lang="cs-CZ" dirty="0"/>
          </a:p>
          <a:p>
            <a:pPr lvl="1"/>
            <a:r>
              <a:rPr lang="cs-CZ" dirty="0"/>
              <a:t>úvahy, kterými se správní orgán řídil při hodnocení podkladů </a:t>
            </a:r>
          </a:p>
          <a:p>
            <a:pPr marL="457200" lvl="1" indent="0">
              <a:buNone/>
            </a:pPr>
            <a:endParaRPr lang="cs-CZ" dirty="0"/>
          </a:p>
          <a:p>
            <a:pPr lvl="1"/>
            <a:r>
              <a:rPr lang="cs-CZ" dirty="0"/>
              <a:t>úvahy, kterými se řídil při výkladu právních předpisů,</a:t>
            </a:r>
          </a:p>
          <a:p>
            <a:pPr marL="457200" lvl="1" indent="0">
              <a:buNone/>
            </a:pPr>
            <a:endParaRPr lang="cs-CZ" dirty="0"/>
          </a:p>
          <a:p>
            <a:pPr lvl="1"/>
            <a:r>
              <a:rPr lang="cs-CZ" dirty="0"/>
              <a:t>informace o tom, jak se správní orgán vypořádal s návrhy a námitkami účastníků a s jejich vyjádřením k podkladům rozhodnutí. </a:t>
            </a:r>
          </a:p>
        </p:txBody>
      </p:sp>
    </p:spTree>
    <p:extLst>
      <p:ext uri="{BB962C8B-B14F-4D97-AF65-F5344CB8AC3E}">
        <p14:creationId xmlns:p14="http://schemas.microsoft.com/office/powerpoint/2010/main" val="302192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79FD3-E322-4235-9408-AD3CF15AF50B}"/>
              </a:ext>
            </a:extLst>
          </p:cNvPr>
          <p:cNvSpPr>
            <a:spLocks noGrp="1"/>
          </p:cNvSpPr>
          <p:nvPr>
            <p:ph type="title"/>
          </p:nvPr>
        </p:nvSpPr>
        <p:spPr/>
        <p:txBody>
          <a:bodyPr/>
          <a:lstStyle/>
          <a:p>
            <a:r>
              <a:rPr lang="cs-CZ" dirty="0"/>
              <a:t>Funkce odůvodnění</a:t>
            </a:r>
          </a:p>
        </p:txBody>
      </p:sp>
      <p:sp>
        <p:nvSpPr>
          <p:cNvPr id="3" name="Zástupný symbol pro obsah 2">
            <a:extLst>
              <a:ext uri="{FF2B5EF4-FFF2-40B4-BE49-F238E27FC236}">
                <a16:creationId xmlns:a16="http://schemas.microsoft.com/office/drawing/2014/main" id="{5218355E-E6A2-437A-AE9A-8069B0CCD1AF}"/>
              </a:ext>
            </a:extLst>
          </p:cNvPr>
          <p:cNvSpPr>
            <a:spLocks noGrp="1"/>
          </p:cNvSpPr>
          <p:nvPr>
            <p:ph idx="1"/>
          </p:nvPr>
        </p:nvSpPr>
        <p:spPr/>
        <p:txBody>
          <a:bodyPr/>
          <a:lstStyle/>
          <a:p>
            <a:r>
              <a:rPr lang="cs-CZ" dirty="0"/>
              <a:t>Základním kritériem  - </a:t>
            </a:r>
            <a:r>
              <a:rPr lang="cs-CZ" b="1" i="1" dirty="0"/>
              <a:t>přesvědčivost</a:t>
            </a:r>
            <a:r>
              <a:rPr lang="cs-CZ" dirty="0"/>
              <a:t> rozhodnutí - slouží požadavku </a:t>
            </a:r>
            <a:r>
              <a:rPr lang="cs-CZ" i="1" dirty="0"/>
              <a:t>důvěryhodnosti</a:t>
            </a:r>
            <a:r>
              <a:rPr lang="cs-CZ" dirty="0"/>
              <a:t> veřejné správy - </a:t>
            </a:r>
            <a:r>
              <a:rPr lang="cs-CZ" i="1" dirty="0"/>
              <a:t>transparentní rozhodování – spravedlivý proces</a:t>
            </a:r>
          </a:p>
          <a:p>
            <a:r>
              <a:rPr lang="cs-CZ" i="1" dirty="0"/>
              <a:t>funkce </a:t>
            </a:r>
            <a:r>
              <a:rPr lang="cs-CZ" b="1" i="1" dirty="0"/>
              <a:t>signalizační  - </a:t>
            </a:r>
            <a:r>
              <a:rPr lang="cs-CZ" dirty="0"/>
              <a:t>uplatnění podnětů </a:t>
            </a:r>
            <a:r>
              <a:rPr lang="cs-CZ" dirty="0" err="1"/>
              <a:t>avizujících</a:t>
            </a:r>
            <a:r>
              <a:rPr lang="cs-CZ" dirty="0"/>
              <a:t> event. porušení či nenaplnění konkrétních pravidel či  obecných principů. </a:t>
            </a:r>
          </a:p>
          <a:p>
            <a:r>
              <a:rPr lang="cs-CZ" i="1" dirty="0"/>
              <a:t>funkce </a:t>
            </a:r>
            <a:r>
              <a:rPr lang="cs-CZ" b="1" i="1" dirty="0"/>
              <a:t>kontrolní</a:t>
            </a:r>
            <a:r>
              <a:rPr lang="cs-CZ" dirty="0"/>
              <a:t>, resp. </a:t>
            </a:r>
            <a:r>
              <a:rPr lang="cs-CZ" i="1" dirty="0"/>
              <a:t>dozorová</a:t>
            </a:r>
            <a:r>
              <a:rPr lang="cs-CZ" dirty="0"/>
              <a:t>, která umožňuje sledovat naplnění sledovaných kritérií; naplnění obecných principů je přitom významné zejména pro rozhodnutí založená na správní diskreci</a:t>
            </a:r>
          </a:p>
          <a:p>
            <a:r>
              <a:rPr lang="cs-CZ" dirty="0"/>
              <a:t>Funkce </a:t>
            </a:r>
            <a:r>
              <a:rPr lang="cs-CZ" b="1" i="1" dirty="0"/>
              <a:t>proaktivní </a:t>
            </a:r>
            <a:r>
              <a:rPr lang="cs-CZ" dirty="0"/>
              <a:t>- </a:t>
            </a:r>
            <a:r>
              <a:rPr lang="en-US" i="1" dirty="0" err="1"/>
              <a:t>povinnost</a:t>
            </a:r>
            <a:r>
              <a:rPr lang="en-US" i="1" dirty="0"/>
              <a:t> </a:t>
            </a:r>
            <a:r>
              <a:rPr lang="en-US" i="1" dirty="0" err="1"/>
              <a:t>uvést</a:t>
            </a:r>
            <a:r>
              <a:rPr lang="en-US" i="1" dirty="0"/>
              <a:t> v </a:t>
            </a:r>
            <a:r>
              <a:rPr lang="en-US" i="1" dirty="0" err="1"/>
              <a:t>rozhodnutí</a:t>
            </a:r>
            <a:r>
              <a:rPr lang="en-US" i="1" dirty="0"/>
              <a:t> </a:t>
            </a:r>
            <a:r>
              <a:rPr lang="en-US" i="1" dirty="0" err="1"/>
              <a:t>důvody</a:t>
            </a:r>
            <a:r>
              <a:rPr lang="en-US" i="1" dirty="0"/>
              <a:t> </a:t>
            </a:r>
            <a:r>
              <a:rPr lang="en-US" i="1" dirty="0" err="1"/>
              <a:t>může</a:t>
            </a:r>
            <a:r>
              <a:rPr lang="en-US" i="1" dirty="0"/>
              <a:t> </a:t>
            </a:r>
            <a:r>
              <a:rPr lang="en-US" i="1" dirty="0" err="1"/>
              <a:t>mít</a:t>
            </a:r>
            <a:r>
              <a:rPr lang="en-US" i="1" dirty="0"/>
              <a:t> </a:t>
            </a:r>
            <a:r>
              <a:rPr lang="en-US" i="1" dirty="0" err="1"/>
              <a:t>pozitvní</a:t>
            </a:r>
            <a:r>
              <a:rPr lang="en-US" i="1" dirty="0"/>
              <a:t> </a:t>
            </a:r>
            <a:r>
              <a:rPr lang="en-US" i="1" dirty="0" err="1"/>
              <a:t>účinek</a:t>
            </a:r>
            <a:r>
              <a:rPr lang="en-US" i="1" dirty="0"/>
              <a:t> </a:t>
            </a:r>
            <a:r>
              <a:rPr lang="en-US" i="1" dirty="0" err="1"/>
              <a:t>na</a:t>
            </a:r>
            <a:r>
              <a:rPr lang="en-US" i="1" dirty="0"/>
              <a:t> </a:t>
            </a:r>
            <a:r>
              <a:rPr lang="en-US" i="1" dirty="0" err="1"/>
              <a:t>kvalitu</a:t>
            </a:r>
            <a:r>
              <a:rPr lang="en-US" i="1" dirty="0"/>
              <a:t> </a:t>
            </a:r>
            <a:r>
              <a:rPr lang="en-US" i="1" dirty="0" err="1"/>
              <a:t>rozhodnutí</a:t>
            </a:r>
            <a:r>
              <a:rPr lang="en-US" i="1" dirty="0"/>
              <a:t> </a:t>
            </a:r>
            <a:endParaRPr lang="cs-CZ" dirty="0"/>
          </a:p>
        </p:txBody>
      </p:sp>
    </p:spTree>
    <p:extLst>
      <p:ext uri="{BB962C8B-B14F-4D97-AF65-F5344CB8AC3E}">
        <p14:creationId xmlns:p14="http://schemas.microsoft.com/office/powerpoint/2010/main" val="245760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C09E5-8197-4F8F-8FA4-BE8EB419A898}"/>
              </a:ext>
            </a:extLst>
          </p:cNvPr>
          <p:cNvSpPr>
            <a:spLocks noGrp="1"/>
          </p:cNvSpPr>
          <p:nvPr>
            <p:ph type="title"/>
          </p:nvPr>
        </p:nvSpPr>
        <p:spPr/>
        <p:txBody>
          <a:bodyPr/>
          <a:lstStyle/>
          <a:p>
            <a:r>
              <a:rPr lang="cs-CZ" dirty="0"/>
              <a:t>Rozhodnutí bez odůvodnění</a:t>
            </a:r>
          </a:p>
        </p:txBody>
      </p:sp>
      <p:sp>
        <p:nvSpPr>
          <p:cNvPr id="3" name="Zástupný symbol pro obsah 2">
            <a:extLst>
              <a:ext uri="{FF2B5EF4-FFF2-40B4-BE49-F238E27FC236}">
                <a16:creationId xmlns:a16="http://schemas.microsoft.com/office/drawing/2014/main" id="{979EA765-31D4-4E56-A319-E12C56D9482E}"/>
              </a:ext>
            </a:extLst>
          </p:cNvPr>
          <p:cNvSpPr>
            <a:spLocks noGrp="1"/>
          </p:cNvSpPr>
          <p:nvPr>
            <p:ph idx="1"/>
          </p:nvPr>
        </p:nvSpPr>
        <p:spPr>
          <a:xfrm>
            <a:off x="718457" y="1472974"/>
            <a:ext cx="10515600" cy="4486275"/>
          </a:xfrm>
        </p:spPr>
        <p:txBody>
          <a:bodyPr/>
          <a:lstStyle/>
          <a:p>
            <a:pPr algn="just"/>
            <a:r>
              <a:rPr lang="cs-CZ" dirty="0"/>
              <a:t>68 (4): Odůvodnění rozhodnutí není třeba, jestliže správní orgán prvního stupně všem účastníkům v plném rozsahu vyhoví.</a:t>
            </a:r>
          </a:p>
          <a:p>
            <a:r>
              <a:rPr lang="cs-CZ" i="1" dirty="0"/>
              <a:t>plném rozsahu správní orgán účastníkům vyhověl, pokud výroková část rozhodnutí ve věci odpovídá všem požadavkům účastníků řízení na rozhodnutí vyjádřeným v jejich návrzích či žádosti – </a:t>
            </a:r>
            <a:r>
              <a:rPr lang="cs-CZ" dirty="0"/>
              <a:t>nicméně problematické</a:t>
            </a:r>
          </a:p>
          <a:p>
            <a:endParaRPr lang="cs-CZ" dirty="0"/>
          </a:p>
          <a:p>
            <a:r>
              <a:rPr lang="cs-CZ" dirty="0"/>
              <a:t>Zvláštní zákon může vyloučit odůvodnění: srov. </a:t>
            </a:r>
            <a:r>
              <a:rPr lang="cs-CZ" dirty="0" err="1"/>
              <a:t>Pl.ÚS</a:t>
            </a:r>
            <a:r>
              <a:rPr lang="cs-CZ" dirty="0"/>
              <a:t> 5/16</a:t>
            </a:r>
          </a:p>
          <a:p>
            <a:endParaRPr lang="cs-CZ" dirty="0"/>
          </a:p>
        </p:txBody>
      </p:sp>
    </p:spTree>
    <p:extLst>
      <p:ext uri="{BB962C8B-B14F-4D97-AF65-F5344CB8AC3E}">
        <p14:creationId xmlns:p14="http://schemas.microsoft.com/office/powerpoint/2010/main" val="276525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6995DD-8546-46DA-BD14-94CEE262AB7D}"/>
              </a:ext>
            </a:extLst>
          </p:cNvPr>
          <p:cNvSpPr>
            <a:spLocks noGrp="1"/>
          </p:cNvSpPr>
          <p:nvPr>
            <p:ph type="title"/>
          </p:nvPr>
        </p:nvSpPr>
        <p:spPr>
          <a:xfrm>
            <a:off x="696685" y="-157389"/>
            <a:ext cx="10515600" cy="1325563"/>
          </a:xfrm>
        </p:spPr>
        <p:txBody>
          <a:bodyPr/>
          <a:lstStyle/>
          <a:p>
            <a:r>
              <a:rPr lang="cs-CZ" dirty="0"/>
              <a:t>Poučení</a:t>
            </a:r>
          </a:p>
        </p:txBody>
      </p:sp>
      <p:sp>
        <p:nvSpPr>
          <p:cNvPr id="3" name="Zástupný symbol pro obsah 2">
            <a:extLst>
              <a:ext uri="{FF2B5EF4-FFF2-40B4-BE49-F238E27FC236}">
                <a16:creationId xmlns:a16="http://schemas.microsoft.com/office/drawing/2014/main" id="{C0CFD97A-9FDE-48D5-8563-5A782A109294}"/>
              </a:ext>
            </a:extLst>
          </p:cNvPr>
          <p:cNvSpPr>
            <a:spLocks noGrp="1"/>
          </p:cNvSpPr>
          <p:nvPr>
            <p:ph idx="1"/>
          </p:nvPr>
        </p:nvSpPr>
        <p:spPr>
          <a:xfrm>
            <a:off x="838200" y="1168174"/>
            <a:ext cx="10515600" cy="5008789"/>
          </a:xfrm>
        </p:spPr>
        <p:txBody>
          <a:bodyPr>
            <a:normAutofit lnSpcReduction="10000"/>
          </a:bodyPr>
          <a:lstStyle/>
          <a:p>
            <a:pPr marL="0" indent="0" algn="just">
              <a:buNone/>
            </a:pPr>
            <a:r>
              <a:rPr lang="cs-CZ" dirty="0"/>
              <a:t>§ 68 (5) </a:t>
            </a:r>
            <a:r>
              <a:rPr lang="cs-CZ" b="1" dirty="0"/>
              <a:t>V poučení se uvede</a:t>
            </a:r>
            <a:r>
              <a:rPr lang="cs-CZ" dirty="0"/>
              <a:t>, </a:t>
            </a:r>
            <a:r>
              <a:rPr lang="cs-CZ" i="1" dirty="0"/>
              <a:t>zda je možné proti rozhodnutí podat odvolání, v jaké lhůtě je možno tak učinit, od kterého dne se tato lhůta počítá, který správní orgán o odvolání rozhoduje a u kterého správního orgánu se odvolání podává</a:t>
            </a:r>
            <a:r>
              <a:rPr lang="cs-CZ" dirty="0"/>
              <a:t>. - </a:t>
            </a:r>
            <a:r>
              <a:rPr lang="cs-CZ" b="1" u="sng" dirty="0"/>
              <a:t>formulujte</a:t>
            </a:r>
          </a:p>
          <a:p>
            <a:pPr marL="0" indent="0">
              <a:buNone/>
            </a:pPr>
            <a:r>
              <a:rPr lang="cs-CZ" dirty="0"/>
              <a:t> </a:t>
            </a:r>
          </a:p>
          <a:p>
            <a:pPr marL="0" indent="0">
              <a:buNone/>
            </a:pPr>
            <a:r>
              <a:rPr lang="cs-CZ" dirty="0"/>
              <a:t>(6) Pokud odvolání nemá odkladný účinek, musí být tato skutečnost v poučení uvedena.</a:t>
            </a:r>
          </a:p>
          <a:p>
            <a:pPr marL="0" indent="0">
              <a:buNone/>
            </a:pPr>
            <a:endParaRPr lang="cs-CZ" dirty="0"/>
          </a:p>
          <a:p>
            <a:pPr marL="0" indent="0">
              <a:buNone/>
            </a:pPr>
            <a:r>
              <a:rPr lang="cs-CZ" dirty="0"/>
              <a:t>Do když rozhodnutí neobsahuje poučení vůbec? </a:t>
            </a:r>
          </a:p>
          <a:p>
            <a:pPr marL="0" indent="0">
              <a:buNone/>
            </a:pPr>
            <a:r>
              <a:rPr lang="cs-CZ" dirty="0"/>
              <a:t>Co když v něm chybí některý ze zákonem požadovaných údajů?</a:t>
            </a:r>
          </a:p>
          <a:p>
            <a:pPr marL="0" indent="0">
              <a:buNone/>
            </a:pPr>
            <a:r>
              <a:rPr lang="cs-CZ" dirty="0"/>
              <a:t>Co když jsou všechny nebo některé údaje v poučení nesprávné?</a:t>
            </a:r>
          </a:p>
          <a:p>
            <a:endParaRPr lang="cs-CZ" dirty="0"/>
          </a:p>
        </p:txBody>
      </p:sp>
    </p:spTree>
    <p:extLst>
      <p:ext uri="{BB962C8B-B14F-4D97-AF65-F5344CB8AC3E}">
        <p14:creationId xmlns:p14="http://schemas.microsoft.com/office/powerpoint/2010/main" val="2263480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A34F5AB-CF64-4F3C-A478-75DBB65E6935}"/>
              </a:ext>
            </a:extLst>
          </p:cNvPr>
          <p:cNvPicPr>
            <a:picLocks noChangeAspect="1"/>
          </p:cNvPicPr>
          <p:nvPr/>
        </p:nvPicPr>
        <p:blipFill>
          <a:blip r:embed="rId3"/>
          <a:stretch>
            <a:fillRect/>
          </a:stretch>
        </p:blipFill>
        <p:spPr>
          <a:xfrm>
            <a:off x="-293057" y="-3718972"/>
            <a:ext cx="12778113" cy="18210928"/>
          </a:xfrm>
          <a:prstGeom prst="rect">
            <a:avLst/>
          </a:prstGeom>
        </p:spPr>
      </p:pic>
    </p:spTree>
    <p:extLst>
      <p:ext uri="{BB962C8B-B14F-4D97-AF65-F5344CB8AC3E}">
        <p14:creationId xmlns:p14="http://schemas.microsoft.com/office/powerpoint/2010/main" val="361200371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1149</Words>
  <Application>Microsoft Office PowerPoint</Application>
  <PresentationFormat>Širokoúhlá obrazovka</PresentationFormat>
  <Paragraphs>108</Paragraphs>
  <Slides>13</Slides>
  <Notes>11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Calibri Light</vt:lpstr>
      <vt:lpstr>Symbol</vt:lpstr>
      <vt:lpstr>Times New Roman</vt:lpstr>
      <vt:lpstr>Motiv Office</vt:lpstr>
      <vt:lpstr>Správní právo procesní  5. seminář  David Hejč</vt:lpstr>
      <vt:lpstr>Příklad</vt:lpstr>
      <vt:lpstr>Příkaz</vt:lpstr>
      <vt:lpstr>Náklady řízení § 79</vt:lpstr>
      <vt:lpstr>Odůvodnění (§ 68 odst. 3)</vt:lpstr>
      <vt:lpstr>Funkce odůvodnění</vt:lpstr>
      <vt:lpstr>Rozhodnutí bez odůvodnění</vt:lpstr>
      <vt:lpstr>Poučení</vt:lpstr>
      <vt:lpstr>Prezentace aplikace PowerPoint</vt:lpstr>
      <vt:lpstr>Nicotnost rozhodnutí</vt:lpstr>
      <vt:lpstr>Přezkumné prostředky podle SpŘ</vt:lpstr>
      <vt:lpstr>Nabytí právní moci</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110</cp:revision>
  <dcterms:created xsi:type="dcterms:W3CDTF">2019-10-13T15:50:19Z</dcterms:created>
  <dcterms:modified xsi:type="dcterms:W3CDTF">2021-10-30T20:43:48Z</dcterms:modified>
</cp:coreProperties>
</file>