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2" r:id="rId2"/>
    <p:sldId id="316" r:id="rId3"/>
    <p:sldId id="296" r:id="rId4"/>
    <p:sldId id="299" r:id="rId5"/>
    <p:sldId id="312" r:id="rId6"/>
    <p:sldId id="295" r:id="rId7"/>
    <p:sldId id="302" r:id="rId8"/>
    <p:sldId id="313" r:id="rId9"/>
    <p:sldId id="303" r:id="rId10"/>
    <p:sldId id="30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99" autoAdjust="0"/>
    <p:restoredTop sz="77793" autoAdjust="0"/>
  </p:normalViewPr>
  <p:slideViewPr>
    <p:cSldViewPr snapToGrid="0">
      <p:cViewPr varScale="1">
        <p:scale>
          <a:sx n="52" d="100"/>
          <a:sy n="52" d="100"/>
        </p:scale>
        <p:origin x="6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BAF84-FE69-4B04-B651-6BBD9F1007D5}" type="datetimeFigureOut">
              <a:rPr lang="cs-CZ" smtClean="0"/>
              <a:t>07.11.2021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B6F86-4F21-4DF4-B8CC-E9445459470F}" type="slidenum">
              <a:rPr lang="cs-CZ" smtClean="0"/>
              <a:t>‹#›</a:t>
            </a:fld>
            <a:endParaRPr lang="cs-CZ"/>
          </a:p>
        </p:txBody>
      </p:sp>
    </p:spTree>
    <p:extLst>
      <p:ext uri="{BB962C8B-B14F-4D97-AF65-F5344CB8AC3E}">
        <p14:creationId xmlns:p14="http://schemas.microsoft.com/office/powerpoint/2010/main" val="129195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2</a:t>
            </a:fld>
            <a:endParaRPr lang="cs-CZ"/>
          </a:p>
        </p:txBody>
      </p:sp>
    </p:spTree>
    <p:extLst>
      <p:ext uri="{BB962C8B-B14F-4D97-AF65-F5344CB8AC3E}">
        <p14:creationId xmlns:p14="http://schemas.microsoft.com/office/powerpoint/2010/main" val="1945795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3</a:t>
            </a:fld>
            <a:endParaRPr lang="cs-CZ"/>
          </a:p>
        </p:txBody>
      </p:sp>
    </p:spTree>
    <p:extLst>
      <p:ext uri="{BB962C8B-B14F-4D97-AF65-F5344CB8AC3E}">
        <p14:creationId xmlns:p14="http://schemas.microsoft.com/office/powerpoint/2010/main" val="3503512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4</a:t>
            </a:fld>
            <a:endParaRPr lang="cs-CZ"/>
          </a:p>
        </p:txBody>
      </p:sp>
    </p:spTree>
    <p:extLst>
      <p:ext uri="{BB962C8B-B14F-4D97-AF65-F5344CB8AC3E}">
        <p14:creationId xmlns:p14="http://schemas.microsoft.com/office/powerpoint/2010/main" val="2777534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5</a:t>
            </a:fld>
            <a:endParaRPr lang="cs-CZ"/>
          </a:p>
        </p:txBody>
      </p:sp>
    </p:spTree>
    <p:extLst>
      <p:ext uri="{BB962C8B-B14F-4D97-AF65-F5344CB8AC3E}">
        <p14:creationId xmlns:p14="http://schemas.microsoft.com/office/powerpoint/2010/main" val="2065539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6</a:t>
            </a:fld>
            <a:endParaRPr lang="cs-CZ"/>
          </a:p>
        </p:txBody>
      </p:sp>
    </p:spTree>
    <p:extLst>
      <p:ext uri="{BB962C8B-B14F-4D97-AF65-F5344CB8AC3E}">
        <p14:creationId xmlns:p14="http://schemas.microsoft.com/office/powerpoint/2010/main" val="3562194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7</a:t>
            </a:fld>
            <a:endParaRPr lang="cs-CZ"/>
          </a:p>
        </p:txBody>
      </p:sp>
    </p:spTree>
    <p:extLst>
      <p:ext uri="{BB962C8B-B14F-4D97-AF65-F5344CB8AC3E}">
        <p14:creationId xmlns:p14="http://schemas.microsoft.com/office/powerpoint/2010/main" val="1743018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8</a:t>
            </a:fld>
            <a:endParaRPr lang="cs-CZ"/>
          </a:p>
        </p:txBody>
      </p:sp>
    </p:spTree>
    <p:extLst>
      <p:ext uri="{BB962C8B-B14F-4D97-AF65-F5344CB8AC3E}">
        <p14:creationId xmlns:p14="http://schemas.microsoft.com/office/powerpoint/2010/main" val="1297143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9</a:t>
            </a:fld>
            <a:endParaRPr lang="cs-CZ"/>
          </a:p>
        </p:txBody>
      </p:sp>
    </p:spTree>
    <p:extLst>
      <p:ext uri="{BB962C8B-B14F-4D97-AF65-F5344CB8AC3E}">
        <p14:creationId xmlns:p14="http://schemas.microsoft.com/office/powerpoint/2010/main" val="2104951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10</a:t>
            </a:fld>
            <a:endParaRPr lang="cs-CZ"/>
          </a:p>
        </p:txBody>
      </p:sp>
    </p:spTree>
    <p:extLst>
      <p:ext uri="{BB962C8B-B14F-4D97-AF65-F5344CB8AC3E}">
        <p14:creationId xmlns:p14="http://schemas.microsoft.com/office/powerpoint/2010/main" val="1691144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07.11.2021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28288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07.11.2021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95689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07.11.2021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65556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07.11.2021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02919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07.11.2021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56649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07.11.2021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4130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EBC69C3-DD44-4027-BB42-5D8BA302C4A8}" type="datetimeFigureOut">
              <a:rPr lang="cs-CZ" smtClean="0"/>
              <a:t>07.11.2021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1998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EBC69C3-DD44-4027-BB42-5D8BA302C4A8}" type="datetimeFigureOut">
              <a:rPr lang="cs-CZ" smtClean="0"/>
              <a:t>07.11.2021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3001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C69C3-DD44-4027-BB42-5D8BA302C4A8}" type="datetimeFigureOut">
              <a:rPr lang="cs-CZ" smtClean="0"/>
              <a:t>07.11.2021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4615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07.11.2021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343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07.11.2021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65150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C69C3-DD44-4027-BB42-5D8BA302C4A8}" type="datetimeFigureOut">
              <a:rPr lang="cs-CZ" smtClean="0"/>
              <a:t>07.11.2021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925BB-BC29-47F7-8383-181162001DE3}" type="slidenum">
              <a:rPr lang="cs-CZ" smtClean="0"/>
              <a:t>‹#›</a:t>
            </a:fld>
            <a:endParaRPr lang="cs-CZ"/>
          </a:p>
        </p:txBody>
      </p:sp>
    </p:spTree>
    <p:extLst>
      <p:ext uri="{BB962C8B-B14F-4D97-AF65-F5344CB8AC3E}">
        <p14:creationId xmlns:p14="http://schemas.microsoft.com/office/powerpoint/2010/main" val="3443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5124" y="2200392"/>
            <a:ext cx="9144000" cy="2387600"/>
          </a:xfrm>
        </p:spPr>
        <p:txBody>
          <a:bodyPr>
            <a:normAutofit fontScale="90000"/>
          </a:bodyPr>
          <a:lstStyle/>
          <a:p>
            <a:r>
              <a:rPr lang="cs-CZ" b="1" dirty="0"/>
              <a:t>Správní právo procesní</a:t>
            </a:r>
            <a:br>
              <a:rPr lang="cs-CZ" b="1" dirty="0"/>
            </a:br>
            <a:br>
              <a:rPr lang="cs-CZ" b="1" dirty="0"/>
            </a:br>
            <a:r>
              <a:rPr lang="cs-CZ" b="1" dirty="0"/>
              <a:t>6. seminář</a:t>
            </a:r>
            <a:br>
              <a:rPr lang="cs-CZ" dirty="0"/>
            </a:br>
            <a:br>
              <a:rPr lang="cs-CZ" dirty="0"/>
            </a:br>
            <a:r>
              <a:rPr lang="cs-CZ" dirty="0"/>
              <a:t>David Hejč</a:t>
            </a:r>
          </a:p>
        </p:txBody>
      </p:sp>
    </p:spTree>
    <p:extLst>
      <p:ext uri="{BB962C8B-B14F-4D97-AF65-F5344CB8AC3E}">
        <p14:creationId xmlns:p14="http://schemas.microsoft.com/office/powerpoint/2010/main" val="2275154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8133" y="-329142"/>
            <a:ext cx="10515600" cy="1325563"/>
          </a:xfrm>
        </p:spPr>
        <p:txBody>
          <a:bodyPr/>
          <a:lstStyle/>
          <a:p>
            <a:r>
              <a:rPr lang="cs-CZ" dirty="0"/>
              <a:t>Příklad – přezkumné řízení</a:t>
            </a:r>
          </a:p>
        </p:txBody>
      </p:sp>
      <p:sp>
        <p:nvSpPr>
          <p:cNvPr id="3" name="Zástupný symbol pro obsah 2"/>
          <p:cNvSpPr>
            <a:spLocks noGrp="1"/>
          </p:cNvSpPr>
          <p:nvPr>
            <p:ph idx="1"/>
          </p:nvPr>
        </p:nvSpPr>
        <p:spPr>
          <a:xfrm>
            <a:off x="728133" y="581024"/>
            <a:ext cx="10515600" cy="5718176"/>
          </a:xfrm>
        </p:spPr>
        <p:txBody>
          <a:bodyPr>
            <a:normAutofit fontScale="92500" lnSpcReduction="20000"/>
          </a:bodyPr>
          <a:lstStyle/>
          <a:p>
            <a:pPr marL="0" indent="0" algn="just">
              <a:buNone/>
            </a:pPr>
            <a:r>
              <a:rPr lang="cs-CZ" dirty="0"/>
              <a:t>Úřad městské části Brno-Královo pole rozhodl dne 12. 1. 2015 o umístění a povolení stavby rodinného domu na ulici Božetěchova. Rozhodnutí nebylo napadeno odvoláním a nabylo právní moci. Paní Zvídavá, která na ulici vlastní nemovitost, podala správnímu orgánu podnět na přezkoumání daného řízení, protože stavební úřad postupoval v rozporu se zákonem. V době podnětu byla již stavba ve stádiu rozestavěnosti.</a:t>
            </a:r>
          </a:p>
          <a:p>
            <a:pPr marL="0" indent="0" algn="just">
              <a:buNone/>
            </a:pPr>
            <a:endParaRPr lang="cs-CZ" dirty="0"/>
          </a:p>
          <a:p>
            <a:pPr marL="514350" indent="-514350" algn="just">
              <a:buAutoNum type="arabicParenR"/>
            </a:pPr>
            <a:r>
              <a:rPr lang="cs-CZ" b="1" dirty="0"/>
              <a:t>Musí se správní orgán podnětem zabývat? Musí v důsledku podnětu zahájit správní řízení? </a:t>
            </a:r>
          </a:p>
          <a:p>
            <a:pPr marL="514350" indent="-514350" algn="just">
              <a:buAutoNum type="arabicParenR"/>
            </a:pPr>
            <a:r>
              <a:rPr lang="cs-CZ" b="1" dirty="0"/>
              <a:t>Musí správní orgán oznámit paní Zvídavé, jakým způsobem s podnětem naložil</a:t>
            </a:r>
          </a:p>
          <a:p>
            <a:pPr marL="514350" indent="-514350" algn="just">
              <a:buAutoNum type="arabicParenR"/>
            </a:pPr>
            <a:r>
              <a:rPr lang="cs-CZ" b="1" dirty="0"/>
              <a:t>Může mít pro rozhodnutí o zahájení řízení relevanci skutečnost, že účastník stavebního řízení již na základě pravomocného rozhodnutí zahájil stavební práce?</a:t>
            </a:r>
          </a:p>
          <a:p>
            <a:pPr marL="514350" indent="-514350" algn="just">
              <a:buAutoNum type="arabicParenR"/>
            </a:pPr>
            <a:r>
              <a:rPr lang="cs-CZ" b="1" dirty="0"/>
              <a:t>V případě, že správní orgán rozhodne o zahájení přezkumného řízení, jakým způsobem může rozhodnout?</a:t>
            </a:r>
          </a:p>
          <a:p>
            <a:pPr marL="514350" indent="-514350" algn="just">
              <a:buAutoNum type="arabicParenR"/>
            </a:pPr>
            <a:r>
              <a:rPr lang="cs-CZ" b="1" dirty="0"/>
              <a:t>Jaké budou účinky rozhodnutí v přezkumném řízení?</a:t>
            </a:r>
          </a:p>
        </p:txBody>
      </p:sp>
    </p:spTree>
    <p:extLst>
      <p:ext uri="{BB962C8B-B14F-4D97-AF65-F5344CB8AC3E}">
        <p14:creationId xmlns:p14="http://schemas.microsoft.com/office/powerpoint/2010/main" val="260028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B23323-7417-4B8C-889E-EB33C2E26782}"/>
              </a:ext>
            </a:extLst>
          </p:cNvPr>
          <p:cNvSpPr>
            <a:spLocks noGrp="1"/>
          </p:cNvSpPr>
          <p:nvPr>
            <p:ph type="title"/>
          </p:nvPr>
        </p:nvSpPr>
        <p:spPr>
          <a:xfrm>
            <a:off x="693821" y="-154640"/>
            <a:ext cx="10515600" cy="1325563"/>
          </a:xfrm>
        </p:spPr>
        <p:txBody>
          <a:bodyPr/>
          <a:lstStyle/>
          <a:p>
            <a:r>
              <a:rPr lang="cs-CZ" dirty="0"/>
              <a:t>Ochrana před nečinností</a:t>
            </a:r>
          </a:p>
        </p:txBody>
      </p:sp>
      <p:sp>
        <p:nvSpPr>
          <p:cNvPr id="3" name="Zástupný symbol pro obsah 2">
            <a:extLst>
              <a:ext uri="{FF2B5EF4-FFF2-40B4-BE49-F238E27FC236}">
                <a16:creationId xmlns:a16="http://schemas.microsoft.com/office/drawing/2014/main" id="{E233B86D-89B9-4973-BDE1-6CE0D9DAB9F0}"/>
              </a:ext>
            </a:extLst>
          </p:cNvPr>
          <p:cNvSpPr>
            <a:spLocks noGrp="1"/>
          </p:cNvSpPr>
          <p:nvPr>
            <p:ph idx="1"/>
          </p:nvPr>
        </p:nvSpPr>
        <p:spPr>
          <a:xfrm>
            <a:off x="838200" y="1170923"/>
            <a:ext cx="10515600" cy="5321952"/>
          </a:xfrm>
        </p:spPr>
        <p:txBody>
          <a:bodyPr>
            <a:normAutofit lnSpcReduction="10000"/>
          </a:bodyPr>
          <a:lstStyle/>
          <a:p>
            <a:r>
              <a:rPr lang="cs-CZ" dirty="0"/>
              <a:t>tam, kde je dána primární právní povinnost konat a ta je ze strany správního orgánu porušována</a:t>
            </a:r>
          </a:p>
          <a:p>
            <a:r>
              <a:rPr lang="cs-CZ" dirty="0"/>
              <a:t>požadavek, věci správními orgány vyřizovány bez zbytečných průtahů (srov. čl. 38 odst. 2 LPS).</a:t>
            </a:r>
          </a:p>
          <a:p>
            <a:pPr algn="just"/>
            <a:r>
              <a:rPr lang="cs-CZ" dirty="0"/>
              <a:t>správní orgány jsou povinny konat ve lhůtách stanovených přímo zákonem, jinak ve lhůtě, která je přiměřená</a:t>
            </a:r>
          </a:p>
          <a:p>
            <a:r>
              <a:rPr lang="cs-CZ" dirty="0"/>
              <a:t>úpravu ochrany před nečinností lze aplikovat jak ve správním řízení (část druhá a třetí), tak při postupu podle části čtvrté (při vydávání tzv. jiných správních úkonů), části páté (při uzavírání veřejnoprávních smluv), části šesté (při vydávání opatření obecné povahy) a části sedmé (při vyřizování stížností) </a:t>
            </a:r>
            <a:r>
              <a:rPr lang="cs-CZ" dirty="0" err="1"/>
              <a:t>SpŘ</a:t>
            </a:r>
            <a:r>
              <a:rPr lang="cs-CZ" dirty="0"/>
              <a:t>.</a:t>
            </a:r>
          </a:p>
          <a:p>
            <a:r>
              <a:rPr lang="cs-CZ" b="1" dirty="0"/>
              <a:t>V jaké lhůtě je správní orgán povinen vydat rozhodnutí?</a:t>
            </a:r>
          </a:p>
          <a:p>
            <a:r>
              <a:rPr lang="cs-CZ" b="1" dirty="0"/>
              <a:t>Postup - § 80</a:t>
            </a:r>
          </a:p>
        </p:txBody>
      </p:sp>
    </p:spTree>
    <p:extLst>
      <p:ext uri="{BB962C8B-B14F-4D97-AF65-F5344CB8AC3E}">
        <p14:creationId xmlns:p14="http://schemas.microsoft.com/office/powerpoint/2010/main" val="3271519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51325"/>
            <a:ext cx="10515600" cy="1325563"/>
          </a:xfrm>
        </p:spPr>
        <p:txBody>
          <a:bodyPr/>
          <a:lstStyle/>
          <a:p>
            <a:r>
              <a:rPr lang="cs-CZ" dirty="0"/>
              <a:t>Přezkumné prostředky podle </a:t>
            </a:r>
            <a:r>
              <a:rPr lang="cs-CZ" dirty="0" err="1"/>
              <a:t>SpŘ</a:t>
            </a:r>
            <a:endParaRPr lang="cs-CZ" dirty="0"/>
          </a:p>
        </p:txBody>
      </p:sp>
      <p:sp>
        <p:nvSpPr>
          <p:cNvPr id="3" name="Zástupný symbol pro obsah 2"/>
          <p:cNvSpPr>
            <a:spLocks noGrp="1"/>
          </p:cNvSpPr>
          <p:nvPr>
            <p:ph idx="1"/>
          </p:nvPr>
        </p:nvSpPr>
        <p:spPr>
          <a:xfrm>
            <a:off x="838200" y="829031"/>
            <a:ext cx="10515600" cy="5520398"/>
          </a:xfrm>
        </p:spPr>
        <p:txBody>
          <a:bodyPr>
            <a:normAutofit/>
          </a:bodyPr>
          <a:lstStyle/>
          <a:p>
            <a:pPr algn="just"/>
            <a:r>
              <a:rPr lang="cs-CZ" sz="2400" dirty="0"/>
              <a:t>Zjednání nápravy vydaných rozhodnutí pro případ, že jsou stižena takovými vadami, pro které je nutné správní rozhodnutí zrušit nebo změnit</a:t>
            </a:r>
          </a:p>
          <a:p>
            <a:pPr marL="0" indent="0" algn="just">
              <a:buNone/>
            </a:pPr>
            <a:endParaRPr lang="cs-CZ" sz="2400" dirty="0"/>
          </a:p>
          <a:p>
            <a:pPr algn="just"/>
            <a:r>
              <a:rPr lang="cs-CZ" i="1" dirty="0"/>
              <a:t>odvolání</a:t>
            </a:r>
          </a:p>
          <a:p>
            <a:pPr algn="just"/>
            <a:r>
              <a:rPr lang="cs-CZ" i="1" dirty="0"/>
              <a:t>rozklad</a:t>
            </a:r>
          </a:p>
          <a:p>
            <a:pPr algn="just"/>
            <a:r>
              <a:rPr lang="cs-CZ" i="1" dirty="0"/>
              <a:t>obnova řízení</a:t>
            </a:r>
          </a:p>
          <a:p>
            <a:pPr algn="just"/>
            <a:r>
              <a:rPr lang="cs-CZ" i="1" dirty="0"/>
              <a:t>přezkumné řízení</a:t>
            </a:r>
          </a:p>
          <a:p>
            <a:pPr algn="just"/>
            <a:endParaRPr lang="cs-CZ" dirty="0"/>
          </a:p>
        </p:txBody>
      </p:sp>
      <p:graphicFrame>
        <p:nvGraphicFramePr>
          <p:cNvPr id="12" name="Tabulka 11"/>
          <p:cNvGraphicFramePr>
            <a:graphicFrameLocks noGrp="1"/>
          </p:cNvGraphicFramePr>
          <p:nvPr>
            <p:extLst>
              <p:ext uri="{D42A27DB-BD31-4B8C-83A1-F6EECF244321}">
                <p14:modId xmlns:p14="http://schemas.microsoft.com/office/powerpoint/2010/main" val="129350956"/>
              </p:ext>
            </p:extLst>
          </p:nvPr>
        </p:nvGraphicFramePr>
        <p:xfrm>
          <a:off x="4070691" y="1680845"/>
          <a:ext cx="7404414" cy="3145535"/>
        </p:xfrm>
        <a:graphic>
          <a:graphicData uri="http://schemas.openxmlformats.org/drawingml/2006/table">
            <a:tbl>
              <a:tblPr firstRow="1" firstCol="1" bandRow="1">
                <a:tableStyleId>{5940675A-B579-460E-94D1-54222C63F5DA}</a:tableStyleId>
              </a:tblPr>
              <a:tblGrid>
                <a:gridCol w="3702207">
                  <a:extLst>
                    <a:ext uri="{9D8B030D-6E8A-4147-A177-3AD203B41FA5}">
                      <a16:colId xmlns:a16="http://schemas.microsoft.com/office/drawing/2014/main" val="1865831633"/>
                    </a:ext>
                  </a:extLst>
                </a:gridCol>
                <a:gridCol w="3702207">
                  <a:extLst>
                    <a:ext uri="{9D8B030D-6E8A-4147-A177-3AD203B41FA5}">
                      <a16:colId xmlns:a16="http://schemas.microsoft.com/office/drawing/2014/main" val="2981052285"/>
                    </a:ext>
                  </a:extLst>
                </a:gridCol>
              </a:tblGrid>
              <a:tr h="606627">
                <a:tc gridSpan="2">
                  <a:txBody>
                    <a:bodyPr/>
                    <a:lstStyle/>
                    <a:p>
                      <a:pPr algn="ctr">
                        <a:lnSpc>
                          <a:spcPct val="107000"/>
                        </a:lnSpc>
                        <a:spcAft>
                          <a:spcPts val="0"/>
                        </a:spcAft>
                      </a:pPr>
                      <a:r>
                        <a:rPr lang="cs-CZ" sz="1800" b="1" dirty="0">
                          <a:effectLst/>
                        </a:rPr>
                        <a:t>I. členění - Přezkumné prostředky podle </a:t>
                      </a:r>
                      <a:r>
                        <a:rPr lang="cs-CZ" sz="1800" b="1" dirty="0" err="1">
                          <a:effectLst/>
                        </a:rPr>
                        <a:t>SpŘ</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3532983103"/>
                  </a:ext>
                </a:extLst>
              </a:tr>
              <a:tr h="687860">
                <a:tc>
                  <a:txBody>
                    <a:bodyPr/>
                    <a:lstStyle/>
                    <a:p>
                      <a:pPr>
                        <a:lnSpc>
                          <a:spcPct val="107000"/>
                        </a:lnSpc>
                        <a:spcAft>
                          <a:spcPts val="0"/>
                        </a:spcAft>
                      </a:pPr>
                      <a:r>
                        <a:rPr lang="cs-CZ" sz="2000" b="1" u="sng" dirty="0">
                          <a:effectLst/>
                        </a:rPr>
                        <a:t>Opravné prostředky </a:t>
                      </a:r>
                      <a:r>
                        <a:rPr lang="cs-CZ" sz="2000" b="1" dirty="0">
                          <a:effectLst/>
                        </a:rPr>
                        <a:t>– v dispozici adresáta</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b="1" u="sng" dirty="0">
                          <a:effectLst/>
                        </a:rPr>
                        <a:t>Dozorčí prostředky </a:t>
                      </a:r>
                      <a:r>
                        <a:rPr lang="cs-CZ" sz="2000" b="1" dirty="0">
                          <a:effectLst/>
                        </a:rPr>
                        <a:t>– z moci úřední</a:t>
                      </a:r>
                      <a:r>
                        <a:rPr lang="cs-CZ" sz="2000" b="1" baseline="0" dirty="0">
                          <a:effectLst/>
                        </a:rPr>
                        <a:t> </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9254187"/>
                  </a:ext>
                </a:extLst>
              </a:tr>
              <a:tr h="606627">
                <a:tc>
                  <a:txBody>
                    <a:bodyPr/>
                    <a:lstStyle/>
                    <a:p>
                      <a:pPr>
                        <a:lnSpc>
                          <a:spcPct val="107000"/>
                        </a:lnSpc>
                        <a:spcAft>
                          <a:spcPts val="0"/>
                        </a:spcAft>
                      </a:pPr>
                      <a:r>
                        <a:rPr lang="cs-CZ" sz="2000">
                          <a:effectLst/>
                        </a:rPr>
                        <a:t>odvolání</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0"/>
                        </a:spcAft>
                      </a:pPr>
                      <a:r>
                        <a:rPr lang="cs-CZ" sz="2000" dirty="0">
                          <a:effectLst/>
                        </a:rPr>
                        <a:t>přezkumné řízení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837576"/>
                  </a:ext>
                </a:extLst>
              </a:tr>
              <a:tr h="606627">
                <a:tc>
                  <a:txBody>
                    <a:bodyPr/>
                    <a:lstStyle/>
                    <a:p>
                      <a:pPr>
                        <a:lnSpc>
                          <a:spcPct val="107000"/>
                        </a:lnSpc>
                        <a:spcAft>
                          <a:spcPts val="0"/>
                        </a:spcAft>
                      </a:pPr>
                      <a:r>
                        <a:rPr lang="cs-CZ" sz="2000" dirty="0">
                          <a:effectLst/>
                        </a:rPr>
                        <a:t>rozklad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9641448"/>
                  </a:ext>
                </a:extLst>
              </a:tr>
              <a:tr h="606627">
                <a:tc>
                  <a:txBody>
                    <a:bodyPr/>
                    <a:lstStyle/>
                    <a:p>
                      <a:pPr>
                        <a:lnSpc>
                          <a:spcPct val="107000"/>
                        </a:lnSpc>
                        <a:spcAft>
                          <a:spcPts val="0"/>
                        </a:spcAft>
                      </a:pPr>
                      <a:r>
                        <a:rPr lang="cs-CZ" sz="2000" dirty="0">
                          <a:effectLst/>
                        </a:rPr>
                        <a:t>obnova řízení zahájená na návrh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dirty="0">
                          <a:effectLst/>
                        </a:rPr>
                        <a:t>obnova řízení zahájená z moci úřední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3870373"/>
                  </a:ext>
                </a:extLst>
              </a:tr>
            </a:tbl>
          </a:graphicData>
        </a:graphic>
      </p:graphicFrame>
      <p:graphicFrame>
        <p:nvGraphicFramePr>
          <p:cNvPr id="13" name="Tabulka 12"/>
          <p:cNvGraphicFramePr>
            <a:graphicFrameLocks noGrp="1"/>
          </p:cNvGraphicFramePr>
          <p:nvPr>
            <p:extLst>
              <p:ext uri="{D42A27DB-BD31-4B8C-83A1-F6EECF244321}">
                <p14:modId xmlns:p14="http://schemas.microsoft.com/office/powerpoint/2010/main" val="2699290006"/>
              </p:ext>
            </p:extLst>
          </p:nvPr>
        </p:nvGraphicFramePr>
        <p:xfrm>
          <a:off x="4070691" y="5177155"/>
          <a:ext cx="7404414" cy="1372196"/>
        </p:xfrm>
        <a:graphic>
          <a:graphicData uri="http://schemas.openxmlformats.org/drawingml/2006/table">
            <a:tbl>
              <a:tblPr firstRow="1" firstCol="1" bandRow="1">
                <a:tableStyleId>{5940675A-B579-460E-94D1-54222C63F5DA}</a:tableStyleId>
              </a:tblPr>
              <a:tblGrid>
                <a:gridCol w="3702207">
                  <a:extLst>
                    <a:ext uri="{9D8B030D-6E8A-4147-A177-3AD203B41FA5}">
                      <a16:colId xmlns:a16="http://schemas.microsoft.com/office/drawing/2014/main" val="3269946463"/>
                    </a:ext>
                  </a:extLst>
                </a:gridCol>
                <a:gridCol w="3702207">
                  <a:extLst>
                    <a:ext uri="{9D8B030D-6E8A-4147-A177-3AD203B41FA5}">
                      <a16:colId xmlns:a16="http://schemas.microsoft.com/office/drawing/2014/main" val="3384636053"/>
                    </a:ext>
                  </a:extLst>
                </a:gridCol>
              </a:tblGrid>
              <a:tr h="343049">
                <a:tc gridSpan="2">
                  <a:txBody>
                    <a:bodyPr/>
                    <a:lstStyle/>
                    <a:p>
                      <a:pPr algn="ctr">
                        <a:lnSpc>
                          <a:spcPct val="107000"/>
                        </a:lnSpc>
                        <a:spcAft>
                          <a:spcPts val="0"/>
                        </a:spcAft>
                      </a:pPr>
                      <a:r>
                        <a:rPr lang="cs-CZ" sz="2000" b="1" dirty="0">
                          <a:effectLst/>
                        </a:rPr>
                        <a:t>II. členění - Opravné prostředky</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3868168489"/>
                  </a:ext>
                </a:extLst>
              </a:tr>
              <a:tr h="343049">
                <a:tc>
                  <a:txBody>
                    <a:bodyPr/>
                    <a:lstStyle/>
                    <a:p>
                      <a:pPr algn="ctr">
                        <a:lnSpc>
                          <a:spcPct val="107000"/>
                        </a:lnSpc>
                        <a:spcAft>
                          <a:spcPts val="0"/>
                        </a:spcAft>
                      </a:pPr>
                      <a:r>
                        <a:rPr lang="cs-CZ" sz="2000" b="1" dirty="0">
                          <a:effectLst/>
                        </a:rPr>
                        <a:t>Řádné – před právní mocí</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000" b="1" dirty="0">
                          <a:effectLst/>
                        </a:rPr>
                        <a:t>Mimořádné – po právní moci</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1838281"/>
                  </a:ext>
                </a:extLst>
              </a:tr>
              <a:tr h="343049">
                <a:tc>
                  <a:txBody>
                    <a:bodyPr/>
                    <a:lstStyle/>
                    <a:p>
                      <a:pPr>
                        <a:lnSpc>
                          <a:spcPct val="107000"/>
                        </a:lnSpc>
                        <a:spcAft>
                          <a:spcPts val="0"/>
                        </a:spcAft>
                      </a:pPr>
                      <a:r>
                        <a:rPr lang="cs-CZ" sz="2000" dirty="0">
                          <a:effectLst/>
                        </a:rPr>
                        <a:t>odvolání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0"/>
                        </a:spcAft>
                      </a:pPr>
                      <a:r>
                        <a:rPr lang="cs-CZ" sz="2000" dirty="0">
                          <a:effectLst/>
                        </a:rPr>
                        <a:t>obnova řízení na návrh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1304618"/>
                  </a:ext>
                </a:extLst>
              </a:tr>
              <a:tr h="343049">
                <a:tc>
                  <a:txBody>
                    <a:bodyPr/>
                    <a:lstStyle/>
                    <a:p>
                      <a:pPr>
                        <a:lnSpc>
                          <a:spcPct val="107000"/>
                        </a:lnSpc>
                        <a:spcAft>
                          <a:spcPts val="0"/>
                        </a:spcAft>
                      </a:pPr>
                      <a:r>
                        <a:rPr lang="cs-CZ" sz="2000" dirty="0">
                          <a:effectLst/>
                        </a:rPr>
                        <a:t>rozklad</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cs-CZ"/>
                    </a:p>
                  </a:txBody>
                  <a:tcPr/>
                </a:tc>
                <a:extLst>
                  <a:ext uri="{0D108BD9-81ED-4DB2-BD59-A6C34878D82A}">
                    <a16:rowId xmlns:a16="http://schemas.microsoft.com/office/drawing/2014/main" val="1494570999"/>
                  </a:ext>
                </a:extLst>
              </a:tr>
            </a:tbl>
          </a:graphicData>
        </a:graphic>
      </p:graphicFrame>
    </p:spTree>
    <p:extLst>
      <p:ext uri="{BB962C8B-B14F-4D97-AF65-F5344CB8AC3E}">
        <p14:creationId xmlns:p14="http://schemas.microsoft.com/office/powerpoint/2010/main" val="1105918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048" y="-281646"/>
            <a:ext cx="10515600" cy="1325563"/>
          </a:xfrm>
        </p:spPr>
        <p:txBody>
          <a:bodyPr/>
          <a:lstStyle/>
          <a:p>
            <a:pPr algn="ctr"/>
            <a:r>
              <a:rPr lang="cs-CZ" b="1" dirty="0"/>
              <a:t>Nabytí právní moci</a:t>
            </a:r>
          </a:p>
        </p:txBody>
      </p:sp>
      <p:sp>
        <p:nvSpPr>
          <p:cNvPr id="4" name="Obdélník 3"/>
          <p:cNvSpPr/>
          <p:nvPr/>
        </p:nvSpPr>
        <p:spPr>
          <a:xfrm>
            <a:off x="420028" y="662087"/>
            <a:ext cx="11329639" cy="6115007"/>
          </a:xfrm>
          <a:prstGeom prst="rect">
            <a:avLst/>
          </a:prstGeom>
        </p:spPr>
        <p:txBody>
          <a:bodyPr wrap="square">
            <a:spAutoFit/>
          </a:bodyPr>
          <a:lstStyle/>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jde o rozhodnutí proti kterému se lze odvolat: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následující den (i víkend) po „marném“ uplynutí odvolací lhůty; je-li účastníků více, následující den po uplynutí poslední z nich</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jde o rozhodnutí proti kterému se nelze odvolat: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den oznámením rozhodnutí účastníkovi; je-li jich více, oznámení poslednímu z nich</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bylo podané odvolání následně vzato zpět:</a:t>
            </a:r>
          </a:p>
          <a:p>
            <a:pPr marL="342900" lvl="0" indent="-342900">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následující den (i víkend) po zastavení řízení, tj. po dni zpětvzetí odvolání; je-li jich více, následující den po dni zpětvzetí posledního z odvolatelů.</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došlo po oznámení rozhodnutí ke vzdání se práva podat odvolání:</a:t>
            </a:r>
          </a:p>
          <a:p>
            <a:pPr marL="342900" lvl="0" indent="-342900" algn="just">
              <a:lnSpc>
                <a:spcPct val="107000"/>
              </a:lnSpc>
              <a:spcAft>
                <a:spcPts val="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v situaci, kdy je v řízení pouze jediný účastník, který se vzdal práva na podání odvolání, nabude rozhodnutí právní moci dnem, kdy se tento účastník vzdal práva na podání odvolání (závěr č. 69 ze zasedání poradního sboru ministra vnitra ke správnímu řádu ze dne 16. 6. 2008)</a:t>
            </a:r>
          </a:p>
          <a:p>
            <a:pPr marL="342900" lvl="0" indent="-342900" algn="just">
              <a:lnSpc>
                <a:spcPct val="107000"/>
              </a:lnSpc>
              <a:spcAft>
                <a:spcPts val="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je-li v řízení více účastníků a všichni se vzdali práva podat odvolání, nabývá rozhodnutí právní moci dnem následujícím po dni, kdy tak učinil poslední z nich (§ 91/4 </a:t>
            </a:r>
            <a:r>
              <a:rPr lang="cs-CZ" sz="1900" dirty="0" err="1">
                <a:latin typeface="Calibri" panose="020F0502020204030204" pitchFamily="34" charset="0"/>
                <a:ea typeface="Calibri" panose="020F0502020204030204" pitchFamily="34" charset="0"/>
                <a:cs typeface="Times New Roman" panose="02020603050405020304" pitchFamily="18" charset="0"/>
              </a:rPr>
              <a:t>SpŘ</a:t>
            </a:r>
            <a:r>
              <a:rPr lang="cs-CZ" sz="19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je-li v řízení více účastníků a všichni se vzdali ve stejný den? V intencích závěru č. 69 lze zvažovat, zda by ke stejnému dni neměla nastat právní moc i v případě, kdy se všichni účastníci řízení vzdají práva na podání odvolání ve stejný den</a:t>
            </a:r>
          </a:p>
        </p:txBody>
      </p:sp>
    </p:spTree>
    <p:extLst>
      <p:ext uri="{BB962C8B-B14F-4D97-AF65-F5344CB8AC3E}">
        <p14:creationId xmlns:p14="http://schemas.microsoft.com/office/powerpoint/2010/main" val="337663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FA44C8-4B13-404A-B410-E52BE343254F}"/>
              </a:ext>
            </a:extLst>
          </p:cNvPr>
          <p:cNvSpPr>
            <a:spLocks noGrp="1"/>
          </p:cNvSpPr>
          <p:nvPr>
            <p:ph type="title"/>
          </p:nvPr>
        </p:nvSpPr>
        <p:spPr>
          <a:xfrm>
            <a:off x="530192" y="105243"/>
            <a:ext cx="10515600" cy="1325563"/>
          </a:xfrm>
        </p:spPr>
        <p:txBody>
          <a:bodyPr/>
          <a:lstStyle/>
          <a:p>
            <a:r>
              <a:rPr lang="cs-CZ" dirty="0"/>
              <a:t>Odvolání </a:t>
            </a:r>
          </a:p>
        </p:txBody>
      </p:sp>
      <p:sp>
        <p:nvSpPr>
          <p:cNvPr id="3" name="Zástupný symbol pro obsah 2">
            <a:extLst>
              <a:ext uri="{FF2B5EF4-FFF2-40B4-BE49-F238E27FC236}">
                <a16:creationId xmlns:a16="http://schemas.microsoft.com/office/drawing/2014/main" id="{32E86F68-7872-44F4-BC6E-28D642605D49}"/>
              </a:ext>
            </a:extLst>
          </p:cNvPr>
          <p:cNvSpPr>
            <a:spLocks noGrp="1"/>
          </p:cNvSpPr>
          <p:nvPr>
            <p:ph idx="1"/>
          </p:nvPr>
        </p:nvSpPr>
        <p:spPr>
          <a:xfrm>
            <a:off x="838200" y="1430806"/>
            <a:ext cx="10515600" cy="4351338"/>
          </a:xfrm>
        </p:spPr>
        <p:txBody>
          <a:bodyPr>
            <a:normAutofit/>
          </a:bodyPr>
          <a:lstStyle/>
          <a:p>
            <a:pPr algn="just"/>
            <a:r>
              <a:rPr lang="cs-CZ" dirty="0"/>
              <a:t>proti každému správnímu rozhodnutí, včetně usnesení (X usnesení, které se pouze poznamená do spisu - § 76 odst. 5) není-li však stanoveno jinak – není garance </a:t>
            </a:r>
            <a:r>
              <a:rPr lang="cs-CZ" dirty="0" err="1"/>
              <a:t>dvojinstančnosti</a:t>
            </a:r>
            <a:r>
              <a:rPr lang="cs-CZ" dirty="0"/>
              <a:t> správního řízení</a:t>
            </a:r>
          </a:p>
          <a:p>
            <a:pPr algn="just"/>
            <a:r>
              <a:rPr lang="cs-CZ" dirty="0"/>
              <a:t>právo podat odvolání náleží účastníkovi řízení, včetně účastníka opomenutého</a:t>
            </a:r>
          </a:p>
          <a:p>
            <a:pPr marL="0" indent="0" algn="just">
              <a:buNone/>
            </a:pPr>
            <a:endParaRPr lang="cs-CZ" dirty="0"/>
          </a:p>
          <a:p>
            <a:r>
              <a:rPr lang="cs-CZ" dirty="0"/>
              <a:t>Účinky odvolání</a:t>
            </a:r>
          </a:p>
          <a:p>
            <a:pPr lvl="1"/>
            <a:r>
              <a:rPr lang="cs-CZ" dirty="0"/>
              <a:t>Suspenzivní (odkladný) účinek - § 85</a:t>
            </a:r>
          </a:p>
          <a:p>
            <a:pPr lvl="1"/>
            <a:r>
              <a:rPr lang="cs-CZ" dirty="0"/>
              <a:t>Devolutivní účinek - rozhoduje nadřízený správní orgán    89/1    178</a:t>
            </a:r>
          </a:p>
        </p:txBody>
      </p:sp>
      <p:cxnSp>
        <p:nvCxnSpPr>
          <p:cNvPr id="5" name="Přímá spojnice se šipkou 4">
            <a:extLst>
              <a:ext uri="{FF2B5EF4-FFF2-40B4-BE49-F238E27FC236}">
                <a16:creationId xmlns:a16="http://schemas.microsoft.com/office/drawing/2014/main" id="{E6B0C700-407D-48A8-8159-6F218A8DB068}"/>
              </a:ext>
            </a:extLst>
          </p:cNvPr>
          <p:cNvCxnSpPr/>
          <p:nvPr/>
        </p:nvCxnSpPr>
        <p:spPr>
          <a:xfrm>
            <a:off x="8373979" y="5168766"/>
            <a:ext cx="2310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Přímá spojnice se šipkou 5">
            <a:extLst>
              <a:ext uri="{FF2B5EF4-FFF2-40B4-BE49-F238E27FC236}">
                <a16:creationId xmlns:a16="http://schemas.microsoft.com/office/drawing/2014/main" id="{7010A6D2-E85C-4CF5-9F06-2DF17CDA9ECF}"/>
              </a:ext>
            </a:extLst>
          </p:cNvPr>
          <p:cNvCxnSpPr/>
          <p:nvPr/>
        </p:nvCxnSpPr>
        <p:spPr>
          <a:xfrm>
            <a:off x="9267524" y="5168766"/>
            <a:ext cx="23100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15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odvolání</a:t>
            </a:r>
          </a:p>
        </p:txBody>
      </p:sp>
      <p:sp>
        <p:nvSpPr>
          <p:cNvPr id="3" name="Zástupný symbol pro obsah 2"/>
          <p:cNvSpPr>
            <a:spLocks noGrp="1"/>
          </p:cNvSpPr>
          <p:nvPr>
            <p:ph idx="1"/>
          </p:nvPr>
        </p:nvSpPr>
        <p:spPr>
          <a:xfrm>
            <a:off x="838200" y="1368425"/>
            <a:ext cx="10515600" cy="4748170"/>
          </a:xfrm>
        </p:spPr>
        <p:txBody>
          <a:bodyPr>
            <a:normAutofit/>
          </a:bodyPr>
          <a:lstStyle/>
          <a:p>
            <a:pPr marL="0" indent="0" algn="just">
              <a:buNone/>
            </a:pPr>
            <a:r>
              <a:rPr lang="cs-CZ" dirty="0"/>
              <a:t>Panu Novotnému naměřila hlídka silniční policie při jízdě centem Brna 75 km/h. Výsledky měření ale pan Novotný rozporoval, proto nesouhlasil s „blokovou“ pokutou (příkazový blok). V následném přestupkovém řízení mu byla rozhodnutím Úřadu městské části Brno-střed ze dne 15. května 2019, č. j. 2015/123456/DOP-20, podle kterého porušil § 18 odst. 4 zákona o provozu na pozemních komunikacích, čímž se dopustil přestupku podle § 125c odst. 1 písm. f) bod 3, uložena pokuta ve výši 2000 Kč a náhrada nákladů řízení ve výši 1000 Kč. Dne 17. května bylo rozhodnutí panu Novotnému doručeno. Následně pan Novotný předal k poštovní přepravě proti  rozhodnutí odvolání v následujícím znění:</a:t>
            </a:r>
          </a:p>
        </p:txBody>
      </p:sp>
    </p:spTree>
    <p:extLst>
      <p:ext uri="{BB962C8B-B14F-4D97-AF65-F5344CB8AC3E}">
        <p14:creationId xmlns:p14="http://schemas.microsoft.com/office/powerpoint/2010/main" val="100677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891"/>
            <a:ext cx="11150600" cy="6564842"/>
          </a:xfrm>
        </p:spPr>
        <p:txBody>
          <a:bodyPr>
            <a:normAutofit/>
          </a:bodyPr>
          <a:lstStyle/>
          <a:p>
            <a:pPr marL="514350" indent="-514350">
              <a:buAutoNum type="arabicParenR"/>
            </a:pPr>
            <a:r>
              <a:rPr lang="cs-CZ" b="1" dirty="0"/>
              <a:t>Kdy nejpozději bylo možno odvolání podat?</a:t>
            </a:r>
          </a:p>
          <a:p>
            <a:pPr marL="514350" indent="-514350">
              <a:buAutoNum type="arabicParenR"/>
            </a:pPr>
            <a:r>
              <a:rPr lang="cs-CZ" b="1" dirty="0"/>
              <a:t>Má odvolání všechny podstatné náležitosti? Jaké jsou náležitosti odvolání? Jak se tento typ odvolání označuje?</a:t>
            </a:r>
          </a:p>
          <a:p>
            <a:pPr marL="514350" indent="-514350">
              <a:buAutoNum type="arabicParenR"/>
            </a:pPr>
            <a:r>
              <a:rPr lang="cs-CZ" b="1" dirty="0"/>
              <a:t>Jakým způsobem správní orgán s uvedeným odvoláním naloží?</a:t>
            </a:r>
          </a:p>
          <a:p>
            <a:pPr marL="514350" indent="-514350">
              <a:buAutoNum type="arabicParenR"/>
            </a:pPr>
            <a:r>
              <a:rPr lang="cs-CZ" b="1" dirty="0"/>
              <a:t>Může pan Novotný kromě výroku rozporovat i odůvodnění?</a:t>
            </a:r>
          </a:p>
          <a:p>
            <a:pPr marL="514350" indent="-514350" algn="just">
              <a:buAutoNum type="arabicParenR"/>
            </a:pPr>
            <a:r>
              <a:rPr lang="cs-CZ" b="1" dirty="0"/>
              <a:t>Pokud si Úřadu městské části Brno-střed zjistí, že skutečně pochybil, může nějak pochybění napravit před tím, než věc postoupí nadřízenému správnímu orgánu? Za jakých podmínek?</a:t>
            </a:r>
          </a:p>
          <a:p>
            <a:pPr marL="514350" indent="-514350" algn="just">
              <a:buAutoNum type="arabicParenR"/>
            </a:pPr>
            <a:r>
              <a:rPr lang="cs-CZ" b="1" dirty="0"/>
              <a:t>Je v rámci odvolacího řízení obecně možné tvrdit nové skutečnosti a předkládat nové důkazy? Jak je to konkrétně v případě posuzovaného řízení?</a:t>
            </a:r>
          </a:p>
          <a:p>
            <a:pPr marL="514350" indent="-514350" algn="just">
              <a:buAutoNum type="arabicParenR"/>
            </a:pPr>
            <a:r>
              <a:rPr lang="cs-CZ" b="1" dirty="0"/>
              <a:t>Pan Novotný se bojí, že  pokud se odvolá, může riskovat uložení vyšší pokuty, je jeho obava odůvodněná? </a:t>
            </a:r>
          </a:p>
          <a:p>
            <a:pPr marL="514350" indent="-514350">
              <a:buAutoNum type="arabicParenR"/>
            </a:pPr>
            <a:endParaRPr lang="cs-CZ" dirty="0"/>
          </a:p>
        </p:txBody>
      </p:sp>
    </p:spTree>
    <p:extLst>
      <p:ext uri="{BB962C8B-B14F-4D97-AF65-F5344CB8AC3E}">
        <p14:creationId xmlns:p14="http://schemas.microsoft.com/office/powerpoint/2010/main" val="1453099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359AF-C59C-4428-A4E3-BF19BC530218}"/>
              </a:ext>
            </a:extLst>
          </p:cNvPr>
          <p:cNvSpPr>
            <a:spLocks noGrp="1"/>
          </p:cNvSpPr>
          <p:nvPr>
            <p:ph type="title"/>
          </p:nvPr>
        </p:nvSpPr>
        <p:spPr/>
        <p:txBody>
          <a:bodyPr/>
          <a:lstStyle/>
          <a:p>
            <a:r>
              <a:rPr lang="cs-CZ" dirty="0"/>
              <a:t>Rozklad</a:t>
            </a:r>
          </a:p>
        </p:txBody>
      </p:sp>
      <p:sp>
        <p:nvSpPr>
          <p:cNvPr id="3" name="Zástupný symbol pro obsah 2">
            <a:extLst>
              <a:ext uri="{FF2B5EF4-FFF2-40B4-BE49-F238E27FC236}">
                <a16:creationId xmlns:a16="http://schemas.microsoft.com/office/drawing/2014/main" id="{A6E1F6F3-8760-45F7-AB17-12735EF7E585}"/>
              </a:ext>
            </a:extLst>
          </p:cNvPr>
          <p:cNvSpPr>
            <a:spLocks noGrp="1"/>
          </p:cNvSpPr>
          <p:nvPr>
            <p:ph idx="1"/>
          </p:nvPr>
        </p:nvSpPr>
        <p:spPr/>
        <p:txBody>
          <a:bodyPr/>
          <a:lstStyle/>
          <a:p>
            <a:r>
              <a:rPr lang="cs-CZ" dirty="0"/>
              <a:t>ústřední správní orgány – nemají nadřízený správní orgán</a:t>
            </a:r>
          </a:p>
          <a:p>
            <a:pPr marL="0" indent="0">
              <a:buNone/>
            </a:pPr>
            <a:endParaRPr lang="cs-CZ" dirty="0"/>
          </a:p>
          <a:p>
            <a:r>
              <a:rPr lang="cs-CZ" dirty="0"/>
              <a:t>´není devolutivní účinek – problematické zejména když rozhodne v I. stupni ministr nebo vedoucí úřadu</a:t>
            </a:r>
          </a:p>
          <a:p>
            <a:pPr marL="0" indent="0">
              <a:buNone/>
            </a:pPr>
            <a:endParaRPr lang="cs-CZ" dirty="0"/>
          </a:p>
          <a:p>
            <a:r>
              <a:rPr lang="cs-CZ" dirty="0"/>
              <a:t>rozhodování o rozkladu - § 152</a:t>
            </a:r>
          </a:p>
          <a:p>
            <a:pPr marL="0" indent="0">
              <a:buNone/>
            </a:pPr>
            <a:endParaRPr lang="cs-CZ" dirty="0"/>
          </a:p>
          <a:p>
            <a:r>
              <a:rPr lang="cs-CZ" dirty="0"/>
              <a:t>úzká návaznost na odvolání</a:t>
            </a:r>
          </a:p>
        </p:txBody>
      </p:sp>
    </p:spTree>
    <p:extLst>
      <p:ext uri="{BB962C8B-B14F-4D97-AF65-F5344CB8AC3E}">
        <p14:creationId xmlns:p14="http://schemas.microsoft.com/office/powerpoint/2010/main" val="3337568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227541"/>
            <a:ext cx="10515600" cy="1325563"/>
          </a:xfrm>
        </p:spPr>
        <p:txBody>
          <a:bodyPr/>
          <a:lstStyle/>
          <a:p>
            <a:r>
              <a:rPr lang="cs-CZ" dirty="0"/>
              <a:t>Příklad - rozklad</a:t>
            </a:r>
          </a:p>
        </p:txBody>
      </p:sp>
      <p:sp>
        <p:nvSpPr>
          <p:cNvPr id="3" name="Zástupný symbol pro obsah 2"/>
          <p:cNvSpPr>
            <a:spLocks noGrp="1"/>
          </p:cNvSpPr>
          <p:nvPr>
            <p:ph idx="1"/>
          </p:nvPr>
        </p:nvSpPr>
        <p:spPr>
          <a:xfrm>
            <a:off x="685800" y="716492"/>
            <a:ext cx="10515600" cy="5684308"/>
          </a:xfrm>
        </p:spPr>
        <p:txBody>
          <a:bodyPr>
            <a:normAutofit/>
          </a:bodyPr>
          <a:lstStyle/>
          <a:p>
            <a:pPr marL="0" indent="0">
              <a:buNone/>
            </a:pPr>
            <a:r>
              <a:rPr lang="cs-CZ" dirty="0"/>
              <a:t>Rozhodnutí Ministerstva kultury o prohlášení nemovitosti za kulturní památku.</a:t>
            </a:r>
          </a:p>
          <a:p>
            <a:pPr marL="0" indent="0">
              <a:buNone/>
            </a:pPr>
            <a:endParaRPr lang="cs-CZ" dirty="0"/>
          </a:p>
          <a:p>
            <a:pPr marL="0" indent="0">
              <a:buNone/>
            </a:pPr>
            <a:r>
              <a:rPr lang="cs-CZ" b="1" dirty="0"/>
              <a:t>Výrok: </a:t>
            </a:r>
            <a:r>
              <a:rPr lang="cs-CZ" dirty="0"/>
              <a:t>Stavba chalupy ev. č. 20, Lhota, k. </a:t>
            </a:r>
            <a:r>
              <a:rPr lang="cs-CZ" dirty="0" err="1"/>
              <a:t>ú.</a:t>
            </a:r>
            <a:r>
              <a:rPr lang="cs-CZ" dirty="0"/>
              <a:t> Lhota, Jihomoravský kraj, se prohlašuje za kulturní památku.</a:t>
            </a:r>
          </a:p>
          <a:p>
            <a:pPr marL="0" indent="0">
              <a:buNone/>
            </a:pPr>
            <a:endParaRPr lang="cs-CZ" dirty="0"/>
          </a:p>
          <a:p>
            <a:pPr marL="514350" indent="-514350">
              <a:buFont typeface="Arial" panose="020B0604020202020204" pitchFamily="34" charset="0"/>
              <a:buAutoNum type="arabicParenR"/>
            </a:pPr>
            <a:r>
              <a:rPr lang="cs-CZ" b="1" dirty="0"/>
              <a:t>Co je to tzv. rozkladová komise? Bude v daném řízení figurovat?</a:t>
            </a:r>
          </a:p>
          <a:p>
            <a:pPr marL="514350" indent="-514350">
              <a:buFont typeface="Arial" panose="020B0604020202020204" pitchFamily="34" charset="0"/>
              <a:buAutoNum type="arabicParenR"/>
            </a:pPr>
            <a:endParaRPr lang="cs-CZ" b="1" dirty="0"/>
          </a:p>
          <a:p>
            <a:pPr marL="514350" indent="-514350">
              <a:buAutoNum type="arabicParenR"/>
            </a:pPr>
            <a:r>
              <a:rPr lang="cs-CZ" b="1" dirty="0"/>
              <a:t>Formulujte varianty výroku rozhodnutí o rozkladu, které přicházejí v úvahu?</a:t>
            </a:r>
          </a:p>
          <a:p>
            <a:pPr marL="514350" indent="-514350">
              <a:buAutoNum type="arabicParenR"/>
            </a:pPr>
            <a:r>
              <a:rPr lang="cs-CZ" b="1" dirty="0"/>
              <a:t>Je možno proti rozhodnutí o rozkladu podat odvolání?</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61060902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2953</TotalTime>
  <Words>1068</Words>
  <Application>Microsoft Office PowerPoint</Application>
  <PresentationFormat>Širokoúhlá obrazovka</PresentationFormat>
  <Paragraphs>90</Paragraphs>
  <Slides>10</Slides>
  <Notes>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Arial</vt:lpstr>
      <vt:lpstr>Calibri</vt:lpstr>
      <vt:lpstr>Calibri Light</vt:lpstr>
      <vt:lpstr>Symbol</vt:lpstr>
      <vt:lpstr>Times New Roman</vt:lpstr>
      <vt:lpstr>Motiv Office</vt:lpstr>
      <vt:lpstr>Správní právo procesní  6. seminář  David Hejč</vt:lpstr>
      <vt:lpstr>Ochrana před nečinností</vt:lpstr>
      <vt:lpstr>Přezkumné prostředky podle SpŘ</vt:lpstr>
      <vt:lpstr>Nabytí právní moci</vt:lpstr>
      <vt:lpstr>Odvolání </vt:lpstr>
      <vt:lpstr>Příklad - odvolání</vt:lpstr>
      <vt:lpstr>Prezentace aplikace PowerPoint</vt:lpstr>
      <vt:lpstr>Rozklad</vt:lpstr>
      <vt:lpstr>Příklad - rozklad</vt:lpstr>
      <vt:lpstr>Příklad – přezkumné řízení</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126</cp:revision>
  <dcterms:created xsi:type="dcterms:W3CDTF">2019-10-13T15:50:19Z</dcterms:created>
  <dcterms:modified xsi:type="dcterms:W3CDTF">2021-11-07T14:37:58Z</dcterms:modified>
</cp:coreProperties>
</file>