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6" r:id="rId3"/>
    <p:sldId id="298" r:id="rId4"/>
    <p:sldId id="299" r:id="rId5"/>
    <p:sldId id="297" r:id="rId6"/>
    <p:sldId id="351" r:id="rId7"/>
    <p:sldId id="352" r:id="rId8"/>
    <p:sldId id="372" r:id="rId9"/>
    <p:sldId id="374" r:id="rId10"/>
    <p:sldId id="376" r:id="rId11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7" d="100"/>
          <a:sy n="87" d="100"/>
        </p:scale>
        <p:origin x="1447" y="6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512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047875"/>
            <a:ext cx="8522680" cy="2024070"/>
          </a:xfrm>
        </p:spPr>
        <p:txBody>
          <a:bodyPr/>
          <a:lstStyle/>
          <a:p>
            <a:pPr algn="ctr"/>
            <a:r>
              <a:rPr lang="cs-CZ" dirty="0"/>
              <a:t>Správní právo procesní</a:t>
            </a:r>
            <a:br>
              <a:rPr lang="cs-CZ"/>
            </a:br>
            <a:r>
              <a:rPr lang="cs-CZ"/>
              <a:t>7. </a:t>
            </a:r>
            <a:r>
              <a:rPr lang="cs-CZ" dirty="0"/>
              <a:t>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JUDr. Kamil Jelínek</a:t>
            </a:r>
          </a:p>
        </p:txBody>
      </p:sp>
    </p:spTree>
    <p:extLst>
      <p:ext uri="{BB962C8B-B14F-4D97-AF65-F5344CB8AC3E}">
        <p14:creationId xmlns:p14="http://schemas.microsoft.com/office/powerpoint/2010/main" val="3336649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Obstrukce ve správním řízení a jejich řešení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502287"/>
            <a:ext cx="8066301" cy="4139998"/>
          </a:xfrm>
        </p:spPr>
        <p:txBody>
          <a:bodyPr/>
          <a:lstStyle/>
          <a:p>
            <a:r>
              <a:rPr lang="cs-CZ" b="1" dirty="0"/>
              <a:t>Příklad IV</a:t>
            </a:r>
          </a:p>
          <a:p>
            <a:pPr lvl="1"/>
            <a:r>
              <a:rPr lang="cs-CZ" dirty="0"/>
              <a:t>Úřad městské části Brno-Královo pole rozhodl dne 12.1.2018 o umístění a povolení stavby RD na ulici Božetěchova. Rozhodnutí nebylo napadeno odvoláním a nabylo právní moci. Paní Zvídavá z ulice podala správnímu orgánu podnět na přezkoumání daného řízení a rozhodnutí, protože stavební úřad postupoval v rozporu se zákonem. V době podání podnětu již byla stavba rozestavěna.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a) Musí se správní orgán podnětem zabývat? Musí v důsledku podnětu zahájit správní řízení?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b) Má vliv, že stavebník již zahájil výstavbu?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c) Pokud SO zahájí řízení, jak může rozhodnout?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d) Jaké budou účinky rozhodnutí?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75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760" y="93987"/>
            <a:ext cx="7888069" cy="994345"/>
          </a:xfrm>
        </p:spPr>
        <p:txBody>
          <a:bodyPr/>
          <a:lstStyle/>
          <a:p>
            <a:r>
              <a:rPr lang="cs-CZ" dirty="0"/>
              <a:t>Přezkumné prostředky podle SŘ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759" y="843830"/>
            <a:ext cx="7888069" cy="4141017"/>
          </a:xfrm>
        </p:spPr>
        <p:txBody>
          <a:bodyPr>
            <a:normAutofit/>
          </a:bodyPr>
          <a:lstStyle/>
          <a:p>
            <a:pPr algn="just"/>
            <a:r>
              <a:rPr lang="cs-CZ" sz="1800" dirty="0"/>
              <a:t>Zjednání nápravy vydaných rozhodnutí pro případ, že jsou stižena takovými vadami, pro které je nutné správní rozhodnutí zrušit nebo změnit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r>
              <a:rPr lang="cs-CZ" i="1" dirty="0"/>
              <a:t>odvolání</a:t>
            </a:r>
          </a:p>
          <a:p>
            <a:pPr algn="just"/>
            <a:r>
              <a:rPr lang="cs-CZ" i="1" dirty="0"/>
              <a:t>rozklad</a:t>
            </a:r>
          </a:p>
          <a:p>
            <a:pPr algn="just"/>
            <a:r>
              <a:rPr lang="cs-CZ" i="1" dirty="0"/>
              <a:t>obnova řízení</a:t>
            </a:r>
          </a:p>
          <a:p>
            <a:pPr algn="just"/>
            <a:r>
              <a:rPr lang="cs-CZ" i="1" dirty="0"/>
              <a:t>přezkumné řízení</a:t>
            </a:r>
          </a:p>
          <a:p>
            <a:pPr algn="just"/>
            <a:endParaRPr lang="cs-CZ" dirty="0"/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00313"/>
              </p:ext>
            </p:extLst>
          </p:nvPr>
        </p:nvGraphicFramePr>
        <p:xfrm>
          <a:off x="3488554" y="1735296"/>
          <a:ext cx="5554274" cy="23580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77137">
                  <a:extLst>
                    <a:ext uri="{9D8B030D-6E8A-4147-A177-3AD203B41FA5}">
                      <a16:colId xmlns:a16="http://schemas.microsoft.com/office/drawing/2014/main" val="1865831633"/>
                    </a:ext>
                  </a:extLst>
                </a:gridCol>
                <a:gridCol w="2777137">
                  <a:extLst>
                    <a:ext uri="{9D8B030D-6E8A-4147-A177-3AD203B41FA5}">
                      <a16:colId xmlns:a16="http://schemas.microsoft.com/office/drawing/2014/main" val="2981052285"/>
                    </a:ext>
                  </a:extLst>
                </a:gridCol>
              </a:tblGrid>
              <a:tr h="45504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I. členění - Přezkumné prostředky podle </a:t>
                      </a:r>
                      <a:r>
                        <a:rPr lang="cs-CZ" sz="1400" b="1" dirty="0" err="1">
                          <a:effectLst/>
                        </a:rPr>
                        <a:t>SpŘ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4" marR="5144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983103"/>
                  </a:ext>
                </a:extLst>
              </a:tr>
              <a:tr h="51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b="1" u="sng" dirty="0">
                          <a:effectLst/>
                        </a:rPr>
                        <a:t>Opravné prostředky </a:t>
                      </a:r>
                      <a:r>
                        <a:rPr lang="cs-CZ" sz="1500" b="1" dirty="0">
                          <a:effectLst/>
                        </a:rPr>
                        <a:t>– v dispozici adresáta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4" marR="51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b="1" u="sng" dirty="0">
                          <a:effectLst/>
                        </a:rPr>
                        <a:t>Dozorčí prostředky </a:t>
                      </a:r>
                      <a:r>
                        <a:rPr lang="cs-CZ" sz="1500" b="1" dirty="0">
                          <a:effectLst/>
                        </a:rPr>
                        <a:t>– z moci úřední</a:t>
                      </a:r>
                      <a:r>
                        <a:rPr lang="cs-CZ" sz="1500" b="1" baseline="0" dirty="0">
                          <a:effectLst/>
                        </a:rPr>
                        <a:t> </a:t>
                      </a:r>
                      <a:endParaRPr lang="cs-CZ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4" marR="51444" marT="0" marB="0"/>
                </a:tc>
                <a:extLst>
                  <a:ext uri="{0D108BD9-81ED-4DB2-BD59-A6C34878D82A}">
                    <a16:rowId xmlns:a16="http://schemas.microsoft.com/office/drawing/2014/main" val="2839254187"/>
                  </a:ext>
                </a:extLst>
              </a:tr>
              <a:tr h="455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odvolání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4" marR="51444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přezkumné řízení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4" marR="51444" marT="0" marB="0"/>
                </a:tc>
                <a:extLst>
                  <a:ext uri="{0D108BD9-81ED-4DB2-BD59-A6C34878D82A}">
                    <a16:rowId xmlns:a16="http://schemas.microsoft.com/office/drawing/2014/main" val="3905837576"/>
                  </a:ext>
                </a:extLst>
              </a:tr>
              <a:tr h="455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rozklad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4" marR="51444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448"/>
                  </a:ext>
                </a:extLst>
              </a:tr>
              <a:tr h="476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obnova řízení zahájená na návrh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4" marR="51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obnova řízení zahájená z moci úřední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4" marR="51444" marT="0" marB="0"/>
                </a:tc>
                <a:extLst>
                  <a:ext uri="{0D108BD9-81ED-4DB2-BD59-A6C34878D82A}">
                    <a16:rowId xmlns:a16="http://schemas.microsoft.com/office/drawing/2014/main" val="963870373"/>
                  </a:ext>
                </a:extLst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846012"/>
              </p:ext>
            </p:extLst>
          </p:nvPr>
        </p:nvGraphicFramePr>
        <p:xfrm>
          <a:off x="3488554" y="4687279"/>
          <a:ext cx="5554274" cy="102932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77137">
                  <a:extLst>
                    <a:ext uri="{9D8B030D-6E8A-4147-A177-3AD203B41FA5}">
                      <a16:colId xmlns:a16="http://schemas.microsoft.com/office/drawing/2014/main" val="3269946463"/>
                    </a:ext>
                  </a:extLst>
                </a:gridCol>
                <a:gridCol w="2777137">
                  <a:extLst>
                    <a:ext uri="{9D8B030D-6E8A-4147-A177-3AD203B41FA5}">
                      <a16:colId xmlns:a16="http://schemas.microsoft.com/office/drawing/2014/main" val="3384636053"/>
                    </a:ext>
                  </a:extLst>
                </a:gridCol>
              </a:tblGrid>
              <a:tr h="25733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effectLst/>
                        </a:rPr>
                        <a:t>II. členění - Opravné prostředky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4" marR="5144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168489"/>
                  </a:ext>
                </a:extLst>
              </a:tr>
              <a:tr h="257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effectLst/>
                        </a:rPr>
                        <a:t>Řádné – před právní mocí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4" marR="514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effectLst/>
                        </a:rPr>
                        <a:t>Mimořádné – po právní moci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4" marR="51444" marT="0" marB="0"/>
                </a:tc>
                <a:extLst>
                  <a:ext uri="{0D108BD9-81ED-4DB2-BD59-A6C34878D82A}">
                    <a16:rowId xmlns:a16="http://schemas.microsoft.com/office/drawing/2014/main" val="2411838281"/>
                  </a:ext>
                </a:extLst>
              </a:tr>
              <a:tr h="257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odvolání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4" marR="51444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obnova řízení na návrh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4" marR="51444" marT="0" marB="0"/>
                </a:tc>
                <a:extLst>
                  <a:ext uri="{0D108BD9-81ED-4DB2-BD59-A6C34878D82A}">
                    <a16:rowId xmlns:a16="http://schemas.microsoft.com/office/drawing/2014/main" val="2211304618"/>
                  </a:ext>
                </a:extLst>
              </a:tr>
              <a:tr h="257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rozklad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4" marR="51444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570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918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07750D-C8D4-4D0B-9B7D-DD32611938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4E62EE-8F8A-4B7B-9381-503DE62ADF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5B3E92-BA03-43D7-92C8-4906B249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Přezkumné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CA5A75-D210-453A-8EF0-9166C5BD9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59000"/>
            <a:ext cx="8066301" cy="4660059"/>
          </a:xfrm>
        </p:spPr>
        <p:txBody>
          <a:bodyPr/>
          <a:lstStyle/>
          <a:p>
            <a:r>
              <a:rPr lang="cs-CZ" dirty="0"/>
              <a:t>Co znamená dozorčí prostředek?</a:t>
            </a:r>
          </a:p>
          <a:p>
            <a:r>
              <a:rPr lang="cs-CZ" dirty="0"/>
              <a:t>Jak bude zahájeno?</a:t>
            </a:r>
          </a:p>
          <a:p>
            <a:r>
              <a:rPr lang="cs-CZ" dirty="0"/>
              <a:t>Kdo přezkum provádí a co zkoumá?</a:t>
            </a:r>
          </a:p>
          <a:p>
            <a:r>
              <a:rPr lang="cs-CZ" dirty="0"/>
              <a:t>V jakých případech lze zahájit PŘ? Proti čemu?</a:t>
            </a:r>
          </a:p>
          <a:p>
            <a:r>
              <a:rPr lang="cs-CZ" dirty="0"/>
              <a:t>Jaké jsou lhůty pro zahájení PŘ?</a:t>
            </a:r>
          </a:p>
          <a:p>
            <a:r>
              <a:rPr lang="cs-CZ" dirty="0"/>
              <a:t>Musí být podán ŘOP?</a:t>
            </a:r>
          </a:p>
          <a:p>
            <a:r>
              <a:rPr lang="cs-CZ" dirty="0"/>
              <a:t>Na co musí orgán v PŘ dbát?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822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8DEABB-2A93-4D5F-9A3C-6DCA959DD8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E51FB7-917A-446A-BEE7-99B95F5775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44D736-6C36-4C17-8462-EEC6F3E18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Přezkumné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9C03FEA-51B7-4920-8407-B12698A0B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je průběh PŘ (podnět x bez podnětu)?</a:t>
            </a:r>
          </a:p>
          <a:p>
            <a:r>
              <a:rPr lang="cs-CZ" dirty="0"/>
              <a:t>Kdy zastaví PŘ?</a:t>
            </a:r>
          </a:p>
          <a:p>
            <a:r>
              <a:rPr lang="cs-CZ" dirty="0"/>
              <a:t>Kdy zruší? A co dál?</a:t>
            </a:r>
          </a:p>
          <a:p>
            <a:r>
              <a:rPr lang="cs-CZ" dirty="0"/>
              <a:t>Kdy změní?</a:t>
            </a:r>
          </a:p>
          <a:p>
            <a:r>
              <a:rPr lang="cs-CZ" dirty="0"/>
              <a:t>Lze se proti rozhodnutí vydaném v PŘ bránit?</a:t>
            </a:r>
          </a:p>
        </p:txBody>
      </p:sp>
    </p:spTree>
    <p:extLst>
      <p:ext uri="{BB962C8B-B14F-4D97-AF65-F5344CB8AC3E}">
        <p14:creationId xmlns:p14="http://schemas.microsoft.com/office/powerpoint/2010/main" val="3254182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2786822-0287-4223-AB5E-BA328332C2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C42BF8-38B4-431C-9052-BC66EF1E16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71BADF-6117-465F-A7D0-96B7E4449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Obnova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2B4E97-19C1-44C2-AF85-437F9A1B7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692002"/>
            <a:ext cx="8257677" cy="4139998"/>
          </a:xfrm>
        </p:spPr>
        <p:txBody>
          <a:bodyPr/>
          <a:lstStyle/>
          <a:p>
            <a:r>
              <a:rPr lang="cs-CZ" dirty="0"/>
              <a:t>Jak lze zahájit </a:t>
            </a:r>
            <a:r>
              <a:rPr lang="cs-CZ" dirty="0" err="1"/>
              <a:t>ŘoO</a:t>
            </a:r>
            <a:r>
              <a:rPr lang="cs-CZ" dirty="0"/>
              <a:t>? A z jakých důvodů?</a:t>
            </a:r>
          </a:p>
          <a:p>
            <a:r>
              <a:rPr lang="cs-CZ" dirty="0"/>
              <a:t>Jaké jsou podmínky pro </a:t>
            </a:r>
            <a:r>
              <a:rPr lang="cs-CZ" dirty="0" err="1"/>
              <a:t>ŘoO</a:t>
            </a:r>
            <a:r>
              <a:rPr lang="cs-CZ" dirty="0"/>
              <a:t>?</a:t>
            </a:r>
          </a:p>
          <a:p>
            <a:r>
              <a:rPr lang="cs-CZ" dirty="0"/>
              <a:t>V jaké lhůtě?</a:t>
            </a:r>
          </a:p>
          <a:p>
            <a:r>
              <a:rPr lang="cs-CZ" dirty="0"/>
              <a:t>Jaké jsou fáze </a:t>
            </a:r>
            <a:r>
              <a:rPr lang="cs-CZ" dirty="0" err="1"/>
              <a:t>ŘoO</a:t>
            </a:r>
            <a:r>
              <a:rPr lang="cs-CZ" dirty="0"/>
              <a:t>? Kdo ve které fázi rozhoduje?</a:t>
            </a:r>
          </a:p>
          <a:p>
            <a:r>
              <a:rPr lang="cs-CZ" dirty="0"/>
              <a:t>Výstup?</a:t>
            </a:r>
          </a:p>
          <a:p>
            <a:r>
              <a:rPr lang="cs-CZ" dirty="0"/>
              <a:t>Nové rozhodnutí (§ 101)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566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MP701Z Správní právo procesní - seminář 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643" y="582292"/>
            <a:ext cx="8066301" cy="5401257"/>
          </a:xfrm>
        </p:spPr>
        <p:txBody>
          <a:bodyPr/>
          <a:lstStyle/>
          <a:p>
            <a:r>
              <a:rPr lang="cs-CZ" b="1" dirty="0"/>
              <a:t>Příklad I</a:t>
            </a:r>
          </a:p>
          <a:p>
            <a:pPr lvl="1"/>
            <a:r>
              <a:rPr lang="cs-CZ" sz="1800" dirty="0"/>
              <a:t>Český telekomunikační úřad se rozhodl prověřit pravdivost stížnosti pana Rostislava </a:t>
            </a:r>
            <a:r>
              <a:rPr lang="cs-CZ" sz="1800" dirty="0" err="1"/>
              <a:t>Močála</a:t>
            </a:r>
            <a:r>
              <a:rPr lang="cs-CZ" sz="1800" dirty="0"/>
              <a:t>, že se společnost První telekomunikační, a. s. nejpozději od 15. 3. 2018 dopouští přestupku podle § 118 odst. 8 písm. a) zákona č. 127/2005 Sb., o elektronických komunikacích a o změně některých souvi­sejících zákonů (zákon o elektronických komunikacích), neboť svým uživatelům neumožňuje nepřetržitý přístup k číslům tísňového volání. </a:t>
            </a:r>
          </a:p>
          <a:p>
            <a:pPr lvl="1"/>
            <a:r>
              <a:rPr lang="cs-CZ" sz="1800" dirty="0"/>
              <a:t>Český telekomunikační úřad pojal stížnost pana </a:t>
            </a:r>
            <a:r>
              <a:rPr lang="cs-CZ" sz="1800" dirty="0" err="1"/>
              <a:t>Močála</a:t>
            </a:r>
            <a:r>
              <a:rPr lang="cs-CZ" sz="1800" dirty="0"/>
              <a:t> jako podnět k zahájení řízení o přestupku z moci úřední. Dospěl k názoru, že na úkony, které provede před zahájením řízení, nedopadá § 44 a následující zákona č. 500/2004 Sb., správního řád, to znamená ani § 51 odst. 2 téhož zákona. Před tím než Český telekomunikační úřad zahájil správní řízení, oprávněná úřední osoba učinila marný pokus o tísňové volání v rámci služeb poskytovaných společností První telekomunikační, a. s. Český telekomunikační úřad o úkonu nikoho neinformoval a provedl jej před zahájením řízení z obavy, že jinak by nebylo možné objektivně prověřit stížnost pana </a:t>
            </a:r>
            <a:r>
              <a:rPr lang="cs-CZ" sz="1800" dirty="0" err="1"/>
              <a:t>Močála</a:t>
            </a:r>
            <a:r>
              <a:rPr lang="cs-CZ" sz="1800" dirty="0"/>
              <a:t>. </a:t>
            </a:r>
          </a:p>
          <a:p>
            <a:pPr lvl="1"/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MP701Z Správní právo procesní - seminář 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475762"/>
            <a:ext cx="8066301" cy="4139998"/>
          </a:xfrm>
        </p:spPr>
        <p:txBody>
          <a:bodyPr/>
          <a:lstStyle/>
          <a:p>
            <a:r>
              <a:rPr lang="cs-CZ" b="1" dirty="0"/>
              <a:t>Příklad I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a) Lze pokus o tísňové volání použít jako důkaz (důkazní prostředek) ve správním řízení? Pokud ano, jakým způsobem by musel Český telekomunikační úřad postupovat?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b) Jaký důkaz (z pohledu způsobu jeho provedení) by představoval výše popsaný pokus o tísňové volání? Jakým způsobem by byl „zachycen“ ve spise?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c) Jaký je následek (případných) porušení právních pravidel při obstarávání důkazů? Jaký přístup se uplatňuje? Měly by takto (viz výše) opatřené důkazní prostředky být ponechány ve spise?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d) Které otázky (skutečnosti) nejsou předmětem dokazování?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e) Plynou účastníkům řízení v souvislosti s dokazováním některé povinnosti? V kterém druhu řízení má být iniciativa účastníka vyšší?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marL="324000" lvl="1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Obstrukce ve správním řízení a jejich řešení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9587" y="378000"/>
            <a:ext cx="8066301" cy="4139998"/>
          </a:xfrm>
        </p:spPr>
        <p:txBody>
          <a:bodyPr/>
          <a:lstStyle/>
          <a:p>
            <a:r>
              <a:rPr lang="cs-CZ" b="1" dirty="0"/>
              <a:t>Příklad II</a:t>
            </a:r>
          </a:p>
          <a:p>
            <a:pPr lvl="1"/>
            <a:r>
              <a:rPr lang="cs-CZ" dirty="0"/>
              <a:t>Městský úřad Bruntál vydal dle § 12 odst. 2 zákona č. 114/1992 Sb., o ochraně přírody a krajiny, nesouhlasné závazné stanovisko týkající se stavby větrné elektrárny.</a:t>
            </a:r>
          </a:p>
          <a:p>
            <a:pPr lvl="1"/>
            <a:endParaRPr lang="cs-CZ" dirty="0"/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a) Lze považovat závazné stanovisko za správní rozhodnutí podle § 67 správního řádu?</a:t>
            </a:r>
            <a:endParaRPr lang="cs-CZ" dirty="0"/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b) Lze považovat závazné stanovisko za správní rozhodnutí podle § 65 zákona č. 150/2002 Sb., soudní řád správní?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c) Jakým způsobem lze přezkoumat obsah závazného stanoviska?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d) Jaké náležitosti má obsahovat závazné stanovisko?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e) Co rozhoduje o tom, zda lze určitý úkon správního orgánu považovat za závazné stanovisko?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639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Obstrukce ve správním řízení a jejich řešení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9587" y="156058"/>
            <a:ext cx="8066301" cy="4139998"/>
          </a:xfrm>
        </p:spPr>
        <p:txBody>
          <a:bodyPr/>
          <a:lstStyle/>
          <a:p>
            <a:r>
              <a:rPr lang="cs-CZ" b="1" dirty="0"/>
              <a:t>Příklad III</a:t>
            </a:r>
          </a:p>
          <a:p>
            <a:pPr lvl="1"/>
            <a:r>
              <a:rPr lang="cs-CZ" dirty="0"/>
              <a:t>Martin byl rozhodnutím Komise pro projednání přestupků shledán vinným ze spáchání přestupku podle § 5 odst. 1 písm. D) zákona o přestupcích, neboť dne 1.6.2021 kolem 23:00 hlasitě pouštěl v bytě metalovou hubu a opakovaně neuposlechl výzvy sousedů a později policistů k jejímu ztišení. Martinovi byla uložena pokuta ve výši 1.000 Kč. Proti rozhodnutí se chtěl odvolat, ale rozhodnutí neobsahovalo žádné poučení stran možnosti podat opravný prostředek.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a) Může se účastník přes absenci poučení bránit? Jak?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b) Jak se projeví absence poučení na lhůtě pro podání opravného prostředku?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c) Martin se chce odvolat, ale kamarádi ho zrazují, že by neměl riskovat vyšší sankci – je taková obava důvodná?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d) Je možné v rámci odvolacího řízení tvrdit nové skutečnosti a předkládat nové důkazy?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0386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law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167</TotalTime>
  <Words>991</Words>
  <Application>Microsoft Office PowerPoint</Application>
  <PresentationFormat>Vlastní</PresentationFormat>
  <Paragraphs>98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prezentace-law-cz-4-3</vt:lpstr>
      <vt:lpstr>Správní právo procesní 7. seminář</vt:lpstr>
      <vt:lpstr>Přezkumné prostředky podle SŘ</vt:lpstr>
      <vt:lpstr>Přezkumné řízení</vt:lpstr>
      <vt:lpstr>Přezkumné řízení</vt:lpstr>
      <vt:lpstr>Obnova 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</dc:creator>
  <cp:lastModifiedBy>Kamil Jelínek</cp:lastModifiedBy>
  <cp:revision>29</cp:revision>
  <cp:lastPrinted>1601-01-01T00:00:00Z</cp:lastPrinted>
  <dcterms:created xsi:type="dcterms:W3CDTF">2020-03-20T08:00:47Z</dcterms:created>
  <dcterms:modified xsi:type="dcterms:W3CDTF">2021-11-15T10:17:52Z</dcterms:modified>
</cp:coreProperties>
</file>