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377" r:id="rId3"/>
    <p:sldId id="379" r:id="rId4"/>
    <p:sldId id="378" r:id="rId5"/>
    <p:sldId id="380" r:id="rId6"/>
    <p:sldId id="381" r:id="rId7"/>
    <p:sldId id="382" r:id="rId8"/>
    <p:sldId id="383" r:id="rId9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7" d="100"/>
          <a:sy n="87" d="100"/>
        </p:scale>
        <p:origin x="716" y="6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047875"/>
            <a:ext cx="8522680" cy="2024070"/>
          </a:xfrm>
        </p:spPr>
        <p:txBody>
          <a:bodyPr/>
          <a:lstStyle/>
          <a:p>
            <a:pPr algn="ctr"/>
            <a:r>
              <a:rPr lang="cs-CZ" dirty="0"/>
              <a:t>Správní právo procesní</a:t>
            </a:r>
            <a:br>
              <a:rPr lang="cs-CZ" dirty="0"/>
            </a:br>
            <a:r>
              <a:rPr lang="cs-CZ" dirty="0"/>
              <a:t>8.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JUDr. Kamil Jelínek</a:t>
            </a:r>
          </a:p>
        </p:txBody>
      </p:sp>
    </p:spTree>
    <p:extLst>
      <p:ext uri="{BB962C8B-B14F-4D97-AF65-F5344CB8AC3E}">
        <p14:creationId xmlns:p14="http://schemas.microsoft.com/office/powerpoint/2010/main" val="333664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0C6EB6-08F1-4D8F-9A79-348E1776F1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8CDF6C-C2AD-4377-ABBB-0A11B63DEC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CB7BD8-0E8A-4D7E-9865-7F1A3B3D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Přezkum SR soudem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727C35-ADD4-42D4-BC7F-543415D8D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3" y="1359001"/>
            <a:ext cx="8066301" cy="4139998"/>
          </a:xfrm>
        </p:spPr>
        <p:txBody>
          <a:bodyPr/>
          <a:lstStyle/>
          <a:p>
            <a:r>
              <a:rPr lang="cs-CZ" dirty="0"/>
              <a:t>Zásada subsidiarity soudního přezkumu a minimalizace zásahů soudů do správních řízení</a:t>
            </a:r>
          </a:p>
          <a:p>
            <a:pPr lvl="1"/>
            <a:r>
              <a:rPr lang="cs-CZ" dirty="0"/>
              <a:t>Podání SŽ před vyčerpáním ŘOP – co se stane?</a:t>
            </a:r>
          </a:p>
          <a:p>
            <a:r>
              <a:rPr lang="cs-CZ" dirty="0"/>
              <a:t>Nezávislost</a:t>
            </a:r>
          </a:p>
          <a:p>
            <a:r>
              <a:rPr lang="cs-CZ" dirty="0"/>
              <a:t>Subsidiární použití OSŘ</a:t>
            </a:r>
          </a:p>
          <a:p>
            <a:r>
              <a:rPr lang="cs-CZ" dirty="0"/>
              <a:t>Žalobní typy</a:t>
            </a:r>
          </a:p>
          <a:p>
            <a:r>
              <a:rPr lang="cs-CZ" dirty="0"/>
              <a:t>KS – senáty x samosoudce</a:t>
            </a:r>
          </a:p>
          <a:p>
            <a:r>
              <a:rPr lang="cs-CZ" dirty="0"/>
              <a:t>Kasační stížnost (ÚS – ESLP)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443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7B7578-822E-4FC1-B326-34850356E9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17EA3A-AF27-4D95-B9D2-BD51C8F4FB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9622E5-C266-45E5-A17F-D7E9BFC7D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Přezkum SR soudem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243B47-773B-40CB-9F82-354179AEB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Podmínky</a:t>
            </a:r>
          </a:p>
          <a:p>
            <a:pPr lvl="1"/>
            <a:r>
              <a:rPr lang="cs-CZ" dirty="0"/>
              <a:t>VSP + ŘOP + včas + náležitosti + existence SR + </a:t>
            </a:r>
            <a:r>
              <a:rPr lang="cs-CZ" dirty="0" err="1"/>
              <a:t>SoP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Řízení podle části V. OSŘ</a:t>
            </a:r>
          </a:p>
          <a:p>
            <a:pPr lvl="1"/>
            <a:r>
              <a:rPr lang="cs-CZ" dirty="0"/>
              <a:t>SR, jehož předmětem je záležitost obchod, pracko, občan, rodina</a:t>
            </a:r>
          </a:p>
          <a:p>
            <a:pPr lvl="1"/>
            <a:r>
              <a:rPr lang="cs-CZ" dirty="0"/>
              <a:t>I. Stupeň – OS</a:t>
            </a:r>
          </a:p>
          <a:p>
            <a:pPr lvl="1"/>
            <a:r>
              <a:rPr lang="cs-CZ" dirty="0"/>
              <a:t>Po vyčerpání ŘOP</a:t>
            </a:r>
          </a:p>
          <a:p>
            <a:pPr lvl="1"/>
            <a:r>
              <a:rPr lang="cs-CZ" dirty="0"/>
              <a:t>Účastníci – kdo byl v řízení před SO (</a:t>
            </a:r>
            <a:r>
              <a:rPr lang="cs-CZ" dirty="0" err="1"/>
              <a:t>xSŘS</a:t>
            </a:r>
            <a:r>
              <a:rPr lang="cs-CZ" dirty="0"/>
              <a:t>!)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35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0C6EB6-08F1-4D8F-9A79-348E1776F1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8CDF6C-C2AD-4377-ABBB-0A11B63DEC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CB7BD8-0E8A-4D7E-9865-7F1A3B3D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Přezkum SR soudem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727C35-ADD4-42D4-BC7F-543415D8D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je žalobce?</a:t>
            </a:r>
          </a:p>
          <a:p>
            <a:r>
              <a:rPr lang="cs-CZ" dirty="0"/>
              <a:t>Kdo je žalovaný?</a:t>
            </a:r>
          </a:p>
          <a:p>
            <a:r>
              <a:rPr lang="cs-CZ" dirty="0"/>
              <a:t>Kdy je řízení zahájeno?</a:t>
            </a:r>
          </a:p>
          <a:p>
            <a:r>
              <a:rPr lang="cs-CZ" dirty="0"/>
              <a:t>Jaký soud je místně příslušný? Kde to najdu?</a:t>
            </a:r>
          </a:p>
          <a:p>
            <a:r>
              <a:rPr lang="cs-CZ" dirty="0"/>
              <a:t>Jaká je lhůta pro podání žaloby proti SR?</a:t>
            </a:r>
          </a:p>
          <a:p>
            <a:r>
              <a:rPr lang="cs-CZ" dirty="0"/>
              <a:t>Jak rozhodne? Z, Z (Z)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486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56D241-5B9C-44CA-A921-641881B3A0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3F4593-DC74-478C-A5F9-A7ECE579FE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4B1FD0-EAD8-4FCA-ADBE-FE98CC348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č. 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D94D32-8331-4997-A877-709980E7E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87" y="1359001"/>
            <a:ext cx="8066301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Žadatel v žádosti, která se zcela objektivně vztahovala i k dalším osobám, resp. Jejich právům (sousedé žadatele), neoznačil účastníky řízení. SO vycházel v souladu se zásadou dispoziční výlučně z obsahu žádosti  a tyto osoby za účastníky řízení neoznačil a nijak s nimi nejednal. 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 marL="529200" indent="-457200">
              <a:lnSpc>
                <a:spcPct val="100000"/>
              </a:lnSpc>
              <a:buFont typeface="+mj-lt"/>
              <a:buAutoNum type="alphaLcParenR"/>
            </a:pPr>
            <a:r>
              <a:rPr lang="cs-CZ" sz="2400" dirty="0"/>
              <a:t>Byl takový postup v pořádku? Proč?</a:t>
            </a:r>
          </a:p>
          <a:p>
            <a:pPr marL="529200" indent="-457200">
              <a:lnSpc>
                <a:spcPct val="100000"/>
              </a:lnSpc>
              <a:buFont typeface="+mj-lt"/>
              <a:buAutoNum type="alphaLcParenR"/>
            </a:pPr>
            <a:r>
              <a:rPr lang="cs-CZ" sz="2400" dirty="0"/>
              <a:t>Je možné přesto považovat sousedy za účastníky řízení?</a:t>
            </a:r>
          </a:p>
          <a:p>
            <a:pPr marL="529200" indent="-457200">
              <a:lnSpc>
                <a:spcPct val="100000"/>
              </a:lnSpc>
              <a:buFont typeface="+mj-lt"/>
              <a:buAutoNum type="alphaLcParenR"/>
            </a:pPr>
            <a:r>
              <a:rPr lang="cs-CZ" sz="2400" dirty="0"/>
              <a:t>Jak se sousedé mohou (oficiálně) stát účastníky řízení?</a:t>
            </a:r>
          </a:p>
          <a:p>
            <a:pPr marL="529200" indent="-457200">
              <a:lnSpc>
                <a:spcPct val="100000"/>
              </a:lnSpc>
              <a:buFont typeface="+mj-lt"/>
              <a:buAutoNum type="alphaLcParenR"/>
            </a:pPr>
            <a:r>
              <a:rPr lang="cs-CZ" sz="2400" dirty="0"/>
              <a:t>Mohli by sousedé podat odvolání proti rozhodnutí ve věci?</a:t>
            </a:r>
          </a:p>
        </p:txBody>
      </p:sp>
    </p:spTree>
    <p:extLst>
      <p:ext uri="{BB962C8B-B14F-4D97-AF65-F5344CB8AC3E}">
        <p14:creationId xmlns:p14="http://schemas.microsoft.com/office/powerpoint/2010/main" val="2666754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00882A-ABD2-4ED7-9BC1-B3A7218F64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27A58E-22CD-457B-80D0-67753D3D15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E8942E-D8C7-4F1B-8DDA-6E6058455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č.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28F010-C575-4A2F-A3D1-F1AA32519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Dne 25.5. 2018 zaslal žadatel email s žádostí o zahájení řízení . Dne 5.6.2018 se žadatel dostavil osobně s dotazem, proč neobdržel vyjádření od SO.</a:t>
            </a:r>
          </a:p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dirty="0"/>
              <a:t>Byl postup SO správný?</a:t>
            </a:r>
          </a:p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dirty="0"/>
              <a:t>Byl postup žadatele správný? Co bylo jeho povinností?</a:t>
            </a:r>
          </a:p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dirty="0"/>
              <a:t>Co by se změnilo, pokud by se přinesl vlastnoručně podepsaný originál? Kdy?</a:t>
            </a:r>
          </a:p>
        </p:txBody>
      </p:sp>
    </p:spTree>
    <p:extLst>
      <p:ext uri="{BB962C8B-B14F-4D97-AF65-F5344CB8AC3E}">
        <p14:creationId xmlns:p14="http://schemas.microsoft.com/office/powerpoint/2010/main" val="1849038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CA77C2-8E74-4767-BA0B-4C7DABD8A4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1424CD-D2C2-4699-B8C9-ABCC80F280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BC0990-A878-4397-BBA2-A864662C9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č. III</a:t>
            </a:r>
          </a:p>
        </p:txBody>
      </p:sp>
      <p:pic>
        <p:nvPicPr>
          <p:cNvPr id="7" name="Zástupný obsah 6" descr="Obsah obrázku text, dokument, účtenka&#10;&#10;Popis byl vytvořen automaticky">
            <a:extLst>
              <a:ext uri="{FF2B5EF4-FFF2-40B4-BE49-F238E27FC236}">
                <a16:creationId xmlns:a16="http://schemas.microsoft.com/office/drawing/2014/main" id="{C8A95BF2-CB75-4E05-8F08-0E5B716A80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372" y="1562471"/>
            <a:ext cx="9232332" cy="3906352"/>
          </a:xfrm>
        </p:spPr>
      </p:pic>
    </p:spTree>
    <p:extLst>
      <p:ext uri="{BB962C8B-B14F-4D97-AF65-F5344CB8AC3E}">
        <p14:creationId xmlns:p14="http://schemas.microsoft.com/office/powerpoint/2010/main" val="1008534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1F6BE2-F94F-477F-ABAC-B6A35E29D3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41F1A5-C2A0-42C7-867E-6EE3159C2A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5B1C03-5180-48B2-BC14-395C22035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č. IV</a:t>
            </a:r>
          </a:p>
        </p:txBody>
      </p:sp>
      <p:pic>
        <p:nvPicPr>
          <p:cNvPr id="7" name="Zástupný obsah 6" descr="Obsah obrázku text&#10;&#10;Popis byl vytvořen automaticky">
            <a:extLst>
              <a:ext uri="{FF2B5EF4-FFF2-40B4-BE49-F238E27FC236}">
                <a16:creationId xmlns:a16="http://schemas.microsoft.com/office/drawing/2014/main" id="{4CF9B8E8-2924-4D78-8580-3086B914AB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9" y="1452059"/>
            <a:ext cx="8877670" cy="5268183"/>
          </a:xfrm>
        </p:spPr>
      </p:pic>
    </p:spTree>
    <p:extLst>
      <p:ext uri="{BB962C8B-B14F-4D97-AF65-F5344CB8AC3E}">
        <p14:creationId xmlns:p14="http://schemas.microsoft.com/office/powerpoint/2010/main" val="383314601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law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195</TotalTime>
  <Words>369</Words>
  <Application>Microsoft Office PowerPoint</Application>
  <PresentationFormat>Vlastní</PresentationFormat>
  <Paragraphs>54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prezentace-law-cz-4-3</vt:lpstr>
      <vt:lpstr>Správní právo procesní 8. seminář</vt:lpstr>
      <vt:lpstr>Přezkum SR soudem</vt:lpstr>
      <vt:lpstr>Přezkum SR soudem</vt:lpstr>
      <vt:lpstr>Přezkum SR soudem</vt:lpstr>
      <vt:lpstr>Příklad č. I</vt:lpstr>
      <vt:lpstr>Příklad č. II</vt:lpstr>
      <vt:lpstr>Příklad č. III</vt:lpstr>
      <vt:lpstr>Příklad č. 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</dc:creator>
  <cp:lastModifiedBy>Kamil Jelínek</cp:lastModifiedBy>
  <cp:revision>31</cp:revision>
  <cp:lastPrinted>1601-01-01T00:00:00Z</cp:lastPrinted>
  <dcterms:created xsi:type="dcterms:W3CDTF">2020-03-20T08:00:47Z</dcterms:created>
  <dcterms:modified xsi:type="dcterms:W3CDTF">2021-11-15T10:48:01Z</dcterms:modified>
</cp:coreProperties>
</file>