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7D19C-55C3-4E72-A860-5B3A8C04F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4C970C-3DCF-4300-83D6-953C47651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7189BA-4A4B-42B6-9B3E-48DE410B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A2656-9370-4643-8A3B-28C57AE2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06F8DB-B4F0-437F-89A0-0E0B7121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03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F5EE2-3BC5-4FFB-ABED-7C233B5B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7C7DC0-4F2C-4103-83CB-74DC5B704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46C6C-1A5C-4AA4-B113-321789743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C54C98-01F4-46F6-8250-5A3E8F88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81DC7E-4ABB-487D-A6A2-1BE14804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60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B95FDE-431F-4B42-B283-07871E25D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EDA2E8-9E27-4347-9942-3740840F5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5C76BC-796D-4FDE-8F4F-4E53057C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60BD63-CCAC-4FBE-ADEC-505CE47A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4759FE-6975-4374-8DE2-E2FCC261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43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73AF6-E73F-4B2F-866F-03E12828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84923F-46DB-40D9-9D91-01330F35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08AF2D-29CF-4846-9DC8-FFA220AE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A9DCA0-1BF4-4A26-8637-E6433484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472792-BC2B-47E6-A71C-2734A04B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2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F49E1-CE5D-46A6-BE43-21C4CE54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35DC53-E739-425C-86E4-219A3EF87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484C67-C7B5-4516-8D8D-10B99871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2CE49E-65D1-4BBB-94F3-AFAD1DFDC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5DAE61-B79D-45B3-A8D8-98752DF6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01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4689F-C630-4454-979C-3F191DB4C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9A90CA-3609-4611-8C75-73EE1353D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7CFA0E9-65F2-4289-B96B-4A99D91D9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1C64E9-C979-4A9B-83A9-F8CA0D8F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AD0F2-1F51-46A6-ACBB-7D621C073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0838BD-549C-4D11-A113-10E5D8FE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6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DD3E7-5538-4C5F-B613-DD66213D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79F370-A0AC-49E9-8AAE-7CBBD6BD2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690862-44E7-4465-BCE7-0154B8681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3BD6830-C46D-4C53-9863-1DF35E409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A908283-DCD8-45AC-A2BD-FB107177F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1B2033-F2FA-46D3-B598-D829CD89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DB985F-CFB2-4E3D-A2B4-469D43D6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E4EB67-F52F-4396-8570-696CD8F0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92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E00EB-2067-4B89-B4AC-4E4842750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0CF3B2B-86C9-4E86-9B8D-2AD11F246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09BD15-DEFE-429E-A49A-C831F049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4E938F-5C92-4605-8ECB-51C972B33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22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842B08-1D1F-4F07-A1CB-87D983E2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31537E5-CE0F-40F3-89CF-7F30164C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CF11B5-3A08-46E0-8D15-BCDC4EEC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61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842B5-88B8-4B34-84BB-E315DCD85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06D64-2593-4346-9E54-831F9BEE4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7EBADEF-930C-45B5-83F6-51463AE4E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DBE5B2-4760-4DBA-B07A-1DC80AD80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CEBCA2-EF1D-4D39-A4C7-2B12588C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CAC2E4-2388-48CE-9C4E-55A0F25D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75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A62BF-18FB-4977-8BC8-0F168BEC5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5E2A837-11CD-4212-8388-4333DD68D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C12DAD5-0CDF-4741-9DB7-197B91B19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494B0F-3257-4544-8CE2-6369C6AA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A6428D-0600-4925-B9F4-C8EFA348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CFBF67-BAF7-4072-97E0-D7730BD5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9F2C331-B62F-4514-82FC-CC134F17D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587CDD-68D4-4363-970E-F16956D72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082243-7328-45C4-B730-68962D07A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07301-CA6E-40A1-BDFE-49B8E8D4AB26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D28A33-C557-4D94-A7B5-0304566DE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BC8EB1-4765-4EFD-970D-E0AC15B44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21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Statky-finance-politika</a:t>
            </a:r>
          </a:p>
        </p:txBody>
      </p:sp>
      <p:sp>
        <p:nvSpPr>
          <p:cNvPr id="10243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587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STÁT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Není výlučným producentem</a:t>
            </a:r>
          </a:p>
          <a:p>
            <a:pPr eaLnBrk="1" hangingPunct="1"/>
            <a:r>
              <a:rPr lang="cs-CZ" altLang="cs-CZ"/>
              <a:t>Koordinace</a:t>
            </a:r>
          </a:p>
          <a:p>
            <a:pPr eaLnBrk="1" hangingPunct="1"/>
            <a:r>
              <a:rPr lang="cs-CZ" altLang="cs-CZ"/>
              <a:t>Legislativa</a:t>
            </a:r>
          </a:p>
          <a:p>
            <a:pPr eaLnBrk="1" hangingPunct="1"/>
            <a:r>
              <a:rPr lang="cs-CZ" altLang="cs-CZ"/>
              <a:t>Správa</a:t>
            </a:r>
          </a:p>
          <a:p>
            <a:pPr eaLnBrk="1" hangingPunct="1"/>
            <a:r>
              <a:rPr lang="cs-CZ" altLang="cs-CZ"/>
              <a:t>Státní monopol</a:t>
            </a:r>
          </a:p>
          <a:p>
            <a:pPr eaLnBrk="1" hangingPunct="1"/>
            <a:r>
              <a:rPr lang="cs-CZ" altLang="cs-CZ"/>
              <a:t>Zakázka státu</a:t>
            </a:r>
          </a:p>
        </p:txBody>
      </p:sp>
    </p:spTree>
    <p:extLst>
      <p:ext uri="{BB962C8B-B14F-4D97-AF65-F5344CB8AC3E}">
        <p14:creationId xmlns:p14="http://schemas.microsoft.com/office/powerpoint/2010/main" val="411073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Spotřeba veřejných statků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Čistě veřejné statky</a:t>
            </a:r>
          </a:p>
          <a:p>
            <a:pPr eaLnBrk="1" hangingPunct="1"/>
            <a:r>
              <a:rPr lang="cs-CZ" altLang="cs-CZ"/>
              <a:t>Smíšení statky</a:t>
            </a:r>
          </a:p>
        </p:txBody>
      </p:sp>
    </p:spTree>
    <p:extLst>
      <p:ext uri="{BB962C8B-B14F-4D97-AF65-F5344CB8AC3E}">
        <p14:creationId xmlns:p14="http://schemas.microsoft.com/office/powerpoint/2010/main" val="118032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Financování produkce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Netržní veřejné statky</a:t>
            </a:r>
          </a:p>
          <a:p>
            <a:pPr eaLnBrk="1" hangingPunct="1"/>
            <a:r>
              <a:rPr lang="cs-CZ" altLang="cs-CZ"/>
              <a:t>Polotržní veřejné statky</a:t>
            </a:r>
          </a:p>
        </p:txBody>
      </p:sp>
    </p:spTree>
    <p:extLst>
      <p:ext uri="{BB962C8B-B14F-4D97-AF65-F5344CB8AC3E}">
        <p14:creationId xmlns:p14="http://schemas.microsoft.com/office/powerpoint/2010/main" val="2045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dirty="0">
                <a:solidFill>
                  <a:srgbClr val="FF0000"/>
                </a:solidFill>
              </a:rPr>
              <a:t>Veřejné Finance – Peníze- finanční Jevy a skutečnosti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531533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finance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sz="3600" b="1"/>
              <a:t>Finance </a:t>
            </a:r>
            <a:r>
              <a:rPr lang="cs-CZ" altLang="cs-CZ" sz="3600" b="1">
                <a:solidFill>
                  <a:srgbClr val="FF0000"/>
                </a:solidFill>
                <a:cs typeface="Arial" charset="0"/>
              </a:rPr>
              <a:t>≠</a:t>
            </a:r>
            <a:r>
              <a:rPr lang="cs-CZ" altLang="cs-CZ" sz="3600" b="1">
                <a:cs typeface="Arial" charset="0"/>
              </a:rPr>
              <a:t> peněžní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182244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financí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Soubor společenských ekonomických vztahů souvisejících se shromažďováním a vydáváním peněžních prostředků v procesu směny a rozdělování materiálních hodnot</a:t>
            </a:r>
          </a:p>
        </p:txBody>
      </p:sp>
    </p:spTree>
    <p:extLst>
      <p:ext uri="{BB962C8B-B14F-4D97-AF65-F5344CB8AC3E}">
        <p14:creationId xmlns:p14="http://schemas.microsoft.com/office/powerpoint/2010/main" val="2510473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Peníze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Jakákoli věc, která je obecně přijímána výměnou za zboží nebo při vypořádávání dluhů, avšak </a:t>
            </a:r>
            <a:r>
              <a:rPr lang="cs-CZ" altLang="cs-CZ">
                <a:solidFill>
                  <a:srgbClr val="FF0000"/>
                </a:solidFill>
              </a:rPr>
              <a:t>nikoliv co do vlastnosti</a:t>
            </a:r>
            <a:r>
              <a:rPr lang="cs-CZ" altLang="cs-CZ"/>
              <a:t> dlužného plnění, ale </a:t>
            </a:r>
            <a:r>
              <a:rPr lang="cs-CZ" altLang="cs-CZ">
                <a:solidFill>
                  <a:srgbClr val="FF0000"/>
                </a:solidFill>
              </a:rPr>
              <a:t>co do hodnoty závazku</a:t>
            </a:r>
          </a:p>
          <a:p>
            <a:pPr eaLnBrk="1" hangingPunct="1"/>
            <a:r>
              <a:rPr lang="cs-CZ" altLang="cs-CZ" b="1"/>
              <a:t>Peníze = </a:t>
            </a:r>
            <a:r>
              <a:rPr lang="cs-CZ" altLang="cs-CZ" b="1">
                <a:solidFill>
                  <a:srgbClr val="FF0000"/>
                </a:solidFill>
              </a:rPr>
              <a:t>objekt financí</a:t>
            </a:r>
          </a:p>
        </p:txBody>
      </p:sp>
    </p:spTree>
    <p:extLst>
      <p:ext uri="{BB962C8B-B14F-4D97-AF65-F5344CB8AC3E}">
        <p14:creationId xmlns:p14="http://schemas.microsoft.com/office/powerpoint/2010/main" val="3403190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Peníze - evoluce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Prostá směna zboží</a:t>
            </a:r>
          </a:p>
          <a:p>
            <a:pPr eaLnBrk="1" hangingPunct="1"/>
            <a:r>
              <a:rPr lang="cs-CZ" altLang="cs-CZ"/>
              <a:t>Předmonetární směnné prostředky</a:t>
            </a:r>
          </a:p>
          <a:p>
            <a:pPr eaLnBrk="1" hangingPunct="1"/>
            <a:r>
              <a:rPr lang="cs-CZ" altLang="cs-CZ"/>
              <a:t>Metalické směnné prostředky</a:t>
            </a:r>
          </a:p>
          <a:p>
            <a:pPr eaLnBrk="1" hangingPunct="1"/>
            <a:r>
              <a:rPr lang="cs-CZ" altLang="cs-CZ"/>
              <a:t>Plnohodnotné mince (regál)</a:t>
            </a:r>
          </a:p>
          <a:p>
            <a:pPr eaLnBrk="1" hangingPunct="1"/>
            <a:r>
              <a:rPr lang="cs-CZ" altLang="cs-CZ"/>
              <a:t>Mince – bankovky – státovky</a:t>
            </a:r>
          </a:p>
          <a:p>
            <a:pPr eaLnBrk="1" hangingPunct="1"/>
            <a:r>
              <a:rPr lang="cs-CZ" altLang="cs-CZ"/>
              <a:t>Elektronické peníze</a:t>
            </a:r>
          </a:p>
        </p:txBody>
      </p:sp>
    </p:spTree>
    <p:extLst>
      <p:ext uri="{BB962C8B-B14F-4D97-AF65-F5344CB8AC3E}">
        <p14:creationId xmlns:p14="http://schemas.microsoft.com/office/powerpoint/2010/main" val="659862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Peníze – měna - finance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FF0000"/>
                </a:solidFill>
              </a:rPr>
              <a:t>Regál</a:t>
            </a:r>
            <a:r>
              <a:rPr lang="cs-CZ" altLang="cs-CZ" sz="2800"/>
              <a:t> </a:t>
            </a:r>
            <a:r>
              <a:rPr lang="cs-CZ" altLang="cs-CZ" sz="2800">
                <a:cs typeface="Arial" charset="0"/>
              </a:rPr>
              <a:t>→ </a:t>
            </a:r>
            <a:r>
              <a:rPr lang="cs-CZ" altLang="cs-CZ" sz="2800"/>
              <a:t>posun od soukromoprávní regulace k veřejnoprávní regulace nakládání s penězi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FF0000"/>
                </a:solidFill>
              </a:rPr>
              <a:t>Měna</a:t>
            </a:r>
            <a:r>
              <a:rPr lang="cs-CZ" altLang="cs-CZ" sz="2800"/>
              <a:t> – systém peněžní jednotky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FF0000"/>
                </a:solidFill>
              </a:rPr>
              <a:t>Finance</a:t>
            </a:r>
            <a:r>
              <a:rPr lang="cs-CZ" altLang="cs-CZ" sz="2800"/>
              <a:t> – vztahy, jejichž objektem jsou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>
                <a:solidFill>
                  <a:srgbClr val="FF0000"/>
                </a:solidFill>
              </a:rPr>
              <a:t>Bez existence peněz by neexistovaly finance a bez financí by peníze neměly smysl.</a:t>
            </a:r>
          </a:p>
        </p:txBody>
      </p:sp>
    </p:spTree>
    <p:extLst>
      <p:ext uri="{BB962C8B-B14F-4D97-AF65-F5344CB8AC3E}">
        <p14:creationId xmlns:p14="http://schemas.microsoft.com/office/powerpoint/2010/main" val="320063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Finanční jevy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kategorie společenských jevů, při kterých dochází k pohybu peněz v rámci financí, tj. při tvorbě a použití peněžních fondů</a:t>
            </a:r>
          </a:p>
          <a:p>
            <a:pPr eaLnBrk="1" hangingPunct="1"/>
            <a:r>
              <a:rPr lang="cs-CZ" altLang="cs-CZ"/>
              <a:t>Určitá výseč peněžních jevů (např. bez jevů spojených s peněžním oběhem)</a:t>
            </a:r>
          </a:p>
        </p:txBody>
      </p:sp>
    </p:spTree>
    <p:extLst>
      <p:ext uri="{BB962C8B-B14F-4D97-AF65-F5344CB8AC3E}">
        <p14:creationId xmlns:p14="http://schemas.microsoft.com/office/powerpoint/2010/main" val="413100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Výchozí kategorie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Veřejné statky</a:t>
            </a:r>
          </a:p>
          <a:p>
            <a:pPr eaLnBrk="1" hangingPunct="1"/>
            <a:r>
              <a:rPr lang="cs-CZ" altLang="cs-CZ"/>
              <a:t>Veřejné finance</a:t>
            </a:r>
          </a:p>
          <a:p>
            <a:pPr eaLnBrk="1" hangingPunct="1"/>
            <a:r>
              <a:rPr lang="cs-CZ" altLang="cs-CZ"/>
              <a:t>Veřejná finanční politika</a:t>
            </a:r>
          </a:p>
          <a:p>
            <a:pPr eaLnBrk="1" hangingPunct="1"/>
            <a:r>
              <a:rPr lang="cs-CZ" altLang="cs-CZ"/>
              <a:t>Veřejná ekonomika</a:t>
            </a:r>
          </a:p>
          <a:p>
            <a:pPr eaLnBrk="1" hangingPunct="1"/>
            <a:r>
              <a:rPr lang="cs-CZ" altLang="cs-CZ"/>
              <a:t>Veřejná finanční činnost</a:t>
            </a:r>
          </a:p>
        </p:txBody>
      </p:sp>
    </p:spTree>
    <p:extLst>
      <p:ext uri="{BB962C8B-B14F-4D97-AF65-F5344CB8AC3E}">
        <p14:creationId xmlns:p14="http://schemas.microsoft.com/office/powerpoint/2010/main" val="1238338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Finanční jevy - systematizace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Předmětové kriterium</a:t>
            </a:r>
            <a:r>
              <a:rPr lang="cs-CZ" altLang="cs-CZ"/>
              <a:t> – dělení FJ podle shromažďování a rozdělování peněžních zásob subjekty s nimi hospodařícími</a:t>
            </a:r>
          </a:p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Subjektové kriterium</a:t>
            </a:r>
            <a:r>
              <a:rPr lang="cs-CZ" altLang="cs-CZ"/>
              <a:t> – podle subjektů nakládajících s peněžními prostředky (fondy)</a:t>
            </a:r>
          </a:p>
        </p:txBody>
      </p:sp>
    </p:spTree>
    <p:extLst>
      <p:ext uri="{BB962C8B-B14F-4D97-AF65-F5344CB8AC3E}">
        <p14:creationId xmlns:p14="http://schemas.microsoft.com/office/powerpoint/2010/main" val="3540083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Finanční jevy – předmětové kriterium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Výnosy a náklady spojené s poskytnutím zboží a služeb</a:t>
            </a:r>
          </a:p>
          <a:p>
            <a:pPr eaLnBrk="1" hangingPunct="1"/>
            <a:r>
              <a:rPr lang="cs-CZ" altLang="cs-CZ"/>
              <a:t>Důchody</a:t>
            </a:r>
          </a:p>
          <a:p>
            <a:pPr eaLnBrk="1" hangingPunct="1"/>
            <a:r>
              <a:rPr lang="cs-CZ" altLang="cs-CZ"/>
              <a:t>Transferové platby</a:t>
            </a:r>
          </a:p>
          <a:p>
            <a:pPr eaLnBrk="1" hangingPunct="1"/>
            <a:r>
              <a:rPr lang="cs-CZ" altLang="cs-CZ"/>
              <a:t>Platby za veřejné statky</a:t>
            </a:r>
          </a:p>
          <a:p>
            <a:pPr eaLnBrk="1" hangingPunct="1"/>
            <a:r>
              <a:rPr lang="cs-CZ" altLang="cs-CZ"/>
              <a:t>Finanční služby</a:t>
            </a:r>
          </a:p>
        </p:txBody>
      </p:sp>
    </p:spTree>
    <p:extLst>
      <p:ext uri="{BB962C8B-B14F-4D97-AF65-F5344CB8AC3E}">
        <p14:creationId xmlns:p14="http://schemas.microsoft.com/office/powerpoint/2010/main" val="97476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Finanční jevy – subjektové  kriterium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/>
              <a:t>FJ v soukromém sektoru</a:t>
            </a:r>
          </a:p>
          <a:p>
            <a:pPr eaLnBrk="1" hangingPunct="1"/>
            <a:r>
              <a:rPr lang="cs-CZ" altLang="cs-CZ"/>
              <a:t>FJ ve veřejném sektoru</a:t>
            </a:r>
          </a:p>
          <a:p>
            <a:pPr eaLnBrk="1" hangingPunct="1"/>
            <a:r>
              <a:rPr lang="cs-CZ" altLang="cs-CZ"/>
              <a:t>FJ v rámci mezinárodních financí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/>
              <a:t>Finance podniků soukromého sektoru</a:t>
            </a:r>
          </a:p>
          <a:p>
            <a:pPr eaLnBrk="1" hangingPunct="1"/>
            <a:r>
              <a:rPr lang="cs-CZ" altLang="cs-CZ"/>
              <a:t>Veřejné finance</a:t>
            </a:r>
          </a:p>
          <a:p>
            <a:pPr eaLnBrk="1" hangingPunct="1"/>
            <a:r>
              <a:rPr lang="cs-CZ" altLang="cs-CZ"/>
              <a:t>F. bank apod. inst.</a:t>
            </a:r>
          </a:p>
          <a:p>
            <a:pPr eaLnBrk="1" hangingPunct="1"/>
            <a:r>
              <a:rPr lang="cs-CZ" altLang="cs-CZ"/>
              <a:t>F. pojišťovnictví</a:t>
            </a:r>
          </a:p>
          <a:p>
            <a:pPr eaLnBrk="1" hangingPunct="1"/>
            <a:r>
              <a:rPr lang="cs-CZ" altLang="cs-CZ"/>
              <a:t>F. domácností</a:t>
            </a:r>
          </a:p>
        </p:txBody>
      </p:sp>
    </p:spTree>
    <p:extLst>
      <p:ext uri="{BB962C8B-B14F-4D97-AF65-F5344CB8AC3E}">
        <p14:creationId xmlns:p14="http://schemas.microsoft.com/office/powerpoint/2010/main" val="2863893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Soukromé a veřejné finance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Nejběžnější dělení financí</a:t>
            </a:r>
          </a:p>
          <a:p>
            <a:pPr eaLnBrk="1" hangingPunct="1"/>
            <a:r>
              <a:rPr lang="cs-CZ" altLang="cs-CZ" sz="2800"/>
              <a:t>Nejednoznačné vymezení – ekonomické, právní</a:t>
            </a:r>
          </a:p>
          <a:p>
            <a:pPr eaLnBrk="1" hangingPunct="1"/>
            <a:r>
              <a:rPr lang="cs-CZ" altLang="cs-CZ" sz="2800"/>
              <a:t>Možnosti: </a:t>
            </a:r>
          </a:p>
          <a:p>
            <a:pPr eaLnBrk="1" hangingPunct="1"/>
            <a:r>
              <a:rPr lang="cs-CZ" altLang="cs-CZ" sz="2800"/>
              <a:t>Účel fondu (zájmové kriterium)</a:t>
            </a:r>
          </a:p>
          <a:p>
            <a:pPr eaLnBrk="1" hangingPunct="1"/>
            <a:r>
              <a:rPr lang="cs-CZ" altLang="cs-CZ" sz="2800"/>
              <a:t>Charakter vztahu</a:t>
            </a:r>
          </a:p>
          <a:p>
            <a:pPr eaLnBrk="1" hangingPunct="1"/>
            <a:r>
              <a:rPr lang="cs-CZ" altLang="cs-CZ" sz="2800"/>
              <a:t>Právní regulace</a:t>
            </a:r>
          </a:p>
          <a:p>
            <a:pPr eaLnBrk="1" hangingPunct="1"/>
            <a:r>
              <a:rPr lang="cs-CZ" altLang="cs-CZ" sz="2800"/>
              <a:t>Charakter objektu (nárokové kriterium)</a:t>
            </a:r>
          </a:p>
          <a:p>
            <a:pPr eaLnBrk="1" hangingPunct="1"/>
            <a:endParaRPr lang="cs-CZ" altLang="cs-CZ" sz="2800"/>
          </a:p>
          <a:p>
            <a:pPr eaLnBrk="1" hangingPunct="1"/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1831070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Veřejné finance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Souborná kategorie pro zvláštní výseč peněžních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Objekt – </a:t>
            </a:r>
            <a:r>
              <a:rPr lang="cs-CZ" altLang="cs-CZ" sz="2800">
                <a:solidFill>
                  <a:srgbClr val="FF0000"/>
                </a:solidFill>
              </a:rPr>
              <a:t>veřejné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Obsah – peněžní operace související s tvorbou a užitím </a:t>
            </a:r>
            <a:r>
              <a:rPr lang="cs-CZ" altLang="cs-CZ" sz="280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2800"/>
              <a:t> </a:t>
            </a:r>
            <a:r>
              <a:rPr lang="cs-CZ" altLang="cs-CZ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280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 u="sng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280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280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280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  <p:extLst>
      <p:ext uri="{BB962C8B-B14F-4D97-AF65-F5344CB8AC3E}">
        <p14:creationId xmlns:p14="http://schemas.microsoft.com/office/powerpoint/2010/main" val="408378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Funkce veřejných financí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Hlavní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Distribuční – zajištění solidarismu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Alokace – optimální skladba veřejných 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Stabilizační (regulační)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Další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Fiskální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Stimulační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Kontrolní (informační)</a:t>
            </a:r>
          </a:p>
        </p:txBody>
      </p:sp>
    </p:spTree>
    <p:extLst>
      <p:ext uri="{BB962C8B-B14F-4D97-AF65-F5344CB8AC3E}">
        <p14:creationId xmlns:p14="http://schemas.microsoft.com/office/powerpoint/2010/main" val="1848287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Složky veřejných financí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Státní finance</a:t>
            </a:r>
          </a:p>
          <a:p>
            <a:pPr eaLnBrk="1" hangingPunct="1"/>
            <a:r>
              <a:rPr lang="cs-CZ" altLang="cs-CZ"/>
              <a:t>Municipální finance</a:t>
            </a:r>
          </a:p>
          <a:p>
            <a:pPr eaLnBrk="1" hangingPunct="1"/>
            <a:r>
              <a:rPr lang="cs-CZ" altLang="cs-CZ"/>
              <a:t>Finance veřejných fondů</a:t>
            </a:r>
          </a:p>
          <a:p>
            <a:pPr eaLnBrk="1" hangingPunct="1"/>
            <a:r>
              <a:rPr lang="cs-CZ" altLang="cs-CZ"/>
              <a:t>Finance profesních veřejnoprávních korporací</a:t>
            </a:r>
          </a:p>
          <a:p>
            <a:pPr eaLnBrk="1" hangingPunct="1"/>
            <a:r>
              <a:rPr lang="cs-CZ" altLang="cs-CZ"/>
              <a:t>Finance smíšených fondů</a:t>
            </a:r>
          </a:p>
        </p:txBody>
      </p:sp>
    </p:spTree>
    <p:extLst>
      <p:ext uri="{BB962C8B-B14F-4D97-AF65-F5344CB8AC3E}">
        <p14:creationId xmlns:p14="http://schemas.microsoft.com/office/powerpoint/2010/main" val="3564523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Finance a právo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Systém financí je soubor finančních principů, institutů a institucí vytvořených platným právem</a:t>
            </a:r>
          </a:p>
          <a:p>
            <a:pPr eaLnBrk="1" hangingPunct="1"/>
            <a:r>
              <a:rPr lang="cs-CZ" altLang="cs-CZ"/>
              <a:t>Finance jsou průvodním (sekundární) vztahem jiných vztahů </a:t>
            </a:r>
            <a:r>
              <a:rPr lang="cs-CZ" altLang="cs-CZ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>
                <a:ea typeface="Arial Unicode MS" pitchFamily="34" charset="-128"/>
                <a:cs typeface="Arial Unicode MS" pitchFamily="34" charset="-128"/>
              </a:rPr>
              <a:t> účast více regulací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9581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Finanční skutečnosti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zakládají vznik, změnu nebo zánik finančních vztahů, resp. vyvolávají finanční, ale i jiné peněžní jevy. </a:t>
            </a:r>
          </a:p>
          <a:p>
            <a:pPr eaLnBrk="1" hangingPunct="1"/>
            <a:r>
              <a:rPr lang="cs-CZ" altLang="cs-CZ" sz="2800"/>
              <a:t>vyvolávají finanční aktivitu určitých subjektů, jsou tedy podnětem k jejich finanční činnosti. </a:t>
            </a:r>
          </a:p>
          <a:p>
            <a:pPr eaLnBrk="1" hangingPunct="1"/>
            <a:r>
              <a:rPr lang="cs-CZ" altLang="cs-CZ" sz="2800"/>
              <a:t>zákonem předpokládaná podmínka vzniku, změny či zániku společenského vztahu, kde objektem jsou peníze</a:t>
            </a:r>
            <a:r>
              <a:rPr lang="cs-CZ" alt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5609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Veřejná finanční politika</a:t>
            </a:r>
          </a:p>
        </p:txBody>
      </p:sp>
      <p:sp>
        <p:nvSpPr>
          <p:cNvPr id="3891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371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Veřejné statky</a:t>
            </a:r>
          </a:p>
        </p:txBody>
      </p:sp>
      <p:sp>
        <p:nvSpPr>
          <p:cNvPr id="1229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7612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politika 1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Politika</a:t>
            </a:r>
            <a:r>
              <a:rPr lang="cs-CZ" altLang="cs-CZ" sz="2800"/>
              <a:t> = mnohostranně strukturovaný společenský jev, určitý program, strategii, souhrn nástrojů a procesů jejich tvorby a použití, spojený s určitým okruhem témat, problémů a cílů. </a:t>
            </a:r>
            <a:r>
              <a:rPr lang="cs-CZ" altLang="cs-CZ" sz="1600"/>
              <a:t>PAULÍK, T.</a:t>
            </a:r>
            <a:r>
              <a:rPr lang="cs-CZ" altLang="cs-CZ" sz="1600" i="1"/>
              <a:t> Teorie hospodářské politiky.</a:t>
            </a:r>
            <a:r>
              <a:rPr lang="cs-CZ" altLang="cs-CZ" sz="1600"/>
              <a:t> Karviná : Slezská univerzita v Opavě 2000. s. 9</a:t>
            </a:r>
          </a:p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Veřejná politika</a:t>
            </a:r>
            <a:r>
              <a:rPr lang="cs-CZ" altLang="cs-CZ" sz="2800"/>
              <a:t> je politikou veřejné korporace. Soubor strategických zájmových aktivit k dosažení určitých společenských cílů, jejichž součástí je získání a udržení moci a tím i možnosti realizovat vytýčené cíle. </a:t>
            </a:r>
          </a:p>
        </p:txBody>
      </p:sp>
    </p:spTree>
    <p:extLst>
      <p:ext uri="{BB962C8B-B14F-4D97-AF65-F5344CB8AC3E}">
        <p14:creationId xmlns:p14="http://schemas.microsoft.com/office/powerpoint/2010/main" val="4236007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politika 2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součást hospodářské. </a:t>
            </a:r>
          </a:p>
          <a:p>
            <a:pPr eaLnBrk="1" hangingPunct="1"/>
            <a:r>
              <a:rPr lang="cs-CZ" altLang="cs-CZ" sz="2800"/>
              <a:t>ovlivňuje tvorbu a realizaci cílů obsažených v politice kulturní, školské, zdravotní a dalších.</a:t>
            </a:r>
          </a:p>
          <a:p>
            <a:pPr eaLnBrk="1" hangingPunct="1"/>
            <a:r>
              <a:rPr lang="cs-CZ" altLang="cs-CZ" sz="2800"/>
              <a:t>D</a:t>
            </a:r>
            <a:r>
              <a:rPr lang="cs-CZ" altLang="cs-CZ" sz="2800">
                <a:latin typeface="Arial" charset="0"/>
              </a:rPr>
              <a:t>y</a:t>
            </a:r>
            <a:r>
              <a:rPr lang="cs-CZ" altLang="cs-CZ" sz="2800"/>
              <a:t>sfunkce – projevy  </a:t>
            </a:r>
          </a:p>
          <a:p>
            <a:pPr eaLnBrk="1" hangingPunct="1"/>
            <a:r>
              <a:rPr lang="cs-CZ" altLang="cs-CZ" sz="2800"/>
              <a:t>Politika státu (vlády) a ostatních veřejnoprávních korporací, zejména územních samosprávných celků.</a:t>
            </a:r>
          </a:p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Veřejná finanční politika je politikou veřejné finanční činnosti.</a:t>
            </a:r>
            <a:r>
              <a:rPr lang="cs-CZ" altLang="cs-CZ" sz="280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8485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politika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</a:rPr>
              <a:t>Hlavní politiky</a:t>
            </a:r>
            <a:r>
              <a:rPr lang="cs-CZ" altLang="cs-CZ" sz="2800" dirty="0"/>
              <a:t>: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dirty="0"/>
              <a:t>Rozpočtová politika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dirty="0"/>
              <a:t>Fiskální politika – daňová politika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dirty="0"/>
              <a:t>Monetární politika</a:t>
            </a: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</a:rPr>
              <a:t>Interakce </a:t>
            </a:r>
            <a:r>
              <a:rPr lang="cs-CZ" altLang="cs-CZ" sz="2800" dirty="0"/>
              <a:t>veřejné finanční politiky – práva – veřejné správy: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dirty="0"/>
              <a:t>Legislativa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dirty="0"/>
              <a:t>Meze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dirty="0"/>
              <a:t>Realizace – te</a:t>
            </a:r>
            <a:r>
              <a:rPr lang="cs-CZ" altLang="cs-CZ" sz="2800" dirty="0">
                <a:latin typeface="Arial" charset="0"/>
              </a:rPr>
              <a:t>le</a:t>
            </a:r>
            <a:r>
              <a:rPr lang="cs-CZ" altLang="cs-CZ" sz="2800" dirty="0"/>
              <a:t>ologický výklad …</a:t>
            </a:r>
          </a:p>
        </p:txBody>
      </p:sp>
    </p:spTree>
    <p:extLst>
      <p:ext uri="{BB962C8B-B14F-4D97-AF65-F5344CB8AC3E}">
        <p14:creationId xmlns:p14="http://schemas.microsoft.com/office/powerpoint/2010/main" val="279045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5750"/>
            <a:ext cx="8353425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/>
              <a:t>= </a:t>
            </a:r>
            <a:r>
              <a:rPr lang="el-GR" altLang="cs-CZ">
                <a:cs typeface="Arial" charset="0"/>
              </a:rPr>
              <a:t>Σ</a:t>
            </a:r>
            <a:r>
              <a:rPr lang="cs-CZ" altLang="cs-CZ">
                <a:cs typeface="Arial" charset="0"/>
              </a:rPr>
              <a:t> zboží a služeb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>
                <a:cs typeface="Arial" charset="0"/>
              </a:rPr>
              <a:t>produkovaných (poskytovaných)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>
                <a:cs typeface="Arial" charset="0"/>
              </a:rPr>
              <a:t>za účelem uspokojování </a:t>
            </a:r>
            <a:r>
              <a:rPr lang="cs-CZ" altLang="cs-CZ">
                <a:solidFill>
                  <a:srgbClr val="FF0000"/>
                </a:solidFill>
                <a:cs typeface="Arial" charset="0"/>
              </a:rPr>
              <a:t>určitých potřeb.</a:t>
            </a:r>
          </a:p>
          <a:p>
            <a:pPr eaLnBrk="1" hangingPunct="1">
              <a:buFont typeface="Wingdings" pitchFamily="2" charset="2"/>
              <a:buNone/>
            </a:pPr>
            <a:endParaRPr lang="el-GR" altLang="cs-CZ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Statky - POTŘEBY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Jednotlivce</a:t>
            </a:r>
          </a:p>
          <a:p>
            <a:pPr eaLnBrk="1" hangingPunct="1"/>
            <a:r>
              <a:rPr lang="cs-CZ" altLang="cs-CZ"/>
              <a:t>Skupiny – organizované, neorganizované </a:t>
            </a:r>
          </a:p>
          <a:p>
            <a:pPr eaLnBrk="1" hangingPunct="1"/>
            <a:r>
              <a:rPr lang="cs-CZ" altLang="cs-CZ"/>
              <a:t>ZÁJEM: jednotlivce, skupiny, obce, státu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714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Statky – potřeby, zájmy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Soukromé statky – soukromé potřeby</a:t>
            </a:r>
          </a:p>
          <a:p>
            <a:pPr eaLnBrk="1" hangingPunct="1"/>
            <a:r>
              <a:rPr lang="cs-CZ" altLang="cs-CZ"/>
              <a:t>Veřejné statky – veřejné potřeby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/>
              <a:t>POSKYTOVATEL ?</a:t>
            </a:r>
          </a:p>
        </p:txBody>
      </p:sp>
    </p:spTree>
    <p:extLst>
      <p:ext uri="{BB962C8B-B14F-4D97-AF65-F5344CB8AC3E}">
        <p14:creationId xmlns:p14="http://schemas.microsoft.com/office/powerpoint/2010/main" val="405422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VEŘEJNÉ STATKY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veřejný sektor, delegace na soukromý sektor</a:t>
            </a:r>
          </a:p>
          <a:p>
            <a:pPr eaLnBrk="1" hangingPunct="1"/>
            <a:r>
              <a:rPr lang="cs-CZ" altLang="cs-CZ"/>
              <a:t>Ochrana produkce (monopol)</a:t>
            </a:r>
          </a:p>
          <a:p>
            <a:pPr eaLnBrk="1" hangingPunct="1"/>
            <a:r>
              <a:rPr lang="cs-CZ" altLang="cs-CZ"/>
              <a:t>Zvláštní financování – VPF</a:t>
            </a:r>
          </a:p>
          <a:p>
            <a:pPr eaLnBrk="1" hangingPunct="1"/>
            <a:r>
              <a:rPr lang="cs-CZ" altLang="cs-CZ"/>
              <a:t>Doplňkový charakter</a:t>
            </a:r>
          </a:p>
          <a:p>
            <a:pPr eaLnBrk="1" hangingPunct="1"/>
            <a:r>
              <a:rPr lang="cs-CZ" altLang="cs-CZ"/>
              <a:t>Eliminace rizik trhu</a:t>
            </a:r>
          </a:p>
        </p:txBody>
      </p:sp>
    </p:spTree>
    <p:extLst>
      <p:ext uri="{BB962C8B-B14F-4D97-AF65-F5344CB8AC3E}">
        <p14:creationId xmlns:p14="http://schemas.microsoft.com/office/powerpoint/2010/main" val="389089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Veřejné statky - příklady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Obrana a bezpečnost</a:t>
            </a:r>
          </a:p>
          <a:p>
            <a:pPr eaLnBrk="1" hangingPunct="1"/>
            <a:r>
              <a:rPr lang="cs-CZ" altLang="cs-CZ"/>
              <a:t>Soudnictví</a:t>
            </a:r>
          </a:p>
          <a:p>
            <a:pPr eaLnBrk="1" hangingPunct="1"/>
            <a:r>
              <a:rPr lang="cs-CZ" altLang="cs-CZ"/>
              <a:t>Vězeňství</a:t>
            </a:r>
          </a:p>
          <a:p>
            <a:pPr eaLnBrk="1" hangingPunct="1"/>
            <a:r>
              <a:rPr lang="cs-CZ" altLang="cs-CZ"/>
              <a:t>Školství</a:t>
            </a:r>
          </a:p>
          <a:p>
            <a:pPr eaLnBrk="1" hangingPunct="1"/>
            <a:r>
              <a:rPr lang="cs-CZ" altLang="cs-CZ"/>
              <a:t>Doprava</a:t>
            </a:r>
          </a:p>
          <a:p>
            <a:pPr eaLnBrk="1" hangingPunct="1"/>
            <a:r>
              <a:rPr lang="cs-CZ" altLang="cs-CZ"/>
              <a:t>Energetika</a:t>
            </a:r>
          </a:p>
          <a:p>
            <a:pPr eaLnBrk="1" hangingPunct="1"/>
            <a:r>
              <a:rPr lang="cs-CZ" altLang="cs-CZ"/>
              <a:t>Spoje ….    </a:t>
            </a:r>
            <a:r>
              <a:rPr lang="cs-CZ" altLang="cs-CZ" b="1"/>
              <a:t>POSKYTOVATELÉ?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532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Poskytovatelé veřejných statků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Stát</a:t>
            </a:r>
          </a:p>
          <a:p>
            <a:pPr eaLnBrk="1" hangingPunct="1"/>
            <a:r>
              <a:rPr lang="cs-CZ" altLang="cs-CZ"/>
              <a:t>Veřejnoprávní korporace</a:t>
            </a:r>
          </a:p>
          <a:p>
            <a:pPr eaLnBrk="1" hangingPunct="1"/>
            <a:r>
              <a:rPr lang="cs-CZ" altLang="cs-CZ"/>
              <a:t>Privátní sektor</a:t>
            </a:r>
          </a:p>
          <a:p>
            <a:pPr eaLnBrk="1" hangingPunct="1"/>
            <a:r>
              <a:rPr lang="cs-CZ" altLang="cs-CZ"/>
              <a:t>Neziskový sektor</a:t>
            </a:r>
          </a:p>
        </p:txBody>
      </p:sp>
    </p:spTree>
    <p:extLst>
      <p:ext uri="{BB962C8B-B14F-4D97-AF65-F5344CB8AC3E}">
        <p14:creationId xmlns:p14="http://schemas.microsoft.com/office/powerpoint/2010/main" val="2676167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786</Words>
  <Application>Microsoft Office PowerPoint</Application>
  <PresentationFormat>Předvádění na obrazovce (4:3)</PresentationFormat>
  <Paragraphs>151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Arial Unicode MS</vt:lpstr>
      <vt:lpstr>Calibri</vt:lpstr>
      <vt:lpstr>Calibri Light</vt:lpstr>
      <vt:lpstr>Wingdings</vt:lpstr>
      <vt:lpstr>Motiv Office</vt:lpstr>
      <vt:lpstr>Statky-finance-politika</vt:lpstr>
      <vt:lpstr>Výchozí kategorie</vt:lpstr>
      <vt:lpstr>Veřejné statky</vt:lpstr>
      <vt:lpstr>STATKY</vt:lpstr>
      <vt:lpstr>Statky - POTŘEBY</vt:lpstr>
      <vt:lpstr>Statky – potřeby, zájmy </vt:lpstr>
      <vt:lpstr>VEŘEJNÉ STATKY</vt:lpstr>
      <vt:lpstr>Veřejné statky - příklady</vt:lpstr>
      <vt:lpstr>Poskytovatelé veřejných statků</vt:lpstr>
      <vt:lpstr>STÁT</vt:lpstr>
      <vt:lpstr>Spotřeba veřejných statků</vt:lpstr>
      <vt:lpstr>Financování produkce</vt:lpstr>
      <vt:lpstr>Veřejné Finance – Peníze- finanční Jevy a skutečnosti</vt:lpstr>
      <vt:lpstr>Pojem finance</vt:lpstr>
      <vt:lpstr>Definice financí</vt:lpstr>
      <vt:lpstr>Peníze</vt:lpstr>
      <vt:lpstr>Peníze - evoluce</vt:lpstr>
      <vt:lpstr>Peníze – měna - finance</vt:lpstr>
      <vt:lpstr>Finanční jevy</vt:lpstr>
      <vt:lpstr>Finanční jevy - systematizace</vt:lpstr>
      <vt:lpstr>Finanční jevy – předmětové kriterium</vt:lpstr>
      <vt:lpstr>Finanční jevy – subjektové  kriterium</vt:lpstr>
      <vt:lpstr>Soukromé a veřejné finance</vt:lpstr>
      <vt:lpstr>Veřejné finance</vt:lpstr>
      <vt:lpstr>Funkce veřejných financí</vt:lpstr>
      <vt:lpstr>Složky veřejných financí</vt:lpstr>
      <vt:lpstr>Finance a právo</vt:lpstr>
      <vt:lpstr>Finanční skutečnosti</vt:lpstr>
      <vt:lpstr>Veřejná finanční politika</vt:lpstr>
      <vt:lpstr>Veřejná finanční politika 1</vt:lpstr>
      <vt:lpstr>Veřejná finanční politika 2</vt:lpstr>
      <vt:lpstr>Veřejná finanční politika 3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1</dc:title>
  <dc:creator>632</dc:creator>
  <cp:lastModifiedBy>Hewlett-Packard Company</cp:lastModifiedBy>
  <cp:revision>2</cp:revision>
  <dcterms:created xsi:type="dcterms:W3CDTF">2013-10-02T21:15:20Z</dcterms:created>
  <dcterms:modified xsi:type="dcterms:W3CDTF">2020-10-11T22:05:21Z</dcterms:modified>
</cp:coreProperties>
</file>