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3" r:id="rId8"/>
    <p:sldId id="264" r:id="rId9"/>
    <p:sldId id="265" r:id="rId10"/>
    <p:sldId id="266"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 id="300" r:id="rId44"/>
    <p:sldId id="301" r:id="rId45"/>
    <p:sldId id="302" r:id="rId46"/>
    <p:sldId id="303" r:id="rId47"/>
    <p:sldId id="304" r:id="rId48"/>
    <p:sldId id="305" r:id="rId49"/>
    <p:sldId id="306" r:id="rId50"/>
    <p:sldId id="307" r:id="rId51"/>
    <p:sldId id="308" r:id="rId52"/>
    <p:sldId id="309" r:id="rId5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7DBEA9B6-B4B3-4A4B-B567-866A6DC1C97E}" type="datetimeFigureOut">
              <a:rPr lang="cs-CZ" smtClean="0"/>
              <a:t>31.10.2021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6527BAF-8A8B-4317-8273-4EE433585861}" type="slidenum">
              <a:rPr lang="cs-CZ" smtClean="0"/>
              <a:t>‹#›</a:t>
            </a:fld>
            <a:endParaRPr lang="cs-CZ"/>
          </a:p>
        </p:txBody>
      </p:sp>
    </p:spTree>
    <p:extLst>
      <p:ext uri="{BB962C8B-B14F-4D97-AF65-F5344CB8AC3E}">
        <p14:creationId xmlns:p14="http://schemas.microsoft.com/office/powerpoint/2010/main" val="2098830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7DBEA9B6-B4B3-4A4B-B567-866A6DC1C97E}" type="datetimeFigureOut">
              <a:rPr lang="cs-CZ" smtClean="0"/>
              <a:t>31.10.2021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6527BAF-8A8B-4317-8273-4EE433585861}" type="slidenum">
              <a:rPr lang="cs-CZ" smtClean="0"/>
              <a:t>‹#›</a:t>
            </a:fld>
            <a:endParaRPr lang="cs-CZ"/>
          </a:p>
        </p:txBody>
      </p:sp>
    </p:spTree>
    <p:extLst>
      <p:ext uri="{BB962C8B-B14F-4D97-AF65-F5344CB8AC3E}">
        <p14:creationId xmlns:p14="http://schemas.microsoft.com/office/powerpoint/2010/main" val="3990975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7DBEA9B6-B4B3-4A4B-B567-866A6DC1C97E}" type="datetimeFigureOut">
              <a:rPr lang="cs-CZ" smtClean="0"/>
              <a:t>31.10.2021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6527BAF-8A8B-4317-8273-4EE433585861}" type="slidenum">
              <a:rPr lang="cs-CZ" smtClean="0"/>
              <a:t>‹#›</a:t>
            </a:fld>
            <a:endParaRPr lang="cs-CZ"/>
          </a:p>
        </p:txBody>
      </p:sp>
    </p:spTree>
    <p:extLst>
      <p:ext uri="{BB962C8B-B14F-4D97-AF65-F5344CB8AC3E}">
        <p14:creationId xmlns:p14="http://schemas.microsoft.com/office/powerpoint/2010/main" val="25043893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cSld name="Nadpis, obsah a text">
    <p:spTree>
      <p:nvGrpSpPr>
        <p:cNvPr id="1" name=""/>
        <p:cNvGrpSpPr/>
        <p:nvPr/>
      </p:nvGrpSpPr>
      <p:grpSpPr>
        <a:xfrm>
          <a:off x="0" y="0"/>
          <a:ext cx="0" cy="0"/>
          <a:chOff x="0" y="0"/>
          <a:chExt cx="0" cy="0"/>
        </a:xfrm>
      </p:grpSpPr>
      <p:sp>
        <p:nvSpPr>
          <p:cNvPr id="2" name="Nadpis 1"/>
          <p:cNvSpPr>
            <a:spLocks noGrp="1"/>
          </p:cNvSpPr>
          <p:nvPr>
            <p:ph type="title"/>
          </p:nvPr>
        </p:nvSpPr>
        <p:spPr>
          <a:xfrm>
            <a:off x="609600" y="122238"/>
            <a:ext cx="10058400" cy="1295400"/>
          </a:xfrm>
        </p:spPr>
        <p:txBody>
          <a:bodyPr/>
          <a:lstStyle/>
          <a:p>
            <a:r>
              <a:rPr lang="cs-CZ"/>
              <a:t>Kliknutím lze upravit styl.</a:t>
            </a:r>
          </a:p>
        </p:txBody>
      </p:sp>
      <p:sp>
        <p:nvSpPr>
          <p:cNvPr id="3" name="Zástupný symbol pro obsah 2"/>
          <p:cNvSpPr>
            <a:spLocks noGrp="1"/>
          </p:cNvSpPr>
          <p:nvPr>
            <p:ph sz="half" idx="1"/>
          </p:nvPr>
        </p:nvSpPr>
        <p:spPr>
          <a:xfrm>
            <a:off x="609600" y="1719263"/>
            <a:ext cx="5384800" cy="441166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6197600" y="1719263"/>
            <a:ext cx="5384800" cy="441166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a:xfrm>
            <a:off x="609600" y="6248400"/>
            <a:ext cx="2844800" cy="457200"/>
          </a:xfrm>
        </p:spPr>
        <p:txBody>
          <a:bodyPr/>
          <a:lstStyle>
            <a:lvl1pPr>
              <a:defRPr/>
            </a:lvl1pPr>
          </a:lstStyle>
          <a:p>
            <a:endParaRPr lang="cs-CZ" altLang="en-US"/>
          </a:p>
        </p:txBody>
      </p:sp>
      <p:sp>
        <p:nvSpPr>
          <p:cNvPr id="6" name="Zástupný symbol pro zápatí 5"/>
          <p:cNvSpPr>
            <a:spLocks noGrp="1"/>
          </p:cNvSpPr>
          <p:nvPr>
            <p:ph type="ftr" sz="quarter" idx="11"/>
          </p:nvPr>
        </p:nvSpPr>
        <p:spPr>
          <a:xfrm>
            <a:off x="4165600" y="6248400"/>
            <a:ext cx="3860800" cy="457200"/>
          </a:xfrm>
        </p:spPr>
        <p:txBody>
          <a:bodyPr/>
          <a:lstStyle>
            <a:lvl1pPr>
              <a:defRPr/>
            </a:lvl1pPr>
          </a:lstStyle>
          <a:p>
            <a:endParaRPr lang="cs-CZ" altLang="en-US"/>
          </a:p>
        </p:txBody>
      </p:sp>
      <p:sp>
        <p:nvSpPr>
          <p:cNvPr id="7" name="Zástupný symbol pro číslo snímku 6"/>
          <p:cNvSpPr>
            <a:spLocks noGrp="1"/>
          </p:cNvSpPr>
          <p:nvPr>
            <p:ph type="sldNum" sz="quarter" idx="12"/>
          </p:nvPr>
        </p:nvSpPr>
        <p:spPr>
          <a:xfrm>
            <a:off x="8737600" y="6248400"/>
            <a:ext cx="2844800" cy="457200"/>
          </a:xfrm>
        </p:spPr>
        <p:txBody>
          <a:bodyPr/>
          <a:lstStyle>
            <a:lvl1pPr>
              <a:defRPr/>
            </a:lvl1pPr>
          </a:lstStyle>
          <a:p>
            <a:fld id="{12D90DB3-B593-49B9-9789-466286DD01B9}" type="slidenum">
              <a:rPr lang="cs-CZ" altLang="en-US"/>
              <a:pPr/>
              <a:t>‹#›</a:t>
            </a:fld>
            <a:endParaRPr lang="cs-CZ" altLang="en-US"/>
          </a:p>
        </p:txBody>
      </p:sp>
    </p:spTree>
    <p:extLst>
      <p:ext uri="{BB962C8B-B14F-4D97-AF65-F5344CB8AC3E}">
        <p14:creationId xmlns:p14="http://schemas.microsoft.com/office/powerpoint/2010/main" val="3515402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7DBEA9B6-B4B3-4A4B-B567-866A6DC1C97E}" type="datetimeFigureOut">
              <a:rPr lang="cs-CZ" smtClean="0"/>
              <a:t>31.10.2021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6527BAF-8A8B-4317-8273-4EE433585861}" type="slidenum">
              <a:rPr lang="cs-CZ" smtClean="0"/>
              <a:t>‹#›</a:t>
            </a:fld>
            <a:endParaRPr lang="cs-CZ"/>
          </a:p>
        </p:txBody>
      </p:sp>
    </p:spTree>
    <p:extLst>
      <p:ext uri="{BB962C8B-B14F-4D97-AF65-F5344CB8AC3E}">
        <p14:creationId xmlns:p14="http://schemas.microsoft.com/office/powerpoint/2010/main" val="31369453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7DBEA9B6-B4B3-4A4B-B567-866A6DC1C97E}" type="datetimeFigureOut">
              <a:rPr lang="cs-CZ" smtClean="0"/>
              <a:t>31.10.2021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66527BAF-8A8B-4317-8273-4EE433585861}" type="slidenum">
              <a:rPr lang="cs-CZ" smtClean="0"/>
              <a:t>‹#›</a:t>
            </a:fld>
            <a:endParaRPr lang="cs-CZ"/>
          </a:p>
        </p:txBody>
      </p:sp>
    </p:spTree>
    <p:extLst>
      <p:ext uri="{BB962C8B-B14F-4D97-AF65-F5344CB8AC3E}">
        <p14:creationId xmlns:p14="http://schemas.microsoft.com/office/powerpoint/2010/main" val="42258183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7DBEA9B6-B4B3-4A4B-B567-866A6DC1C97E}" type="datetimeFigureOut">
              <a:rPr lang="cs-CZ" smtClean="0"/>
              <a:t>31.10.2021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6527BAF-8A8B-4317-8273-4EE433585861}" type="slidenum">
              <a:rPr lang="cs-CZ" smtClean="0"/>
              <a:t>‹#›</a:t>
            </a:fld>
            <a:endParaRPr lang="cs-CZ"/>
          </a:p>
        </p:txBody>
      </p:sp>
    </p:spTree>
    <p:extLst>
      <p:ext uri="{BB962C8B-B14F-4D97-AF65-F5344CB8AC3E}">
        <p14:creationId xmlns:p14="http://schemas.microsoft.com/office/powerpoint/2010/main" val="20643954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7DBEA9B6-B4B3-4A4B-B567-866A6DC1C97E}" type="datetimeFigureOut">
              <a:rPr lang="cs-CZ" smtClean="0"/>
              <a:t>31.10.2021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66527BAF-8A8B-4317-8273-4EE433585861}" type="slidenum">
              <a:rPr lang="cs-CZ" smtClean="0"/>
              <a:t>‹#›</a:t>
            </a:fld>
            <a:endParaRPr lang="cs-CZ"/>
          </a:p>
        </p:txBody>
      </p:sp>
    </p:spTree>
    <p:extLst>
      <p:ext uri="{BB962C8B-B14F-4D97-AF65-F5344CB8AC3E}">
        <p14:creationId xmlns:p14="http://schemas.microsoft.com/office/powerpoint/2010/main" val="2842996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7DBEA9B6-B4B3-4A4B-B567-866A6DC1C97E}" type="datetimeFigureOut">
              <a:rPr lang="cs-CZ" smtClean="0"/>
              <a:t>31.10.2021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66527BAF-8A8B-4317-8273-4EE433585861}" type="slidenum">
              <a:rPr lang="cs-CZ" smtClean="0"/>
              <a:t>‹#›</a:t>
            </a:fld>
            <a:endParaRPr lang="cs-CZ"/>
          </a:p>
        </p:txBody>
      </p:sp>
    </p:spTree>
    <p:extLst>
      <p:ext uri="{BB962C8B-B14F-4D97-AF65-F5344CB8AC3E}">
        <p14:creationId xmlns:p14="http://schemas.microsoft.com/office/powerpoint/2010/main" val="2471627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7DBEA9B6-B4B3-4A4B-B567-866A6DC1C97E}" type="datetimeFigureOut">
              <a:rPr lang="cs-CZ" smtClean="0"/>
              <a:t>31.10.2021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66527BAF-8A8B-4317-8273-4EE433585861}" type="slidenum">
              <a:rPr lang="cs-CZ" smtClean="0"/>
              <a:t>‹#›</a:t>
            </a:fld>
            <a:endParaRPr lang="cs-CZ"/>
          </a:p>
        </p:txBody>
      </p:sp>
    </p:spTree>
    <p:extLst>
      <p:ext uri="{BB962C8B-B14F-4D97-AF65-F5344CB8AC3E}">
        <p14:creationId xmlns:p14="http://schemas.microsoft.com/office/powerpoint/2010/main" val="784433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7DBEA9B6-B4B3-4A4B-B567-866A6DC1C97E}" type="datetimeFigureOut">
              <a:rPr lang="cs-CZ" smtClean="0"/>
              <a:t>31.10.2021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6527BAF-8A8B-4317-8273-4EE433585861}" type="slidenum">
              <a:rPr lang="cs-CZ" smtClean="0"/>
              <a:t>‹#›</a:t>
            </a:fld>
            <a:endParaRPr lang="cs-CZ"/>
          </a:p>
        </p:txBody>
      </p:sp>
    </p:spTree>
    <p:extLst>
      <p:ext uri="{BB962C8B-B14F-4D97-AF65-F5344CB8AC3E}">
        <p14:creationId xmlns:p14="http://schemas.microsoft.com/office/powerpoint/2010/main" val="3203824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7DBEA9B6-B4B3-4A4B-B567-866A6DC1C97E}" type="datetimeFigureOut">
              <a:rPr lang="cs-CZ" smtClean="0"/>
              <a:t>31.10.2021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66527BAF-8A8B-4317-8273-4EE433585861}" type="slidenum">
              <a:rPr lang="cs-CZ" smtClean="0"/>
              <a:t>‹#›</a:t>
            </a:fld>
            <a:endParaRPr lang="cs-CZ"/>
          </a:p>
        </p:txBody>
      </p:sp>
    </p:spTree>
    <p:extLst>
      <p:ext uri="{BB962C8B-B14F-4D97-AF65-F5344CB8AC3E}">
        <p14:creationId xmlns:p14="http://schemas.microsoft.com/office/powerpoint/2010/main" val="17768493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BEA9B6-B4B3-4A4B-B567-866A6DC1C97E}" type="datetimeFigureOut">
              <a:rPr lang="cs-CZ" smtClean="0"/>
              <a:t>31.10.2021</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527BAF-8A8B-4317-8273-4EE433585861}" type="slidenum">
              <a:rPr lang="cs-CZ" smtClean="0"/>
              <a:t>‹#›</a:t>
            </a:fld>
            <a:endParaRPr lang="cs-CZ"/>
          </a:p>
        </p:txBody>
      </p:sp>
    </p:spTree>
    <p:extLst>
      <p:ext uri="{BB962C8B-B14F-4D97-AF65-F5344CB8AC3E}">
        <p14:creationId xmlns:p14="http://schemas.microsoft.com/office/powerpoint/2010/main" val="34571030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eur-lex.europa.eu/LexUriServ/LexUriServ.do?uri=OJ:C:2007:303:0001:0016:C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ochrance.cz/stiznosti-na-urady/principy-dobre-spravy/"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t>Zásady ve finančním právu</a:t>
            </a:r>
          </a:p>
        </p:txBody>
      </p:sp>
      <p:sp>
        <p:nvSpPr>
          <p:cNvPr id="3" name="Podnadpis 2"/>
          <p:cNvSpPr>
            <a:spLocks noGrp="1"/>
          </p:cNvSpPr>
          <p:nvPr>
            <p:ph type="subTitle" idx="1"/>
          </p:nvPr>
        </p:nvSpPr>
        <p:spPr/>
        <p:txBody>
          <a:bodyPr/>
          <a:lstStyle/>
          <a:p>
            <a:endParaRPr lang="cs-CZ" dirty="0"/>
          </a:p>
          <a:p>
            <a:r>
              <a:rPr lang="cs-CZ" dirty="0"/>
              <a:t>Petr Mrkývka</a:t>
            </a:r>
          </a:p>
        </p:txBody>
      </p:sp>
    </p:spTree>
    <p:extLst>
      <p:ext uri="{BB962C8B-B14F-4D97-AF65-F5344CB8AC3E}">
        <p14:creationId xmlns:p14="http://schemas.microsoft.com/office/powerpoint/2010/main" val="17185445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solidFill>
                  <a:srgbClr val="FF0000"/>
                </a:solidFill>
              </a:rPr>
              <a:t>Zásady činnosti finanční správy</a:t>
            </a:r>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474561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cs-CZ" b="1" dirty="0"/>
              <a:t>Potřeby finanční správy</a:t>
            </a:r>
          </a:p>
        </p:txBody>
      </p:sp>
      <p:sp>
        <p:nvSpPr>
          <p:cNvPr id="20483" name="Rectangle 3"/>
          <p:cNvSpPr>
            <a:spLocks noGrp="1" noChangeArrowheads="1"/>
          </p:cNvSpPr>
          <p:nvPr>
            <p:ph type="body" idx="1"/>
          </p:nvPr>
        </p:nvSpPr>
        <p:spPr/>
        <p:txBody>
          <a:bodyPr/>
          <a:lstStyle/>
          <a:p>
            <a:pPr eaLnBrk="1" hangingPunct="1"/>
            <a:r>
              <a:rPr lang="cs-CZ"/>
              <a:t>Jednotné zásady fungování finanční správy, zejména v případě správy veřejných financí</a:t>
            </a:r>
          </a:p>
          <a:p>
            <a:pPr eaLnBrk="1" hangingPunct="1"/>
            <a:r>
              <a:rPr lang="cs-CZ"/>
              <a:t>Splnění požadavků dobré správy</a:t>
            </a:r>
          </a:p>
          <a:p>
            <a:pPr eaLnBrk="1" hangingPunct="1"/>
            <a:r>
              <a:rPr lang="cs-CZ"/>
              <a:t>Efektivnost</a:t>
            </a:r>
          </a:p>
          <a:p>
            <a:pPr eaLnBrk="1" hangingPunct="1"/>
            <a:r>
              <a:rPr lang="cs-CZ"/>
              <a:t>Hospodárnost</a:t>
            </a:r>
          </a:p>
          <a:p>
            <a:pPr eaLnBrk="1" hangingPunct="1"/>
            <a:r>
              <a:rPr lang="cs-CZ"/>
              <a:t>Stabilita</a:t>
            </a:r>
          </a:p>
        </p:txBody>
      </p:sp>
    </p:spTree>
    <p:extLst>
      <p:ext uri="{BB962C8B-B14F-4D97-AF65-F5344CB8AC3E}">
        <p14:creationId xmlns:p14="http://schemas.microsoft.com/office/powerpoint/2010/main" val="22809403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Katalogy zásad</a:t>
            </a:r>
          </a:p>
        </p:txBody>
      </p:sp>
      <p:sp>
        <p:nvSpPr>
          <p:cNvPr id="3" name="Zástupný symbol pro obsah 2"/>
          <p:cNvSpPr>
            <a:spLocks noGrp="1"/>
          </p:cNvSpPr>
          <p:nvPr>
            <p:ph idx="1"/>
          </p:nvPr>
        </p:nvSpPr>
        <p:spPr/>
        <p:txBody>
          <a:bodyPr/>
          <a:lstStyle/>
          <a:p>
            <a:r>
              <a:rPr lang="cs-CZ" dirty="0"/>
              <a:t>Zásady činnosti veřejné správy - § 2 – 8 SŘ (zákon č. 500/2004 Sb., v platném znění)</a:t>
            </a:r>
          </a:p>
          <a:p>
            <a:r>
              <a:rPr lang="cs-CZ" dirty="0"/>
              <a:t>Zásady správy daní § 5 – 9 DŘ (zákon č. 280/2009 Sb., v platném znění)</a:t>
            </a:r>
          </a:p>
        </p:txBody>
      </p:sp>
    </p:spTree>
    <p:extLst>
      <p:ext uri="{BB962C8B-B14F-4D97-AF65-F5344CB8AC3E}">
        <p14:creationId xmlns:p14="http://schemas.microsoft.com/office/powerpoint/2010/main" val="11722827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cs-CZ" altLang="cs-CZ" b="0" dirty="0"/>
              <a:t>Dobrá </a:t>
            </a:r>
            <a:r>
              <a:rPr lang="cs-CZ" altLang="cs-CZ" dirty="0"/>
              <a:t>veřejná</a:t>
            </a:r>
            <a:r>
              <a:rPr lang="cs-CZ" altLang="cs-CZ" b="0" dirty="0"/>
              <a:t> správa </a:t>
            </a:r>
            <a:br>
              <a:rPr lang="cs-CZ" altLang="cs-CZ" b="0" dirty="0"/>
            </a:br>
            <a:r>
              <a:rPr lang="cs-CZ" altLang="cs-CZ" dirty="0"/>
              <a:t>a dobrá finanční správa</a:t>
            </a:r>
            <a:endParaRPr lang="cs-CZ" altLang="cs-CZ" b="0" dirty="0"/>
          </a:p>
        </p:txBody>
      </p:sp>
      <p:sp>
        <p:nvSpPr>
          <p:cNvPr id="2051" name="Rectangle 3"/>
          <p:cNvSpPr>
            <a:spLocks noGrp="1" noChangeArrowheads="1"/>
          </p:cNvSpPr>
          <p:nvPr>
            <p:ph type="subTitle" idx="1"/>
          </p:nvPr>
        </p:nvSpPr>
        <p:spPr/>
        <p:txBody>
          <a:bodyPr/>
          <a:lstStyle/>
          <a:p>
            <a:endParaRPr lang="cs-CZ" altLang="cs-CZ" dirty="0"/>
          </a:p>
          <a:p>
            <a:endParaRPr lang="cs-CZ" altLang="cs-CZ" dirty="0"/>
          </a:p>
          <a:p>
            <a:endParaRPr lang="cs-CZ" altLang="cs-CZ" dirty="0"/>
          </a:p>
        </p:txBody>
      </p:sp>
    </p:spTree>
    <p:extLst>
      <p:ext uri="{BB962C8B-B14F-4D97-AF65-F5344CB8AC3E}">
        <p14:creationId xmlns:p14="http://schemas.microsoft.com/office/powerpoint/2010/main" val="548902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cs-CZ" altLang="cs-CZ"/>
              <a:t>Východiska</a:t>
            </a:r>
          </a:p>
        </p:txBody>
      </p:sp>
      <p:sp>
        <p:nvSpPr>
          <p:cNvPr id="3075" name="Rectangle 3"/>
          <p:cNvSpPr>
            <a:spLocks noGrp="1" noChangeArrowheads="1"/>
          </p:cNvSpPr>
          <p:nvPr>
            <p:ph type="body" idx="1"/>
          </p:nvPr>
        </p:nvSpPr>
        <p:spPr/>
        <p:txBody>
          <a:bodyPr/>
          <a:lstStyle/>
          <a:p>
            <a:r>
              <a:rPr lang="cs-CZ" altLang="cs-CZ"/>
              <a:t>Postavení jedince ve státě</a:t>
            </a:r>
          </a:p>
          <a:p>
            <a:r>
              <a:rPr lang="cs-CZ" altLang="cs-CZ"/>
              <a:t>Stát jako nebezpečí</a:t>
            </a:r>
          </a:p>
          <a:p>
            <a:r>
              <a:rPr lang="cs-CZ" altLang="cs-CZ"/>
              <a:t>Stát jako garant práv jednotlivce</a:t>
            </a:r>
          </a:p>
          <a:p>
            <a:r>
              <a:rPr lang="cs-CZ" altLang="cs-CZ"/>
              <a:t>Právní stát</a:t>
            </a:r>
          </a:p>
        </p:txBody>
      </p:sp>
    </p:spTree>
    <p:extLst>
      <p:ext uri="{BB962C8B-B14F-4D97-AF65-F5344CB8AC3E}">
        <p14:creationId xmlns:p14="http://schemas.microsoft.com/office/powerpoint/2010/main" val="27085831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cs-CZ" altLang="cs-CZ" b="0"/>
              <a:t>Dobrá správa</a:t>
            </a:r>
          </a:p>
        </p:txBody>
      </p:sp>
      <p:sp>
        <p:nvSpPr>
          <p:cNvPr id="10243" name="Rectangle 3"/>
          <p:cNvSpPr>
            <a:spLocks noGrp="1" noChangeArrowheads="1"/>
          </p:cNvSpPr>
          <p:nvPr>
            <p:ph type="body" idx="1"/>
          </p:nvPr>
        </p:nvSpPr>
        <p:spPr/>
        <p:txBody>
          <a:bodyPr/>
          <a:lstStyle/>
          <a:p>
            <a:r>
              <a:rPr lang="cs-CZ" altLang="cs-CZ"/>
              <a:t>dobré mravy veřejné správy</a:t>
            </a:r>
          </a:p>
          <a:p>
            <a:r>
              <a:rPr lang="cs-CZ" altLang="cs-CZ"/>
              <a:t>nestrannost - impartiallness</a:t>
            </a:r>
          </a:p>
          <a:p>
            <a:r>
              <a:rPr lang="cs-CZ" altLang="cs-CZ"/>
              <a:t>správnost – fairness</a:t>
            </a:r>
          </a:p>
          <a:p>
            <a:r>
              <a:rPr lang="cs-CZ" altLang="cs-CZ"/>
              <a:t>včasnost –reasonable time</a:t>
            </a:r>
          </a:p>
        </p:txBody>
      </p:sp>
    </p:spTree>
    <p:extLst>
      <p:ext uri="{BB962C8B-B14F-4D97-AF65-F5344CB8AC3E}">
        <p14:creationId xmlns:p14="http://schemas.microsoft.com/office/powerpoint/2010/main" val="34896643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cs-CZ" altLang="cs-CZ"/>
              <a:t>Roy Perry</a:t>
            </a:r>
          </a:p>
        </p:txBody>
      </p:sp>
      <p:sp>
        <p:nvSpPr>
          <p:cNvPr id="5127" name="Rectangle 7"/>
          <p:cNvSpPr>
            <a:spLocks noGrp="1" noChangeArrowheads="1"/>
          </p:cNvSpPr>
          <p:nvPr>
            <p:ph type="body" sz="half" idx="2"/>
          </p:nvPr>
        </p:nvSpPr>
        <p:spPr>
          <a:xfrm>
            <a:off x="6170614" y="1719263"/>
            <a:ext cx="4040187" cy="4411662"/>
          </a:xfrm>
        </p:spPr>
        <p:txBody>
          <a:bodyPr/>
          <a:lstStyle/>
          <a:p>
            <a:r>
              <a:rPr lang="cs-CZ" altLang="cs-CZ" sz="2600"/>
              <a:t>Konzervativní politik</a:t>
            </a:r>
          </a:p>
          <a:p>
            <a:r>
              <a:rPr lang="cs-CZ" altLang="cs-CZ" sz="2600"/>
              <a:t>nar. 1943 Londýn</a:t>
            </a:r>
          </a:p>
          <a:p>
            <a:r>
              <a:rPr lang="cs-CZ" altLang="cs-CZ" sz="2600"/>
              <a:t>poslanec Evropského parlamentu</a:t>
            </a:r>
          </a:p>
          <a:p>
            <a:r>
              <a:rPr lang="cs-CZ" altLang="cs-CZ" sz="2600"/>
              <a:t>tvůrce myšlenky Kodexu dobré správy (1998)</a:t>
            </a:r>
          </a:p>
          <a:p>
            <a:endParaRPr lang="cs-CZ" altLang="cs-CZ" sz="2600"/>
          </a:p>
        </p:txBody>
      </p:sp>
      <p:pic>
        <p:nvPicPr>
          <p:cNvPr id="5128" name="Picture 8" descr="RPerry"/>
          <p:cNvPicPr>
            <a:picLocks noGrp="1" noChangeAspect="1" noChangeArrowheads="1"/>
          </p:cNvPicPr>
          <p:nvPr>
            <p:ph sz="half" idx="1"/>
          </p:nvPr>
        </p:nvPicPr>
        <p:blipFill>
          <a:blip r:embed="rId2" cstate="print">
            <a:extLst>
              <a:ext uri="{28A0092B-C50C-407E-A947-70E740481C1C}">
                <a14:useLocalDpi xmlns:a14="http://schemas.microsoft.com/office/drawing/2010/main" val="0"/>
              </a:ext>
            </a:extLst>
          </a:blip>
          <a:srcRect/>
          <a:stretch>
            <a:fillRect/>
          </a:stretch>
        </p:blipFill>
        <p:spPr>
          <a:xfrm>
            <a:off x="2830514" y="2254250"/>
            <a:ext cx="2338387" cy="33416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595456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cs-CZ" altLang="cs-CZ" sz="3500"/>
              <a:t>Formování obsahu dobré správy</a:t>
            </a:r>
          </a:p>
        </p:txBody>
      </p:sp>
      <p:sp>
        <p:nvSpPr>
          <p:cNvPr id="11267" name="Rectangle 3"/>
          <p:cNvSpPr>
            <a:spLocks noGrp="1" noChangeArrowheads="1"/>
          </p:cNvSpPr>
          <p:nvPr>
            <p:ph type="body" idx="1"/>
          </p:nvPr>
        </p:nvSpPr>
        <p:spPr/>
        <p:txBody>
          <a:bodyPr/>
          <a:lstStyle/>
          <a:p>
            <a:r>
              <a:rPr lang="cs-CZ" altLang="cs-CZ"/>
              <a:t>doktrína</a:t>
            </a:r>
          </a:p>
          <a:p>
            <a:r>
              <a:rPr lang="cs-CZ" altLang="cs-CZ"/>
              <a:t>judikatura </a:t>
            </a:r>
          </a:p>
          <a:p>
            <a:pPr algn="ctr">
              <a:buFont typeface="Wingdings" panose="05000000000000000000" pitchFamily="2" charset="2"/>
              <a:buNone/>
            </a:pPr>
            <a:r>
              <a:rPr lang="cs-CZ" altLang="cs-CZ">
                <a:cs typeface="Arial" panose="020B0604020202020204" pitchFamily="34" charset="0"/>
              </a:rPr>
              <a:t>▼</a:t>
            </a:r>
          </a:p>
          <a:p>
            <a:pPr algn="ctr">
              <a:buFont typeface="Wingdings" panose="05000000000000000000" pitchFamily="2" charset="2"/>
              <a:buNone/>
            </a:pPr>
            <a:r>
              <a:rPr lang="cs-CZ" altLang="cs-CZ">
                <a:cs typeface="Arial" panose="020B0604020202020204" pitchFamily="34" charset="0"/>
              </a:rPr>
              <a:t>Právo na dobrou správu</a:t>
            </a:r>
          </a:p>
          <a:p>
            <a:pPr algn="just"/>
            <a:r>
              <a:rPr lang="cs-CZ" altLang="cs-CZ">
                <a:cs typeface="Arial" panose="020B0604020202020204" pitchFamily="34" charset="0"/>
              </a:rPr>
              <a:t>Listina základních práv Evropské unie čl.41 (7.12.2000)</a:t>
            </a:r>
          </a:p>
          <a:p>
            <a:pPr>
              <a:buFont typeface="Wingdings" panose="05000000000000000000" pitchFamily="2" charset="2"/>
              <a:buNone/>
            </a:pPr>
            <a:endParaRPr lang="cs-CZ" altLang="cs-CZ"/>
          </a:p>
        </p:txBody>
      </p:sp>
    </p:spTree>
    <p:extLst>
      <p:ext uri="{BB962C8B-B14F-4D97-AF65-F5344CB8AC3E}">
        <p14:creationId xmlns:p14="http://schemas.microsoft.com/office/powerpoint/2010/main" val="33962309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cs-CZ" altLang="cs-CZ"/>
              <a:t>Listina 2007</a:t>
            </a:r>
          </a:p>
        </p:txBody>
      </p:sp>
      <p:sp>
        <p:nvSpPr>
          <p:cNvPr id="13315" name="Rectangle 3"/>
          <p:cNvSpPr>
            <a:spLocks noGrp="1" noChangeArrowheads="1"/>
          </p:cNvSpPr>
          <p:nvPr>
            <p:ph type="body" idx="1"/>
          </p:nvPr>
        </p:nvSpPr>
        <p:spPr/>
        <p:txBody>
          <a:bodyPr/>
          <a:lstStyle/>
          <a:p>
            <a:pPr>
              <a:lnSpc>
                <a:spcPct val="80000"/>
              </a:lnSpc>
            </a:pPr>
            <a:r>
              <a:rPr lang="cs-CZ" altLang="cs-CZ" sz="1700"/>
              <a:t>(2007/C 303/01)</a:t>
            </a:r>
          </a:p>
          <a:p>
            <a:pPr>
              <a:lnSpc>
                <a:spcPct val="80000"/>
              </a:lnSpc>
            </a:pPr>
            <a:r>
              <a:rPr lang="cs-CZ" altLang="cs-CZ" sz="1700" b="1"/>
              <a:t>Právo na </a:t>
            </a:r>
            <a:r>
              <a:rPr lang="cs-CZ" altLang="cs-CZ" sz="1700" b="1">
                <a:solidFill>
                  <a:srgbClr val="990000"/>
                </a:solidFill>
              </a:rPr>
              <a:t>řádnou</a:t>
            </a:r>
            <a:r>
              <a:rPr lang="cs-CZ" altLang="cs-CZ" sz="1700" b="1"/>
              <a:t> správu</a:t>
            </a:r>
            <a:endParaRPr lang="cs-CZ" altLang="cs-CZ" sz="1700"/>
          </a:p>
          <a:p>
            <a:pPr>
              <a:lnSpc>
                <a:spcPct val="80000"/>
              </a:lnSpc>
            </a:pPr>
            <a:r>
              <a:rPr lang="cs-CZ" altLang="cs-CZ" sz="1700"/>
              <a:t>1.   Každý má právo na to, aby jeho záležitosti byly orgány, institucemi a jinými subjekty Unie řešeny nestranně,</a:t>
            </a:r>
            <a:r>
              <a:rPr lang="cs-CZ" altLang="cs-CZ" sz="1700">
                <a:solidFill>
                  <a:srgbClr val="990000"/>
                </a:solidFill>
              </a:rPr>
              <a:t> spravedlivě</a:t>
            </a:r>
            <a:r>
              <a:rPr lang="cs-CZ" altLang="cs-CZ" sz="1700"/>
              <a:t> a v přiměřené lhůtě.</a:t>
            </a:r>
          </a:p>
          <a:p>
            <a:pPr>
              <a:lnSpc>
                <a:spcPct val="80000"/>
              </a:lnSpc>
            </a:pPr>
            <a:r>
              <a:rPr lang="cs-CZ" altLang="cs-CZ" sz="1700"/>
              <a:t>2.   Toto právo zahrnuje především:</a:t>
            </a:r>
          </a:p>
          <a:p>
            <a:pPr>
              <a:lnSpc>
                <a:spcPct val="80000"/>
              </a:lnSpc>
            </a:pPr>
            <a:r>
              <a:rPr lang="cs-CZ" altLang="cs-CZ" sz="1700"/>
              <a:t> a) právo každého být vyslechnut před přijetím jemu určeného individuálního opatření, které by se jej mohlo nepříznivě dotknout;</a:t>
            </a:r>
          </a:p>
          <a:p>
            <a:pPr>
              <a:lnSpc>
                <a:spcPct val="80000"/>
              </a:lnSpc>
            </a:pPr>
            <a:r>
              <a:rPr lang="cs-CZ" altLang="cs-CZ" sz="1700"/>
              <a:t> b) právo každého na přístup ke spisu, který se jej týká, při respektování oprávněných zájmů důvěrnosti a profesního a obchodního tajemství; </a:t>
            </a:r>
          </a:p>
          <a:p>
            <a:pPr>
              <a:lnSpc>
                <a:spcPct val="80000"/>
              </a:lnSpc>
            </a:pPr>
            <a:r>
              <a:rPr lang="cs-CZ" altLang="cs-CZ" sz="1700"/>
              <a:t>c) povinnost správních orgánů odůvodňovat svá rozhodnutí.</a:t>
            </a:r>
          </a:p>
          <a:p>
            <a:pPr>
              <a:lnSpc>
                <a:spcPct val="80000"/>
              </a:lnSpc>
            </a:pPr>
            <a:r>
              <a:rPr lang="cs-CZ" altLang="cs-CZ" sz="1700"/>
              <a:t>3.   Každý má právo na to, aby mu Unie v souladu s obecnými zásadami společnými právním řádům členských států nahradila škodu způsobenou jejími orgány nebo jejími zaměstnanci při výkonu jejich funkce.</a:t>
            </a:r>
          </a:p>
          <a:p>
            <a:pPr>
              <a:lnSpc>
                <a:spcPct val="80000"/>
              </a:lnSpc>
            </a:pPr>
            <a:r>
              <a:rPr lang="cs-CZ" altLang="cs-CZ" sz="1700"/>
              <a:t>4.   Každý se může písemně obracet na orgány Unie v jednom z jazyků Smluv a musí obdržet odpověď ve stejném jazyce.</a:t>
            </a:r>
          </a:p>
        </p:txBody>
      </p:sp>
    </p:spTree>
    <p:extLst>
      <p:ext uri="{BB962C8B-B14F-4D97-AF65-F5344CB8AC3E}">
        <p14:creationId xmlns:p14="http://schemas.microsoft.com/office/powerpoint/2010/main" val="2601013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cs-CZ" altLang="cs-CZ"/>
              <a:t>Text Listiny</a:t>
            </a:r>
          </a:p>
        </p:txBody>
      </p:sp>
      <p:sp>
        <p:nvSpPr>
          <p:cNvPr id="20483" name="Rectangle 3"/>
          <p:cNvSpPr>
            <a:spLocks noGrp="1" noChangeArrowheads="1"/>
          </p:cNvSpPr>
          <p:nvPr>
            <p:ph type="body" idx="1"/>
          </p:nvPr>
        </p:nvSpPr>
        <p:spPr/>
        <p:txBody>
          <a:bodyPr/>
          <a:lstStyle/>
          <a:p>
            <a:r>
              <a:rPr lang="cs-CZ" altLang="cs-CZ" b="1">
                <a:hlinkClick r:id="rId2"/>
              </a:rPr>
              <a:t>http://eur-lex.europa.eu/LexUriServ/LexUriServ.do?uri=OJ:C:2007:303:0001:0016:CS:PDF</a:t>
            </a:r>
            <a:endParaRPr lang="cs-CZ" altLang="cs-CZ" b="1"/>
          </a:p>
          <a:p>
            <a:pPr>
              <a:buFont typeface="Wingdings" panose="05000000000000000000" pitchFamily="2" charset="2"/>
              <a:buNone/>
            </a:pPr>
            <a:endParaRPr lang="cs-CZ" altLang="cs-CZ"/>
          </a:p>
        </p:txBody>
      </p:sp>
    </p:spTree>
    <p:extLst>
      <p:ext uri="{BB962C8B-B14F-4D97-AF65-F5344CB8AC3E}">
        <p14:creationId xmlns:p14="http://schemas.microsoft.com/office/powerpoint/2010/main" val="6984135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normAutofit lnSpcReduction="10000"/>
          </a:bodyPr>
          <a:lstStyle/>
          <a:p>
            <a:r>
              <a:rPr lang="cs-CZ" b="1" dirty="0"/>
              <a:t>„</a:t>
            </a:r>
            <a:r>
              <a:rPr lang="cs-CZ" sz="3200" b="1" dirty="0">
                <a:solidFill>
                  <a:srgbClr val="FF0000"/>
                </a:solidFill>
              </a:rPr>
              <a:t>Právní řád je systém uspořádaný</a:t>
            </a:r>
            <a:r>
              <a:rPr lang="cs-CZ" sz="3200" b="1" dirty="0"/>
              <a:t>“  (František </a:t>
            </a:r>
            <a:r>
              <a:rPr lang="cs-CZ" sz="3200" b="1" dirty="0" err="1"/>
              <a:t>Weyr</a:t>
            </a:r>
            <a:r>
              <a:rPr lang="cs-CZ" sz="3200" b="1" dirty="0"/>
              <a:t>)</a:t>
            </a:r>
          </a:p>
          <a:p>
            <a:r>
              <a:rPr lang="cs-CZ" sz="3200" b="1" dirty="0"/>
              <a:t>Principy </a:t>
            </a:r>
            <a:r>
              <a:rPr lang="cs-CZ" sz="3200" dirty="0"/>
              <a:t>– soulad právního řádu, </a:t>
            </a:r>
          </a:p>
          <a:p>
            <a:r>
              <a:rPr lang="cs-CZ" sz="3200" b="1" dirty="0"/>
              <a:t>Zásady</a:t>
            </a:r>
            <a:r>
              <a:rPr lang="cs-CZ" sz="3200" dirty="0"/>
              <a:t> – soulad odvětví</a:t>
            </a:r>
          </a:p>
          <a:p>
            <a:r>
              <a:rPr lang="cs-CZ" sz="3200" dirty="0"/>
              <a:t>Zásady v kodifikovaných a nekodifikovaných odvětvích</a:t>
            </a:r>
          </a:p>
          <a:p>
            <a:r>
              <a:rPr lang="cs-CZ" sz="3200" dirty="0"/>
              <a:t>Zásady – odvětvové postuláty představované vědou pro tvorbu dokonalého vzoru daného institutu vztahů tvořících předmět finančního práva (</a:t>
            </a:r>
            <a:r>
              <a:rPr lang="cs-CZ" sz="3200" dirty="0" err="1"/>
              <a:t>Cezary</a:t>
            </a:r>
            <a:r>
              <a:rPr lang="cs-CZ" sz="3200" dirty="0"/>
              <a:t> </a:t>
            </a:r>
            <a:r>
              <a:rPr lang="cs-CZ" sz="3200" dirty="0" err="1"/>
              <a:t>Kosikowski</a:t>
            </a:r>
            <a:r>
              <a:rPr lang="cs-CZ" sz="3200" dirty="0"/>
              <a:t>)</a:t>
            </a:r>
          </a:p>
          <a:p>
            <a:r>
              <a:rPr lang="cs-CZ" altLang="cs-CZ" dirty="0"/>
              <a:t>Zásady = postuláty představené doktrínou k vytvoření dokonalého vzoru chování </a:t>
            </a:r>
          </a:p>
          <a:p>
            <a:pPr marL="0" indent="0">
              <a:buNone/>
            </a:pPr>
            <a:endParaRPr lang="cs-CZ" b="1" dirty="0"/>
          </a:p>
          <a:p>
            <a:pPr marL="0" indent="0">
              <a:buNone/>
            </a:pPr>
            <a:endParaRPr lang="cs-CZ" b="1" dirty="0"/>
          </a:p>
        </p:txBody>
      </p:sp>
    </p:spTree>
    <p:extLst>
      <p:ext uri="{BB962C8B-B14F-4D97-AF65-F5344CB8AC3E}">
        <p14:creationId xmlns:p14="http://schemas.microsoft.com/office/powerpoint/2010/main" val="29845807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cs-CZ" altLang="cs-CZ"/>
              <a:t>Právo na dobrou správu</a:t>
            </a:r>
          </a:p>
        </p:txBody>
      </p:sp>
      <p:sp>
        <p:nvSpPr>
          <p:cNvPr id="12291" name="Rectangle 3"/>
          <p:cNvSpPr>
            <a:spLocks noGrp="1" noChangeArrowheads="1"/>
          </p:cNvSpPr>
          <p:nvPr>
            <p:ph type="body" idx="1"/>
          </p:nvPr>
        </p:nvSpPr>
        <p:spPr/>
        <p:txBody>
          <a:bodyPr/>
          <a:lstStyle/>
          <a:p>
            <a:r>
              <a:rPr lang="cs-CZ" altLang="cs-CZ"/>
              <a:t>v katalogu občanských práv LZPEU</a:t>
            </a:r>
          </a:p>
          <a:p>
            <a:r>
              <a:rPr lang="cs-CZ" altLang="cs-CZ"/>
              <a:t>„lidské právo“ - …Každá osoba ….</a:t>
            </a:r>
          </a:p>
          <a:p>
            <a:r>
              <a:rPr lang="cs-CZ" altLang="cs-CZ"/>
              <a:t>vztahuje se na orgány EU</a:t>
            </a:r>
          </a:p>
          <a:p>
            <a:endParaRPr lang="cs-CZ" altLang="cs-CZ"/>
          </a:p>
          <a:p>
            <a:endParaRPr lang="cs-CZ" altLang="cs-CZ"/>
          </a:p>
          <a:p>
            <a:endParaRPr lang="cs-CZ" altLang="cs-CZ"/>
          </a:p>
        </p:txBody>
      </p:sp>
    </p:spTree>
    <p:extLst>
      <p:ext uri="{BB962C8B-B14F-4D97-AF65-F5344CB8AC3E}">
        <p14:creationId xmlns:p14="http://schemas.microsoft.com/office/powerpoint/2010/main" val="4383412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cs-CZ" altLang="cs-CZ"/>
              <a:t>Jacob Söderman</a:t>
            </a:r>
          </a:p>
        </p:txBody>
      </p:sp>
      <p:sp>
        <p:nvSpPr>
          <p:cNvPr id="8197" name="Rectangle 5"/>
          <p:cNvSpPr>
            <a:spLocks noGrp="1" noChangeArrowheads="1"/>
          </p:cNvSpPr>
          <p:nvPr>
            <p:ph type="body" sz="half" idx="2"/>
          </p:nvPr>
        </p:nvSpPr>
        <p:spPr>
          <a:xfrm>
            <a:off x="6170614" y="1719263"/>
            <a:ext cx="4040187" cy="4411662"/>
          </a:xfrm>
        </p:spPr>
        <p:txBody>
          <a:bodyPr/>
          <a:lstStyle/>
          <a:p>
            <a:r>
              <a:rPr lang="cs-CZ" altLang="cs-CZ" sz="2600"/>
              <a:t>člen švédské sociální demokracie ve Finsku</a:t>
            </a:r>
          </a:p>
          <a:p>
            <a:r>
              <a:rPr lang="cs-CZ" altLang="cs-CZ" sz="2600"/>
              <a:t>evropský ombudsman (1995-2003)</a:t>
            </a:r>
          </a:p>
          <a:p>
            <a:r>
              <a:rPr lang="cs-CZ" altLang="cs-CZ" sz="2600"/>
              <a:t>návrh  Kodexu dobré správy (2001)</a:t>
            </a:r>
          </a:p>
        </p:txBody>
      </p:sp>
      <p:pic>
        <p:nvPicPr>
          <p:cNvPr id="8198" name="Picture 6" descr="Jacke%20Soderman%20hemsida"/>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2505076" y="1719263"/>
            <a:ext cx="2987675" cy="44116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34301859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cs-CZ" altLang="cs-CZ"/>
              <a:t>Kodex dobré správy</a:t>
            </a:r>
          </a:p>
        </p:txBody>
      </p:sp>
      <p:sp>
        <p:nvSpPr>
          <p:cNvPr id="14339" name="Rectangle 3"/>
          <p:cNvSpPr>
            <a:spLocks noGrp="1" noChangeArrowheads="1"/>
          </p:cNvSpPr>
          <p:nvPr>
            <p:ph type="body" idx="1"/>
          </p:nvPr>
        </p:nvSpPr>
        <p:spPr/>
        <p:txBody>
          <a:bodyPr/>
          <a:lstStyle/>
          <a:p>
            <a:r>
              <a:rPr lang="cs-CZ" altLang="cs-CZ"/>
              <a:t>Morální kodex veřejné správy EU</a:t>
            </a:r>
          </a:p>
          <a:p>
            <a:r>
              <a:rPr lang="cs-CZ" altLang="cs-CZ"/>
              <a:t>Inspirace pro vnitrostátní kodexy veřejné právy</a:t>
            </a:r>
          </a:p>
        </p:txBody>
      </p:sp>
    </p:spTree>
    <p:extLst>
      <p:ext uri="{BB962C8B-B14F-4D97-AF65-F5344CB8AC3E}">
        <p14:creationId xmlns:p14="http://schemas.microsoft.com/office/powerpoint/2010/main" val="16468915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cs-CZ" altLang="cs-CZ"/>
              <a:t>Principy dobré správy VOP</a:t>
            </a:r>
          </a:p>
        </p:txBody>
      </p:sp>
      <p:sp>
        <p:nvSpPr>
          <p:cNvPr id="15363" name="Rectangle 3"/>
          <p:cNvSpPr>
            <a:spLocks noGrp="1" noChangeArrowheads="1"/>
          </p:cNvSpPr>
          <p:nvPr>
            <p:ph type="body" idx="1"/>
          </p:nvPr>
        </p:nvSpPr>
        <p:spPr/>
        <p:txBody>
          <a:bodyPr>
            <a:normAutofit lnSpcReduction="10000"/>
          </a:bodyPr>
          <a:lstStyle/>
          <a:p>
            <a:pPr marL="609600" indent="-609600">
              <a:lnSpc>
                <a:spcPct val="80000"/>
              </a:lnSpc>
              <a:buFontTx/>
              <a:buAutoNum type="arabicPeriod"/>
            </a:pPr>
            <a:r>
              <a:rPr lang="cs-CZ" altLang="cs-CZ" sz="2600"/>
              <a:t>Dodržování právního řádu.</a:t>
            </a:r>
          </a:p>
          <a:p>
            <a:pPr marL="609600" indent="-609600">
              <a:lnSpc>
                <a:spcPct val="80000"/>
              </a:lnSpc>
              <a:buFontTx/>
              <a:buAutoNum type="arabicPeriod"/>
            </a:pPr>
            <a:r>
              <a:rPr lang="cs-CZ" altLang="cs-CZ" sz="2600"/>
              <a:t>Nestrannost</a:t>
            </a:r>
          </a:p>
          <a:p>
            <a:pPr marL="609600" indent="-609600">
              <a:lnSpc>
                <a:spcPct val="80000"/>
              </a:lnSpc>
              <a:buFontTx/>
              <a:buAutoNum type="arabicPeriod"/>
            </a:pPr>
            <a:r>
              <a:rPr lang="cs-CZ" altLang="cs-CZ" sz="2600"/>
              <a:t>Včasnost</a:t>
            </a:r>
          </a:p>
          <a:p>
            <a:pPr marL="609600" indent="-609600">
              <a:lnSpc>
                <a:spcPct val="80000"/>
              </a:lnSpc>
              <a:buFontTx/>
              <a:buAutoNum type="arabicPeriod"/>
            </a:pPr>
            <a:r>
              <a:rPr lang="cs-CZ" altLang="cs-CZ" sz="2600"/>
              <a:t>Předvídatelnost</a:t>
            </a:r>
          </a:p>
          <a:p>
            <a:pPr marL="609600" indent="-609600">
              <a:lnSpc>
                <a:spcPct val="80000"/>
              </a:lnSpc>
              <a:buFontTx/>
              <a:buAutoNum type="arabicPeriod"/>
            </a:pPr>
            <a:r>
              <a:rPr lang="cs-CZ" altLang="cs-CZ" sz="2600"/>
              <a:t>Přesvědčivost</a:t>
            </a:r>
          </a:p>
          <a:p>
            <a:pPr marL="609600" indent="-609600">
              <a:lnSpc>
                <a:spcPct val="80000"/>
              </a:lnSpc>
              <a:buFontTx/>
              <a:buAutoNum type="arabicPeriod"/>
            </a:pPr>
            <a:r>
              <a:rPr lang="cs-CZ" altLang="cs-CZ" sz="2600"/>
              <a:t>Přiměřenost</a:t>
            </a:r>
          </a:p>
          <a:p>
            <a:pPr marL="609600" indent="-609600">
              <a:lnSpc>
                <a:spcPct val="80000"/>
              </a:lnSpc>
              <a:buFontTx/>
              <a:buAutoNum type="arabicPeriod"/>
            </a:pPr>
            <a:r>
              <a:rPr lang="cs-CZ" altLang="cs-CZ" sz="2600"/>
              <a:t>Součinnost</a:t>
            </a:r>
          </a:p>
          <a:p>
            <a:pPr marL="609600" indent="-609600">
              <a:lnSpc>
                <a:spcPct val="80000"/>
              </a:lnSpc>
              <a:buFontTx/>
              <a:buAutoNum type="arabicPeriod"/>
            </a:pPr>
            <a:r>
              <a:rPr lang="cs-CZ" altLang="cs-CZ" sz="2600"/>
              <a:t>Odpovědnost</a:t>
            </a:r>
          </a:p>
          <a:p>
            <a:pPr marL="609600" indent="-609600">
              <a:lnSpc>
                <a:spcPct val="80000"/>
              </a:lnSpc>
              <a:buFontTx/>
              <a:buAutoNum type="arabicPeriod"/>
            </a:pPr>
            <a:r>
              <a:rPr lang="cs-CZ" altLang="cs-CZ" sz="2600"/>
              <a:t>Otevřenost</a:t>
            </a:r>
          </a:p>
          <a:p>
            <a:pPr marL="609600" indent="-609600">
              <a:lnSpc>
                <a:spcPct val="80000"/>
              </a:lnSpc>
              <a:buFontTx/>
              <a:buAutoNum type="arabicPeriod"/>
            </a:pPr>
            <a:r>
              <a:rPr lang="cs-CZ" altLang="cs-CZ" sz="2600"/>
              <a:t>Vstřícnost</a:t>
            </a:r>
          </a:p>
        </p:txBody>
      </p:sp>
    </p:spTree>
    <p:extLst>
      <p:ext uri="{BB962C8B-B14F-4D97-AF65-F5344CB8AC3E}">
        <p14:creationId xmlns:p14="http://schemas.microsoft.com/office/powerpoint/2010/main" val="21527253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Stránky VOP</a:t>
            </a:r>
          </a:p>
        </p:txBody>
      </p:sp>
      <p:sp>
        <p:nvSpPr>
          <p:cNvPr id="3" name="Zástupný symbol pro obsah 2"/>
          <p:cNvSpPr>
            <a:spLocks noGrp="1"/>
          </p:cNvSpPr>
          <p:nvPr>
            <p:ph idx="1"/>
          </p:nvPr>
        </p:nvSpPr>
        <p:spPr/>
        <p:txBody>
          <a:bodyPr/>
          <a:lstStyle/>
          <a:p>
            <a:endParaRPr lang="cs-CZ" dirty="0"/>
          </a:p>
          <a:p>
            <a:endParaRPr lang="cs-CZ" dirty="0"/>
          </a:p>
          <a:p>
            <a:endParaRPr lang="cs-CZ" dirty="0"/>
          </a:p>
          <a:p>
            <a:r>
              <a:rPr lang="cs-CZ" dirty="0">
                <a:hlinkClick r:id="rId2"/>
              </a:rPr>
              <a:t>https://www.ochrance.cz/stiznosti-na-urady/principy-dobre-spravy/</a:t>
            </a:r>
            <a:endParaRPr lang="cs-CZ" dirty="0"/>
          </a:p>
          <a:p>
            <a:endParaRPr lang="cs-CZ" dirty="0"/>
          </a:p>
        </p:txBody>
      </p:sp>
    </p:spTree>
    <p:extLst>
      <p:ext uri="{BB962C8B-B14F-4D97-AF65-F5344CB8AC3E}">
        <p14:creationId xmlns:p14="http://schemas.microsoft.com/office/powerpoint/2010/main" val="40451552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cs-CZ" altLang="cs-CZ"/>
              <a:t>Princip „dobré správy“ ve SŘ</a:t>
            </a:r>
          </a:p>
        </p:txBody>
      </p:sp>
      <p:sp>
        <p:nvSpPr>
          <p:cNvPr id="16387" name="Rectangle 3"/>
          <p:cNvSpPr>
            <a:spLocks noGrp="1" noChangeArrowheads="1"/>
          </p:cNvSpPr>
          <p:nvPr>
            <p:ph type="body" idx="1"/>
          </p:nvPr>
        </p:nvSpPr>
        <p:spPr/>
        <p:txBody>
          <a:bodyPr/>
          <a:lstStyle/>
          <a:p>
            <a:r>
              <a:rPr lang="cs-CZ" altLang="cs-CZ"/>
              <a:t>§ 8 odst. 2</a:t>
            </a:r>
          </a:p>
          <a:p>
            <a:r>
              <a:rPr lang="cs-CZ" altLang="cs-CZ"/>
              <a:t>…správní orgány spolupracují v zájmu dobré správy…</a:t>
            </a:r>
          </a:p>
          <a:p>
            <a:r>
              <a:rPr lang="cs-CZ" altLang="cs-CZ"/>
              <a:t>nepochopení tohoto principu zákonodárcem</a:t>
            </a:r>
          </a:p>
        </p:txBody>
      </p:sp>
    </p:spTree>
    <p:extLst>
      <p:ext uri="{BB962C8B-B14F-4D97-AF65-F5344CB8AC3E}">
        <p14:creationId xmlns:p14="http://schemas.microsoft.com/office/powerpoint/2010/main" val="39232793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cs-CZ" altLang="cs-CZ"/>
              <a:t>Kolize</a:t>
            </a:r>
          </a:p>
        </p:txBody>
      </p:sp>
      <p:sp>
        <p:nvSpPr>
          <p:cNvPr id="17411" name="Rectangle 3"/>
          <p:cNvSpPr>
            <a:spLocks noGrp="1" noChangeArrowheads="1"/>
          </p:cNvSpPr>
          <p:nvPr>
            <p:ph type="body" idx="1"/>
          </p:nvPr>
        </p:nvSpPr>
        <p:spPr/>
        <p:txBody>
          <a:bodyPr/>
          <a:lstStyle/>
          <a:p>
            <a:r>
              <a:rPr lang="cs-CZ" altLang="cs-CZ"/>
              <a:t>Dobrá správa</a:t>
            </a:r>
          </a:p>
          <a:p>
            <a:r>
              <a:rPr lang="cs-CZ" altLang="cs-CZ"/>
              <a:t>X</a:t>
            </a:r>
          </a:p>
          <a:p>
            <a:r>
              <a:rPr lang="cs-CZ" altLang="cs-CZ"/>
              <a:t>Veřejný zájem</a:t>
            </a:r>
          </a:p>
        </p:txBody>
      </p:sp>
    </p:spTree>
    <p:extLst>
      <p:ext uri="{BB962C8B-B14F-4D97-AF65-F5344CB8AC3E}">
        <p14:creationId xmlns:p14="http://schemas.microsoft.com/office/powerpoint/2010/main" val="18882791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cs-CZ" altLang="cs-CZ"/>
              <a:t>Dobré vládnutí</a:t>
            </a:r>
          </a:p>
        </p:txBody>
      </p:sp>
      <p:sp>
        <p:nvSpPr>
          <p:cNvPr id="18435" name="Rectangle 3"/>
          <p:cNvSpPr>
            <a:spLocks noGrp="1" noChangeArrowheads="1"/>
          </p:cNvSpPr>
          <p:nvPr>
            <p:ph type="body" idx="1"/>
          </p:nvPr>
        </p:nvSpPr>
        <p:spPr/>
        <p:txBody>
          <a:bodyPr/>
          <a:lstStyle/>
          <a:p>
            <a:r>
              <a:rPr lang="cs-CZ" altLang="cs-CZ"/>
              <a:t>Vyšší stupeň</a:t>
            </a:r>
          </a:p>
          <a:p>
            <a:r>
              <a:rPr lang="cs-CZ" altLang="cs-CZ"/>
              <a:t>Dobrá správa složka dobrého vládnutí</a:t>
            </a:r>
          </a:p>
          <a:p>
            <a:r>
              <a:rPr lang="cs-CZ" altLang="cs-CZ"/>
              <a:t>Ekonomicky: vyšší efektivita</a:t>
            </a:r>
          </a:p>
          <a:p>
            <a:r>
              <a:rPr lang="cs-CZ" altLang="cs-CZ"/>
              <a:t>Politicky a právně: těsnější vazby politických a správních institucemi na občany</a:t>
            </a:r>
          </a:p>
          <a:p>
            <a:r>
              <a:rPr lang="cs-CZ" altLang="cs-CZ"/>
              <a:t>Dobrá správa               dobré vládnutí</a:t>
            </a:r>
          </a:p>
        </p:txBody>
      </p:sp>
      <p:sp>
        <p:nvSpPr>
          <p:cNvPr id="18436" name="Line 4"/>
          <p:cNvSpPr>
            <a:spLocks noChangeShapeType="1"/>
          </p:cNvSpPr>
          <p:nvPr/>
        </p:nvSpPr>
        <p:spPr bwMode="auto">
          <a:xfrm>
            <a:off x="4943475" y="5229225"/>
            <a:ext cx="151288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a:p>
        </p:txBody>
      </p:sp>
    </p:spTree>
    <p:extLst>
      <p:ext uri="{BB962C8B-B14F-4D97-AF65-F5344CB8AC3E}">
        <p14:creationId xmlns:p14="http://schemas.microsoft.com/office/powerpoint/2010/main" val="212271566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cs-CZ" altLang="cs-CZ"/>
              <a:t>Dobrá finanční správa</a:t>
            </a:r>
          </a:p>
        </p:txBody>
      </p:sp>
      <p:sp>
        <p:nvSpPr>
          <p:cNvPr id="19459" name="Rectangle 3"/>
          <p:cNvSpPr>
            <a:spLocks noGrp="1" noChangeArrowheads="1"/>
          </p:cNvSpPr>
          <p:nvPr>
            <p:ph type="body" idx="1"/>
          </p:nvPr>
        </p:nvSpPr>
        <p:spPr/>
        <p:txBody>
          <a:bodyPr/>
          <a:lstStyle/>
          <a:p>
            <a:r>
              <a:rPr lang="cs-CZ" altLang="cs-CZ"/>
              <a:t>Dobrá správa veřejných financí, peněžního systému a dohledu nad finančním trhem</a:t>
            </a:r>
          </a:p>
          <a:p>
            <a:r>
              <a:rPr lang="cs-CZ" altLang="cs-CZ"/>
              <a:t>Efektivní</a:t>
            </a:r>
          </a:p>
          <a:p>
            <a:r>
              <a:rPr lang="cs-CZ" altLang="cs-CZ"/>
              <a:t>Přátelská</a:t>
            </a:r>
          </a:p>
          <a:p>
            <a:r>
              <a:rPr lang="cs-CZ" altLang="cs-CZ"/>
              <a:t>Moderní</a:t>
            </a:r>
          </a:p>
          <a:p>
            <a:r>
              <a:rPr lang="cs-CZ" altLang="cs-CZ"/>
              <a:t>Etické kodexy daňové správy</a:t>
            </a:r>
          </a:p>
        </p:txBody>
      </p:sp>
    </p:spTree>
    <p:extLst>
      <p:ext uri="{BB962C8B-B14F-4D97-AF65-F5344CB8AC3E}">
        <p14:creationId xmlns:p14="http://schemas.microsoft.com/office/powerpoint/2010/main" val="302143856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a:solidFill>
                  <a:srgbClr val="FF0000"/>
                </a:solidFill>
              </a:rPr>
              <a:t>Komparace zásad SŘ a DŘ</a:t>
            </a:r>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145819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r>
              <a:rPr lang="cs-CZ" altLang="cs-CZ"/>
              <a:t>Evoluce postulátů finančního práva</a:t>
            </a:r>
          </a:p>
        </p:txBody>
      </p:sp>
      <p:sp>
        <p:nvSpPr>
          <p:cNvPr id="5123" name="Rectangle 3"/>
          <p:cNvSpPr>
            <a:spLocks noGrp="1" noChangeArrowheads="1"/>
          </p:cNvSpPr>
          <p:nvPr>
            <p:ph type="body" idx="1"/>
          </p:nvPr>
        </p:nvSpPr>
        <p:spPr/>
        <p:txBody>
          <a:bodyPr/>
          <a:lstStyle/>
          <a:p>
            <a:pPr eaLnBrk="1" hangingPunct="1"/>
            <a:r>
              <a:rPr lang="cs-CZ" altLang="cs-CZ" dirty="0"/>
              <a:t>Připomenutí: FP je nekodifikované</a:t>
            </a:r>
          </a:p>
          <a:p>
            <a:pPr eaLnBrk="1" hangingPunct="1"/>
            <a:r>
              <a:rPr lang="cs-CZ" altLang="cs-CZ" dirty="0"/>
              <a:t>Historicky nejdříve se utvořily zásady regulace daní a rozpočtů</a:t>
            </a:r>
          </a:p>
          <a:p>
            <a:r>
              <a:rPr lang="cs-CZ" altLang="cs-CZ" dirty="0"/>
              <a:t>Další zásady byly </a:t>
            </a:r>
            <a:r>
              <a:rPr lang="cs-CZ" altLang="cs-CZ" b="1" dirty="0"/>
              <a:t>zjištěny </a:t>
            </a:r>
            <a:r>
              <a:rPr lang="cs-CZ" altLang="cs-CZ" dirty="0"/>
              <a:t>analýzou z normativních aktů majících stěžejní význam ve struktuře pramenů finančního práva</a:t>
            </a:r>
          </a:p>
          <a:p>
            <a:r>
              <a:rPr lang="cs-CZ" altLang="cs-CZ" dirty="0"/>
              <a:t>Postuláty akceptované zákonodárcem v podobě právní normy mají povahu základních mantinelů </a:t>
            </a:r>
          </a:p>
          <a:p>
            <a:pPr marL="0" indent="0">
              <a:buNone/>
            </a:pPr>
            <a:endParaRPr lang="cs-CZ" altLang="cs-CZ" dirty="0"/>
          </a:p>
          <a:p>
            <a:pPr eaLnBrk="1" hangingPunct="1"/>
            <a:endParaRPr lang="cs-CZ" altLang="cs-CZ" dirty="0"/>
          </a:p>
        </p:txBody>
      </p:sp>
    </p:spTree>
    <p:extLst>
      <p:ext uri="{BB962C8B-B14F-4D97-AF65-F5344CB8AC3E}">
        <p14:creationId xmlns:p14="http://schemas.microsoft.com/office/powerpoint/2010/main" val="20663643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Vztah správního řádu a daňového řádu</a:t>
            </a:r>
          </a:p>
        </p:txBody>
      </p:sp>
      <p:sp>
        <p:nvSpPr>
          <p:cNvPr id="6" name="Zástupný symbol pro text 5"/>
          <p:cNvSpPr>
            <a:spLocks noGrp="1"/>
          </p:cNvSpPr>
          <p:nvPr>
            <p:ph type="body" idx="1"/>
          </p:nvPr>
        </p:nvSpPr>
        <p:spPr/>
        <p:txBody>
          <a:bodyPr/>
          <a:lstStyle/>
          <a:p>
            <a:r>
              <a:rPr lang="cs-CZ" dirty="0"/>
              <a:t>SŘ § 1</a:t>
            </a:r>
          </a:p>
        </p:txBody>
      </p:sp>
      <p:sp>
        <p:nvSpPr>
          <p:cNvPr id="7" name="Zástupný symbol pro obsah 6"/>
          <p:cNvSpPr>
            <a:spLocks noGrp="1"/>
          </p:cNvSpPr>
          <p:nvPr>
            <p:ph sz="half" idx="2"/>
          </p:nvPr>
        </p:nvSpPr>
        <p:spPr/>
        <p:txBody>
          <a:bodyPr>
            <a:normAutofit fontScale="77500" lnSpcReduction="20000"/>
          </a:bodyPr>
          <a:lstStyle/>
          <a:p>
            <a:r>
              <a:rPr lang="cs-CZ" dirty="0"/>
              <a:t>SŘ upravuje postup orgánů moci výkonné, orgánů územních samosprávných celků a jiných orgánů, právnických a fyzických osob, pokud vykonávají působnost v oblasti veřejné správy (dále jen "správní orgán").</a:t>
            </a:r>
          </a:p>
          <a:p>
            <a:r>
              <a:rPr lang="cs-CZ" dirty="0"/>
              <a:t>SŘ nebo jeho jednotlivá ustanovení se použijí, nestanoví-li zvláštní zákon jiný postup.</a:t>
            </a:r>
          </a:p>
          <a:p>
            <a:r>
              <a:rPr lang="cs-CZ" dirty="0"/>
              <a:t> SŘ se nevztahuje na právní jednání prováděná správními orgány a na vztahy mezi orgány téhož územního samosprávného celku při výkonu samostatné působnosti.</a:t>
            </a:r>
          </a:p>
        </p:txBody>
      </p:sp>
      <p:sp>
        <p:nvSpPr>
          <p:cNvPr id="8" name="Zástupný symbol pro text 7"/>
          <p:cNvSpPr>
            <a:spLocks noGrp="1"/>
          </p:cNvSpPr>
          <p:nvPr>
            <p:ph type="body" sz="quarter" idx="3"/>
          </p:nvPr>
        </p:nvSpPr>
        <p:spPr/>
        <p:txBody>
          <a:bodyPr/>
          <a:lstStyle/>
          <a:p>
            <a:r>
              <a:rPr lang="cs-CZ" dirty="0"/>
              <a:t>DŘ § 262</a:t>
            </a:r>
          </a:p>
        </p:txBody>
      </p:sp>
      <p:sp>
        <p:nvSpPr>
          <p:cNvPr id="9" name="Zástupný symbol pro obsah 8"/>
          <p:cNvSpPr>
            <a:spLocks noGrp="1"/>
          </p:cNvSpPr>
          <p:nvPr>
            <p:ph sz="quarter" idx="4"/>
          </p:nvPr>
        </p:nvSpPr>
        <p:spPr/>
        <p:txBody>
          <a:bodyPr/>
          <a:lstStyle/>
          <a:p>
            <a:r>
              <a:rPr lang="cs-CZ" dirty="0"/>
              <a:t>Při správě daní se správní řád nepoužije.</a:t>
            </a:r>
          </a:p>
          <a:p>
            <a:r>
              <a:rPr lang="cs-CZ" dirty="0"/>
              <a:t>Pozn.: Správa daně je postup, jehož cílem je správné zjištění a stanovení daní a zabezpečení jejich úhrady. (§ 1/2 DŘ)</a:t>
            </a:r>
          </a:p>
        </p:txBody>
      </p:sp>
    </p:spTree>
    <p:extLst>
      <p:ext uri="{BB962C8B-B14F-4D97-AF65-F5344CB8AC3E}">
        <p14:creationId xmlns:p14="http://schemas.microsoft.com/office/powerpoint/2010/main" val="41822630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p:cNvSpPr>
            <a:spLocks noGrp="1"/>
          </p:cNvSpPr>
          <p:nvPr>
            <p:ph type="title"/>
          </p:nvPr>
        </p:nvSpPr>
        <p:spPr/>
        <p:txBody>
          <a:bodyPr/>
          <a:lstStyle/>
          <a:p>
            <a:pPr algn="ctr"/>
            <a:r>
              <a:rPr lang="cs-CZ" b="1" dirty="0">
                <a:solidFill>
                  <a:srgbClr val="FF0000"/>
                </a:solidFill>
              </a:rPr>
              <a:t>§ 177 odst. 1 správního řádu </a:t>
            </a:r>
          </a:p>
        </p:txBody>
      </p:sp>
      <p:sp>
        <p:nvSpPr>
          <p:cNvPr id="9" name="Zástupný symbol pro obsah 8"/>
          <p:cNvSpPr>
            <a:spLocks noGrp="1"/>
          </p:cNvSpPr>
          <p:nvPr>
            <p:ph idx="1"/>
          </p:nvPr>
        </p:nvSpPr>
        <p:spPr/>
        <p:txBody>
          <a:bodyPr>
            <a:normAutofit/>
          </a:bodyPr>
          <a:lstStyle/>
          <a:p>
            <a:r>
              <a:rPr lang="cs-CZ" sz="4400" dirty="0"/>
              <a:t>Základní zásady činnosti správních orgánů uvedené v § 2 až 8 se použijí při výkonu veřejné správy i v případech, kdy zvláštní zákon stanoví, že se správní řád nepoužije, ale sám úpravu odpovídající těmto zásadám neobsahuje.</a:t>
            </a:r>
          </a:p>
        </p:txBody>
      </p:sp>
    </p:spTree>
    <p:extLst>
      <p:ext uri="{BB962C8B-B14F-4D97-AF65-F5344CB8AC3E}">
        <p14:creationId xmlns:p14="http://schemas.microsoft.com/office/powerpoint/2010/main" val="905663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r>
              <a:rPr lang="cs-CZ" dirty="0"/>
              <a:t>Zásada legality </a:t>
            </a:r>
          </a:p>
        </p:txBody>
      </p:sp>
      <p:sp>
        <p:nvSpPr>
          <p:cNvPr id="5" name="Zástupný symbol pro text 4"/>
          <p:cNvSpPr>
            <a:spLocks noGrp="1"/>
          </p:cNvSpPr>
          <p:nvPr>
            <p:ph type="body" idx="1"/>
          </p:nvPr>
        </p:nvSpPr>
        <p:spPr/>
        <p:txBody>
          <a:bodyPr/>
          <a:lstStyle/>
          <a:p>
            <a:r>
              <a:rPr lang="cs-CZ" dirty="0"/>
              <a:t>SŘ § 2/1</a:t>
            </a:r>
          </a:p>
        </p:txBody>
      </p:sp>
      <p:sp>
        <p:nvSpPr>
          <p:cNvPr id="6" name="Zástupný symbol pro obsah 5"/>
          <p:cNvSpPr>
            <a:spLocks noGrp="1"/>
          </p:cNvSpPr>
          <p:nvPr>
            <p:ph sz="half" idx="2"/>
          </p:nvPr>
        </p:nvSpPr>
        <p:spPr/>
        <p:txBody>
          <a:bodyPr>
            <a:normAutofit lnSpcReduction="10000"/>
          </a:bodyPr>
          <a:lstStyle/>
          <a:p>
            <a:r>
              <a:rPr lang="cs-CZ" dirty="0"/>
              <a:t>Správní orgán postupuje v souladu se zákony a ostatními právními předpisy, jakož i mezinárodními smlouvami, které jsou součástí právního řádu (dále jen "právní předpisy"). Kde se v tomto zákoně mluví o zákoně, rozumí se tím též mezinárodní smlouva, která je součástí právního řádu.</a:t>
            </a:r>
          </a:p>
        </p:txBody>
      </p:sp>
      <p:sp>
        <p:nvSpPr>
          <p:cNvPr id="7" name="Zástupný symbol pro text 6"/>
          <p:cNvSpPr>
            <a:spLocks noGrp="1"/>
          </p:cNvSpPr>
          <p:nvPr>
            <p:ph type="body" sz="quarter" idx="3"/>
          </p:nvPr>
        </p:nvSpPr>
        <p:spPr/>
        <p:txBody>
          <a:bodyPr/>
          <a:lstStyle/>
          <a:p>
            <a:r>
              <a:rPr lang="cs-CZ" dirty="0"/>
              <a:t>DŘ § 5/1</a:t>
            </a:r>
          </a:p>
        </p:txBody>
      </p:sp>
      <p:sp>
        <p:nvSpPr>
          <p:cNvPr id="8" name="Zástupný symbol pro obsah 7"/>
          <p:cNvSpPr>
            <a:spLocks noGrp="1"/>
          </p:cNvSpPr>
          <p:nvPr>
            <p:ph sz="quarter" idx="4"/>
          </p:nvPr>
        </p:nvSpPr>
        <p:spPr/>
        <p:txBody>
          <a:bodyPr/>
          <a:lstStyle/>
          <a:p>
            <a:r>
              <a:rPr lang="cs-CZ" dirty="0"/>
              <a:t>Správce daně postupuje při správě daní v souladu se zákony a jinými právními předpisy (dále jen „právní předpis“). Zákonem se pro účely tohoto zákona rozumí též mezinárodní smlouva, která je součástí právního řádu.</a:t>
            </a:r>
          </a:p>
        </p:txBody>
      </p:sp>
    </p:spTree>
    <p:extLst>
      <p:ext uri="{BB962C8B-B14F-4D97-AF65-F5344CB8AC3E}">
        <p14:creationId xmlns:p14="http://schemas.microsoft.com/office/powerpoint/2010/main" val="39334720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legitimity</a:t>
            </a:r>
          </a:p>
        </p:txBody>
      </p:sp>
      <p:sp>
        <p:nvSpPr>
          <p:cNvPr id="3" name="Zástupný symbol pro text 2"/>
          <p:cNvSpPr>
            <a:spLocks noGrp="1"/>
          </p:cNvSpPr>
          <p:nvPr>
            <p:ph type="body" idx="1"/>
          </p:nvPr>
        </p:nvSpPr>
        <p:spPr/>
        <p:txBody>
          <a:bodyPr/>
          <a:lstStyle/>
          <a:p>
            <a:r>
              <a:rPr lang="cs-CZ" dirty="0"/>
              <a:t>SŘ § 2/2</a:t>
            </a:r>
          </a:p>
        </p:txBody>
      </p:sp>
      <p:sp>
        <p:nvSpPr>
          <p:cNvPr id="4" name="Zástupný symbol pro obsah 3"/>
          <p:cNvSpPr>
            <a:spLocks noGrp="1"/>
          </p:cNvSpPr>
          <p:nvPr>
            <p:ph sz="half" idx="2"/>
          </p:nvPr>
        </p:nvSpPr>
        <p:spPr/>
        <p:txBody>
          <a:bodyPr/>
          <a:lstStyle/>
          <a:p>
            <a:r>
              <a:rPr lang="cs-CZ" dirty="0"/>
              <a:t>Správní orgán uplatňuje svou pravomoc pouze k těm účelům, k nimž mu byla zákonem nebo na základě zákona svěřena, a v rozsahu, v jakém mu byla svěřena.</a:t>
            </a:r>
          </a:p>
          <a:p>
            <a:r>
              <a:rPr lang="cs-CZ" dirty="0"/>
              <a:t>= </a:t>
            </a:r>
            <a:r>
              <a:rPr lang="cs-CZ" dirty="0">
                <a:solidFill>
                  <a:srgbClr val="FF0000"/>
                </a:solidFill>
              </a:rPr>
              <a:t>zákaz zneužití správního uvážení</a:t>
            </a:r>
          </a:p>
        </p:txBody>
      </p:sp>
      <p:sp>
        <p:nvSpPr>
          <p:cNvPr id="5" name="Zástupný symbol pro text 4"/>
          <p:cNvSpPr>
            <a:spLocks noGrp="1"/>
          </p:cNvSpPr>
          <p:nvPr>
            <p:ph type="body" sz="quarter" idx="3"/>
          </p:nvPr>
        </p:nvSpPr>
        <p:spPr/>
        <p:txBody>
          <a:bodyPr/>
          <a:lstStyle/>
          <a:p>
            <a:r>
              <a:rPr lang="cs-CZ" dirty="0"/>
              <a:t>DŘ § 5/2</a:t>
            </a:r>
          </a:p>
        </p:txBody>
      </p:sp>
      <p:sp>
        <p:nvSpPr>
          <p:cNvPr id="6" name="Zástupný symbol pro obsah 5"/>
          <p:cNvSpPr>
            <a:spLocks noGrp="1"/>
          </p:cNvSpPr>
          <p:nvPr>
            <p:ph sz="quarter" idx="4"/>
          </p:nvPr>
        </p:nvSpPr>
        <p:spPr/>
        <p:txBody>
          <a:bodyPr/>
          <a:lstStyle/>
          <a:p>
            <a:r>
              <a:rPr lang="cs-CZ" dirty="0"/>
              <a:t>Správce daně uplatňuje svou pravomoc pouze k těm účelům, k nimž mu byla zákonem nebo na základě zákona svěřena, a v rozsahu, v jakém mu byla svěřena.</a:t>
            </a:r>
          </a:p>
        </p:txBody>
      </p:sp>
    </p:spTree>
    <p:extLst>
      <p:ext uri="{BB962C8B-B14F-4D97-AF65-F5344CB8AC3E}">
        <p14:creationId xmlns:p14="http://schemas.microsoft.com/office/powerpoint/2010/main" val="33087538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Zásada proporcionality (přiměřenosti) – zásada ochrany dobré víry a oprávněných zájmů</a:t>
            </a:r>
          </a:p>
        </p:txBody>
      </p:sp>
      <p:sp>
        <p:nvSpPr>
          <p:cNvPr id="3" name="Zástupný symbol pro text 2"/>
          <p:cNvSpPr>
            <a:spLocks noGrp="1"/>
          </p:cNvSpPr>
          <p:nvPr>
            <p:ph type="body" idx="1"/>
          </p:nvPr>
        </p:nvSpPr>
        <p:spPr/>
        <p:txBody>
          <a:bodyPr/>
          <a:lstStyle/>
          <a:p>
            <a:r>
              <a:rPr lang="cs-CZ" dirty="0"/>
              <a:t>SŘ § 2/3</a:t>
            </a:r>
          </a:p>
        </p:txBody>
      </p:sp>
      <p:sp>
        <p:nvSpPr>
          <p:cNvPr id="4" name="Zástupný symbol pro obsah 3"/>
          <p:cNvSpPr>
            <a:spLocks noGrp="1"/>
          </p:cNvSpPr>
          <p:nvPr>
            <p:ph sz="half" idx="2"/>
          </p:nvPr>
        </p:nvSpPr>
        <p:spPr/>
        <p:txBody>
          <a:bodyPr/>
          <a:lstStyle/>
          <a:p>
            <a:r>
              <a:rPr lang="cs-CZ" dirty="0"/>
              <a:t>Správní orgán šetří práva nabytá v dobré víře, jakož i oprávněné zájmy osob, jichž se činnost správního orgánu v jednotlivém případě dotýká (dále jen "dotčené osoby"), a může zasahovat do těchto práv jen za podmínek stanovených zákonem a v nezbytném rozsahu.</a:t>
            </a:r>
          </a:p>
        </p:txBody>
      </p:sp>
      <p:sp>
        <p:nvSpPr>
          <p:cNvPr id="5" name="Zástupný symbol pro text 4"/>
          <p:cNvSpPr>
            <a:spLocks noGrp="1"/>
          </p:cNvSpPr>
          <p:nvPr>
            <p:ph type="body" sz="quarter" idx="3"/>
          </p:nvPr>
        </p:nvSpPr>
        <p:spPr/>
        <p:txBody>
          <a:bodyPr/>
          <a:lstStyle/>
          <a:p>
            <a:r>
              <a:rPr lang="cs-CZ" dirty="0"/>
              <a:t>DŘ § 5/3</a:t>
            </a:r>
          </a:p>
        </p:txBody>
      </p:sp>
      <p:sp>
        <p:nvSpPr>
          <p:cNvPr id="6" name="Zástupný symbol pro obsah 5"/>
          <p:cNvSpPr>
            <a:spLocks noGrp="1"/>
          </p:cNvSpPr>
          <p:nvPr>
            <p:ph sz="quarter" idx="4"/>
          </p:nvPr>
        </p:nvSpPr>
        <p:spPr/>
        <p:txBody>
          <a:bodyPr>
            <a:normAutofit fontScale="92500"/>
          </a:bodyPr>
          <a:lstStyle/>
          <a:p>
            <a:r>
              <a:rPr lang="cs-CZ" dirty="0"/>
              <a:t> Správce daně šetří práva a právem chráněné zájmy daňových subjektů a třetích osob (dále jen „osoba zúčastněná na správě daní“) v souladu s právními předpisy a </a:t>
            </a:r>
            <a:r>
              <a:rPr lang="cs-CZ" u="sng" dirty="0"/>
              <a:t>používá při vyžadování plnění jejich povinností jen takové prostředky, které je nejméně zatěžují a ještě umožňují dosáhnout cíle správy daní.</a:t>
            </a:r>
          </a:p>
        </p:txBody>
      </p:sp>
    </p:spTree>
    <p:extLst>
      <p:ext uri="{BB962C8B-B14F-4D97-AF65-F5344CB8AC3E}">
        <p14:creationId xmlns:p14="http://schemas.microsoft.com/office/powerpoint/2010/main" val="40564538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 Zásada legitimního očekávání</a:t>
            </a:r>
          </a:p>
        </p:txBody>
      </p:sp>
      <p:sp>
        <p:nvSpPr>
          <p:cNvPr id="3" name="Zástupný symbol pro text 2"/>
          <p:cNvSpPr>
            <a:spLocks noGrp="1"/>
          </p:cNvSpPr>
          <p:nvPr>
            <p:ph type="body" idx="1"/>
          </p:nvPr>
        </p:nvSpPr>
        <p:spPr/>
        <p:txBody>
          <a:bodyPr/>
          <a:lstStyle/>
          <a:p>
            <a:r>
              <a:rPr lang="cs-CZ" dirty="0"/>
              <a:t>SŘ § 2/4</a:t>
            </a:r>
          </a:p>
        </p:txBody>
      </p:sp>
      <p:sp>
        <p:nvSpPr>
          <p:cNvPr id="4" name="Zástupný symbol pro obsah 3"/>
          <p:cNvSpPr>
            <a:spLocks noGrp="1"/>
          </p:cNvSpPr>
          <p:nvPr>
            <p:ph sz="half" idx="2"/>
          </p:nvPr>
        </p:nvSpPr>
        <p:spPr/>
        <p:txBody>
          <a:bodyPr/>
          <a:lstStyle/>
          <a:p>
            <a:r>
              <a:rPr lang="cs-CZ" dirty="0"/>
              <a:t>Správní orgán dbá, aby přijaté řešení bylo v souladu s veřejným zájmem a aby odpovídalo okolnostem daného případu, jakož i na to, aby při rozhodování skutkově shodných nebo podobných případů nevznikaly nedůvodné rozdíly.</a:t>
            </a:r>
          </a:p>
        </p:txBody>
      </p:sp>
      <p:sp>
        <p:nvSpPr>
          <p:cNvPr id="5" name="Zástupný symbol pro text 4"/>
          <p:cNvSpPr>
            <a:spLocks noGrp="1"/>
          </p:cNvSpPr>
          <p:nvPr>
            <p:ph type="body" sz="quarter" idx="3"/>
          </p:nvPr>
        </p:nvSpPr>
        <p:spPr/>
        <p:txBody>
          <a:bodyPr/>
          <a:lstStyle/>
          <a:p>
            <a:r>
              <a:rPr lang="cs-CZ" dirty="0"/>
              <a:t>DŘ § 8/2</a:t>
            </a:r>
          </a:p>
        </p:txBody>
      </p:sp>
      <p:sp>
        <p:nvSpPr>
          <p:cNvPr id="6" name="Zástupný symbol pro obsah 5"/>
          <p:cNvSpPr>
            <a:spLocks noGrp="1"/>
          </p:cNvSpPr>
          <p:nvPr>
            <p:ph sz="quarter" idx="4"/>
          </p:nvPr>
        </p:nvSpPr>
        <p:spPr/>
        <p:txBody>
          <a:bodyPr/>
          <a:lstStyle/>
          <a:p>
            <a:r>
              <a:rPr lang="cs-CZ" dirty="0"/>
              <a:t>Správce daně dbá na to, aby při rozhodování skutkově shodných nebo podobných případů nevznikaly nedůvodné rozdíly.</a:t>
            </a:r>
          </a:p>
        </p:txBody>
      </p:sp>
    </p:spTree>
    <p:extLst>
      <p:ext uri="{BB962C8B-B14F-4D97-AF65-F5344CB8AC3E}">
        <p14:creationId xmlns:p14="http://schemas.microsoft.com/office/powerpoint/2010/main" val="36508276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materiální pravdy</a:t>
            </a:r>
          </a:p>
        </p:txBody>
      </p:sp>
      <p:sp>
        <p:nvSpPr>
          <p:cNvPr id="3" name="Zástupný symbol pro text 2"/>
          <p:cNvSpPr>
            <a:spLocks noGrp="1"/>
          </p:cNvSpPr>
          <p:nvPr>
            <p:ph type="body" idx="1"/>
          </p:nvPr>
        </p:nvSpPr>
        <p:spPr/>
        <p:txBody>
          <a:bodyPr/>
          <a:lstStyle/>
          <a:p>
            <a:r>
              <a:rPr lang="cs-CZ" dirty="0"/>
              <a:t>SŘ § 3</a:t>
            </a:r>
          </a:p>
        </p:txBody>
      </p:sp>
      <p:sp>
        <p:nvSpPr>
          <p:cNvPr id="4" name="Zástupný symbol pro obsah 3"/>
          <p:cNvSpPr>
            <a:spLocks noGrp="1"/>
          </p:cNvSpPr>
          <p:nvPr>
            <p:ph sz="half" idx="2"/>
          </p:nvPr>
        </p:nvSpPr>
        <p:spPr/>
        <p:txBody>
          <a:bodyPr/>
          <a:lstStyle/>
          <a:p>
            <a:r>
              <a:rPr lang="cs-CZ" dirty="0"/>
              <a:t>Nevyplývá-li ze zákona něco jiného, postupuje správní orgán tak, aby byl zjištěn stav věci, o němž nejsou důvodné pochybnosti, a to v rozsahu, který je nezbytný pro soulad jeho úkonu s požadavky uvedenými v § 2.</a:t>
            </a:r>
          </a:p>
        </p:txBody>
      </p:sp>
      <p:sp>
        <p:nvSpPr>
          <p:cNvPr id="5" name="Zástupný symbol pro text 4"/>
          <p:cNvSpPr>
            <a:spLocks noGrp="1"/>
          </p:cNvSpPr>
          <p:nvPr>
            <p:ph type="body" sz="quarter" idx="3"/>
          </p:nvPr>
        </p:nvSpPr>
        <p:spPr/>
        <p:txBody>
          <a:bodyPr/>
          <a:lstStyle/>
          <a:p>
            <a:r>
              <a:rPr lang="cs-CZ" dirty="0"/>
              <a:t>DŘ § 8/1, § 8/3</a:t>
            </a:r>
          </a:p>
        </p:txBody>
      </p:sp>
      <p:sp>
        <p:nvSpPr>
          <p:cNvPr id="6" name="Zástupný symbol pro obsah 5"/>
          <p:cNvSpPr>
            <a:spLocks noGrp="1"/>
          </p:cNvSpPr>
          <p:nvPr>
            <p:ph sz="quarter" idx="4"/>
          </p:nvPr>
        </p:nvSpPr>
        <p:spPr/>
        <p:txBody>
          <a:bodyPr>
            <a:normAutofit fontScale="92500" lnSpcReduction="20000"/>
          </a:bodyPr>
          <a:lstStyle/>
          <a:p>
            <a:r>
              <a:rPr lang="cs-CZ" dirty="0"/>
              <a:t>Správce daně při dokazování hodnotí důkazy podle své úvahy. Správce daně posuzuje každý důkaz jednotlivě a všechny důkazy v jejich vzájemné souvislosti; přitom přihlíží ke všemu, co při správě daní vyšlo najevo.</a:t>
            </a:r>
          </a:p>
          <a:p>
            <a:r>
              <a:rPr lang="cs-CZ" dirty="0"/>
              <a:t>Správce daně vychází ze skutečného obsahu právního jednání nebo jiné skutečnosti rozhodné pro správu daní.</a:t>
            </a:r>
          </a:p>
        </p:txBody>
      </p:sp>
    </p:spTree>
    <p:extLst>
      <p:ext uri="{BB962C8B-B14F-4D97-AF65-F5344CB8AC3E}">
        <p14:creationId xmlns:p14="http://schemas.microsoft.com/office/powerpoint/2010/main" val="20052988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a:t>
            </a:r>
            <a:r>
              <a:rPr lang="cs-CZ" i="1" dirty="0" err="1"/>
              <a:t>service</a:t>
            </a:r>
            <a:r>
              <a:rPr lang="cs-CZ" i="1" dirty="0"/>
              <a:t> </a:t>
            </a:r>
            <a:r>
              <a:rPr lang="cs-CZ" i="1" dirty="0" err="1"/>
              <a:t>publique</a:t>
            </a:r>
            <a:endParaRPr lang="cs-CZ" dirty="0"/>
          </a:p>
        </p:txBody>
      </p:sp>
      <p:sp>
        <p:nvSpPr>
          <p:cNvPr id="3" name="Zástupný symbol pro text 2"/>
          <p:cNvSpPr>
            <a:spLocks noGrp="1"/>
          </p:cNvSpPr>
          <p:nvPr>
            <p:ph type="body" idx="1"/>
          </p:nvPr>
        </p:nvSpPr>
        <p:spPr/>
        <p:txBody>
          <a:bodyPr/>
          <a:lstStyle/>
          <a:p>
            <a:r>
              <a:rPr lang="cs-CZ" dirty="0"/>
              <a:t>SŘ § 4/1</a:t>
            </a:r>
          </a:p>
        </p:txBody>
      </p:sp>
      <p:sp>
        <p:nvSpPr>
          <p:cNvPr id="4" name="Zástupný symbol pro obsah 3"/>
          <p:cNvSpPr>
            <a:spLocks noGrp="1"/>
          </p:cNvSpPr>
          <p:nvPr>
            <p:ph sz="half" idx="2"/>
          </p:nvPr>
        </p:nvSpPr>
        <p:spPr/>
        <p:txBody>
          <a:bodyPr/>
          <a:lstStyle/>
          <a:p>
            <a:r>
              <a:rPr lang="cs-CZ" dirty="0"/>
              <a:t>Veřejná správa je službou veřejnosti. Každý, kdo plní úkoly vyplývající z působnosti správního orgánu, má povinnost se k dotčeným osobám chovat zdvořile a podle možností jim vycházet vstříc.</a:t>
            </a:r>
          </a:p>
        </p:txBody>
      </p:sp>
      <p:sp>
        <p:nvSpPr>
          <p:cNvPr id="5" name="Zástupný symbol pro text 4"/>
          <p:cNvSpPr>
            <a:spLocks noGrp="1"/>
          </p:cNvSpPr>
          <p:nvPr>
            <p:ph type="body" sz="quarter" idx="3"/>
          </p:nvPr>
        </p:nvSpPr>
        <p:spPr/>
        <p:txBody>
          <a:bodyPr/>
          <a:lstStyle/>
          <a:p>
            <a:r>
              <a:rPr lang="cs-CZ" dirty="0"/>
              <a:t>DŘ § 6/4</a:t>
            </a:r>
          </a:p>
        </p:txBody>
      </p:sp>
      <p:sp>
        <p:nvSpPr>
          <p:cNvPr id="6" name="Zástupný symbol pro obsah 5"/>
          <p:cNvSpPr>
            <a:spLocks noGrp="1"/>
          </p:cNvSpPr>
          <p:nvPr>
            <p:ph sz="quarter" idx="4"/>
          </p:nvPr>
        </p:nvSpPr>
        <p:spPr/>
        <p:txBody>
          <a:bodyPr/>
          <a:lstStyle/>
          <a:p>
            <a:r>
              <a:rPr lang="cs-CZ" dirty="0"/>
              <a:t>Správce daně podle možností vychází osobám zúčastněným na správě daní vstříc. Úřední osoby jsou povinny vyvarovat se při správě daní nezdvořilostí.</a:t>
            </a:r>
          </a:p>
        </p:txBody>
      </p:sp>
    </p:spTree>
    <p:extLst>
      <p:ext uri="{BB962C8B-B14F-4D97-AF65-F5344CB8AC3E}">
        <p14:creationId xmlns:p14="http://schemas.microsoft.com/office/powerpoint/2010/main" val="41969352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edukační</a:t>
            </a:r>
          </a:p>
        </p:txBody>
      </p:sp>
      <p:sp>
        <p:nvSpPr>
          <p:cNvPr id="3" name="Zástupný symbol pro text 2"/>
          <p:cNvSpPr>
            <a:spLocks noGrp="1"/>
          </p:cNvSpPr>
          <p:nvPr>
            <p:ph type="body" idx="1"/>
          </p:nvPr>
        </p:nvSpPr>
        <p:spPr/>
        <p:txBody>
          <a:bodyPr/>
          <a:lstStyle/>
          <a:p>
            <a:r>
              <a:rPr lang="cs-CZ" dirty="0"/>
              <a:t>SŘ § 4/2</a:t>
            </a:r>
          </a:p>
        </p:txBody>
      </p:sp>
      <p:sp>
        <p:nvSpPr>
          <p:cNvPr id="4" name="Zástupný symbol pro obsah 3"/>
          <p:cNvSpPr>
            <a:spLocks noGrp="1"/>
          </p:cNvSpPr>
          <p:nvPr>
            <p:ph sz="half" idx="2"/>
          </p:nvPr>
        </p:nvSpPr>
        <p:spPr/>
        <p:txBody>
          <a:bodyPr/>
          <a:lstStyle/>
          <a:p>
            <a:r>
              <a:rPr lang="cs-CZ" dirty="0"/>
              <a:t>Správní orgán v souvislosti se svým úkonem poskytne dotčené osobě přiměřené poučení o jejích právech a povinnostech, je-li to vzhledem k povaze úkonu a osobním poměrům dotčené osoby potřebné.</a:t>
            </a:r>
          </a:p>
        </p:txBody>
      </p:sp>
      <p:sp>
        <p:nvSpPr>
          <p:cNvPr id="5" name="Zástupný symbol pro text 4"/>
          <p:cNvSpPr>
            <a:spLocks noGrp="1"/>
          </p:cNvSpPr>
          <p:nvPr>
            <p:ph type="body" sz="quarter" idx="3"/>
          </p:nvPr>
        </p:nvSpPr>
        <p:spPr/>
        <p:txBody>
          <a:bodyPr/>
          <a:lstStyle/>
          <a:p>
            <a:r>
              <a:rPr lang="cs-CZ" dirty="0"/>
              <a:t>DŘ § 6/3</a:t>
            </a:r>
          </a:p>
        </p:txBody>
      </p:sp>
      <p:sp>
        <p:nvSpPr>
          <p:cNvPr id="6" name="Zástupný symbol pro obsah 5"/>
          <p:cNvSpPr>
            <a:spLocks noGrp="1"/>
          </p:cNvSpPr>
          <p:nvPr>
            <p:ph sz="quarter" idx="4"/>
          </p:nvPr>
        </p:nvSpPr>
        <p:spPr/>
        <p:txBody>
          <a:bodyPr/>
          <a:lstStyle/>
          <a:p>
            <a:r>
              <a:rPr lang="cs-CZ" dirty="0"/>
              <a:t>Správce daně umožní osobám zúčastněným na správě daní uplatňovat jejich práva a v souvislosti se svým úkonem jim poskytne přiměřené poučení o jejich právech a povinnostech, je-li to vzhledem k povaze úkonu potřebné nebo stanoví-li tak zákon.</a:t>
            </a:r>
          </a:p>
        </p:txBody>
      </p:sp>
    </p:spTree>
    <p:extLst>
      <p:ext uri="{BB962C8B-B14F-4D97-AF65-F5344CB8AC3E}">
        <p14:creationId xmlns:p14="http://schemas.microsoft.com/office/powerpoint/2010/main" val="786424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kvalifikované procesní informace</a:t>
            </a:r>
          </a:p>
        </p:txBody>
      </p:sp>
      <p:sp>
        <p:nvSpPr>
          <p:cNvPr id="3" name="Zástupný symbol pro text 2"/>
          <p:cNvSpPr>
            <a:spLocks noGrp="1"/>
          </p:cNvSpPr>
          <p:nvPr>
            <p:ph type="body" idx="1"/>
          </p:nvPr>
        </p:nvSpPr>
        <p:spPr/>
        <p:txBody>
          <a:bodyPr/>
          <a:lstStyle/>
          <a:p>
            <a:r>
              <a:rPr lang="cs-CZ" dirty="0"/>
              <a:t>SŘ § 4/3</a:t>
            </a:r>
          </a:p>
        </p:txBody>
      </p:sp>
      <p:sp>
        <p:nvSpPr>
          <p:cNvPr id="4" name="Zástupný symbol pro obsah 3"/>
          <p:cNvSpPr>
            <a:spLocks noGrp="1"/>
          </p:cNvSpPr>
          <p:nvPr>
            <p:ph sz="half" idx="2"/>
          </p:nvPr>
        </p:nvSpPr>
        <p:spPr/>
        <p:txBody>
          <a:bodyPr/>
          <a:lstStyle/>
          <a:p>
            <a:r>
              <a:rPr lang="cs-CZ" dirty="0"/>
              <a:t>Správní orgán s dostatečným předstihem uvědomí dotčené osoby o úkonu, který učiní, je-li to potřebné k hájení jejich práv a neohrozí-li to účel úkonu.</a:t>
            </a:r>
          </a:p>
        </p:txBody>
      </p:sp>
      <p:sp>
        <p:nvSpPr>
          <p:cNvPr id="5" name="Zástupný symbol pro text 4"/>
          <p:cNvSpPr>
            <a:spLocks noGrp="1"/>
          </p:cNvSpPr>
          <p:nvPr>
            <p:ph type="body" sz="quarter" idx="3"/>
          </p:nvPr>
        </p:nvSpPr>
        <p:spPr/>
        <p:txBody>
          <a:bodyPr/>
          <a:lstStyle/>
          <a:p>
            <a:endParaRPr lang="cs-CZ"/>
          </a:p>
        </p:txBody>
      </p:sp>
      <p:sp>
        <p:nvSpPr>
          <p:cNvPr id="6" name="Zástupný symbol pro obsah 5"/>
          <p:cNvSpPr>
            <a:spLocks noGrp="1"/>
          </p:cNvSpPr>
          <p:nvPr>
            <p:ph sz="quarter" idx="4"/>
          </p:nvPr>
        </p:nvSpPr>
        <p:spPr/>
        <p:txBody>
          <a:bodyPr/>
          <a:lstStyle/>
          <a:p>
            <a:endParaRPr lang="cs-CZ"/>
          </a:p>
        </p:txBody>
      </p:sp>
    </p:spTree>
    <p:extLst>
      <p:ext uri="{BB962C8B-B14F-4D97-AF65-F5344CB8AC3E}">
        <p14:creationId xmlns:p14="http://schemas.microsoft.com/office/powerpoint/2010/main" val="39353883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a:t>Systém zásad finančního práva </a:t>
            </a:r>
          </a:p>
        </p:txBody>
      </p:sp>
      <p:sp>
        <p:nvSpPr>
          <p:cNvPr id="3" name="Zástupný symbol pro obsah 2"/>
          <p:cNvSpPr>
            <a:spLocks noGrp="1"/>
          </p:cNvSpPr>
          <p:nvPr>
            <p:ph idx="1"/>
          </p:nvPr>
        </p:nvSpPr>
        <p:spPr/>
        <p:txBody>
          <a:bodyPr/>
          <a:lstStyle/>
          <a:p>
            <a:pPr marL="0" indent="0">
              <a:buNone/>
            </a:pPr>
            <a:endParaRPr lang="cs-CZ" dirty="0"/>
          </a:p>
          <a:p>
            <a:r>
              <a:rPr lang="cs-CZ" dirty="0"/>
              <a:t>Zásady </a:t>
            </a:r>
            <a:r>
              <a:rPr lang="cs-CZ" b="1" dirty="0"/>
              <a:t>tvorby</a:t>
            </a:r>
            <a:r>
              <a:rPr lang="cs-CZ" dirty="0"/>
              <a:t> finančního práva</a:t>
            </a:r>
          </a:p>
          <a:p>
            <a:r>
              <a:rPr lang="cs-CZ" b="1" dirty="0"/>
              <a:t>Obecné zásady finančního práva</a:t>
            </a:r>
          </a:p>
          <a:p>
            <a:r>
              <a:rPr lang="cs-CZ" b="1" dirty="0"/>
              <a:t>Zásady finanční správy</a:t>
            </a:r>
          </a:p>
          <a:p>
            <a:r>
              <a:rPr lang="cs-CZ" b="1" dirty="0"/>
              <a:t>Zásady správy daní</a:t>
            </a:r>
          </a:p>
          <a:p>
            <a:r>
              <a:rPr lang="cs-CZ" b="1" dirty="0"/>
              <a:t>…</a:t>
            </a:r>
          </a:p>
        </p:txBody>
      </p:sp>
    </p:spTree>
    <p:extLst>
      <p:ext uri="{BB962C8B-B14F-4D97-AF65-F5344CB8AC3E}">
        <p14:creationId xmlns:p14="http://schemas.microsoft.com/office/powerpoint/2010/main" val="266379802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vstřícnosti k právům a oprávněným zájmů dotčených osob</a:t>
            </a:r>
          </a:p>
        </p:txBody>
      </p:sp>
      <p:sp>
        <p:nvSpPr>
          <p:cNvPr id="3" name="Zástupný symbol pro text 2"/>
          <p:cNvSpPr>
            <a:spLocks noGrp="1"/>
          </p:cNvSpPr>
          <p:nvPr>
            <p:ph type="body" idx="1"/>
          </p:nvPr>
        </p:nvSpPr>
        <p:spPr/>
        <p:txBody>
          <a:bodyPr/>
          <a:lstStyle/>
          <a:p>
            <a:r>
              <a:rPr lang="cs-CZ" dirty="0"/>
              <a:t>SŘ § 4/4</a:t>
            </a:r>
          </a:p>
        </p:txBody>
      </p:sp>
      <p:sp>
        <p:nvSpPr>
          <p:cNvPr id="4" name="Zástupný symbol pro obsah 3"/>
          <p:cNvSpPr>
            <a:spLocks noGrp="1"/>
          </p:cNvSpPr>
          <p:nvPr>
            <p:ph sz="half" idx="2"/>
          </p:nvPr>
        </p:nvSpPr>
        <p:spPr/>
        <p:txBody>
          <a:bodyPr/>
          <a:lstStyle/>
          <a:p>
            <a:r>
              <a:rPr lang="cs-CZ" dirty="0"/>
              <a:t>Správní orgán umožní dotčeným osobám uplatňovat jejich práva a oprávněné zájmy.</a:t>
            </a:r>
          </a:p>
        </p:txBody>
      </p:sp>
      <p:sp>
        <p:nvSpPr>
          <p:cNvPr id="5" name="Zástupný symbol pro text 4"/>
          <p:cNvSpPr>
            <a:spLocks noGrp="1"/>
          </p:cNvSpPr>
          <p:nvPr>
            <p:ph type="body" sz="quarter" idx="3"/>
          </p:nvPr>
        </p:nvSpPr>
        <p:spPr/>
        <p:txBody>
          <a:bodyPr/>
          <a:lstStyle/>
          <a:p>
            <a:r>
              <a:rPr lang="cs-CZ" dirty="0"/>
              <a:t>DŘ § 6/3</a:t>
            </a:r>
          </a:p>
        </p:txBody>
      </p:sp>
      <p:sp>
        <p:nvSpPr>
          <p:cNvPr id="6" name="Zástupný symbol pro obsah 5"/>
          <p:cNvSpPr>
            <a:spLocks noGrp="1"/>
          </p:cNvSpPr>
          <p:nvPr>
            <p:ph sz="quarter" idx="4"/>
          </p:nvPr>
        </p:nvSpPr>
        <p:spPr/>
        <p:txBody>
          <a:bodyPr/>
          <a:lstStyle/>
          <a:p>
            <a:r>
              <a:rPr lang="cs-CZ" dirty="0"/>
              <a:t>Správce daně umožní osobám zúčastněným na správě daní uplatňovat jejich práva a </a:t>
            </a:r>
            <a:r>
              <a:rPr lang="cs-CZ" u="sng" dirty="0"/>
              <a:t>v souvislosti se svým úkonem jim poskytne přiměřené poučení o jejich právech a povinnostech, je-li to vzhledem k povaze úkonu potřebné nebo stanoví-li tak zákon.</a:t>
            </a:r>
          </a:p>
        </p:txBody>
      </p:sp>
    </p:spTree>
    <p:extLst>
      <p:ext uri="{BB962C8B-B14F-4D97-AF65-F5344CB8AC3E}">
        <p14:creationId xmlns:p14="http://schemas.microsoft.com/office/powerpoint/2010/main" val="16766208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subsidiarity </a:t>
            </a:r>
          </a:p>
        </p:txBody>
      </p:sp>
      <p:sp>
        <p:nvSpPr>
          <p:cNvPr id="3" name="Zástupný symbol pro text 2"/>
          <p:cNvSpPr>
            <a:spLocks noGrp="1"/>
          </p:cNvSpPr>
          <p:nvPr>
            <p:ph type="body" idx="1"/>
          </p:nvPr>
        </p:nvSpPr>
        <p:spPr/>
        <p:txBody>
          <a:bodyPr/>
          <a:lstStyle/>
          <a:p>
            <a:r>
              <a:rPr lang="cs-CZ" dirty="0"/>
              <a:t>SŘ § 5</a:t>
            </a:r>
          </a:p>
        </p:txBody>
      </p:sp>
      <p:sp>
        <p:nvSpPr>
          <p:cNvPr id="4" name="Zástupný symbol pro obsah 3"/>
          <p:cNvSpPr>
            <a:spLocks noGrp="1"/>
          </p:cNvSpPr>
          <p:nvPr>
            <p:ph sz="half" idx="2"/>
          </p:nvPr>
        </p:nvSpPr>
        <p:spPr/>
        <p:txBody>
          <a:bodyPr/>
          <a:lstStyle/>
          <a:p>
            <a:r>
              <a:rPr lang="cs-CZ" dirty="0"/>
              <a:t>Pokud to povaha projednávané věci umožňuje, pokusí se správní orgán o smírné odstranění rozporů, které brání řádnému projednání a rozhodnutí dané věci.</a:t>
            </a:r>
          </a:p>
        </p:txBody>
      </p:sp>
      <p:sp>
        <p:nvSpPr>
          <p:cNvPr id="5" name="Zástupný symbol pro text 4"/>
          <p:cNvSpPr>
            <a:spLocks noGrp="1"/>
          </p:cNvSpPr>
          <p:nvPr>
            <p:ph type="body" sz="quarter" idx="3"/>
          </p:nvPr>
        </p:nvSpPr>
        <p:spPr/>
        <p:txBody>
          <a:bodyPr/>
          <a:lstStyle/>
          <a:p>
            <a:endParaRPr lang="cs-CZ"/>
          </a:p>
        </p:txBody>
      </p:sp>
      <p:sp>
        <p:nvSpPr>
          <p:cNvPr id="6" name="Zástupný symbol pro obsah 5"/>
          <p:cNvSpPr>
            <a:spLocks noGrp="1"/>
          </p:cNvSpPr>
          <p:nvPr>
            <p:ph sz="quarter" idx="4"/>
          </p:nvPr>
        </p:nvSpPr>
        <p:spPr/>
        <p:txBody>
          <a:bodyPr/>
          <a:lstStyle/>
          <a:p>
            <a:endParaRPr lang="cs-CZ"/>
          </a:p>
        </p:txBody>
      </p:sp>
    </p:spTree>
    <p:extLst>
      <p:ext uri="{BB962C8B-B14F-4D97-AF65-F5344CB8AC3E}">
        <p14:creationId xmlns:p14="http://schemas.microsoft.com/office/powerpoint/2010/main" val="278186609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včasnosti</a:t>
            </a:r>
          </a:p>
        </p:txBody>
      </p:sp>
      <p:sp>
        <p:nvSpPr>
          <p:cNvPr id="3" name="Zástupný symbol pro text 2"/>
          <p:cNvSpPr>
            <a:spLocks noGrp="1"/>
          </p:cNvSpPr>
          <p:nvPr>
            <p:ph type="body" idx="1"/>
          </p:nvPr>
        </p:nvSpPr>
        <p:spPr/>
        <p:txBody>
          <a:bodyPr/>
          <a:lstStyle/>
          <a:p>
            <a:r>
              <a:rPr lang="cs-CZ" dirty="0"/>
              <a:t>SŘ § 6/1</a:t>
            </a:r>
          </a:p>
        </p:txBody>
      </p:sp>
      <p:sp>
        <p:nvSpPr>
          <p:cNvPr id="4" name="Zástupný symbol pro obsah 3"/>
          <p:cNvSpPr>
            <a:spLocks noGrp="1"/>
          </p:cNvSpPr>
          <p:nvPr>
            <p:ph sz="half" idx="2"/>
          </p:nvPr>
        </p:nvSpPr>
        <p:spPr/>
        <p:txBody>
          <a:bodyPr/>
          <a:lstStyle/>
          <a:p>
            <a:r>
              <a:rPr lang="cs-CZ" dirty="0"/>
              <a:t>Správní orgán vyřizuje věci bez zbytečných průtahů. Nečiní-li správní orgán úkony v zákonem stanovené lhůtě nebo ve lhůtě přiměřené, není-li zákonná lhůta stanovena, použije se ke zjednání nápravy ustanovení o ochraně před nečinností (§ 80).</a:t>
            </a:r>
          </a:p>
        </p:txBody>
      </p:sp>
      <p:sp>
        <p:nvSpPr>
          <p:cNvPr id="5" name="Zástupný symbol pro text 4"/>
          <p:cNvSpPr>
            <a:spLocks noGrp="1"/>
          </p:cNvSpPr>
          <p:nvPr>
            <p:ph type="body" sz="quarter" idx="3"/>
          </p:nvPr>
        </p:nvSpPr>
        <p:spPr/>
        <p:txBody>
          <a:bodyPr/>
          <a:lstStyle/>
          <a:p>
            <a:r>
              <a:rPr lang="cs-CZ" dirty="0"/>
              <a:t>DŘ § 7/1</a:t>
            </a:r>
          </a:p>
        </p:txBody>
      </p:sp>
      <p:sp>
        <p:nvSpPr>
          <p:cNvPr id="6" name="Zástupný symbol pro obsah 5"/>
          <p:cNvSpPr>
            <a:spLocks noGrp="1"/>
          </p:cNvSpPr>
          <p:nvPr>
            <p:ph sz="quarter" idx="4"/>
          </p:nvPr>
        </p:nvSpPr>
        <p:spPr/>
        <p:txBody>
          <a:bodyPr/>
          <a:lstStyle/>
          <a:p>
            <a:r>
              <a:rPr lang="cs-CZ" dirty="0"/>
              <a:t>Správce daně postupuje bez zbytečných průtahů.</a:t>
            </a:r>
          </a:p>
        </p:txBody>
      </p:sp>
    </p:spTree>
    <p:extLst>
      <p:ext uri="{BB962C8B-B14F-4D97-AF65-F5344CB8AC3E}">
        <p14:creationId xmlns:p14="http://schemas.microsoft.com/office/powerpoint/2010/main" val="90222429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procesní hospodárnosti </a:t>
            </a:r>
          </a:p>
        </p:txBody>
      </p:sp>
      <p:sp>
        <p:nvSpPr>
          <p:cNvPr id="3" name="Zástupný symbol pro text 2"/>
          <p:cNvSpPr>
            <a:spLocks noGrp="1"/>
          </p:cNvSpPr>
          <p:nvPr>
            <p:ph type="body" idx="1"/>
          </p:nvPr>
        </p:nvSpPr>
        <p:spPr/>
        <p:txBody>
          <a:bodyPr/>
          <a:lstStyle/>
          <a:p>
            <a:r>
              <a:rPr lang="cs-CZ" dirty="0"/>
              <a:t>SŘ § 6/2</a:t>
            </a:r>
          </a:p>
        </p:txBody>
      </p:sp>
      <p:sp>
        <p:nvSpPr>
          <p:cNvPr id="4" name="Zástupný symbol pro obsah 3"/>
          <p:cNvSpPr>
            <a:spLocks noGrp="1"/>
          </p:cNvSpPr>
          <p:nvPr>
            <p:ph sz="half" idx="2"/>
          </p:nvPr>
        </p:nvSpPr>
        <p:spPr/>
        <p:txBody>
          <a:bodyPr>
            <a:normAutofit fontScale="77500" lnSpcReduction="20000"/>
          </a:bodyPr>
          <a:lstStyle/>
          <a:p>
            <a:r>
              <a:rPr lang="cs-CZ" dirty="0"/>
              <a:t>Správní orgán postupuje tak, aby nikomu nevznikaly zbytečné náklady, a dotčené osoby co možná nejméně zatěžuje. Podklady od dotčené osoby vyžaduje jen tehdy, stanoví-li tak právní předpis. Lze-li však potřebné údaje získat z úřední evidence, kterou správní orgán sám vede, a pokud o to dotčená osoba požádá, je povinen jejich obstarání zajistit. Při opatřování údajů podle tohoto ustanovení má správní orgán vůči třetím osobám, jichž se tyto údaje mohou týkat, stejné postavení jako dotčená osoba, na jejíž požádání údaje opatřuje.</a:t>
            </a:r>
          </a:p>
        </p:txBody>
      </p:sp>
      <p:sp>
        <p:nvSpPr>
          <p:cNvPr id="5" name="Zástupný symbol pro text 4"/>
          <p:cNvSpPr>
            <a:spLocks noGrp="1"/>
          </p:cNvSpPr>
          <p:nvPr>
            <p:ph type="body" sz="quarter" idx="3"/>
          </p:nvPr>
        </p:nvSpPr>
        <p:spPr/>
        <p:txBody>
          <a:bodyPr/>
          <a:lstStyle/>
          <a:p>
            <a:r>
              <a:rPr lang="cs-CZ" dirty="0"/>
              <a:t>DŘ § 5/3, § 7/2</a:t>
            </a:r>
          </a:p>
        </p:txBody>
      </p:sp>
      <p:sp>
        <p:nvSpPr>
          <p:cNvPr id="6" name="Zástupný symbol pro obsah 5"/>
          <p:cNvSpPr>
            <a:spLocks noGrp="1"/>
          </p:cNvSpPr>
          <p:nvPr>
            <p:ph sz="quarter" idx="4"/>
          </p:nvPr>
        </p:nvSpPr>
        <p:spPr/>
        <p:txBody>
          <a:bodyPr>
            <a:normAutofit fontScale="70000" lnSpcReduction="20000"/>
          </a:bodyPr>
          <a:lstStyle/>
          <a:p>
            <a:r>
              <a:rPr lang="cs-CZ" dirty="0"/>
              <a:t> </a:t>
            </a:r>
            <a:r>
              <a:rPr lang="cs-CZ" u="sng" dirty="0"/>
              <a:t>Správce daně šetří práva a právem chráněné zájmy daňových subjektů a třetích osob (dále jen „osoba zúčastněná na správě daní“) v souladu s právními předpisy </a:t>
            </a:r>
            <a:r>
              <a:rPr lang="cs-CZ" dirty="0"/>
              <a:t>a používá při vyžadování plnění jejich povinností jen takové prostředky, které je nejméně zatěžují a ještě umožňují dosáhnout cíle správy daní.</a:t>
            </a:r>
          </a:p>
          <a:p>
            <a:r>
              <a:rPr lang="cs-CZ" dirty="0"/>
              <a:t>Správce daně postupuje tak, aby nikomu nevznikaly zbytečné náklady. Z důvodu hospodárnosti může konat správce daně úkony pro různá řízení společně. Ze spisu, popřípadě z rozhodnutí vydaného na základě těchto úkonů, musí být zřejmé, ke které povinnosti a s jakým výsledkem byly úkony učiněny.</a:t>
            </a:r>
          </a:p>
          <a:p>
            <a:endParaRPr lang="cs-CZ" dirty="0"/>
          </a:p>
        </p:txBody>
      </p:sp>
    </p:spTree>
    <p:extLst>
      <p:ext uri="{BB962C8B-B14F-4D97-AF65-F5344CB8AC3E}">
        <p14:creationId xmlns:p14="http://schemas.microsoft.com/office/powerpoint/2010/main" val="20151191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procesní rovnosti a nestrannosti postupu správních orgánů</a:t>
            </a:r>
          </a:p>
        </p:txBody>
      </p:sp>
      <p:sp>
        <p:nvSpPr>
          <p:cNvPr id="3" name="Zástupný symbol pro text 2"/>
          <p:cNvSpPr>
            <a:spLocks noGrp="1"/>
          </p:cNvSpPr>
          <p:nvPr>
            <p:ph type="body" idx="1"/>
          </p:nvPr>
        </p:nvSpPr>
        <p:spPr/>
        <p:txBody>
          <a:bodyPr/>
          <a:lstStyle/>
          <a:p>
            <a:r>
              <a:rPr lang="cs-CZ" dirty="0"/>
              <a:t>SŘ § 7/1, 2</a:t>
            </a:r>
          </a:p>
        </p:txBody>
      </p:sp>
      <p:sp>
        <p:nvSpPr>
          <p:cNvPr id="4" name="Zástupný symbol pro obsah 3"/>
          <p:cNvSpPr>
            <a:spLocks noGrp="1"/>
          </p:cNvSpPr>
          <p:nvPr>
            <p:ph sz="half" idx="2"/>
          </p:nvPr>
        </p:nvSpPr>
        <p:spPr/>
        <p:txBody>
          <a:bodyPr>
            <a:normAutofit fontScale="92500" lnSpcReduction="20000"/>
          </a:bodyPr>
          <a:lstStyle/>
          <a:p>
            <a:pPr marL="514350" indent="-514350">
              <a:buAutoNum type="arabicParenBoth"/>
            </a:pPr>
            <a:r>
              <a:rPr lang="cs-CZ" dirty="0"/>
              <a:t>Dotčené osoby mají při uplatňování svých procesních práv rovné postavení. Správní orgán postupuje vůči dotčeným osobám nestranně a vyžaduje od všech dotčených osob plnění jejich procesních povinností rovnou měrou.</a:t>
            </a:r>
          </a:p>
          <a:p>
            <a:pPr marL="514350" indent="-514350">
              <a:buAutoNum type="arabicParenBoth"/>
            </a:pPr>
            <a:r>
              <a:rPr lang="cs-CZ" dirty="0"/>
              <a:t>Tam, kde by rovnost dotčených osob mohla být ohrožena, správní orgán učiní opatření potřebná k jejímu zajištění.</a:t>
            </a:r>
          </a:p>
        </p:txBody>
      </p:sp>
      <p:sp>
        <p:nvSpPr>
          <p:cNvPr id="5" name="Zástupný symbol pro text 4"/>
          <p:cNvSpPr>
            <a:spLocks noGrp="1"/>
          </p:cNvSpPr>
          <p:nvPr>
            <p:ph type="body" sz="quarter" idx="3"/>
          </p:nvPr>
        </p:nvSpPr>
        <p:spPr/>
        <p:txBody>
          <a:bodyPr/>
          <a:lstStyle/>
          <a:p>
            <a:r>
              <a:rPr lang="cs-CZ" dirty="0"/>
              <a:t>DŘ § 6/1</a:t>
            </a:r>
          </a:p>
        </p:txBody>
      </p:sp>
      <p:sp>
        <p:nvSpPr>
          <p:cNvPr id="6" name="Zástupný symbol pro obsah 5"/>
          <p:cNvSpPr>
            <a:spLocks noGrp="1"/>
          </p:cNvSpPr>
          <p:nvPr>
            <p:ph sz="quarter" idx="4"/>
          </p:nvPr>
        </p:nvSpPr>
        <p:spPr/>
        <p:txBody>
          <a:bodyPr/>
          <a:lstStyle/>
          <a:p>
            <a:r>
              <a:rPr lang="cs-CZ" dirty="0"/>
              <a:t>Osoby zúčastněné na správě daní mají rovná procesní práva a povinnost</a:t>
            </a:r>
          </a:p>
        </p:txBody>
      </p:sp>
    </p:spTree>
    <p:extLst>
      <p:ext uri="{BB962C8B-B14F-4D97-AF65-F5344CB8AC3E}">
        <p14:creationId xmlns:p14="http://schemas.microsoft.com/office/powerpoint/2010/main" val="12428206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souladnosti postupů</a:t>
            </a:r>
          </a:p>
        </p:txBody>
      </p:sp>
      <p:sp>
        <p:nvSpPr>
          <p:cNvPr id="3" name="Zástupný symbol pro text 2"/>
          <p:cNvSpPr>
            <a:spLocks noGrp="1"/>
          </p:cNvSpPr>
          <p:nvPr>
            <p:ph type="body" idx="1"/>
          </p:nvPr>
        </p:nvSpPr>
        <p:spPr/>
        <p:txBody>
          <a:bodyPr/>
          <a:lstStyle/>
          <a:p>
            <a:r>
              <a:rPr lang="cs-CZ" dirty="0"/>
              <a:t>SŘ § 8/1</a:t>
            </a:r>
          </a:p>
        </p:txBody>
      </p:sp>
      <p:sp>
        <p:nvSpPr>
          <p:cNvPr id="4" name="Zástupný symbol pro obsah 3"/>
          <p:cNvSpPr>
            <a:spLocks noGrp="1"/>
          </p:cNvSpPr>
          <p:nvPr>
            <p:ph sz="half" idx="2"/>
          </p:nvPr>
        </p:nvSpPr>
        <p:spPr/>
        <p:txBody>
          <a:bodyPr>
            <a:normAutofit fontScale="92500"/>
          </a:bodyPr>
          <a:lstStyle/>
          <a:p>
            <a:r>
              <a:rPr lang="cs-CZ" dirty="0"/>
              <a:t>Správní orgány dbají vzájemného souladu všech postupů, které probíhají současně a souvisejí s týmiž právy nebo povinnostmi dotčené osoby. Na to, že současně probíhá více takových postupů u různých správních orgánů nebo u jiných orgánů veřejné moci, je dotčená osoba povinna správní orgány bezodkladně upozornit.</a:t>
            </a:r>
          </a:p>
        </p:txBody>
      </p:sp>
      <p:sp>
        <p:nvSpPr>
          <p:cNvPr id="5" name="Zástupný symbol pro text 4"/>
          <p:cNvSpPr>
            <a:spLocks noGrp="1"/>
          </p:cNvSpPr>
          <p:nvPr>
            <p:ph type="body" sz="quarter" idx="3"/>
          </p:nvPr>
        </p:nvSpPr>
        <p:spPr/>
        <p:txBody>
          <a:bodyPr/>
          <a:lstStyle/>
          <a:p>
            <a:endParaRPr lang="cs-CZ"/>
          </a:p>
        </p:txBody>
      </p:sp>
      <p:sp>
        <p:nvSpPr>
          <p:cNvPr id="6" name="Zástupný symbol pro obsah 5"/>
          <p:cNvSpPr>
            <a:spLocks noGrp="1"/>
          </p:cNvSpPr>
          <p:nvPr>
            <p:ph sz="quarter" idx="4"/>
          </p:nvPr>
        </p:nvSpPr>
        <p:spPr/>
        <p:txBody>
          <a:bodyPr/>
          <a:lstStyle/>
          <a:p>
            <a:endParaRPr lang="cs-CZ"/>
          </a:p>
        </p:txBody>
      </p:sp>
    </p:spTree>
    <p:extLst>
      <p:ext uri="{BB962C8B-B14F-4D97-AF65-F5344CB8AC3E}">
        <p14:creationId xmlns:p14="http://schemas.microsoft.com/office/powerpoint/2010/main" val="273988844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spolupráce správních orgánů</a:t>
            </a:r>
          </a:p>
        </p:txBody>
      </p:sp>
      <p:sp>
        <p:nvSpPr>
          <p:cNvPr id="3" name="Zástupný symbol pro text 2"/>
          <p:cNvSpPr>
            <a:spLocks noGrp="1"/>
          </p:cNvSpPr>
          <p:nvPr>
            <p:ph type="body" idx="1"/>
          </p:nvPr>
        </p:nvSpPr>
        <p:spPr/>
        <p:txBody>
          <a:bodyPr/>
          <a:lstStyle/>
          <a:p>
            <a:r>
              <a:rPr lang="cs-CZ" dirty="0"/>
              <a:t>SŘ § 8/2</a:t>
            </a:r>
          </a:p>
        </p:txBody>
      </p:sp>
      <p:sp>
        <p:nvSpPr>
          <p:cNvPr id="4" name="Zástupný symbol pro obsah 3"/>
          <p:cNvSpPr>
            <a:spLocks noGrp="1"/>
          </p:cNvSpPr>
          <p:nvPr>
            <p:ph sz="half" idx="2"/>
          </p:nvPr>
        </p:nvSpPr>
        <p:spPr/>
        <p:txBody>
          <a:bodyPr/>
          <a:lstStyle/>
          <a:p>
            <a:r>
              <a:rPr lang="cs-CZ" dirty="0"/>
              <a:t> Správní orgány vzájemně spolupracují v zájmu dobré správy.</a:t>
            </a:r>
          </a:p>
        </p:txBody>
      </p:sp>
      <p:sp>
        <p:nvSpPr>
          <p:cNvPr id="5" name="Zástupný symbol pro text 4"/>
          <p:cNvSpPr>
            <a:spLocks noGrp="1"/>
          </p:cNvSpPr>
          <p:nvPr>
            <p:ph type="body" sz="quarter" idx="3"/>
          </p:nvPr>
        </p:nvSpPr>
        <p:spPr/>
        <p:txBody>
          <a:bodyPr/>
          <a:lstStyle/>
          <a:p>
            <a:endParaRPr lang="cs-CZ"/>
          </a:p>
        </p:txBody>
      </p:sp>
      <p:sp>
        <p:nvSpPr>
          <p:cNvPr id="6" name="Zástupný symbol pro obsah 5"/>
          <p:cNvSpPr>
            <a:spLocks noGrp="1"/>
          </p:cNvSpPr>
          <p:nvPr>
            <p:ph sz="quarter" idx="4"/>
          </p:nvPr>
        </p:nvSpPr>
        <p:spPr/>
        <p:txBody>
          <a:bodyPr/>
          <a:lstStyle/>
          <a:p>
            <a:endParaRPr lang="cs-CZ"/>
          </a:p>
        </p:txBody>
      </p:sp>
    </p:spTree>
    <p:extLst>
      <p:ext uri="{BB962C8B-B14F-4D97-AF65-F5344CB8AC3E}">
        <p14:creationId xmlns:p14="http://schemas.microsoft.com/office/powerpoint/2010/main" val="34855015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spolupráce subjektů správy daní </a:t>
            </a:r>
          </a:p>
        </p:txBody>
      </p:sp>
      <p:sp>
        <p:nvSpPr>
          <p:cNvPr id="3" name="Zástupný symbol pro text 2"/>
          <p:cNvSpPr>
            <a:spLocks noGrp="1"/>
          </p:cNvSpPr>
          <p:nvPr>
            <p:ph type="body" idx="1"/>
          </p:nvPr>
        </p:nvSpPr>
        <p:spPr/>
        <p:txBody>
          <a:bodyPr/>
          <a:lstStyle/>
          <a:p>
            <a:endParaRPr lang="cs-CZ"/>
          </a:p>
        </p:txBody>
      </p:sp>
      <p:sp>
        <p:nvSpPr>
          <p:cNvPr id="4" name="Zástupný symbol pro obsah 3"/>
          <p:cNvSpPr>
            <a:spLocks noGrp="1"/>
          </p:cNvSpPr>
          <p:nvPr>
            <p:ph sz="half" idx="2"/>
          </p:nvPr>
        </p:nvSpPr>
        <p:spPr/>
        <p:txBody>
          <a:bodyPr/>
          <a:lstStyle/>
          <a:p>
            <a:endParaRPr lang="cs-CZ"/>
          </a:p>
        </p:txBody>
      </p:sp>
      <p:sp>
        <p:nvSpPr>
          <p:cNvPr id="5" name="Zástupný symbol pro text 4"/>
          <p:cNvSpPr>
            <a:spLocks noGrp="1"/>
          </p:cNvSpPr>
          <p:nvPr>
            <p:ph type="body" sz="quarter" idx="3"/>
          </p:nvPr>
        </p:nvSpPr>
        <p:spPr/>
        <p:txBody>
          <a:bodyPr/>
          <a:lstStyle/>
          <a:p>
            <a:r>
              <a:rPr lang="cs-CZ" dirty="0"/>
              <a:t>DŘ § 6/2</a:t>
            </a:r>
          </a:p>
        </p:txBody>
      </p:sp>
      <p:sp>
        <p:nvSpPr>
          <p:cNvPr id="6" name="Zástupný symbol pro obsah 5"/>
          <p:cNvSpPr>
            <a:spLocks noGrp="1"/>
          </p:cNvSpPr>
          <p:nvPr>
            <p:ph sz="quarter" idx="4"/>
          </p:nvPr>
        </p:nvSpPr>
        <p:spPr/>
        <p:txBody>
          <a:bodyPr/>
          <a:lstStyle/>
          <a:p>
            <a:r>
              <a:rPr lang="cs-CZ" dirty="0"/>
              <a:t>Osoby zúčastněné na správě daní a správce daně vzájemně spolupracují.</a:t>
            </a:r>
          </a:p>
        </p:txBody>
      </p:sp>
    </p:spTree>
    <p:extLst>
      <p:ext uri="{BB962C8B-B14F-4D97-AF65-F5344CB8AC3E}">
        <p14:creationId xmlns:p14="http://schemas.microsoft.com/office/powerpoint/2010/main" val="409179269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neveřejnosti  a mlčenlivosti</a:t>
            </a:r>
          </a:p>
        </p:txBody>
      </p:sp>
      <p:sp>
        <p:nvSpPr>
          <p:cNvPr id="3" name="Zástupný symbol pro text 2"/>
          <p:cNvSpPr>
            <a:spLocks noGrp="1"/>
          </p:cNvSpPr>
          <p:nvPr>
            <p:ph type="body" idx="1"/>
          </p:nvPr>
        </p:nvSpPr>
        <p:spPr/>
        <p:txBody>
          <a:bodyPr/>
          <a:lstStyle/>
          <a:p>
            <a:endParaRPr lang="cs-CZ"/>
          </a:p>
        </p:txBody>
      </p:sp>
      <p:sp>
        <p:nvSpPr>
          <p:cNvPr id="4" name="Zástupný symbol pro obsah 3"/>
          <p:cNvSpPr>
            <a:spLocks noGrp="1"/>
          </p:cNvSpPr>
          <p:nvPr>
            <p:ph sz="half" idx="2"/>
          </p:nvPr>
        </p:nvSpPr>
        <p:spPr/>
        <p:txBody>
          <a:bodyPr/>
          <a:lstStyle/>
          <a:p>
            <a:endParaRPr lang="cs-CZ"/>
          </a:p>
        </p:txBody>
      </p:sp>
      <p:sp>
        <p:nvSpPr>
          <p:cNvPr id="5" name="Zástupný symbol pro text 4"/>
          <p:cNvSpPr>
            <a:spLocks noGrp="1"/>
          </p:cNvSpPr>
          <p:nvPr>
            <p:ph type="body" sz="quarter" idx="3"/>
          </p:nvPr>
        </p:nvSpPr>
        <p:spPr/>
        <p:txBody>
          <a:bodyPr/>
          <a:lstStyle/>
          <a:p>
            <a:r>
              <a:rPr lang="cs-CZ" dirty="0"/>
              <a:t>DŘ § 9/1</a:t>
            </a:r>
          </a:p>
        </p:txBody>
      </p:sp>
      <p:sp>
        <p:nvSpPr>
          <p:cNvPr id="6" name="Zástupný symbol pro obsah 5"/>
          <p:cNvSpPr>
            <a:spLocks noGrp="1"/>
          </p:cNvSpPr>
          <p:nvPr>
            <p:ph sz="quarter" idx="4"/>
          </p:nvPr>
        </p:nvSpPr>
        <p:spPr/>
        <p:txBody>
          <a:bodyPr/>
          <a:lstStyle/>
          <a:p>
            <a:r>
              <a:rPr lang="cs-CZ" dirty="0"/>
              <a:t>Správa daní je neveřejná. Osoby zúčastněné na správě daní a úřední osoby jsou povinny za podmínek stanovených tímto nebo jiným zákonem zachovávat mlčenlivost o všem, co se v souvislosti se správou daní dozvěděly.</a:t>
            </a:r>
          </a:p>
        </p:txBody>
      </p:sp>
    </p:spTree>
    <p:extLst>
      <p:ext uri="{BB962C8B-B14F-4D97-AF65-F5344CB8AC3E}">
        <p14:creationId xmlns:p14="http://schemas.microsoft.com/office/powerpoint/2010/main" val="13710097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Zásada správy daňových pohledávek</a:t>
            </a:r>
          </a:p>
        </p:txBody>
      </p:sp>
      <p:sp>
        <p:nvSpPr>
          <p:cNvPr id="3" name="Zástupný symbol pro text 2"/>
          <p:cNvSpPr>
            <a:spLocks noGrp="1"/>
          </p:cNvSpPr>
          <p:nvPr>
            <p:ph type="body" idx="1"/>
          </p:nvPr>
        </p:nvSpPr>
        <p:spPr/>
        <p:txBody>
          <a:bodyPr/>
          <a:lstStyle/>
          <a:p>
            <a:endParaRPr lang="cs-CZ"/>
          </a:p>
        </p:txBody>
      </p:sp>
      <p:sp>
        <p:nvSpPr>
          <p:cNvPr id="4" name="Zástupný symbol pro obsah 3"/>
          <p:cNvSpPr>
            <a:spLocks noGrp="1"/>
          </p:cNvSpPr>
          <p:nvPr>
            <p:ph sz="half" idx="2"/>
          </p:nvPr>
        </p:nvSpPr>
        <p:spPr/>
        <p:txBody>
          <a:bodyPr/>
          <a:lstStyle/>
          <a:p>
            <a:endParaRPr lang="cs-CZ"/>
          </a:p>
        </p:txBody>
      </p:sp>
      <p:sp>
        <p:nvSpPr>
          <p:cNvPr id="5" name="Zástupný symbol pro text 4"/>
          <p:cNvSpPr>
            <a:spLocks noGrp="1"/>
          </p:cNvSpPr>
          <p:nvPr>
            <p:ph type="body" sz="quarter" idx="3"/>
          </p:nvPr>
        </p:nvSpPr>
        <p:spPr/>
        <p:txBody>
          <a:bodyPr/>
          <a:lstStyle/>
          <a:p>
            <a:r>
              <a:rPr lang="cs-CZ" dirty="0"/>
              <a:t>DŘ § 9/2, 3</a:t>
            </a:r>
          </a:p>
        </p:txBody>
      </p:sp>
      <p:sp>
        <p:nvSpPr>
          <p:cNvPr id="6" name="Zástupný symbol pro obsah 5"/>
          <p:cNvSpPr>
            <a:spLocks noGrp="1"/>
          </p:cNvSpPr>
          <p:nvPr>
            <p:ph sz="quarter" idx="4"/>
          </p:nvPr>
        </p:nvSpPr>
        <p:spPr/>
        <p:txBody>
          <a:bodyPr>
            <a:normAutofit fontScale="92500" lnSpcReduction="10000"/>
          </a:bodyPr>
          <a:lstStyle/>
          <a:p>
            <a:r>
              <a:rPr lang="cs-CZ" dirty="0"/>
              <a:t>Správce daně soustavně zjišťuje předpoklady pro vznik nebo trvání povinností osob zúčastněných na správě daní a činí nezbytné úkony, aby tyto povinnosti byly splněny.</a:t>
            </a:r>
          </a:p>
          <a:p>
            <a:r>
              <a:rPr lang="cs-CZ" dirty="0"/>
              <a:t>Správce daně může shromažďovat osobní údaje a jiné údaje, jsou-li potřebné pro správu daní, a to jen v rozsahu, který je nezbytný pro dosažení cíle správy daní.</a:t>
            </a:r>
          </a:p>
        </p:txBody>
      </p:sp>
    </p:spTree>
    <p:extLst>
      <p:ext uri="{BB962C8B-B14F-4D97-AF65-F5344CB8AC3E}">
        <p14:creationId xmlns:p14="http://schemas.microsoft.com/office/powerpoint/2010/main" val="115620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cs-CZ" altLang="cs-CZ" b="1" dirty="0">
                <a:solidFill>
                  <a:srgbClr val="FF0000"/>
                </a:solidFill>
              </a:rPr>
              <a:t>Zásady tvorby finančního práva</a:t>
            </a:r>
          </a:p>
        </p:txBody>
      </p:sp>
      <p:sp>
        <p:nvSpPr>
          <p:cNvPr id="6147" name="Rectangle 3"/>
          <p:cNvSpPr>
            <a:spLocks noGrp="1" noChangeArrowheads="1"/>
          </p:cNvSpPr>
          <p:nvPr>
            <p:ph type="body" idx="1"/>
          </p:nvPr>
        </p:nvSpPr>
        <p:spPr/>
        <p:txBody>
          <a:bodyPr/>
          <a:lstStyle/>
          <a:p>
            <a:pPr eaLnBrk="1" hangingPunct="1"/>
            <a:r>
              <a:rPr lang="cs-CZ" altLang="cs-CZ" dirty="0"/>
              <a:t>Obecné zásady pro tvorbu práva</a:t>
            </a:r>
          </a:p>
          <a:p>
            <a:pPr eaLnBrk="1" hangingPunct="1"/>
            <a:r>
              <a:rPr lang="cs-CZ" altLang="cs-CZ" dirty="0"/>
              <a:t>Speciální principy</a:t>
            </a:r>
          </a:p>
        </p:txBody>
      </p:sp>
    </p:spTree>
    <p:extLst>
      <p:ext uri="{BB962C8B-B14F-4D97-AF65-F5344CB8AC3E}">
        <p14:creationId xmlns:p14="http://schemas.microsoft.com/office/powerpoint/2010/main" val="420681154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Zásady finanční správy </a:t>
            </a:r>
          </a:p>
        </p:txBody>
      </p:sp>
      <p:sp>
        <p:nvSpPr>
          <p:cNvPr id="3" name="Zástupný symbol pro obsah 2"/>
          <p:cNvSpPr>
            <a:spLocks noGrp="1"/>
          </p:cNvSpPr>
          <p:nvPr>
            <p:ph idx="1"/>
          </p:nvPr>
        </p:nvSpPr>
        <p:spPr/>
        <p:txBody>
          <a:bodyPr/>
          <a:lstStyle/>
          <a:p>
            <a:r>
              <a:rPr lang="cs-CZ" dirty="0"/>
              <a:t>Zásady činnosti působící na venek – tj. vůči adresátům finanční správy</a:t>
            </a:r>
          </a:p>
          <a:p>
            <a:r>
              <a:rPr lang="cs-CZ" dirty="0"/>
              <a:t>Vnitřní zásady správy</a:t>
            </a:r>
          </a:p>
          <a:p>
            <a:r>
              <a:rPr lang="cs-CZ" dirty="0"/>
              <a:t>Zásady nakládání s veřejným majetkem</a:t>
            </a:r>
          </a:p>
          <a:p>
            <a:r>
              <a:rPr lang="cs-CZ" dirty="0"/>
              <a:t>Zásady použití veřejných prostředků</a:t>
            </a:r>
          </a:p>
          <a:p>
            <a:r>
              <a:rPr lang="cs-CZ" dirty="0"/>
              <a:t>Zásady účetnictví</a:t>
            </a:r>
          </a:p>
          <a:p>
            <a:r>
              <a:rPr lang="cs-CZ" dirty="0"/>
              <a:t>Zásady evidence </a:t>
            </a:r>
          </a:p>
          <a:p>
            <a:r>
              <a:rPr lang="cs-CZ" dirty="0"/>
              <a:t>…..</a:t>
            </a:r>
          </a:p>
        </p:txBody>
      </p:sp>
    </p:spTree>
    <p:extLst>
      <p:ext uri="{BB962C8B-B14F-4D97-AF65-F5344CB8AC3E}">
        <p14:creationId xmlns:p14="http://schemas.microsoft.com/office/powerpoint/2010/main" val="239639990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Zásady vyplývající z povahy veřejné finanční činnosti</a:t>
            </a:r>
          </a:p>
        </p:txBody>
      </p:sp>
      <p:sp>
        <p:nvSpPr>
          <p:cNvPr id="3" name="Zástupný symbol pro obsah 2"/>
          <p:cNvSpPr>
            <a:spLocks noGrp="1"/>
          </p:cNvSpPr>
          <p:nvPr>
            <p:ph idx="1"/>
          </p:nvPr>
        </p:nvSpPr>
        <p:spPr/>
        <p:txBody>
          <a:bodyPr>
            <a:normAutofit fontScale="92500" lnSpcReduction="20000"/>
          </a:bodyPr>
          <a:lstStyle/>
          <a:p>
            <a:r>
              <a:rPr lang="cs-CZ" dirty="0"/>
              <a:t>Zásada účelovosti,</a:t>
            </a:r>
          </a:p>
          <a:p>
            <a:r>
              <a:rPr lang="cs-CZ" dirty="0"/>
              <a:t>Zásada plánovitosti,</a:t>
            </a:r>
          </a:p>
          <a:p>
            <a:r>
              <a:rPr lang="cs-CZ" dirty="0"/>
              <a:t>Zásada priority vyrovnanosti veřejných rozpočtů,</a:t>
            </a:r>
          </a:p>
          <a:p>
            <a:r>
              <a:rPr lang="cs-CZ" dirty="0"/>
              <a:t>Zásada efektivnosti a hospodárnosti,</a:t>
            </a:r>
          </a:p>
          <a:p>
            <a:r>
              <a:rPr lang="cs-CZ" dirty="0"/>
              <a:t>Zásada veřejnosti a přehlednosti veřejných fondů,</a:t>
            </a:r>
          </a:p>
          <a:p>
            <a:r>
              <a:rPr lang="cs-CZ" dirty="0"/>
              <a:t>Zásada účtování (bilancování),</a:t>
            </a:r>
          </a:p>
          <a:p>
            <a:r>
              <a:rPr lang="cs-CZ" dirty="0"/>
              <a:t>Zásada kontroly,</a:t>
            </a:r>
          </a:p>
          <a:p>
            <a:r>
              <a:rPr lang="cs-CZ" dirty="0"/>
              <a:t>Zásada nadřazenosti finančních zájmů státu nad individuálními zájmy,</a:t>
            </a:r>
          </a:p>
          <a:p>
            <a:r>
              <a:rPr lang="cs-CZ" dirty="0"/>
              <a:t>Zásada fiskálního federalizmu,</a:t>
            </a:r>
          </a:p>
          <a:p>
            <a:r>
              <a:rPr lang="cs-CZ" dirty="0"/>
              <a:t>Zásada finanční disciplíny.</a:t>
            </a:r>
          </a:p>
        </p:txBody>
      </p:sp>
    </p:spTree>
    <p:extLst>
      <p:ext uri="{BB962C8B-B14F-4D97-AF65-F5344CB8AC3E}">
        <p14:creationId xmlns:p14="http://schemas.microsoft.com/office/powerpoint/2010/main" val="326993947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cs-CZ" altLang="cs-CZ"/>
              <a:t>Prameny</a:t>
            </a:r>
          </a:p>
        </p:txBody>
      </p:sp>
      <p:sp>
        <p:nvSpPr>
          <p:cNvPr id="4099" name="Rectangle 3"/>
          <p:cNvSpPr>
            <a:spLocks noGrp="1" noChangeArrowheads="1"/>
          </p:cNvSpPr>
          <p:nvPr>
            <p:ph type="body" idx="1"/>
          </p:nvPr>
        </p:nvSpPr>
        <p:spPr/>
        <p:txBody>
          <a:bodyPr>
            <a:normAutofit fontScale="85000" lnSpcReduction="10000"/>
          </a:bodyPr>
          <a:lstStyle/>
          <a:p>
            <a:pPr>
              <a:lnSpc>
                <a:spcPct val="80000"/>
              </a:lnSpc>
            </a:pPr>
            <a:r>
              <a:rPr lang="cs-CZ" altLang="cs-CZ" sz="1900" dirty="0" err="1"/>
              <a:t>Jackiewicz</a:t>
            </a:r>
            <a:r>
              <a:rPr lang="cs-CZ" altLang="cs-CZ" sz="1900" dirty="0"/>
              <a:t>, A. I.: </a:t>
            </a:r>
            <a:r>
              <a:rPr lang="cs-CZ" altLang="cs-CZ" sz="1900" dirty="0" err="1"/>
              <a:t>Prawo</a:t>
            </a:r>
            <a:r>
              <a:rPr lang="cs-CZ" altLang="cs-CZ" sz="1900" dirty="0"/>
              <a:t> do </a:t>
            </a:r>
            <a:r>
              <a:rPr lang="cs-CZ" altLang="cs-CZ" sz="1900" dirty="0" err="1"/>
              <a:t>dobrej</a:t>
            </a:r>
            <a:r>
              <a:rPr lang="cs-CZ" altLang="cs-CZ" sz="1900" dirty="0"/>
              <a:t> </a:t>
            </a:r>
            <a:r>
              <a:rPr lang="cs-CZ" altLang="cs-CZ" sz="1900" dirty="0" err="1"/>
              <a:t>administracji</a:t>
            </a:r>
            <a:r>
              <a:rPr lang="cs-CZ" altLang="cs-CZ" sz="1900" dirty="0"/>
              <a:t> jako standard </a:t>
            </a:r>
            <a:r>
              <a:rPr lang="cs-CZ" altLang="cs-CZ" sz="1900" dirty="0" err="1"/>
              <a:t>europejski</a:t>
            </a:r>
            <a:r>
              <a:rPr lang="cs-CZ" altLang="cs-CZ" sz="1900" dirty="0"/>
              <a:t>. Adam </a:t>
            </a:r>
            <a:r>
              <a:rPr lang="cs-CZ" altLang="cs-CZ" sz="1900" dirty="0" err="1"/>
              <a:t>Marszałek</a:t>
            </a:r>
            <a:r>
              <a:rPr lang="cs-CZ" altLang="cs-CZ" sz="1900" dirty="0"/>
              <a:t>. </a:t>
            </a:r>
            <a:r>
              <a:rPr lang="cs-CZ" altLang="cs-CZ" sz="1900" dirty="0" err="1"/>
              <a:t>Toruń</a:t>
            </a:r>
            <a:r>
              <a:rPr lang="cs-CZ" altLang="cs-CZ" sz="1900" dirty="0"/>
              <a:t> 2008</a:t>
            </a:r>
          </a:p>
          <a:p>
            <a:pPr>
              <a:lnSpc>
                <a:spcPct val="80000"/>
              </a:lnSpc>
            </a:pPr>
            <a:r>
              <a:rPr lang="pl-PL" altLang="cs-CZ" sz="1900" dirty="0"/>
              <a:t>Bogucka, I., Pietrzykowski, T.: Etyka w administracji publicznej. LexisNexis. Warszawa 2009</a:t>
            </a:r>
          </a:p>
          <a:p>
            <a:pPr>
              <a:lnSpc>
                <a:spcPct val="80000"/>
              </a:lnSpc>
            </a:pPr>
            <a:r>
              <a:rPr lang="pl-PL" altLang="cs-CZ" sz="1900" dirty="0"/>
              <a:t>Gilowska, Z., Izdebski, H., Raczkowski, K. (eds.): Efektywna administracja skarbowa. Ministerstwo Finansów. Warszawa 2007</a:t>
            </a:r>
          </a:p>
          <a:p>
            <a:pPr>
              <a:lnSpc>
                <a:spcPct val="80000"/>
              </a:lnSpc>
            </a:pPr>
            <a:r>
              <a:rPr lang="pl-PL" altLang="cs-CZ" sz="1900" dirty="0"/>
              <a:t>Gilowska, Z., Tadeuszewicz, R., Tchórzewski, J. (eds.): Nowoczesna administracja skarbowa. Ministerstwo Finansów. Warszawa 2007</a:t>
            </a:r>
          </a:p>
          <a:p>
            <a:pPr>
              <a:lnSpc>
                <a:spcPct val="80000"/>
              </a:lnSpc>
            </a:pPr>
            <a:r>
              <a:rPr lang="pl-PL" altLang="cs-CZ" sz="1900" dirty="0"/>
              <a:t>Gilowska, Z., Pogonowski, P., Sobczyk, I. (eds.): Przyjazna administracja skarbowa. Ministerstwo Finansów. Warszawa 2007</a:t>
            </a:r>
          </a:p>
          <a:p>
            <a:pPr>
              <a:lnSpc>
                <a:spcPct val="80000"/>
              </a:lnSpc>
            </a:pPr>
            <a:r>
              <a:rPr lang="pl-PL" altLang="cs-CZ" sz="1900" dirty="0"/>
              <a:t>Hrabcov</a:t>
            </a:r>
            <a:r>
              <a:rPr lang="cs-CZ" altLang="cs-CZ" sz="1900" dirty="0"/>
              <a:t>á, D. (</a:t>
            </a:r>
            <a:r>
              <a:rPr lang="cs-CZ" altLang="cs-CZ" sz="1900" dirty="0" err="1"/>
              <a:t>ed</a:t>
            </a:r>
            <a:r>
              <a:rPr lang="cs-CZ" altLang="cs-CZ" sz="1900" dirty="0"/>
              <a:t>.): Principy dobré správy. Kancelář veřejného ochránce práv a Masarykova univerzita. Brno 2006</a:t>
            </a:r>
          </a:p>
          <a:p>
            <a:pPr>
              <a:lnSpc>
                <a:spcPct val="80000"/>
              </a:lnSpc>
            </a:pPr>
            <a:r>
              <a:rPr lang="cs-CZ" altLang="cs-CZ" sz="1900" dirty="0"/>
              <a:t>Skulová, S. a kol.: Správní právo procesní. Čeněk. Plzeň 2008</a:t>
            </a:r>
          </a:p>
          <a:p>
            <a:pPr>
              <a:lnSpc>
                <a:spcPct val="80000"/>
              </a:lnSpc>
            </a:pPr>
            <a:r>
              <a:rPr lang="cs-CZ" altLang="cs-CZ" sz="1900" dirty="0" err="1"/>
              <a:t>Mrkývka</a:t>
            </a:r>
            <a:r>
              <a:rPr lang="cs-CZ" altLang="cs-CZ" sz="1900" dirty="0"/>
              <a:t>, P.: Propedeutika finančního práva I – Obecná část. MUNI. Brno 2014</a:t>
            </a:r>
          </a:p>
          <a:p>
            <a:pPr>
              <a:lnSpc>
                <a:spcPct val="80000"/>
              </a:lnSpc>
            </a:pPr>
            <a:r>
              <a:rPr lang="cs-CZ" altLang="cs-CZ" sz="1900" dirty="0"/>
              <a:t>Pařízková, I.: Finance územních samosprávných celků. MUNI. Brno 1998</a:t>
            </a:r>
          </a:p>
          <a:p>
            <a:pPr>
              <a:lnSpc>
                <a:spcPct val="80000"/>
              </a:lnSpc>
            </a:pPr>
            <a:r>
              <a:rPr lang="cs-CZ" altLang="cs-CZ" sz="1900" dirty="0" err="1"/>
              <a:t>Ruśkowski</a:t>
            </a:r>
            <a:r>
              <a:rPr lang="cs-CZ" altLang="cs-CZ" sz="1900" dirty="0"/>
              <a:t>, E. (</a:t>
            </a:r>
            <a:r>
              <a:rPr lang="cs-CZ" altLang="cs-CZ" sz="1900" dirty="0" err="1"/>
              <a:t>ed</a:t>
            </a:r>
            <a:r>
              <a:rPr lang="cs-CZ" altLang="cs-CZ" sz="1900" dirty="0"/>
              <a:t>.): </a:t>
            </a:r>
            <a:r>
              <a:rPr lang="cs-CZ" altLang="cs-CZ" sz="1900" dirty="0" err="1"/>
              <a:t>The</a:t>
            </a:r>
            <a:r>
              <a:rPr lang="cs-CZ" altLang="cs-CZ" sz="1900" dirty="0"/>
              <a:t> Budget </a:t>
            </a:r>
            <a:r>
              <a:rPr lang="cs-CZ" altLang="cs-CZ" sz="1900" dirty="0" err="1"/>
              <a:t>Deficyt</a:t>
            </a:r>
            <a:r>
              <a:rPr lang="cs-CZ" altLang="cs-CZ" sz="1900" dirty="0"/>
              <a:t> and </a:t>
            </a:r>
            <a:r>
              <a:rPr lang="cs-CZ" altLang="cs-CZ" sz="1900" dirty="0" err="1"/>
              <a:t>the</a:t>
            </a:r>
            <a:r>
              <a:rPr lang="cs-CZ" altLang="cs-CZ" sz="1900" dirty="0"/>
              <a:t> Public </a:t>
            </a:r>
            <a:r>
              <a:rPr lang="cs-CZ" altLang="cs-CZ" sz="1900" dirty="0" err="1"/>
              <a:t>Debt</a:t>
            </a:r>
            <a:r>
              <a:rPr lang="cs-CZ" altLang="cs-CZ" sz="1900" dirty="0"/>
              <a:t> in </a:t>
            </a:r>
            <a:r>
              <a:rPr lang="cs-CZ" altLang="cs-CZ" sz="1900" dirty="0" err="1"/>
              <a:t>the</a:t>
            </a:r>
            <a:r>
              <a:rPr lang="cs-CZ" altLang="cs-CZ" sz="1900" dirty="0"/>
              <a:t> </a:t>
            </a:r>
            <a:r>
              <a:rPr lang="cs-CZ" altLang="cs-CZ" sz="1900" dirty="0" err="1"/>
              <a:t>Selected</a:t>
            </a:r>
            <a:r>
              <a:rPr lang="cs-CZ" altLang="cs-CZ" sz="1900" dirty="0"/>
              <a:t> </a:t>
            </a:r>
            <a:r>
              <a:rPr lang="cs-CZ" altLang="cs-CZ" sz="1900" dirty="0" err="1"/>
              <a:t>European</a:t>
            </a:r>
            <a:r>
              <a:rPr lang="cs-CZ" altLang="cs-CZ" sz="1900" dirty="0"/>
              <a:t> </a:t>
            </a:r>
            <a:r>
              <a:rPr lang="cs-CZ" altLang="cs-CZ" sz="1900" dirty="0" err="1"/>
              <a:t>Countries</a:t>
            </a:r>
            <a:r>
              <a:rPr lang="cs-CZ" altLang="cs-CZ" sz="1900" dirty="0"/>
              <a:t>. </a:t>
            </a:r>
            <a:r>
              <a:rPr lang="cs-CZ" altLang="cs-CZ" sz="1900" dirty="0" err="1"/>
              <a:t>WSzFiZ</a:t>
            </a:r>
            <a:r>
              <a:rPr lang="cs-CZ" altLang="cs-CZ" sz="1900" dirty="0"/>
              <a:t>. Bialystok 2003.</a:t>
            </a:r>
          </a:p>
          <a:p>
            <a:pPr>
              <a:lnSpc>
                <a:spcPct val="80000"/>
              </a:lnSpc>
            </a:pPr>
            <a:r>
              <a:rPr lang="cs-CZ" altLang="cs-CZ" sz="1900" dirty="0" err="1"/>
              <a:t>Brzezinski</a:t>
            </a:r>
            <a:r>
              <a:rPr lang="cs-CZ" altLang="cs-CZ" sz="1900" dirty="0"/>
              <a:t>, B.: </a:t>
            </a:r>
            <a:r>
              <a:rPr lang="cs-CZ" altLang="cs-CZ" sz="1900" dirty="0" err="1"/>
              <a:t>Zasady</a:t>
            </a:r>
            <a:r>
              <a:rPr lang="cs-CZ" altLang="cs-CZ" sz="1900" dirty="0"/>
              <a:t> </a:t>
            </a:r>
            <a:r>
              <a:rPr lang="cs-CZ" altLang="cs-CZ" sz="1900" dirty="0" err="1"/>
              <a:t>tworzenia</a:t>
            </a:r>
            <a:r>
              <a:rPr lang="cs-CZ" altLang="cs-CZ" sz="1900" dirty="0"/>
              <a:t> </a:t>
            </a:r>
            <a:r>
              <a:rPr lang="cs-CZ" altLang="cs-CZ" sz="1900" dirty="0" err="1"/>
              <a:t>prawa</a:t>
            </a:r>
            <a:r>
              <a:rPr lang="cs-CZ" altLang="cs-CZ" sz="1900" dirty="0"/>
              <a:t> </a:t>
            </a:r>
            <a:r>
              <a:rPr lang="cs-CZ" altLang="cs-CZ" sz="1900" dirty="0" err="1"/>
              <a:t>finansowego</a:t>
            </a:r>
            <a:r>
              <a:rPr lang="cs-CZ" altLang="cs-CZ" sz="1900" dirty="0"/>
              <a:t> (</a:t>
            </a:r>
            <a:r>
              <a:rPr lang="cs-CZ" altLang="cs-CZ" sz="1900" dirty="0" err="1"/>
              <a:t>próba</a:t>
            </a:r>
            <a:r>
              <a:rPr lang="cs-CZ" altLang="cs-CZ" sz="1900" dirty="0"/>
              <a:t> </a:t>
            </a:r>
            <a:r>
              <a:rPr lang="cs-CZ" altLang="cs-CZ" sz="1900" dirty="0" err="1"/>
              <a:t>sformulowania</a:t>
            </a:r>
            <a:r>
              <a:rPr lang="cs-CZ" altLang="cs-CZ" sz="1900" dirty="0"/>
              <a:t>). </a:t>
            </a:r>
            <a:r>
              <a:rPr lang="cs-CZ" altLang="cs-CZ" sz="1900" dirty="0" err="1"/>
              <a:t>Państwo</a:t>
            </a:r>
            <a:r>
              <a:rPr lang="cs-CZ" altLang="cs-CZ" sz="1900" dirty="0"/>
              <a:t> i </a:t>
            </a:r>
            <a:r>
              <a:rPr lang="cs-CZ" altLang="cs-CZ" sz="1900" dirty="0" err="1"/>
              <a:t>prawo</a:t>
            </a:r>
            <a:r>
              <a:rPr lang="cs-CZ" altLang="cs-CZ" sz="1900" dirty="0"/>
              <a:t> </a:t>
            </a:r>
            <a:r>
              <a:rPr lang="cs-CZ" altLang="cs-CZ" sz="1900" dirty="0" err="1"/>
              <a:t>Nr</a:t>
            </a:r>
            <a:r>
              <a:rPr lang="cs-CZ" altLang="cs-CZ" sz="1900" dirty="0"/>
              <a:t> 5/1986. </a:t>
            </a:r>
            <a:r>
              <a:rPr lang="cs-CZ" altLang="cs-CZ" sz="1900" dirty="0" err="1"/>
              <a:t>Warzawa</a:t>
            </a:r>
            <a:r>
              <a:rPr lang="cs-CZ" altLang="cs-CZ" sz="1900" dirty="0"/>
              <a:t> </a:t>
            </a:r>
          </a:p>
          <a:p>
            <a:pPr>
              <a:lnSpc>
                <a:spcPct val="80000"/>
              </a:lnSpc>
            </a:pPr>
            <a:r>
              <a:rPr lang="cs-CZ" altLang="cs-CZ" sz="1900" dirty="0" err="1"/>
              <a:t>Kosikowski</a:t>
            </a:r>
            <a:r>
              <a:rPr lang="cs-CZ" altLang="cs-CZ" sz="1900" dirty="0"/>
              <a:t>, C.: </a:t>
            </a:r>
            <a:r>
              <a:rPr lang="cs-CZ" altLang="cs-CZ" sz="1900" dirty="0" err="1"/>
              <a:t>Prawo</a:t>
            </a:r>
            <a:r>
              <a:rPr lang="cs-CZ" altLang="cs-CZ" sz="1900" dirty="0"/>
              <a:t> </a:t>
            </a:r>
            <a:r>
              <a:rPr lang="cs-CZ" altLang="cs-CZ" sz="1900" dirty="0" err="1"/>
              <a:t>finansowe</a:t>
            </a:r>
            <a:r>
              <a:rPr lang="cs-CZ" altLang="cs-CZ" sz="1900" dirty="0"/>
              <a:t> – </a:t>
            </a:r>
            <a:r>
              <a:rPr lang="pl-PL" altLang="cs-CZ" sz="1900" dirty="0"/>
              <a:t>część ogólna. Wydawnictwo ABC. Warszawa 2003</a:t>
            </a:r>
            <a:endParaRPr lang="cs-CZ" altLang="cs-CZ" sz="1900" dirty="0"/>
          </a:p>
        </p:txBody>
      </p:sp>
    </p:spTree>
    <p:extLst>
      <p:ext uri="{BB962C8B-B14F-4D97-AF65-F5344CB8AC3E}">
        <p14:creationId xmlns:p14="http://schemas.microsoft.com/office/powerpoint/2010/main" val="1176145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Obecné zásady tvorby finančního práva</a:t>
            </a:r>
          </a:p>
        </p:txBody>
      </p:sp>
      <p:sp>
        <p:nvSpPr>
          <p:cNvPr id="3" name="Zástupný symbol pro obsah 2"/>
          <p:cNvSpPr>
            <a:spLocks noGrp="1"/>
          </p:cNvSpPr>
          <p:nvPr>
            <p:ph idx="1"/>
          </p:nvPr>
        </p:nvSpPr>
        <p:spPr/>
        <p:txBody>
          <a:bodyPr/>
          <a:lstStyle/>
          <a:p>
            <a:r>
              <a:rPr lang="cs-CZ" dirty="0"/>
              <a:t>Obecná legislativní pravidla</a:t>
            </a:r>
          </a:p>
          <a:p>
            <a:r>
              <a:rPr lang="cs-CZ" dirty="0"/>
              <a:t>Pravidla legislativní techniky</a:t>
            </a:r>
          </a:p>
          <a:p>
            <a:r>
              <a:rPr lang="cs-CZ" dirty="0"/>
              <a:t>Mantinely katalogu základních principů právního řádu </a:t>
            </a:r>
          </a:p>
          <a:p>
            <a:r>
              <a:rPr lang="cs-CZ" dirty="0"/>
              <a:t>Principy kontinentální právní kultury</a:t>
            </a:r>
          </a:p>
          <a:p>
            <a:r>
              <a:rPr lang="cs-CZ" dirty="0"/>
              <a:t>….</a:t>
            </a:r>
          </a:p>
          <a:p>
            <a:endParaRPr lang="cs-CZ" dirty="0"/>
          </a:p>
        </p:txBody>
      </p:sp>
    </p:spTree>
    <p:extLst>
      <p:ext uri="{BB962C8B-B14F-4D97-AF65-F5344CB8AC3E}">
        <p14:creationId xmlns:p14="http://schemas.microsoft.com/office/powerpoint/2010/main" val="20304593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cs-CZ" altLang="cs-CZ" b="1" dirty="0"/>
              <a:t>Speciální zásady tvorby finančního práva </a:t>
            </a:r>
          </a:p>
        </p:txBody>
      </p:sp>
      <p:sp>
        <p:nvSpPr>
          <p:cNvPr id="7171" name="Rectangle 3"/>
          <p:cNvSpPr>
            <a:spLocks noGrp="1" noChangeArrowheads="1"/>
          </p:cNvSpPr>
          <p:nvPr>
            <p:ph type="body" idx="1"/>
          </p:nvPr>
        </p:nvSpPr>
        <p:spPr/>
        <p:txBody>
          <a:bodyPr/>
          <a:lstStyle/>
          <a:p>
            <a:pPr eaLnBrk="1" hangingPunct="1">
              <a:lnSpc>
                <a:spcPct val="90000"/>
              </a:lnSpc>
            </a:pPr>
            <a:r>
              <a:rPr lang="cs-CZ" altLang="cs-CZ" sz="2100" dirty="0"/>
              <a:t>(</a:t>
            </a:r>
            <a:r>
              <a:rPr lang="cs-CZ" altLang="cs-CZ" sz="2100" b="1" dirty="0" err="1"/>
              <a:t>Bogumil</a:t>
            </a:r>
            <a:r>
              <a:rPr lang="cs-CZ" altLang="cs-CZ" sz="2100" b="1" dirty="0"/>
              <a:t> </a:t>
            </a:r>
            <a:r>
              <a:rPr lang="cs-CZ" altLang="cs-CZ" sz="2100" b="1" dirty="0" err="1"/>
              <a:t>Brzeziński</a:t>
            </a:r>
            <a:r>
              <a:rPr lang="cs-CZ" altLang="cs-CZ" sz="2100" dirty="0"/>
              <a:t>)</a:t>
            </a:r>
          </a:p>
          <a:p>
            <a:pPr eaLnBrk="1" hangingPunct="1">
              <a:lnSpc>
                <a:spcPct val="90000"/>
              </a:lnSpc>
            </a:pPr>
            <a:r>
              <a:rPr lang="cs-CZ" altLang="cs-CZ" sz="2100" dirty="0"/>
              <a:t>Respektování ekonomických pravidel zvoleného modelu hospodářství (typu ekonomiky)</a:t>
            </a:r>
          </a:p>
          <a:p>
            <a:pPr eaLnBrk="1" hangingPunct="1">
              <a:lnSpc>
                <a:spcPct val="90000"/>
              </a:lnSpc>
            </a:pPr>
            <a:r>
              <a:rPr lang="cs-CZ" altLang="cs-CZ" sz="2100" dirty="0"/>
              <a:t>Předvídání krátkodobých a dlouhodobých následků FP regulace</a:t>
            </a:r>
          </a:p>
          <a:p>
            <a:pPr eaLnBrk="1" hangingPunct="1">
              <a:lnSpc>
                <a:spcPct val="90000"/>
              </a:lnSpc>
            </a:pPr>
            <a:r>
              <a:rPr lang="cs-CZ" altLang="cs-CZ" sz="2100" dirty="0"/>
              <a:t>Zohlednění vazeb norem v rámci systému FP</a:t>
            </a:r>
          </a:p>
          <a:p>
            <a:pPr eaLnBrk="1" hangingPunct="1">
              <a:lnSpc>
                <a:spcPct val="90000"/>
              </a:lnSpc>
            </a:pPr>
            <a:r>
              <a:rPr lang="cs-CZ" altLang="cs-CZ" sz="2100" dirty="0"/>
              <a:t>Omezení vlivů výkyvu v hodnotě peněz na stabilitu norem finančního práva</a:t>
            </a:r>
          </a:p>
          <a:p>
            <a:pPr eaLnBrk="1" hangingPunct="1">
              <a:lnSpc>
                <a:spcPct val="90000"/>
              </a:lnSpc>
            </a:pPr>
            <a:r>
              <a:rPr lang="cs-CZ" altLang="cs-CZ" sz="2100" dirty="0"/>
              <a:t>Plynulost změn ve výši finančních dávek</a:t>
            </a:r>
          </a:p>
          <a:p>
            <a:pPr eaLnBrk="1" hangingPunct="1">
              <a:lnSpc>
                <a:spcPct val="90000"/>
              </a:lnSpc>
            </a:pPr>
            <a:r>
              <a:rPr lang="cs-CZ" altLang="cs-CZ" sz="2100" dirty="0"/>
              <a:t>Ochrana zájmu většiny před lobby</a:t>
            </a:r>
          </a:p>
          <a:p>
            <a:pPr eaLnBrk="1" hangingPunct="1">
              <a:lnSpc>
                <a:spcPct val="90000"/>
              </a:lnSpc>
            </a:pPr>
            <a:r>
              <a:rPr lang="cs-CZ" altLang="cs-CZ" sz="2100" dirty="0"/>
              <a:t>Respektování terminologie</a:t>
            </a:r>
          </a:p>
          <a:p>
            <a:pPr eaLnBrk="1" hangingPunct="1">
              <a:lnSpc>
                <a:spcPct val="90000"/>
              </a:lnSpc>
            </a:pPr>
            <a:r>
              <a:rPr lang="cs-CZ" altLang="cs-CZ" sz="2100" dirty="0"/>
              <a:t>Úroveň právního a ekonomického vědomí adresátů FPN</a:t>
            </a:r>
          </a:p>
          <a:p>
            <a:pPr eaLnBrk="1" hangingPunct="1">
              <a:lnSpc>
                <a:spcPct val="90000"/>
              </a:lnSpc>
            </a:pPr>
            <a:r>
              <a:rPr lang="cs-CZ" altLang="cs-CZ" sz="2100" dirty="0"/>
              <a:t>Respektování závazků ČR a postavení práva EU</a:t>
            </a:r>
          </a:p>
        </p:txBody>
      </p:sp>
    </p:spTree>
    <p:extLst>
      <p:ext uri="{BB962C8B-B14F-4D97-AF65-F5344CB8AC3E}">
        <p14:creationId xmlns:p14="http://schemas.microsoft.com/office/powerpoint/2010/main" val="1804052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cs-CZ" altLang="cs-CZ" b="1" dirty="0">
                <a:solidFill>
                  <a:srgbClr val="FF0000"/>
                </a:solidFill>
              </a:rPr>
              <a:t>Obecné principy finančního práva</a:t>
            </a:r>
          </a:p>
        </p:txBody>
      </p:sp>
      <p:sp>
        <p:nvSpPr>
          <p:cNvPr id="8195" name="Rectangle 3"/>
          <p:cNvSpPr>
            <a:spLocks noGrp="1" noChangeArrowheads="1"/>
          </p:cNvSpPr>
          <p:nvPr>
            <p:ph type="body" idx="1"/>
          </p:nvPr>
        </p:nvSpPr>
        <p:spPr/>
        <p:txBody>
          <a:bodyPr/>
          <a:lstStyle/>
          <a:p>
            <a:pPr eaLnBrk="1" hangingPunct="1"/>
            <a:r>
              <a:rPr lang="cs-CZ" altLang="cs-CZ" dirty="0"/>
              <a:t>Zásada demokratismu </a:t>
            </a:r>
          </a:p>
          <a:p>
            <a:pPr eaLnBrk="1" hangingPunct="1"/>
            <a:r>
              <a:rPr lang="cs-CZ" altLang="cs-CZ" dirty="0"/>
              <a:t>Zásada legality</a:t>
            </a:r>
          </a:p>
          <a:p>
            <a:pPr eaLnBrk="1" hangingPunct="1"/>
            <a:r>
              <a:rPr lang="cs-CZ" altLang="cs-CZ" dirty="0"/>
              <a:t>Zásada legitimity</a:t>
            </a:r>
          </a:p>
          <a:p>
            <a:pPr eaLnBrk="1" hangingPunct="1"/>
            <a:r>
              <a:rPr lang="cs-CZ" altLang="cs-CZ" dirty="0"/>
              <a:t>Zásada priority unijního a mezinárodního práva</a:t>
            </a:r>
          </a:p>
        </p:txBody>
      </p:sp>
    </p:spTree>
    <p:extLst>
      <p:ext uri="{BB962C8B-B14F-4D97-AF65-F5344CB8AC3E}">
        <p14:creationId xmlns:p14="http://schemas.microsoft.com/office/powerpoint/2010/main" val="31102051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cs-CZ" altLang="cs-CZ"/>
              <a:t>Další zásady</a:t>
            </a:r>
          </a:p>
        </p:txBody>
      </p:sp>
      <p:sp>
        <p:nvSpPr>
          <p:cNvPr id="9219" name="Rectangle 3"/>
          <p:cNvSpPr>
            <a:spLocks noGrp="1" noChangeArrowheads="1"/>
          </p:cNvSpPr>
          <p:nvPr>
            <p:ph type="body" idx="1"/>
          </p:nvPr>
        </p:nvSpPr>
        <p:spPr/>
        <p:txBody>
          <a:bodyPr/>
          <a:lstStyle/>
          <a:p>
            <a:pPr eaLnBrk="1" hangingPunct="1">
              <a:lnSpc>
                <a:spcPct val="80000"/>
              </a:lnSpc>
            </a:pPr>
            <a:r>
              <a:rPr lang="cs-CZ" altLang="cs-CZ" sz="2100" dirty="0"/>
              <a:t>(</a:t>
            </a:r>
            <a:r>
              <a:rPr lang="cs-CZ" altLang="cs-CZ" sz="2100" dirty="0" err="1"/>
              <a:t>Cezary</a:t>
            </a:r>
            <a:r>
              <a:rPr lang="cs-CZ" altLang="cs-CZ" sz="2100" dirty="0"/>
              <a:t> </a:t>
            </a:r>
            <a:r>
              <a:rPr lang="cs-CZ" altLang="cs-CZ" sz="2100" dirty="0" err="1"/>
              <a:t>Kosikowski</a:t>
            </a:r>
            <a:r>
              <a:rPr lang="cs-CZ" altLang="cs-CZ" sz="2100" dirty="0"/>
              <a:t>)</a:t>
            </a:r>
          </a:p>
          <a:p>
            <a:pPr eaLnBrk="1" hangingPunct="1">
              <a:lnSpc>
                <a:spcPct val="80000"/>
              </a:lnSpc>
            </a:pPr>
            <a:r>
              <a:rPr lang="cs-CZ" altLang="cs-CZ" sz="2100" dirty="0"/>
              <a:t>Zásada účelovosti</a:t>
            </a:r>
          </a:p>
          <a:p>
            <a:pPr eaLnBrk="1" hangingPunct="1">
              <a:lnSpc>
                <a:spcPct val="80000"/>
              </a:lnSpc>
            </a:pPr>
            <a:r>
              <a:rPr lang="cs-CZ" altLang="cs-CZ" sz="2100" dirty="0"/>
              <a:t>Zásada plánovitosti</a:t>
            </a:r>
          </a:p>
          <a:p>
            <a:pPr eaLnBrk="1" hangingPunct="1">
              <a:lnSpc>
                <a:spcPct val="80000"/>
              </a:lnSpc>
            </a:pPr>
            <a:r>
              <a:rPr lang="cs-CZ" altLang="cs-CZ" sz="2100" dirty="0"/>
              <a:t>Zásada priority rovnováhy</a:t>
            </a:r>
          </a:p>
          <a:p>
            <a:pPr eaLnBrk="1" hangingPunct="1">
              <a:lnSpc>
                <a:spcPct val="80000"/>
              </a:lnSpc>
            </a:pPr>
            <a:r>
              <a:rPr lang="cs-CZ" altLang="cs-CZ" sz="2100" dirty="0"/>
              <a:t>Zásada provázanosti  nástrojů sektoru veřejných financí</a:t>
            </a:r>
          </a:p>
          <a:p>
            <a:pPr eaLnBrk="1" hangingPunct="1">
              <a:lnSpc>
                <a:spcPct val="80000"/>
              </a:lnSpc>
            </a:pPr>
            <a:r>
              <a:rPr lang="cs-CZ" altLang="cs-CZ" sz="2100" dirty="0"/>
              <a:t>Zásada efektivnosti a hospodárnosti</a:t>
            </a:r>
          </a:p>
          <a:p>
            <a:pPr eaLnBrk="1" hangingPunct="1">
              <a:lnSpc>
                <a:spcPct val="80000"/>
              </a:lnSpc>
            </a:pPr>
            <a:r>
              <a:rPr lang="cs-CZ" altLang="cs-CZ" sz="2100" dirty="0"/>
              <a:t>Zásada veřejnosti a přehlednosti veřejných peněžních fondů</a:t>
            </a:r>
          </a:p>
          <a:p>
            <a:pPr eaLnBrk="1" hangingPunct="1">
              <a:lnSpc>
                <a:spcPct val="80000"/>
              </a:lnSpc>
            </a:pPr>
            <a:r>
              <a:rPr lang="cs-CZ" altLang="cs-CZ" sz="2100" dirty="0"/>
              <a:t>Zásada účtování</a:t>
            </a:r>
          </a:p>
          <a:p>
            <a:pPr eaLnBrk="1" hangingPunct="1">
              <a:lnSpc>
                <a:spcPct val="80000"/>
              </a:lnSpc>
            </a:pPr>
            <a:r>
              <a:rPr lang="cs-CZ" altLang="cs-CZ" sz="2100" dirty="0"/>
              <a:t>Zásada kontroly</a:t>
            </a:r>
          </a:p>
          <a:p>
            <a:pPr eaLnBrk="1" hangingPunct="1">
              <a:lnSpc>
                <a:spcPct val="80000"/>
              </a:lnSpc>
            </a:pPr>
            <a:r>
              <a:rPr lang="cs-CZ" altLang="cs-CZ" sz="2100" dirty="0"/>
              <a:t>Zásada nadřazenosti finančních zájmů státu</a:t>
            </a:r>
          </a:p>
          <a:p>
            <a:pPr eaLnBrk="1" hangingPunct="1">
              <a:lnSpc>
                <a:spcPct val="80000"/>
              </a:lnSpc>
            </a:pPr>
            <a:r>
              <a:rPr lang="cs-CZ" altLang="cs-CZ" sz="2100" dirty="0"/>
              <a:t>Zásada finanční disciplíny</a:t>
            </a:r>
          </a:p>
          <a:p>
            <a:pPr eaLnBrk="1" hangingPunct="1">
              <a:lnSpc>
                <a:spcPct val="80000"/>
              </a:lnSpc>
            </a:pPr>
            <a:endParaRPr lang="cs-CZ" altLang="cs-CZ" sz="2100" dirty="0"/>
          </a:p>
        </p:txBody>
      </p:sp>
    </p:spTree>
    <p:extLst>
      <p:ext uri="{BB962C8B-B14F-4D97-AF65-F5344CB8AC3E}">
        <p14:creationId xmlns:p14="http://schemas.microsoft.com/office/powerpoint/2010/main" val="1900739069"/>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133</TotalTime>
  <Words>2586</Words>
  <Application>Microsoft Office PowerPoint</Application>
  <PresentationFormat>Širokoúhlá obrazovka</PresentationFormat>
  <Paragraphs>275</Paragraphs>
  <Slides>52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52</vt:i4>
      </vt:variant>
    </vt:vector>
  </HeadingPairs>
  <TitlesOfParts>
    <vt:vector size="57" baseType="lpstr">
      <vt:lpstr>Arial</vt:lpstr>
      <vt:lpstr>Calibri</vt:lpstr>
      <vt:lpstr>Calibri Light</vt:lpstr>
      <vt:lpstr>Wingdings</vt:lpstr>
      <vt:lpstr>Motiv Office</vt:lpstr>
      <vt:lpstr>Zásady ve finančním právu</vt:lpstr>
      <vt:lpstr>Prezentace aplikace PowerPoint</vt:lpstr>
      <vt:lpstr>Evoluce postulátů finančního práva</vt:lpstr>
      <vt:lpstr>Systém zásad finančního práva </vt:lpstr>
      <vt:lpstr>Zásady tvorby finančního práva</vt:lpstr>
      <vt:lpstr>Obecné zásady tvorby finančního práva</vt:lpstr>
      <vt:lpstr>Speciální zásady tvorby finančního práva </vt:lpstr>
      <vt:lpstr>Obecné principy finančního práva</vt:lpstr>
      <vt:lpstr>Další zásady</vt:lpstr>
      <vt:lpstr>Zásady činnosti finanční správy</vt:lpstr>
      <vt:lpstr>Potřeby finanční správy</vt:lpstr>
      <vt:lpstr>Katalogy zásad</vt:lpstr>
      <vt:lpstr>Dobrá veřejná správa  a dobrá finanční správa</vt:lpstr>
      <vt:lpstr>Východiska</vt:lpstr>
      <vt:lpstr>Dobrá správa</vt:lpstr>
      <vt:lpstr>Roy Perry</vt:lpstr>
      <vt:lpstr>Formování obsahu dobré správy</vt:lpstr>
      <vt:lpstr>Listina 2007</vt:lpstr>
      <vt:lpstr>Text Listiny</vt:lpstr>
      <vt:lpstr>Právo na dobrou správu</vt:lpstr>
      <vt:lpstr>Jacob Söderman</vt:lpstr>
      <vt:lpstr>Kodex dobré správy</vt:lpstr>
      <vt:lpstr>Principy dobré správy VOP</vt:lpstr>
      <vt:lpstr>Stránky VOP</vt:lpstr>
      <vt:lpstr>Princip „dobré správy“ ve SŘ</vt:lpstr>
      <vt:lpstr>Kolize</vt:lpstr>
      <vt:lpstr>Dobré vládnutí</vt:lpstr>
      <vt:lpstr>Dobrá finanční správa</vt:lpstr>
      <vt:lpstr>Komparace zásad SŘ a DŘ</vt:lpstr>
      <vt:lpstr>Vztah správního řádu a daňového řádu</vt:lpstr>
      <vt:lpstr>§ 177 odst. 1 správního řádu </vt:lpstr>
      <vt:lpstr>Zásada legality </vt:lpstr>
      <vt:lpstr>Zásada legitimity</vt:lpstr>
      <vt:lpstr>Zásada proporcionality (přiměřenosti) – zásada ochrany dobré víry a oprávněných zájmů</vt:lpstr>
      <vt:lpstr> Zásada legitimního očekávání</vt:lpstr>
      <vt:lpstr>Zásada materiální pravdy</vt:lpstr>
      <vt:lpstr>Zásada service publique</vt:lpstr>
      <vt:lpstr>Zásada edukační</vt:lpstr>
      <vt:lpstr>Zásada kvalifikované procesní informace</vt:lpstr>
      <vt:lpstr>Zásada vstřícnosti k právům a oprávněným zájmů dotčených osob</vt:lpstr>
      <vt:lpstr>Zásada subsidiarity </vt:lpstr>
      <vt:lpstr>Zásada včasnosti</vt:lpstr>
      <vt:lpstr>Zásada procesní hospodárnosti </vt:lpstr>
      <vt:lpstr>Zásada procesní rovnosti a nestrannosti postupu správních orgánů</vt:lpstr>
      <vt:lpstr>Zásada souladnosti postupů</vt:lpstr>
      <vt:lpstr>Zásada spolupráce správních orgánů</vt:lpstr>
      <vt:lpstr>Zásada spolupráce subjektů správy daní </vt:lpstr>
      <vt:lpstr>Zásada neveřejnosti  a mlčenlivosti</vt:lpstr>
      <vt:lpstr>Zásada správy daňových pohledávek</vt:lpstr>
      <vt:lpstr>Zásady finanční správy </vt:lpstr>
      <vt:lpstr>Zásady vyplývající z povahy veřejné finanční činnosti</vt:lpstr>
      <vt:lpstr>Prameny</vt:lpstr>
    </vt:vector>
  </TitlesOfParts>
  <Company>PrF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Zásady ve finančním právu</dc:title>
  <dc:creator>Hewlett-Packard Company</dc:creator>
  <cp:lastModifiedBy>Petr Mrkývka</cp:lastModifiedBy>
  <cp:revision>8</cp:revision>
  <dcterms:created xsi:type="dcterms:W3CDTF">2019-11-10T19:33:53Z</dcterms:created>
  <dcterms:modified xsi:type="dcterms:W3CDTF">2021-10-31T21:14:06Z</dcterms:modified>
</cp:coreProperties>
</file>