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56" r:id="rId2"/>
    <p:sldId id="260" r:id="rId3"/>
    <p:sldId id="258" r:id="rId4"/>
    <p:sldId id="274" r:id="rId5"/>
    <p:sldId id="326" r:id="rId6"/>
    <p:sldId id="275" r:id="rId7"/>
    <p:sldId id="277" r:id="rId8"/>
    <p:sldId id="325" r:id="rId9"/>
    <p:sldId id="279" r:id="rId10"/>
    <p:sldId id="305" r:id="rId11"/>
    <p:sldId id="324" r:id="rId1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60" d="100"/>
          <a:sy n="160" d="100"/>
        </p:scale>
        <p:origin x="100" y="10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LLM - obchodní právo, 11. 11. 2018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LLM - obchodní právo, 11. 11.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LLM - obchodní právo, 11. 11.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LLM - obchodní právo, 11. 11. 2018  </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LLM - obchodní právo, 11. 11. 2018  </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LLM - obchodní právo, 11. 11. 2018  </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LLM - obchodní právo, 11. 11. 2018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LLM - obchodní právo, 11. 11. 2018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LLM - obchodní právo, 11. 11. 2018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LLM - obchodní právo, 11. 11.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LLM - obchodní právo, 11. 11.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LLM - obchodní právo, 11. 11.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LLM - obchodní právo, 11. 11.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LLM - obchodní právo, 11. 11.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LLM - obchodní právo, 11. 11. 2018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sz="3600" dirty="0"/>
              <a:t>Recidiva a její trestání  </a:t>
            </a:r>
          </a:p>
        </p:txBody>
      </p:sp>
      <p:sp>
        <p:nvSpPr>
          <p:cNvPr id="5" name="Podnadpis 4"/>
          <p:cNvSpPr>
            <a:spLocks noGrp="1"/>
          </p:cNvSpPr>
          <p:nvPr>
            <p:ph type="subTitle" idx="1"/>
          </p:nvPr>
        </p:nvSpPr>
        <p:spPr/>
        <p:txBody>
          <a:bodyPr/>
          <a:lstStyle/>
          <a:p>
            <a:pPr algn="ctr"/>
            <a:endParaRPr lang="cs-CZ" b="1" dirty="0">
              <a:solidFill>
                <a:schemeClr val="tx2"/>
              </a:solidFill>
            </a:endParaRPr>
          </a:p>
          <a:p>
            <a:pPr algn="ctr"/>
            <a:r>
              <a:rPr lang="cs-CZ" b="1" dirty="0">
                <a:solidFill>
                  <a:schemeClr val="tx2"/>
                </a:solidFill>
              </a:rPr>
              <a:t>Marek Fryšták</a:t>
            </a:r>
          </a:p>
          <a:p>
            <a:pPr algn="ctr"/>
            <a:endParaRPr lang="cs-CZ" b="1" dirty="0">
              <a:solidFill>
                <a:schemeClr val="tx2"/>
              </a:solidFill>
            </a:endParaRPr>
          </a:p>
          <a:p>
            <a:pPr algn="ctr"/>
            <a:r>
              <a:rPr lang="cs-CZ" b="1" dirty="0">
                <a:solidFill>
                  <a:schemeClr val="tx2"/>
                </a:solidFill>
              </a:rPr>
              <a:t>katedra 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EF32A91-C7B1-4CD1-A3C3-17BBD4AD94E8}"/>
              </a:ext>
            </a:extLst>
          </p:cNvPr>
          <p:cNvSpPr>
            <a:spLocks noGrp="1" noChangeArrowheads="1"/>
          </p:cNvSpPr>
          <p:nvPr>
            <p:ph type="title"/>
          </p:nvPr>
        </p:nvSpPr>
        <p:spPr/>
        <p:txBody>
          <a:bodyPr/>
          <a:lstStyle/>
          <a:p>
            <a:pPr eaLnBrk="1" hangingPunct="1"/>
            <a:endParaRPr lang="cs-CZ" altLang="cs-CZ"/>
          </a:p>
        </p:txBody>
      </p:sp>
      <p:sp>
        <p:nvSpPr>
          <p:cNvPr id="81923" name="Rectangle 3">
            <a:extLst>
              <a:ext uri="{FF2B5EF4-FFF2-40B4-BE49-F238E27FC236}">
                <a16:creationId xmlns:a16="http://schemas.microsoft.com/office/drawing/2014/main" id="{64B4977F-5D99-421A-9EFE-B3595CEFDAAB}"/>
              </a:ext>
            </a:extLst>
          </p:cNvPr>
          <p:cNvSpPr>
            <a:spLocks noGrp="1" noChangeArrowheads="1"/>
          </p:cNvSpPr>
          <p:nvPr>
            <p:ph type="body" idx="1"/>
          </p:nvPr>
        </p:nvSpPr>
        <p:spPr/>
        <p:txBody>
          <a:bodyPr/>
          <a:lstStyle/>
          <a:p>
            <a:pPr algn="ctr" eaLnBrk="1" hangingPunct="1">
              <a:buFont typeface="Wingdings" panose="05000000000000000000" pitchFamily="2" charset="2"/>
              <a:buNone/>
            </a:pPr>
            <a:endParaRPr lang="cs-CZ" altLang="cs-CZ" b="1"/>
          </a:p>
          <a:p>
            <a:pPr algn="ctr" eaLnBrk="1" hangingPunct="1">
              <a:buFont typeface="Wingdings" panose="05000000000000000000" pitchFamily="2" charset="2"/>
              <a:buNone/>
            </a:pPr>
            <a:r>
              <a:rPr lang="cs-CZ" altLang="cs-CZ" sz="4000" b="1" dirty="0"/>
              <a:t>Děkuji za pozornost</a:t>
            </a:r>
          </a:p>
          <a:p>
            <a:pPr algn="ctr" eaLnBrk="1" hangingPunct="1">
              <a:buFont typeface="Wingdings" panose="05000000000000000000" pitchFamily="2" charset="2"/>
              <a:buNone/>
            </a:pPr>
            <a:endParaRPr lang="cs-CZ" altLang="cs-CZ" sz="4000" b="1" dirty="0"/>
          </a:p>
          <a:p>
            <a:pPr algn="ctr" eaLnBrk="1" hangingPunct="1">
              <a:buFont typeface="Wingdings" panose="05000000000000000000" pitchFamily="2" charset="2"/>
              <a:buNone/>
            </a:pPr>
            <a:r>
              <a:rPr lang="cs-CZ" altLang="cs-CZ" sz="4000" b="1" dirty="0"/>
              <a:t>Otázky…???</a:t>
            </a:r>
          </a:p>
          <a:p>
            <a:pPr algn="ctr" eaLnBrk="1" hangingPunct="1">
              <a:buFont typeface="Wingdings" panose="05000000000000000000" pitchFamily="2" charset="2"/>
              <a:buNone/>
            </a:pPr>
            <a:r>
              <a:rPr lang="cs-CZ" altLang="cs-CZ" sz="4000" b="1" dirty="0"/>
              <a:t> </a:t>
            </a:r>
          </a:p>
          <a:p>
            <a:pPr eaLnBrk="1" hangingPunct="1"/>
            <a:endParaRPr lang="cs-CZ" altLang="cs-CZ" dirty="0"/>
          </a:p>
          <a:p>
            <a:pPr eaLnBrk="1" hangingPunct="1"/>
            <a:endParaRPr lang="cs-CZ" altLang="cs-CZ" dirty="0"/>
          </a:p>
        </p:txBody>
      </p:sp>
      <p:sp>
        <p:nvSpPr>
          <p:cNvPr id="81924" name="Zástupný symbol pro číslo snímku 4">
            <a:extLst>
              <a:ext uri="{FF2B5EF4-FFF2-40B4-BE49-F238E27FC236}">
                <a16:creationId xmlns:a16="http://schemas.microsoft.com/office/drawing/2014/main" id="{AA8E9AB1-5699-44C1-B83E-F1893FBEF749}"/>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9C1AAF-D6B5-4F12-9286-2F87B63DDDCC}" type="slidenum">
              <a:rPr lang="cs-CZ" altLang="cs-CZ" sz="1200"/>
              <a:pPr>
                <a:spcBef>
                  <a:spcPct val="0"/>
                </a:spcBef>
                <a:buClrTx/>
                <a:buFontTx/>
                <a:buNone/>
              </a:pPr>
              <a:t>10</a:t>
            </a:fld>
            <a:endParaRPr lang="cs-CZ" altLang="cs-CZ" sz="1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adpis 1">
            <a:extLst>
              <a:ext uri="{FF2B5EF4-FFF2-40B4-BE49-F238E27FC236}">
                <a16:creationId xmlns:a16="http://schemas.microsoft.com/office/drawing/2014/main" id="{FD4D831B-3778-4661-96FD-FCBFB1FF317F}"/>
              </a:ext>
            </a:extLst>
          </p:cNvPr>
          <p:cNvSpPr>
            <a:spLocks noGrp="1" noChangeArrowheads="1"/>
          </p:cNvSpPr>
          <p:nvPr>
            <p:ph type="title"/>
          </p:nvPr>
        </p:nvSpPr>
        <p:spPr/>
        <p:txBody>
          <a:bodyPr/>
          <a:lstStyle/>
          <a:p>
            <a:pPr eaLnBrk="1" hangingPunct="1"/>
            <a:endParaRPr lang="cs-CZ" altLang="cs-CZ"/>
          </a:p>
        </p:txBody>
      </p:sp>
      <p:sp>
        <p:nvSpPr>
          <p:cNvPr id="82947" name="Zástupný symbol pro obsah 2">
            <a:extLst>
              <a:ext uri="{FF2B5EF4-FFF2-40B4-BE49-F238E27FC236}">
                <a16:creationId xmlns:a16="http://schemas.microsoft.com/office/drawing/2014/main" id="{48084C51-C045-4E5D-B0E6-8CD31C8EA53B}"/>
              </a:ext>
            </a:extLst>
          </p:cNvPr>
          <p:cNvSpPr>
            <a:spLocks noGrp="1" noChangeArrowheads="1"/>
          </p:cNvSpPr>
          <p:nvPr>
            <p:ph idx="1"/>
          </p:nvPr>
        </p:nvSpPr>
        <p:spPr/>
        <p:txBody>
          <a:bodyPr/>
          <a:lstStyle/>
          <a:p>
            <a:pPr algn="ctr" eaLnBrk="1" hangingPunct="1">
              <a:buFont typeface="Wingdings" panose="05000000000000000000" pitchFamily="2" charset="2"/>
              <a:buNone/>
            </a:pPr>
            <a:r>
              <a:rPr lang="cs-CZ" altLang="cs-CZ" b="1"/>
              <a:t>prof. </a:t>
            </a:r>
            <a:r>
              <a:rPr lang="cs-CZ" altLang="cs-CZ" b="1" dirty="0"/>
              <a:t>JUDr. Marek Fryšták, Ph.D.</a:t>
            </a:r>
          </a:p>
          <a:p>
            <a:pPr algn="ctr" eaLnBrk="1" hangingPunct="1">
              <a:buFont typeface="Wingdings" panose="05000000000000000000" pitchFamily="2" charset="2"/>
              <a:buNone/>
            </a:pPr>
            <a:r>
              <a:rPr lang="cs-CZ" altLang="cs-CZ" b="1" dirty="0"/>
              <a:t>Katedra trestního práva </a:t>
            </a:r>
          </a:p>
          <a:p>
            <a:pPr algn="ctr" eaLnBrk="1" hangingPunct="1">
              <a:buFont typeface="Wingdings" panose="05000000000000000000" pitchFamily="2" charset="2"/>
              <a:buNone/>
            </a:pPr>
            <a:r>
              <a:rPr lang="cs-CZ" altLang="cs-CZ" b="1" dirty="0"/>
              <a:t>Právnická fakulta Masarykovy univerzity  </a:t>
            </a:r>
          </a:p>
          <a:p>
            <a:pPr algn="ctr" eaLnBrk="1" hangingPunct="1">
              <a:buFont typeface="Wingdings" panose="05000000000000000000" pitchFamily="2" charset="2"/>
              <a:buNone/>
            </a:pPr>
            <a:r>
              <a:rPr lang="cs-CZ" altLang="cs-CZ" b="1" dirty="0"/>
              <a:t>Veveří 70, 611 80 Brno</a:t>
            </a:r>
          </a:p>
          <a:p>
            <a:pPr algn="ctr" eaLnBrk="1" hangingPunct="1">
              <a:buFont typeface="Wingdings" panose="05000000000000000000" pitchFamily="2" charset="2"/>
              <a:buNone/>
            </a:pPr>
            <a:r>
              <a:rPr lang="cs-CZ" altLang="cs-CZ" b="1" dirty="0"/>
              <a:t>Tel. + 420 549 493 870, Fax. + 420 541 213 162</a:t>
            </a:r>
          </a:p>
          <a:p>
            <a:pPr algn="ctr" eaLnBrk="1" hangingPunct="1">
              <a:buFont typeface="Wingdings" panose="05000000000000000000" pitchFamily="2" charset="2"/>
              <a:buNone/>
            </a:pPr>
            <a:r>
              <a:rPr lang="cs-CZ" altLang="cs-CZ" b="1" dirty="0"/>
              <a:t>E-mail: </a:t>
            </a:r>
            <a:r>
              <a:rPr lang="cs-CZ" altLang="cs-CZ" b="1" dirty="0">
                <a:hlinkClick r:id="rId2"/>
              </a:rPr>
              <a:t>Marek.Frystak@law.muni.cz</a:t>
            </a:r>
            <a:r>
              <a:rPr lang="cs-CZ" altLang="cs-CZ" b="1" dirty="0"/>
              <a:t> </a:t>
            </a:r>
          </a:p>
          <a:p>
            <a:pPr eaLnBrk="1" hangingPunct="1"/>
            <a:endParaRPr lang="cs-CZ" altLang="cs-CZ" dirty="0"/>
          </a:p>
        </p:txBody>
      </p:sp>
      <p:sp>
        <p:nvSpPr>
          <p:cNvPr id="82948" name="Zástupný symbol pro číslo snímku 4">
            <a:extLst>
              <a:ext uri="{FF2B5EF4-FFF2-40B4-BE49-F238E27FC236}">
                <a16:creationId xmlns:a16="http://schemas.microsoft.com/office/drawing/2014/main" id="{AEEAF108-0BE0-4AE6-B50B-0C117EA509E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43CFEDC-F60B-4EDA-9984-070A7F6A4D0C}" type="slidenum">
              <a:rPr lang="cs-CZ" altLang="cs-CZ" sz="1200"/>
              <a:pPr>
                <a:spcBef>
                  <a:spcPct val="0"/>
                </a:spcBef>
                <a:buClrTx/>
                <a:buFontTx/>
                <a:buNone/>
              </a:pPr>
              <a:t>11</a:t>
            </a:fld>
            <a:endParaRPr lang="cs-CZ" altLang="cs-CZ"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DDA75AF-CD2E-4801-B64A-50A56226BAAE}"/>
              </a:ext>
            </a:extLst>
          </p:cNvPr>
          <p:cNvSpPr>
            <a:spLocks noGrp="1" noChangeArrowheads="1"/>
          </p:cNvSpPr>
          <p:nvPr>
            <p:ph type="title"/>
          </p:nvPr>
        </p:nvSpPr>
        <p:spPr/>
        <p:txBody>
          <a:bodyPr/>
          <a:lstStyle/>
          <a:p>
            <a:pPr algn="ctr" eaLnBrk="1" hangingPunct="1"/>
            <a:r>
              <a:rPr lang="cs-CZ" altLang="cs-CZ" dirty="0"/>
              <a:t>Pojem recidivy</a:t>
            </a:r>
          </a:p>
        </p:txBody>
      </p:sp>
      <p:sp>
        <p:nvSpPr>
          <p:cNvPr id="8195" name="Rectangle 3">
            <a:extLst>
              <a:ext uri="{FF2B5EF4-FFF2-40B4-BE49-F238E27FC236}">
                <a16:creationId xmlns:a16="http://schemas.microsoft.com/office/drawing/2014/main" id="{F4E18B5E-0B27-4FD4-8492-0833F1023B98}"/>
              </a:ext>
            </a:extLst>
          </p:cNvPr>
          <p:cNvSpPr>
            <a:spLocks noGrp="1" noChangeArrowheads="1"/>
          </p:cNvSpPr>
          <p:nvPr>
            <p:ph type="body" idx="1"/>
          </p:nvPr>
        </p:nvSpPr>
        <p:spPr/>
        <p:txBody>
          <a:bodyPr/>
          <a:lstStyle/>
          <a:p>
            <a:pPr algn="just" eaLnBrk="1" hangingPunct="1">
              <a:lnSpc>
                <a:spcPct val="100000"/>
              </a:lnSpc>
              <a:defRPr/>
            </a:pPr>
            <a:r>
              <a:rPr lang="cs-CZ" altLang="cs-CZ" sz="1800" dirty="0"/>
              <a:t>forma pluralitní trestné činnosti téhož pachatele</a:t>
            </a:r>
          </a:p>
          <a:p>
            <a:pPr algn="just" eaLnBrk="1" hangingPunct="1">
              <a:lnSpc>
                <a:spcPct val="100000"/>
              </a:lnSpc>
              <a:defRPr/>
            </a:pPr>
            <a:endParaRPr lang="cs-CZ" altLang="cs-CZ" sz="1800" dirty="0"/>
          </a:p>
          <a:p>
            <a:pPr algn="just" eaLnBrk="1" hangingPunct="1">
              <a:lnSpc>
                <a:spcPct val="100000"/>
              </a:lnSpc>
              <a:defRPr/>
            </a:pPr>
            <a:r>
              <a:rPr lang="cs-CZ" altLang="cs-CZ" sz="1800" dirty="0"/>
              <a:t>pojetí recidivy právní, kriminologické a penologické </a:t>
            </a:r>
          </a:p>
          <a:p>
            <a:pPr algn="just" eaLnBrk="1" hangingPunct="1">
              <a:lnSpc>
                <a:spcPct val="100000"/>
              </a:lnSpc>
              <a:defRPr/>
            </a:pPr>
            <a:endParaRPr lang="cs-CZ" altLang="cs-CZ" sz="1800" dirty="0"/>
          </a:p>
          <a:p>
            <a:pPr algn="just" eaLnBrk="1" hangingPunct="1">
              <a:lnSpc>
                <a:spcPct val="100000"/>
              </a:lnSpc>
              <a:defRPr/>
            </a:pPr>
            <a:r>
              <a:rPr lang="cs-CZ" altLang="cs-CZ" sz="1800" dirty="0"/>
              <a:t>kriminologické = nejširší, opakované spáchání trestného činu (bez ohledu na stíhání, odsouzení, zahlazení …)</a:t>
            </a:r>
          </a:p>
          <a:p>
            <a:pPr algn="just" eaLnBrk="1" hangingPunct="1">
              <a:lnSpc>
                <a:spcPct val="100000"/>
              </a:lnSpc>
              <a:defRPr/>
            </a:pPr>
            <a:endParaRPr lang="cs-CZ" altLang="cs-CZ" sz="1800" dirty="0"/>
          </a:p>
          <a:p>
            <a:pPr algn="just" eaLnBrk="1" hangingPunct="1">
              <a:lnSpc>
                <a:spcPct val="100000"/>
              </a:lnSpc>
              <a:defRPr/>
            </a:pPr>
            <a:r>
              <a:rPr lang="cs-CZ" altLang="cs-CZ" sz="1800" dirty="0"/>
              <a:t>penologické = opětovný výkon trestu odnětí svobody</a:t>
            </a:r>
          </a:p>
          <a:p>
            <a:pPr marL="0" indent="0" algn="just">
              <a:lnSpc>
                <a:spcPct val="100000"/>
              </a:lnSpc>
              <a:buNone/>
              <a:defRPr/>
            </a:pPr>
            <a:endParaRPr lang="cs-CZ" altLang="cs-CZ" sz="1800" dirty="0"/>
          </a:p>
          <a:p>
            <a:pPr algn="just" eaLnBrk="1" hangingPunct="1">
              <a:lnSpc>
                <a:spcPct val="100000"/>
              </a:lnSpc>
              <a:defRPr/>
            </a:pPr>
            <a:r>
              <a:rPr lang="cs-CZ" altLang="cs-CZ" sz="1800" dirty="0"/>
              <a:t>právní = opětovné spáchání trestného činu poté, co byl pravomocně odsouzen za předchozí trestný čin</a:t>
            </a:r>
          </a:p>
          <a:p>
            <a:pPr marL="0" indent="0" algn="just">
              <a:lnSpc>
                <a:spcPct val="100000"/>
              </a:lnSpc>
              <a:buNone/>
              <a:defRPr/>
            </a:pPr>
            <a:endParaRPr lang="cs-CZ" altLang="cs-CZ" sz="1800" dirty="0"/>
          </a:p>
          <a:p>
            <a:pPr algn="just" eaLnBrk="1" hangingPunct="1">
              <a:lnSpc>
                <a:spcPct val="100000"/>
              </a:lnSpc>
              <a:defRPr/>
            </a:pPr>
            <a:r>
              <a:rPr lang="cs-CZ" altLang="cs-CZ" sz="1800" dirty="0"/>
              <a:t>recidiva stejnorodá a nestejnorodá</a:t>
            </a:r>
          </a:p>
          <a:p>
            <a:pPr algn="just" eaLnBrk="1" hangingPunct="1">
              <a:lnSpc>
                <a:spcPct val="100000"/>
              </a:lnSpc>
              <a:defRPr/>
            </a:pPr>
            <a:endParaRPr lang="cs-CZ" altLang="cs-CZ" sz="1800" dirty="0"/>
          </a:p>
          <a:p>
            <a:pPr algn="just" eaLnBrk="1" hangingPunct="1">
              <a:lnSpc>
                <a:spcPct val="100000"/>
              </a:lnSpc>
              <a:defRPr/>
            </a:pPr>
            <a:r>
              <a:rPr lang="cs-CZ" altLang="cs-CZ" sz="1800" dirty="0"/>
              <a:t>recidiva  časově omezená a neomezená</a:t>
            </a:r>
          </a:p>
          <a:p>
            <a:pPr algn="just" eaLnBrk="1" hangingPunct="1">
              <a:lnSpc>
                <a:spcPct val="100000"/>
              </a:lnSpc>
              <a:buFont typeface="Wingdings" panose="05000000000000000000" pitchFamily="2" charset="2"/>
              <a:buNone/>
              <a:defRPr/>
            </a:pPr>
            <a:endParaRPr lang="cs-CZ" altLang="cs-CZ" sz="1800" dirty="0"/>
          </a:p>
          <a:p>
            <a:pPr algn="just" eaLnBrk="1" hangingPunct="1">
              <a:lnSpc>
                <a:spcPct val="100000"/>
              </a:lnSpc>
              <a:buFont typeface="Wingdings" panose="05000000000000000000" pitchFamily="2" charset="2"/>
              <a:buNone/>
              <a:defRPr/>
            </a:pPr>
            <a:endParaRPr lang="cs-CZ" altLang="cs-CZ" sz="1800" dirty="0"/>
          </a:p>
          <a:p>
            <a:pPr eaLnBrk="1" hangingPunct="1">
              <a:lnSpc>
                <a:spcPct val="80000"/>
              </a:lnSpc>
              <a:buFont typeface="Wingdings" panose="05000000000000000000" pitchFamily="2" charset="2"/>
              <a:buNone/>
              <a:defRPr/>
            </a:pPr>
            <a:endParaRPr lang="cs-CZ" altLang="cs-CZ" sz="2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20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4" end="4"/>
                                            </p:txEl>
                                          </p:spTgt>
                                        </p:tgtEl>
                                        <p:attrNameLst>
                                          <p:attrName>style.visibility</p:attrName>
                                        </p:attrNameLst>
                                      </p:cBhvr>
                                      <p:to>
                                        <p:strVal val="visible"/>
                                      </p:to>
                                    </p:set>
                                    <p:animEffect transition="in" filter="fade">
                                      <p:cBhvr>
                                        <p:cTn id="22" dur="2000"/>
                                        <p:tgtEl>
                                          <p:spTgt spid="819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6" end="6"/>
                                            </p:txEl>
                                          </p:spTgt>
                                        </p:tgtEl>
                                        <p:attrNameLst>
                                          <p:attrName>style.visibility</p:attrName>
                                        </p:attrNameLst>
                                      </p:cBhvr>
                                      <p:to>
                                        <p:strVal val="visible"/>
                                      </p:to>
                                    </p:set>
                                    <p:animEffect transition="in" filter="fade">
                                      <p:cBhvr>
                                        <p:cTn id="27" dur="2000"/>
                                        <p:tgtEl>
                                          <p:spTgt spid="8195">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195">
                                            <p:txEl>
                                              <p:pRg st="8" end="8"/>
                                            </p:txEl>
                                          </p:spTgt>
                                        </p:tgtEl>
                                        <p:attrNameLst>
                                          <p:attrName>style.visibility</p:attrName>
                                        </p:attrNameLst>
                                      </p:cBhvr>
                                      <p:to>
                                        <p:strVal val="visible"/>
                                      </p:to>
                                    </p:set>
                                    <p:animEffect transition="in" filter="fade">
                                      <p:cBhvr>
                                        <p:cTn id="32" dur="2000"/>
                                        <p:tgtEl>
                                          <p:spTgt spid="8195">
                                            <p:txEl>
                                              <p:pRg st="8" end="8"/>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5">
                                            <p:txEl>
                                              <p:pRg st="10" end="10"/>
                                            </p:txEl>
                                          </p:spTgt>
                                        </p:tgtEl>
                                        <p:attrNameLst>
                                          <p:attrName>style.visibility</p:attrName>
                                        </p:attrNameLst>
                                      </p:cBhvr>
                                      <p:to>
                                        <p:strVal val="visible"/>
                                      </p:to>
                                    </p:set>
                                    <p:animEffect transition="in" filter="fade">
                                      <p:cBhvr>
                                        <p:cTn id="37" dur="2000"/>
                                        <p:tgtEl>
                                          <p:spTgt spid="8195">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195">
                                            <p:txEl>
                                              <p:pRg st="12" end="12"/>
                                            </p:txEl>
                                          </p:spTgt>
                                        </p:tgtEl>
                                        <p:attrNameLst>
                                          <p:attrName>style.visibility</p:attrName>
                                        </p:attrNameLst>
                                      </p:cBhvr>
                                      <p:to>
                                        <p:strVal val="visible"/>
                                      </p:to>
                                    </p:set>
                                    <p:animEffect transition="in" filter="fade">
                                      <p:cBhvr>
                                        <p:cTn id="42" dur="2000"/>
                                        <p:tgtEl>
                                          <p:spTgt spid="819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73078AF-34F8-4A98-B071-E1418444C4D2}"/>
              </a:ext>
            </a:extLst>
          </p:cNvPr>
          <p:cNvSpPr>
            <a:spLocks noGrp="1" noChangeArrowheads="1"/>
          </p:cNvSpPr>
          <p:nvPr>
            <p:ph type="title"/>
          </p:nvPr>
        </p:nvSpPr>
        <p:spPr/>
        <p:txBody>
          <a:bodyPr/>
          <a:lstStyle/>
          <a:p>
            <a:pPr algn="ctr"/>
            <a:r>
              <a:rPr lang="cs-CZ" altLang="cs-CZ" sz="3500" dirty="0"/>
              <a:t>Recidiva v trestním zákoníku</a:t>
            </a:r>
            <a:br>
              <a:rPr lang="cs-CZ" altLang="cs-CZ" sz="3500" dirty="0"/>
            </a:br>
            <a:endParaRPr lang="cs-CZ" altLang="cs-CZ" sz="3500" dirty="0"/>
          </a:p>
        </p:txBody>
      </p:sp>
      <p:sp>
        <p:nvSpPr>
          <p:cNvPr id="5123" name="Rectangle 3">
            <a:extLst>
              <a:ext uri="{FF2B5EF4-FFF2-40B4-BE49-F238E27FC236}">
                <a16:creationId xmlns:a16="http://schemas.microsoft.com/office/drawing/2014/main" id="{60821C0F-2C22-4D57-8EC4-9701C1E61F1C}"/>
              </a:ext>
            </a:extLst>
          </p:cNvPr>
          <p:cNvSpPr>
            <a:spLocks noGrp="1" noChangeArrowheads="1"/>
          </p:cNvSpPr>
          <p:nvPr>
            <p:ph type="body" idx="1"/>
          </p:nvPr>
        </p:nvSpPr>
        <p:spPr/>
        <p:txBody>
          <a:bodyPr/>
          <a:lstStyle/>
          <a:p>
            <a:pPr eaLnBrk="1" hangingPunct="1">
              <a:lnSpc>
                <a:spcPct val="90000"/>
              </a:lnSpc>
              <a:defRPr/>
            </a:pPr>
            <a:endParaRPr lang="cs-CZ" altLang="cs-CZ" sz="1800" dirty="0"/>
          </a:p>
          <a:p>
            <a:pPr eaLnBrk="1" hangingPunct="1">
              <a:lnSpc>
                <a:spcPct val="90000"/>
              </a:lnSpc>
              <a:defRPr/>
            </a:pPr>
            <a:r>
              <a:rPr lang="cs-CZ" altLang="cs-CZ" sz="1800" dirty="0"/>
              <a:t>obecná část TZ</a:t>
            </a:r>
          </a:p>
          <a:p>
            <a:pPr marL="0" indent="0">
              <a:lnSpc>
                <a:spcPct val="90000"/>
              </a:lnSpc>
              <a:buNone/>
              <a:defRPr/>
            </a:pPr>
            <a:endParaRPr lang="cs-CZ" altLang="cs-CZ" sz="1800" dirty="0"/>
          </a:p>
          <a:p>
            <a:pPr marL="0" indent="0">
              <a:lnSpc>
                <a:spcPct val="90000"/>
              </a:lnSpc>
              <a:buNone/>
              <a:defRPr/>
            </a:pPr>
            <a:r>
              <a:rPr lang="cs-CZ" altLang="cs-CZ" sz="1800" dirty="0"/>
              <a:t>-  recidiva jako obecná přitěžující okolnost </a:t>
            </a:r>
          </a:p>
          <a:p>
            <a:pPr eaLnBrk="1" hangingPunct="1">
              <a:lnSpc>
                <a:spcPct val="90000"/>
              </a:lnSpc>
              <a:defRPr/>
            </a:pPr>
            <a:endParaRPr lang="cs-CZ" altLang="cs-CZ" sz="1800" dirty="0"/>
          </a:p>
          <a:p>
            <a:pPr marL="0" indent="0">
              <a:lnSpc>
                <a:spcPct val="90000"/>
              </a:lnSpc>
              <a:buNone/>
              <a:defRPr/>
            </a:pPr>
            <a:r>
              <a:rPr lang="cs-CZ" altLang="cs-CZ" sz="1800" dirty="0"/>
              <a:t> - recidiva umožňující mimořádné zvýšení trestu odnětí svobody </a:t>
            </a:r>
          </a:p>
          <a:p>
            <a:pPr eaLnBrk="1" hangingPunct="1">
              <a:lnSpc>
                <a:spcPct val="90000"/>
              </a:lnSpc>
              <a:defRPr/>
            </a:pPr>
            <a:endParaRPr lang="cs-CZ" altLang="cs-CZ" sz="1800" dirty="0"/>
          </a:p>
          <a:p>
            <a:pPr eaLnBrk="1" hangingPunct="1">
              <a:lnSpc>
                <a:spcPct val="90000"/>
              </a:lnSpc>
              <a:defRPr/>
            </a:pPr>
            <a:endParaRPr lang="cs-CZ" altLang="cs-CZ" sz="1800" dirty="0"/>
          </a:p>
          <a:p>
            <a:pPr eaLnBrk="1" hangingPunct="1">
              <a:lnSpc>
                <a:spcPct val="90000"/>
              </a:lnSpc>
              <a:defRPr/>
            </a:pPr>
            <a:r>
              <a:rPr lang="cs-CZ" altLang="cs-CZ" sz="1800" dirty="0"/>
              <a:t>zvláštní část TZ</a:t>
            </a:r>
          </a:p>
          <a:p>
            <a:pPr eaLnBrk="1" hangingPunct="1">
              <a:lnSpc>
                <a:spcPct val="90000"/>
              </a:lnSpc>
              <a:defRPr/>
            </a:pPr>
            <a:endParaRPr lang="cs-CZ" altLang="cs-CZ" sz="1800" dirty="0"/>
          </a:p>
          <a:p>
            <a:pPr marL="0" indent="0">
              <a:lnSpc>
                <a:spcPct val="90000"/>
              </a:lnSpc>
              <a:buNone/>
              <a:defRPr/>
            </a:pPr>
            <a:r>
              <a:rPr lang="cs-CZ" altLang="cs-CZ" sz="1800" dirty="0"/>
              <a:t> - recidiva jako znak skutkové podstaty </a:t>
            </a:r>
          </a:p>
          <a:p>
            <a:pPr eaLnBrk="1" hangingPunct="1">
              <a:lnSpc>
                <a:spcPct val="90000"/>
              </a:lnSpc>
              <a:buFont typeface="Wingdings" panose="05000000000000000000" pitchFamily="2" charset="2"/>
              <a:buNone/>
              <a:defRPr/>
            </a:pPr>
            <a:endParaRPr lang="cs-CZ" altLang="cs-CZ" sz="2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A26B9AD-F9F9-43E1-8F8D-E348ADF30FC5}"/>
              </a:ext>
            </a:extLst>
          </p:cNvPr>
          <p:cNvSpPr>
            <a:spLocks noGrp="1" noChangeArrowheads="1"/>
          </p:cNvSpPr>
          <p:nvPr>
            <p:ph type="title"/>
          </p:nvPr>
        </p:nvSpPr>
        <p:spPr/>
        <p:txBody>
          <a:bodyPr/>
          <a:lstStyle/>
          <a:p>
            <a:pPr algn="ctr"/>
            <a:r>
              <a:rPr lang="cs-CZ" altLang="cs-CZ" sz="3500" dirty="0"/>
              <a:t>Recidiva jako obecná přitěžující okolnost</a:t>
            </a:r>
            <a:br>
              <a:rPr lang="cs-CZ" altLang="cs-CZ" sz="3500" dirty="0"/>
            </a:br>
            <a:endParaRPr lang="cs-CZ" altLang="cs-CZ" sz="3500" dirty="0"/>
          </a:p>
        </p:txBody>
      </p:sp>
      <p:sp>
        <p:nvSpPr>
          <p:cNvPr id="6147" name="Rectangle 3">
            <a:extLst>
              <a:ext uri="{FF2B5EF4-FFF2-40B4-BE49-F238E27FC236}">
                <a16:creationId xmlns:a16="http://schemas.microsoft.com/office/drawing/2014/main" id="{A8742CB9-FC28-451C-82B2-12A39C614B12}"/>
              </a:ext>
            </a:extLst>
          </p:cNvPr>
          <p:cNvSpPr>
            <a:spLocks noGrp="1" noChangeArrowheads="1"/>
          </p:cNvSpPr>
          <p:nvPr>
            <p:ph type="body" idx="1"/>
          </p:nvPr>
        </p:nvSpPr>
        <p:spPr/>
        <p:txBody>
          <a:bodyPr/>
          <a:lstStyle/>
          <a:p>
            <a:pPr eaLnBrk="1" hangingPunct="1">
              <a:lnSpc>
                <a:spcPct val="80000"/>
              </a:lnSpc>
            </a:pPr>
            <a:endParaRPr lang="cs-CZ" altLang="cs-CZ" sz="1900" dirty="0"/>
          </a:p>
          <a:p>
            <a:pPr eaLnBrk="1" hangingPunct="1">
              <a:lnSpc>
                <a:spcPct val="80000"/>
              </a:lnSpc>
            </a:pPr>
            <a:r>
              <a:rPr lang="cs-CZ" altLang="cs-CZ" sz="1700" dirty="0"/>
              <a:t>§ 42 písm. p) TZ</a:t>
            </a:r>
          </a:p>
          <a:p>
            <a:pPr eaLnBrk="1" hangingPunct="1">
              <a:lnSpc>
                <a:spcPct val="80000"/>
              </a:lnSpc>
            </a:pPr>
            <a:endParaRPr lang="cs-CZ" altLang="cs-CZ" sz="1700" dirty="0"/>
          </a:p>
          <a:p>
            <a:pPr eaLnBrk="1" hangingPunct="1">
              <a:lnSpc>
                <a:spcPct val="80000"/>
              </a:lnSpc>
            </a:pPr>
            <a:r>
              <a:rPr lang="cs-CZ" altLang="cs-CZ" sz="1700" dirty="0"/>
              <a:t>formální předpoklad -  předchozí pravomocné odsouzení</a:t>
            </a:r>
          </a:p>
          <a:p>
            <a:pPr eaLnBrk="1" hangingPunct="1">
              <a:lnSpc>
                <a:spcPct val="80000"/>
              </a:lnSpc>
            </a:pPr>
            <a:endParaRPr lang="cs-CZ" altLang="cs-CZ" sz="1700" dirty="0"/>
          </a:p>
          <a:p>
            <a:pPr algn="just" eaLnBrk="1" hangingPunct="1">
              <a:lnSpc>
                <a:spcPct val="80000"/>
              </a:lnSpc>
            </a:pPr>
            <a:r>
              <a:rPr lang="cs-CZ" altLang="cs-CZ" sz="1700" dirty="0"/>
              <a:t>fakultativní přičítání recidivy – soud je oprávněn podle povahy předchozího odsouzení  nepokládat  recidivu za přitěžující okolnost </a:t>
            </a:r>
          </a:p>
          <a:p>
            <a:pPr algn="just" eaLnBrk="1" hangingPunct="1">
              <a:lnSpc>
                <a:spcPct val="80000"/>
              </a:lnSpc>
            </a:pPr>
            <a:endParaRPr lang="cs-CZ" altLang="cs-CZ" sz="1900" dirty="0"/>
          </a:p>
          <a:p>
            <a:pPr lvl="1" algn="just"/>
            <a:r>
              <a:rPr lang="cs-CZ" altLang="cs-CZ" sz="1500" dirty="0"/>
              <a:t>druh, povaha a závažnost  předcházejícího a nového trestného činu</a:t>
            </a:r>
          </a:p>
          <a:p>
            <a:pPr marL="1200150" lvl="2" indent="-285750" algn="just">
              <a:buFont typeface="Arial" panose="020B0604020202020204" pitchFamily="34" charset="0"/>
              <a:buChar char="•"/>
            </a:pPr>
            <a:r>
              <a:rPr lang="cs-CZ" altLang="cs-CZ" sz="1400" dirty="0"/>
              <a:t>pohnutka, počet TČ, počet a frekvence odsouzení, druh a výměra odpykaných trestů, jejich vliv na pachatele, doba, která uplynula mezi odsouzeními,  způsob života atd. </a:t>
            </a:r>
          </a:p>
          <a:p>
            <a:pPr lvl="1" algn="just"/>
            <a:endParaRPr lang="cs-CZ" altLang="cs-CZ" sz="1500" dirty="0"/>
          </a:p>
          <a:p>
            <a:pPr lvl="1" algn="just"/>
            <a:r>
              <a:rPr lang="cs-CZ" altLang="cs-CZ" sz="1500" dirty="0"/>
              <a:t>vnitřní vztah mezi minulým a nynějším trestným činem </a:t>
            </a:r>
          </a:p>
          <a:p>
            <a:pPr marL="1200150" lvl="2" indent="-285750" algn="just">
              <a:buFont typeface="Arial" panose="020B0604020202020204" pitchFamily="34" charset="0"/>
              <a:buChar char="•"/>
            </a:pPr>
            <a:r>
              <a:rPr lang="cs-CZ" altLang="cs-CZ" dirty="0"/>
              <a:t>zda  TČ nevycházejí ze stejné pohnutky,  z týchž negativních sklonů a povahových rysů, z jeho záporného vztahu ke společnosti  </a:t>
            </a:r>
          </a:p>
          <a:p>
            <a:pPr lvl="1" algn="just"/>
            <a:endParaRPr lang="cs-CZ" altLang="cs-CZ" sz="1500" dirty="0"/>
          </a:p>
          <a:p>
            <a:pPr lvl="1" algn="just"/>
            <a:r>
              <a:rPr lang="cs-CZ" altLang="cs-CZ" sz="1500" dirty="0"/>
              <a:t>osobnostní profil pachatele a jeho způsob života </a:t>
            </a:r>
            <a:endParaRPr lang="cs-CZ" altLang="cs-CZ" dirty="0"/>
          </a:p>
          <a:p>
            <a:pPr marL="1200150" lvl="2" indent="-285750" algn="just">
              <a:buFont typeface="Arial" panose="020B0604020202020204" pitchFamily="34" charset="0"/>
              <a:buChar char="•"/>
            </a:pPr>
            <a:r>
              <a:rPr lang="cs-CZ" altLang="cs-CZ" dirty="0"/>
              <a:t>zda jsou předpoklady pro řádný život, nápravu</a:t>
            </a:r>
          </a:p>
          <a:p>
            <a:pPr algn="just" eaLnBrk="1" hangingPunct="1">
              <a:lnSpc>
                <a:spcPct val="80000"/>
              </a:lnSpc>
            </a:pPr>
            <a:endParaRPr lang="cs-CZ" altLang="cs-CZ" sz="1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B3A06AC-24D7-4F76-834C-7605C673847C}"/>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3" name="Nadpis 2">
            <a:extLst>
              <a:ext uri="{FF2B5EF4-FFF2-40B4-BE49-F238E27FC236}">
                <a16:creationId xmlns:a16="http://schemas.microsoft.com/office/drawing/2014/main" id="{7CD496FD-B7BD-41BD-B105-2D56AAB809B9}"/>
              </a:ext>
            </a:extLst>
          </p:cNvPr>
          <p:cNvSpPr>
            <a:spLocks noGrp="1"/>
          </p:cNvSpPr>
          <p:nvPr>
            <p:ph type="title"/>
          </p:nvPr>
        </p:nvSpPr>
        <p:spPr/>
        <p:txBody>
          <a:bodyPr/>
          <a:lstStyle/>
          <a:p>
            <a:pPr algn="ctr"/>
            <a:r>
              <a:rPr lang="cs-CZ" sz="3200" dirty="0"/>
              <a:t>Recidiva a zařazení do konkrétního typu věznice - § 56 TZ </a:t>
            </a:r>
          </a:p>
        </p:txBody>
      </p:sp>
      <p:sp>
        <p:nvSpPr>
          <p:cNvPr id="4" name="Zástupný obsah 3">
            <a:extLst>
              <a:ext uri="{FF2B5EF4-FFF2-40B4-BE49-F238E27FC236}">
                <a16:creationId xmlns:a16="http://schemas.microsoft.com/office/drawing/2014/main" id="{98172581-7A36-480E-BBDF-18B02CBD8CB1}"/>
              </a:ext>
            </a:extLst>
          </p:cNvPr>
          <p:cNvSpPr>
            <a:spLocks noGrp="1"/>
          </p:cNvSpPr>
          <p:nvPr>
            <p:ph idx="1"/>
          </p:nvPr>
        </p:nvSpPr>
        <p:spPr/>
        <p:txBody>
          <a:bodyPr/>
          <a:lstStyle/>
          <a:p>
            <a:pPr lvl="1" algn="just"/>
            <a:endParaRPr lang="cs-CZ" altLang="cs-CZ" sz="1600" dirty="0"/>
          </a:p>
          <a:p>
            <a:pPr lvl="1" algn="just"/>
            <a:r>
              <a:rPr lang="cs-CZ" altLang="cs-CZ" sz="1600" dirty="0"/>
              <a:t>tzv. penologická recidiva  - zda pachatel byl již v minulosti ve VTOS pro úmyslný trestný čin </a:t>
            </a:r>
          </a:p>
          <a:p>
            <a:pPr lvl="2" algn="just"/>
            <a:endParaRPr lang="cs-CZ" altLang="cs-CZ" sz="1600" dirty="0"/>
          </a:p>
          <a:p>
            <a:pPr lvl="1" algn="just"/>
            <a:r>
              <a:rPr lang="cs-CZ" altLang="cs-CZ" sz="1600" dirty="0"/>
              <a:t>s ostrahou pachatele, u kterého nejsou splněny podmínky pro zařazení do věznice se zvýšenou ostrahou</a:t>
            </a:r>
          </a:p>
          <a:p>
            <a:pPr lvl="1" algn="just">
              <a:buFont typeface="Wingdings" panose="05000000000000000000" pitchFamily="2" charset="2"/>
              <a:buNone/>
            </a:pPr>
            <a:endParaRPr lang="cs-CZ" altLang="cs-CZ" sz="1600" dirty="0"/>
          </a:p>
          <a:p>
            <a:pPr lvl="1" algn="just"/>
            <a:r>
              <a:rPr lang="cs-CZ" altLang="cs-CZ" sz="1600" dirty="0"/>
              <a:t>zvýšená ostraha – kterému byl uložen výjimečný trest (§ 54), kterému byl uložen trest odnětí svobody za trestný čin spáchaný ve prospěch organizované zločinecké skupiny (§ 108), kterému byl za zvlášť závažný zločin (§ 14 odst. 3) uložen trest odnětí svobody ve výměře nejméně osm let, nebo který byl odsouzen za úmyslný trestný čin a v posledních pěti letech uprchl nebo se pokusil uprchnout z vazby, z výkonu trestu nebo z výkonu zabezpečovací detence</a:t>
            </a:r>
          </a:p>
          <a:p>
            <a:endParaRPr lang="cs-CZ" altLang="cs-CZ" sz="1600" dirty="0"/>
          </a:p>
          <a:p>
            <a:r>
              <a:rPr lang="cs-CZ" altLang="cs-CZ" sz="1600" dirty="0"/>
              <a:t>zákon nestanoví, jak dlouho se k předchozímu odsouzení a výkonu přihlíží  - pokud není zahlazeno - § 105 TZ </a:t>
            </a:r>
          </a:p>
          <a:p>
            <a:endParaRPr lang="cs-CZ" dirty="0"/>
          </a:p>
        </p:txBody>
      </p:sp>
    </p:spTree>
    <p:extLst>
      <p:ext uri="{BB962C8B-B14F-4D97-AF65-F5344CB8AC3E}">
        <p14:creationId xmlns:p14="http://schemas.microsoft.com/office/powerpoint/2010/main" val="982301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D265A51-39FF-4ACD-A9A1-28404F5FFA59}"/>
              </a:ext>
            </a:extLst>
          </p:cNvPr>
          <p:cNvSpPr>
            <a:spLocks noGrp="1" noChangeArrowheads="1"/>
          </p:cNvSpPr>
          <p:nvPr>
            <p:ph type="title"/>
          </p:nvPr>
        </p:nvSpPr>
        <p:spPr/>
        <p:txBody>
          <a:bodyPr/>
          <a:lstStyle/>
          <a:p>
            <a:pPr algn="ctr" eaLnBrk="1" hangingPunct="1"/>
            <a:r>
              <a:rPr lang="cs-CZ" altLang="cs-CZ" dirty="0"/>
              <a:t>Recidiva a mimořádné zvýšení TOS </a:t>
            </a:r>
          </a:p>
        </p:txBody>
      </p:sp>
      <p:sp>
        <p:nvSpPr>
          <p:cNvPr id="7171" name="Rectangle 3">
            <a:extLst>
              <a:ext uri="{FF2B5EF4-FFF2-40B4-BE49-F238E27FC236}">
                <a16:creationId xmlns:a16="http://schemas.microsoft.com/office/drawing/2014/main" id="{83E4BB9E-8DC0-463C-A58D-4EABBD43B837}"/>
              </a:ext>
            </a:extLst>
          </p:cNvPr>
          <p:cNvSpPr>
            <a:spLocks noGrp="1" noChangeArrowheads="1"/>
          </p:cNvSpPr>
          <p:nvPr>
            <p:ph type="body" idx="1"/>
          </p:nvPr>
        </p:nvSpPr>
        <p:spPr/>
        <p:txBody>
          <a:bodyPr/>
          <a:lstStyle/>
          <a:p>
            <a:pPr algn="just" eaLnBrk="1" hangingPunct="1">
              <a:lnSpc>
                <a:spcPct val="100000"/>
              </a:lnSpc>
            </a:pPr>
            <a:endParaRPr lang="cs-CZ" altLang="cs-CZ" sz="1800" dirty="0"/>
          </a:p>
          <a:p>
            <a:pPr algn="just" eaLnBrk="1" hangingPunct="1">
              <a:lnSpc>
                <a:spcPct val="100000"/>
              </a:lnSpc>
            </a:pPr>
            <a:r>
              <a:rPr lang="cs-CZ" altLang="cs-CZ" sz="1800" dirty="0"/>
              <a:t>kvalifikovaná recidiva – recidiva zvlášť závažného zločinu  - § 59 TZ </a:t>
            </a:r>
          </a:p>
          <a:p>
            <a:pPr algn="just" eaLnBrk="1" hangingPunct="1">
              <a:lnSpc>
                <a:spcPct val="100000"/>
              </a:lnSpc>
            </a:pPr>
            <a:endParaRPr lang="cs-CZ" altLang="cs-CZ" sz="1800" dirty="0"/>
          </a:p>
          <a:p>
            <a:pPr algn="just" eaLnBrk="1" hangingPunct="1">
              <a:lnSpc>
                <a:spcPct val="100000"/>
              </a:lnSpc>
            </a:pPr>
            <a:r>
              <a:rPr lang="cs-CZ" altLang="cs-CZ" sz="1800" dirty="0"/>
              <a:t>formální předpoklad – opětovné spáchání zvlášť  závažného zločinu + předchozí potrestání</a:t>
            </a:r>
            <a:r>
              <a:rPr lang="cs-CZ" altLang="cs-CZ" sz="1800" dirty="0">
                <a:solidFill>
                  <a:schemeClr val="tx2"/>
                </a:solidFill>
              </a:rPr>
              <a:t>  </a:t>
            </a:r>
            <a:r>
              <a:rPr lang="cs-CZ" altLang="cs-CZ" sz="1800" dirty="0"/>
              <a:t>za takový nebo jiný zvlášť závažný zločin </a:t>
            </a:r>
          </a:p>
          <a:p>
            <a:pPr algn="just" eaLnBrk="1" hangingPunct="1">
              <a:lnSpc>
                <a:spcPct val="100000"/>
              </a:lnSpc>
            </a:pPr>
            <a:endParaRPr lang="cs-CZ" altLang="cs-CZ" sz="1800" dirty="0"/>
          </a:p>
          <a:p>
            <a:pPr algn="just" eaLnBrk="1" hangingPunct="1">
              <a:lnSpc>
                <a:spcPct val="100000"/>
              </a:lnSpc>
            </a:pPr>
            <a:r>
              <a:rPr lang="cs-CZ" altLang="cs-CZ" sz="1800" dirty="0"/>
              <a:t>materiální předpoklad – vysoká závažnost zvlášť závažného zločinu vzhledem k recidivě  a okolnostem případu  nebo ztížená možnost nápravy pachatele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3F1E36FB-FAFC-40E3-9F7B-083C1488B7FE}"/>
              </a:ext>
            </a:extLst>
          </p:cNvPr>
          <p:cNvSpPr>
            <a:spLocks noGrp="1" noChangeArrowheads="1"/>
          </p:cNvSpPr>
          <p:nvPr>
            <p:ph type="title"/>
          </p:nvPr>
        </p:nvSpPr>
        <p:spPr/>
        <p:txBody>
          <a:bodyPr/>
          <a:lstStyle/>
          <a:p>
            <a:pPr algn="ctr" eaLnBrk="1" hangingPunct="1"/>
            <a:r>
              <a:rPr lang="cs-CZ" altLang="cs-CZ" sz="2800" dirty="0"/>
              <a:t>Recidiva jako znak skutkové podstaty – časově omezená/ neomezená  </a:t>
            </a:r>
          </a:p>
        </p:txBody>
      </p:sp>
      <p:sp>
        <p:nvSpPr>
          <p:cNvPr id="152579" name="Rectangle 3">
            <a:extLst>
              <a:ext uri="{FF2B5EF4-FFF2-40B4-BE49-F238E27FC236}">
                <a16:creationId xmlns:a16="http://schemas.microsoft.com/office/drawing/2014/main" id="{82FBACF0-C41B-4EFA-9C87-EF7AC98FC073}"/>
              </a:ext>
            </a:extLst>
          </p:cNvPr>
          <p:cNvSpPr>
            <a:spLocks noGrp="1" noChangeArrowheads="1"/>
          </p:cNvSpPr>
          <p:nvPr>
            <p:ph type="body" idx="1"/>
          </p:nvPr>
        </p:nvSpPr>
        <p:spPr/>
        <p:txBody>
          <a:bodyPr/>
          <a:lstStyle/>
          <a:p>
            <a:pPr algn="just" eaLnBrk="1" hangingPunct="1">
              <a:lnSpc>
                <a:spcPct val="100000"/>
              </a:lnSpc>
            </a:pPr>
            <a:r>
              <a:rPr lang="cs-CZ" altLang="cs-CZ" sz="1600" dirty="0"/>
              <a:t>určitě – např. § 205/ 2 TZ - …byl  v posledních třech letech odsouzen, § 253/2 c)  TZ… byl za takový čin v posledních pěti letech odsouzen …  </a:t>
            </a:r>
          </a:p>
          <a:p>
            <a:pPr algn="just" eaLnBrk="1" hangingPunct="1">
              <a:lnSpc>
                <a:spcPct val="100000"/>
              </a:lnSpc>
            </a:pPr>
            <a:endParaRPr lang="cs-CZ" altLang="cs-CZ" sz="1600" dirty="0"/>
          </a:p>
          <a:p>
            <a:pPr lvl="1" algn="just"/>
            <a:r>
              <a:rPr lang="cs-CZ" altLang="cs-CZ" sz="1400" dirty="0"/>
              <a:t>i částečný výkon</a:t>
            </a:r>
          </a:p>
          <a:p>
            <a:pPr algn="just" eaLnBrk="1" hangingPunct="1">
              <a:lnSpc>
                <a:spcPct val="100000"/>
              </a:lnSpc>
            </a:pPr>
            <a:endParaRPr lang="cs-CZ" altLang="cs-CZ" sz="1400" dirty="0"/>
          </a:p>
          <a:p>
            <a:pPr lvl="1" algn="just"/>
            <a:r>
              <a:rPr lang="cs-CZ" altLang="cs-CZ" sz="1400" dirty="0"/>
              <a:t>uložení jakéhokoliv  trestu </a:t>
            </a:r>
          </a:p>
          <a:p>
            <a:pPr marL="72000" indent="0" algn="just" eaLnBrk="1" hangingPunct="1">
              <a:lnSpc>
                <a:spcPct val="100000"/>
              </a:lnSpc>
              <a:buNone/>
            </a:pPr>
            <a:endParaRPr lang="cs-CZ" altLang="cs-CZ" sz="1700" dirty="0"/>
          </a:p>
          <a:p>
            <a:pPr algn="just" eaLnBrk="1" hangingPunct="1">
              <a:lnSpc>
                <a:spcPct val="100000"/>
              </a:lnSpc>
            </a:pPr>
            <a:r>
              <a:rPr lang="cs-CZ" altLang="cs-CZ" sz="1600" dirty="0"/>
              <a:t>neurčitě -  např.  § 272/2 TZ – opětovně v krátké době </a:t>
            </a:r>
          </a:p>
          <a:p>
            <a:pPr algn="just" eaLnBrk="1" hangingPunct="1">
              <a:lnSpc>
                <a:spcPct val="100000"/>
              </a:lnSpc>
            </a:pPr>
            <a:endParaRPr lang="cs-CZ" altLang="cs-CZ" sz="1700" dirty="0"/>
          </a:p>
          <a:p>
            <a:pPr lvl="1" algn="just"/>
            <a:r>
              <a:rPr lang="cs-CZ" altLang="cs-CZ" sz="1400" dirty="0"/>
              <a:t>„v krátké době“ se posuzuje podle rozsahu a závažnosti trestného činu </a:t>
            </a:r>
          </a:p>
          <a:p>
            <a:pPr lvl="1" algn="just"/>
            <a:endParaRPr lang="cs-CZ" altLang="cs-CZ" sz="1400" dirty="0"/>
          </a:p>
          <a:p>
            <a:pPr lvl="1" algn="just"/>
            <a:r>
              <a:rPr lang="cs-CZ" altLang="cs-CZ" sz="1400" dirty="0"/>
              <a:t>zpravidla by se nemělo u obecného ohrožení jednat o dobu delší než tři roky (B 3/1985-30) - pokud jde o dobu delší než tři roky, nejde zpravidla o naplnění tohoto znaku </a:t>
            </a:r>
          </a:p>
          <a:p>
            <a:pPr lvl="1" algn="just"/>
            <a:endParaRPr lang="cs-CZ" altLang="cs-CZ" sz="1400" dirty="0"/>
          </a:p>
          <a:p>
            <a:pPr lvl="1" algn="just"/>
            <a:r>
              <a:rPr lang="cs-CZ" altLang="cs-CZ" sz="1400" dirty="0"/>
              <a:t>znak není naplněn, jde-li o pokračování </a:t>
            </a:r>
          </a:p>
          <a:p>
            <a:pPr marL="72000" indent="0" algn="just" eaLnBrk="1" hangingPunct="1">
              <a:lnSpc>
                <a:spcPct val="100000"/>
              </a:lnSpc>
              <a:buNone/>
            </a:pPr>
            <a:endParaRPr lang="cs-CZ" altLang="cs-CZ" sz="1700" dirty="0"/>
          </a:p>
          <a:p>
            <a:r>
              <a:rPr lang="cs-CZ" altLang="cs-CZ" sz="1700" dirty="0"/>
              <a:t>časově neomezená – např. § 140/3 h) TZ -  opětovně </a:t>
            </a:r>
          </a:p>
          <a:p>
            <a:pPr marL="72000" indent="0">
              <a:buNone/>
            </a:pPr>
            <a:endParaRPr lang="cs-CZ" sz="1700" dirty="0"/>
          </a:p>
          <a:p>
            <a:pPr algn="just">
              <a:lnSpc>
                <a:spcPct val="100000"/>
              </a:lnSpc>
            </a:pPr>
            <a:endParaRPr lang="cs-CZ" altLang="cs-CZ" sz="17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2578"/>
                                        </p:tgtEl>
                                        <p:attrNameLst>
                                          <p:attrName>style.visibility</p:attrName>
                                        </p:attrNameLst>
                                      </p:cBhvr>
                                      <p:to>
                                        <p:strVal val="visible"/>
                                      </p:to>
                                    </p:set>
                                    <p:animEffect transition="in" filter="fade">
                                      <p:cBhvr>
                                        <p:cTn id="7" dur="2000"/>
                                        <p:tgtEl>
                                          <p:spTgt spid="1525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2579">
                                            <p:txEl>
                                              <p:pRg st="0" end="0"/>
                                            </p:txEl>
                                          </p:spTgt>
                                        </p:tgtEl>
                                        <p:attrNameLst>
                                          <p:attrName>style.visibility</p:attrName>
                                        </p:attrNameLst>
                                      </p:cBhvr>
                                      <p:to>
                                        <p:strVal val="visible"/>
                                      </p:to>
                                    </p:set>
                                    <p:animEffect transition="in" filter="fade">
                                      <p:cBhvr>
                                        <p:cTn id="12" dur="2000"/>
                                        <p:tgtEl>
                                          <p:spTgt spid="15257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52579">
                                            <p:txEl>
                                              <p:pRg st="2" end="2"/>
                                            </p:txEl>
                                          </p:spTgt>
                                        </p:tgtEl>
                                        <p:attrNameLst>
                                          <p:attrName>style.visibility</p:attrName>
                                        </p:attrNameLst>
                                      </p:cBhvr>
                                      <p:to>
                                        <p:strVal val="visible"/>
                                      </p:to>
                                    </p:set>
                                    <p:animEffect transition="in" filter="fade">
                                      <p:cBhvr>
                                        <p:cTn id="15" dur="2000"/>
                                        <p:tgtEl>
                                          <p:spTgt spid="152579">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2579">
                                            <p:txEl>
                                              <p:pRg st="4" end="4"/>
                                            </p:txEl>
                                          </p:spTgt>
                                        </p:tgtEl>
                                        <p:attrNameLst>
                                          <p:attrName>style.visibility</p:attrName>
                                        </p:attrNameLst>
                                      </p:cBhvr>
                                      <p:to>
                                        <p:strVal val="visible"/>
                                      </p:to>
                                    </p:set>
                                    <p:animEffect transition="in" filter="fade">
                                      <p:cBhvr>
                                        <p:cTn id="18" dur="2000"/>
                                        <p:tgtEl>
                                          <p:spTgt spid="152579">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2579">
                                            <p:txEl>
                                              <p:pRg st="6" end="6"/>
                                            </p:txEl>
                                          </p:spTgt>
                                        </p:tgtEl>
                                        <p:attrNameLst>
                                          <p:attrName>style.visibility</p:attrName>
                                        </p:attrNameLst>
                                      </p:cBhvr>
                                      <p:to>
                                        <p:strVal val="visible"/>
                                      </p:to>
                                    </p:set>
                                    <p:animEffect transition="in" filter="fade">
                                      <p:cBhvr>
                                        <p:cTn id="23" dur="2000"/>
                                        <p:tgtEl>
                                          <p:spTgt spid="152579">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52579">
                                            <p:txEl>
                                              <p:pRg st="8" end="8"/>
                                            </p:txEl>
                                          </p:spTgt>
                                        </p:tgtEl>
                                        <p:attrNameLst>
                                          <p:attrName>style.visibility</p:attrName>
                                        </p:attrNameLst>
                                      </p:cBhvr>
                                      <p:to>
                                        <p:strVal val="visible"/>
                                      </p:to>
                                    </p:set>
                                    <p:animEffect transition="in" filter="fade">
                                      <p:cBhvr>
                                        <p:cTn id="26" dur="2000"/>
                                        <p:tgtEl>
                                          <p:spTgt spid="152579">
                                            <p:txEl>
                                              <p:pRg st="8" end="8"/>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2579">
                                            <p:txEl>
                                              <p:pRg st="10" end="10"/>
                                            </p:txEl>
                                          </p:spTgt>
                                        </p:tgtEl>
                                        <p:attrNameLst>
                                          <p:attrName>style.visibility</p:attrName>
                                        </p:attrNameLst>
                                      </p:cBhvr>
                                      <p:to>
                                        <p:strVal val="visible"/>
                                      </p:to>
                                    </p:set>
                                    <p:animEffect transition="in" filter="fade">
                                      <p:cBhvr>
                                        <p:cTn id="29" dur="2000"/>
                                        <p:tgtEl>
                                          <p:spTgt spid="152579">
                                            <p:txEl>
                                              <p:pRg st="10" end="10"/>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2579">
                                            <p:txEl>
                                              <p:pRg st="12" end="12"/>
                                            </p:txEl>
                                          </p:spTgt>
                                        </p:tgtEl>
                                        <p:attrNameLst>
                                          <p:attrName>style.visibility</p:attrName>
                                        </p:attrNameLst>
                                      </p:cBhvr>
                                      <p:to>
                                        <p:strVal val="visible"/>
                                      </p:to>
                                    </p:set>
                                    <p:animEffect transition="in" filter="fade">
                                      <p:cBhvr>
                                        <p:cTn id="32" dur="2000"/>
                                        <p:tgtEl>
                                          <p:spTgt spid="152579">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2579">
                                            <p:txEl>
                                              <p:pRg st="14" end="14"/>
                                            </p:txEl>
                                          </p:spTgt>
                                        </p:tgtEl>
                                        <p:attrNameLst>
                                          <p:attrName>style.visibility</p:attrName>
                                        </p:attrNameLst>
                                      </p:cBhvr>
                                      <p:to>
                                        <p:strVal val="visible"/>
                                      </p:to>
                                    </p:set>
                                    <p:animEffect transition="in" filter="fade">
                                      <p:cBhvr>
                                        <p:cTn id="37" dur="2000"/>
                                        <p:tgtEl>
                                          <p:spTgt spid="15257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p:bldP spid="15257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91D9A5E-FE35-4F4C-AE31-20F0332733EF}"/>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3" name="Nadpis 2">
            <a:extLst>
              <a:ext uri="{FF2B5EF4-FFF2-40B4-BE49-F238E27FC236}">
                <a16:creationId xmlns:a16="http://schemas.microsoft.com/office/drawing/2014/main" id="{9413EB3B-2304-44A8-8DB9-4C19121B16A0}"/>
              </a:ext>
            </a:extLst>
          </p:cNvPr>
          <p:cNvSpPr>
            <a:spLocks noGrp="1"/>
          </p:cNvSpPr>
          <p:nvPr>
            <p:ph type="title"/>
          </p:nvPr>
        </p:nvSpPr>
        <p:spPr/>
        <p:txBody>
          <a:bodyPr/>
          <a:lstStyle/>
          <a:p>
            <a:pPr algn="ctr"/>
            <a:r>
              <a:rPr lang="cs-CZ" sz="3200" dirty="0"/>
              <a:t>Zvlášť závažná/nebezpečná recidiva - § 59 TZ </a:t>
            </a:r>
          </a:p>
        </p:txBody>
      </p:sp>
      <p:sp>
        <p:nvSpPr>
          <p:cNvPr id="4" name="Zástupný obsah 3">
            <a:extLst>
              <a:ext uri="{FF2B5EF4-FFF2-40B4-BE49-F238E27FC236}">
                <a16:creationId xmlns:a16="http://schemas.microsoft.com/office/drawing/2014/main" id="{582CBAA5-6787-4FFD-BF09-3109E252F586}"/>
              </a:ext>
            </a:extLst>
          </p:cNvPr>
          <p:cNvSpPr>
            <a:spLocks noGrp="1"/>
          </p:cNvSpPr>
          <p:nvPr>
            <p:ph idx="1"/>
          </p:nvPr>
        </p:nvSpPr>
        <p:spPr/>
        <p:txBody>
          <a:bodyPr/>
          <a:lstStyle/>
          <a:p>
            <a:pPr algn="just">
              <a:lnSpc>
                <a:spcPct val="100000"/>
              </a:lnSpc>
            </a:pPr>
            <a:endParaRPr lang="cs-CZ" altLang="cs-CZ" sz="1700" dirty="0"/>
          </a:p>
          <a:p>
            <a:pPr algn="just">
              <a:lnSpc>
                <a:spcPct val="100000"/>
              </a:lnSpc>
            </a:pPr>
            <a:r>
              <a:rPr lang="cs-CZ" altLang="cs-CZ" sz="1500" dirty="0"/>
              <a:t>spáchání zvlášť závažného zločinu v minulosti  - pachatel byl pravomocně uznán vinným </a:t>
            </a:r>
          </a:p>
          <a:p>
            <a:pPr algn="just">
              <a:lnSpc>
                <a:spcPct val="100000"/>
              </a:lnSpc>
            </a:pPr>
            <a:endParaRPr lang="cs-CZ" altLang="cs-CZ" sz="1500" dirty="0"/>
          </a:p>
          <a:p>
            <a:pPr algn="just">
              <a:lnSpc>
                <a:spcPct val="100000"/>
              </a:lnSpc>
            </a:pPr>
            <a:r>
              <a:rPr lang="cs-CZ" altLang="cs-CZ" sz="1500" dirty="0"/>
              <a:t>potrestání za zvlášť závažný zločin v minulosti  - alespoň částečný výkon trestu; potrestáním není výkon vazby, trest nespojený  s VTOS; stačí i jedno  předchozí potrestání </a:t>
            </a:r>
          </a:p>
          <a:p>
            <a:pPr algn="just">
              <a:lnSpc>
                <a:spcPct val="100000"/>
              </a:lnSpc>
            </a:pPr>
            <a:endParaRPr lang="cs-CZ" altLang="cs-CZ" sz="1500" dirty="0"/>
          </a:p>
          <a:p>
            <a:pPr algn="just">
              <a:lnSpc>
                <a:spcPct val="100000"/>
              </a:lnSpc>
            </a:pPr>
            <a:r>
              <a:rPr lang="cs-CZ" altLang="cs-CZ" sz="1500" dirty="0"/>
              <a:t>opětovné spáchání zvlášť závažného zločinu - stejný nebo jiný čin  spáchaný poté, co byl za předchozí potrestán </a:t>
            </a:r>
          </a:p>
          <a:p>
            <a:pPr algn="just">
              <a:lnSpc>
                <a:spcPct val="100000"/>
              </a:lnSpc>
            </a:pPr>
            <a:endParaRPr lang="cs-CZ" altLang="cs-CZ" sz="1500" dirty="0"/>
          </a:p>
          <a:p>
            <a:pPr algn="just">
              <a:lnSpc>
                <a:spcPct val="100000"/>
              </a:lnSpc>
            </a:pPr>
            <a:r>
              <a:rPr lang="cs-CZ" altLang="cs-CZ" sz="1500" dirty="0"/>
              <a:t>další dvě alternativní podmínky (okolnosti případu nebo možnost nápravy je podstatně ztížena) </a:t>
            </a:r>
          </a:p>
          <a:p>
            <a:pPr algn="just">
              <a:lnSpc>
                <a:spcPct val="100000"/>
              </a:lnSpc>
            </a:pPr>
            <a:endParaRPr lang="cs-CZ" altLang="cs-CZ" sz="1500" dirty="0"/>
          </a:p>
          <a:p>
            <a:pPr algn="just">
              <a:lnSpc>
                <a:spcPct val="100000"/>
              </a:lnSpc>
            </a:pPr>
            <a:r>
              <a:rPr lang="cs-CZ" altLang="cs-CZ" sz="1500" dirty="0"/>
              <a:t>možnost uložení trestní sazby v horní polovině takto zvýšeného  trestu </a:t>
            </a:r>
          </a:p>
          <a:p>
            <a:pPr algn="just">
              <a:lnSpc>
                <a:spcPct val="100000"/>
              </a:lnSpc>
            </a:pPr>
            <a:endParaRPr lang="cs-CZ" altLang="cs-CZ" sz="1500"/>
          </a:p>
          <a:p>
            <a:pPr algn="just">
              <a:lnSpc>
                <a:spcPct val="100000"/>
              </a:lnSpc>
            </a:pPr>
            <a:r>
              <a:rPr lang="cs-CZ" altLang="cs-CZ" sz="1500"/>
              <a:t>zvýšení </a:t>
            </a:r>
            <a:r>
              <a:rPr lang="cs-CZ" altLang="cs-CZ" sz="1500" dirty="0"/>
              <a:t>o 1/3 může překročit základní výměru trestu odnětí svobody 20 let, ale nesmí překročit  30 let; nejedná se o výjimečný trest  </a:t>
            </a:r>
          </a:p>
          <a:p>
            <a:pPr algn="just">
              <a:lnSpc>
                <a:spcPct val="100000"/>
              </a:lnSpc>
            </a:pPr>
            <a:endParaRPr lang="cs-CZ" altLang="cs-CZ" sz="1500" dirty="0"/>
          </a:p>
          <a:p>
            <a:pPr algn="just">
              <a:lnSpc>
                <a:spcPct val="100000"/>
              </a:lnSpc>
            </a:pPr>
            <a:endParaRPr lang="cs-CZ" altLang="cs-CZ" sz="1500" dirty="0"/>
          </a:p>
          <a:p>
            <a:endParaRPr lang="cs-CZ" dirty="0"/>
          </a:p>
        </p:txBody>
      </p:sp>
    </p:spTree>
    <p:extLst>
      <p:ext uri="{BB962C8B-B14F-4D97-AF65-F5344CB8AC3E}">
        <p14:creationId xmlns:p14="http://schemas.microsoft.com/office/powerpoint/2010/main" val="76762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38C0D3E-6F2C-4E62-A3AB-99B546234248}"/>
              </a:ext>
            </a:extLst>
          </p:cNvPr>
          <p:cNvSpPr>
            <a:spLocks noGrp="1" noChangeArrowheads="1"/>
          </p:cNvSpPr>
          <p:nvPr>
            <p:ph type="title"/>
          </p:nvPr>
        </p:nvSpPr>
        <p:spPr/>
        <p:txBody>
          <a:bodyPr/>
          <a:lstStyle/>
          <a:p>
            <a:pPr algn="ctr" eaLnBrk="1" hangingPunct="1"/>
            <a:r>
              <a:rPr lang="cs-CZ" altLang="cs-CZ" dirty="0"/>
              <a:t>Recidiva nepravá – mnohost </a:t>
            </a:r>
            <a:r>
              <a:rPr lang="cs-CZ" altLang="cs-CZ" dirty="0" err="1"/>
              <a:t>sui</a:t>
            </a:r>
            <a:r>
              <a:rPr lang="cs-CZ" altLang="cs-CZ" dirty="0"/>
              <a:t> generis </a:t>
            </a:r>
          </a:p>
        </p:txBody>
      </p:sp>
      <p:sp>
        <p:nvSpPr>
          <p:cNvPr id="9219" name="Rectangle 3">
            <a:extLst>
              <a:ext uri="{FF2B5EF4-FFF2-40B4-BE49-F238E27FC236}">
                <a16:creationId xmlns:a16="http://schemas.microsoft.com/office/drawing/2014/main" id="{9A30ACBE-E4E8-46A2-A8CF-09DF33C3BA79}"/>
              </a:ext>
            </a:extLst>
          </p:cNvPr>
          <p:cNvSpPr>
            <a:spLocks noGrp="1" noChangeArrowheads="1"/>
          </p:cNvSpPr>
          <p:nvPr>
            <p:ph type="body" idx="1"/>
          </p:nvPr>
        </p:nvSpPr>
        <p:spPr/>
        <p:txBody>
          <a:bodyPr/>
          <a:lstStyle/>
          <a:p>
            <a:pPr eaLnBrk="1" hangingPunct="1">
              <a:lnSpc>
                <a:spcPct val="100000"/>
              </a:lnSpc>
            </a:pPr>
            <a:endParaRPr lang="cs-CZ" altLang="cs-CZ" sz="1800"/>
          </a:p>
          <a:p>
            <a:pPr eaLnBrk="1" hangingPunct="1">
              <a:lnSpc>
                <a:spcPct val="100000"/>
              </a:lnSpc>
            </a:pPr>
            <a:r>
              <a:rPr lang="cs-CZ" altLang="cs-CZ" sz="1800"/>
              <a:t>pluralitní </a:t>
            </a:r>
            <a:r>
              <a:rPr lang="cs-CZ" altLang="cs-CZ" sz="1800" dirty="0"/>
              <a:t>trestná činnost téhož pachatele</a:t>
            </a:r>
          </a:p>
          <a:p>
            <a:pPr eaLnBrk="1" hangingPunct="1">
              <a:lnSpc>
                <a:spcPct val="100000"/>
              </a:lnSpc>
            </a:pPr>
            <a:endParaRPr lang="cs-CZ" altLang="cs-CZ" sz="1800" dirty="0"/>
          </a:p>
          <a:p>
            <a:pPr eaLnBrk="1" hangingPunct="1">
              <a:lnSpc>
                <a:spcPct val="100000"/>
              </a:lnSpc>
            </a:pPr>
            <a:r>
              <a:rPr lang="cs-CZ" altLang="cs-CZ" sz="1800" dirty="0"/>
              <a:t>mezidobí od vyhlášení odsuzujícího  rozsudku (doručení trestního příkazu) do  nabytí právní moci </a:t>
            </a:r>
          </a:p>
          <a:p>
            <a:pPr eaLnBrk="1" hangingPunct="1">
              <a:lnSpc>
                <a:spcPct val="100000"/>
              </a:lnSpc>
            </a:pPr>
            <a:endParaRPr lang="cs-CZ" altLang="cs-CZ" sz="1800" dirty="0"/>
          </a:p>
          <a:p>
            <a:pPr eaLnBrk="1" hangingPunct="1">
              <a:lnSpc>
                <a:spcPct val="100000"/>
              </a:lnSpc>
            </a:pPr>
            <a:r>
              <a:rPr lang="cs-CZ" altLang="cs-CZ" sz="1800" dirty="0"/>
              <a:t>obecná přitěžující okolnost </a:t>
            </a:r>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39</TotalTime>
  <Words>757</Words>
  <Application>Microsoft Office PowerPoint</Application>
  <PresentationFormat>Širokoúhlá obrazovka</PresentationFormat>
  <Paragraphs>117</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Tahoma</vt:lpstr>
      <vt:lpstr>Trebuchet MS</vt:lpstr>
      <vt:lpstr>Wingdings</vt:lpstr>
      <vt:lpstr>Prezentace_MU_CZ</vt:lpstr>
      <vt:lpstr>Recidiva a její trestání  </vt:lpstr>
      <vt:lpstr>Pojem recidivy</vt:lpstr>
      <vt:lpstr>Recidiva v trestním zákoníku </vt:lpstr>
      <vt:lpstr>Recidiva jako obecná přitěžující okolnost </vt:lpstr>
      <vt:lpstr>Recidiva a zařazení do konkrétního typu věznice - § 56 TZ </vt:lpstr>
      <vt:lpstr>Recidiva a mimořádné zvýšení TOS </vt:lpstr>
      <vt:lpstr>Recidiva jako znak skutkové podstaty – časově omezená/ neomezená  </vt:lpstr>
      <vt:lpstr>Zvlášť závažná/nebezpečná recidiva - § 59 TZ </vt:lpstr>
      <vt:lpstr>Recidiva nepravá – mnohost sui generis </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Marek Fryšták</cp:lastModifiedBy>
  <cp:revision>87</cp:revision>
  <cp:lastPrinted>1601-01-01T00:00:00Z</cp:lastPrinted>
  <dcterms:created xsi:type="dcterms:W3CDTF">2019-01-29T09:52:45Z</dcterms:created>
  <dcterms:modified xsi:type="dcterms:W3CDTF">2021-09-16T07:35:02Z</dcterms:modified>
</cp:coreProperties>
</file>