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18"/>
  </p:notesMasterIdLst>
  <p:handoutMasterIdLst>
    <p:handoutMasterId r:id="rId19"/>
  </p:handoutMasterIdLst>
  <p:sldIdLst>
    <p:sldId id="256" r:id="rId2"/>
    <p:sldId id="327" r:id="rId3"/>
    <p:sldId id="282" r:id="rId4"/>
    <p:sldId id="333" r:id="rId5"/>
    <p:sldId id="329" r:id="rId6"/>
    <p:sldId id="340" r:id="rId7"/>
    <p:sldId id="330" r:id="rId8"/>
    <p:sldId id="337" r:id="rId9"/>
    <p:sldId id="331" r:id="rId10"/>
    <p:sldId id="332" r:id="rId11"/>
    <p:sldId id="335" r:id="rId12"/>
    <p:sldId id="334" r:id="rId13"/>
    <p:sldId id="336" r:id="rId14"/>
    <p:sldId id="341" r:id="rId15"/>
    <p:sldId id="305" r:id="rId16"/>
    <p:sldId id="324" r:id="rId1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EC20E35-A176-4012-BC5E-935CFFF8708E}" styleName="Střední sty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6754" autoAdjust="0"/>
  </p:normalViewPr>
  <p:slideViewPr>
    <p:cSldViewPr snapToGrid="0">
      <p:cViewPr varScale="1">
        <p:scale>
          <a:sx n="160" d="100"/>
          <a:sy n="160" d="100"/>
        </p:scale>
        <p:origin x="100" y="10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9. 4. 2018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9. 4. 2018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9. 4. 2018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9. 4. 2018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/>
              <a:t>9. 4. 2018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9. 4. 2018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9. 4. 2018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9. 4. 2018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9. 4. 2018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9. 4. 2018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9. 4. 2018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9. 4. 2018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9. 4. 2018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9. 4. 2018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9. 4. 2018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Marek.Frystak@law.muni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Sankcionování právnických osob    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cs-CZ" b="1" dirty="0">
              <a:solidFill>
                <a:schemeClr val="tx2"/>
              </a:solidFill>
            </a:endParaRPr>
          </a:p>
          <a:p>
            <a:pPr algn="ctr"/>
            <a:endParaRPr lang="cs-CZ" b="1" dirty="0">
              <a:solidFill>
                <a:schemeClr val="tx2"/>
              </a:solidFill>
            </a:endParaRPr>
          </a:p>
          <a:p>
            <a:pPr algn="ctr"/>
            <a:r>
              <a:rPr lang="cs-CZ" b="1" dirty="0">
                <a:solidFill>
                  <a:schemeClr val="tx2"/>
                </a:solidFill>
              </a:rPr>
              <a:t>Marek Fryšták</a:t>
            </a:r>
          </a:p>
          <a:p>
            <a:pPr algn="ctr"/>
            <a:endParaRPr lang="cs-CZ" b="1" dirty="0">
              <a:solidFill>
                <a:schemeClr val="tx2"/>
              </a:solidFill>
            </a:endParaRPr>
          </a:p>
          <a:p>
            <a:pPr algn="ctr"/>
            <a:r>
              <a:rPr lang="cs-CZ" b="1" dirty="0">
                <a:solidFill>
                  <a:schemeClr val="tx2"/>
                </a:solidFill>
              </a:rPr>
              <a:t>katedra trestního práva </a:t>
            </a:r>
          </a:p>
        </p:txBody>
      </p:sp>
    </p:spTree>
    <p:extLst>
      <p:ext uri="{BB962C8B-B14F-4D97-AF65-F5344CB8AC3E}">
        <p14:creationId xmlns:p14="http://schemas.microsoft.com/office/powerpoint/2010/main" val="4167955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E3BA336F-3BBD-4560-B6DD-150E9D97EC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110359A-36A8-4F45-995A-B0B893B28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Ochranná opatření - § 15/2 TZ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B86269B-537F-4092-B1F1-55F90FAD91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endParaRPr lang="cs-CZ" sz="1800" dirty="0"/>
          </a:p>
          <a:p>
            <a:pPr>
              <a:lnSpc>
                <a:spcPct val="100000"/>
              </a:lnSpc>
            </a:pPr>
            <a:r>
              <a:rPr lang="cs-CZ" sz="1800" dirty="0"/>
              <a:t>zabrání věci (§ 26 TOPO) </a:t>
            </a:r>
          </a:p>
          <a:p>
            <a:pPr>
              <a:lnSpc>
                <a:spcPct val="100000"/>
              </a:lnSpc>
            </a:pPr>
            <a:endParaRPr lang="cs-CZ" sz="1800" dirty="0"/>
          </a:p>
          <a:p>
            <a:pPr>
              <a:lnSpc>
                <a:spcPct val="100000"/>
              </a:lnSpc>
            </a:pPr>
            <a:r>
              <a:rPr lang="cs-CZ" sz="1800" dirty="0"/>
              <a:t>zabrání části majetku (§ 26a TOPO) </a:t>
            </a:r>
          </a:p>
          <a:p>
            <a:pPr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uvedená ochranná opatření se ukládají za podmínek stanovených trestním zákoníkem v § 101 až § 104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3447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6201FAC5-DA7D-4E85-AC11-FB3D769338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E025FEB-1BB5-477F-925C-30A397270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dirty="0"/>
              <a:t>Promlčení výkonu trestu - § 24 TOPO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6A45656-8FFE-4B14-A04A-F0CCC7C336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odstupňování délky promlčecí doby podle druhu a výše uloženého trestu (30, 20, 10 a 5 let) 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vyloučení z promlčení (§ 25) 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lvl="1" algn="just"/>
            <a:r>
              <a:rPr lang="cs-CZ" sz="1500" dirty="0"/>
              <a:t>výkon trestu uloženého pro trestné činy uvedené v § 13 se nepromlčuje – hl. XIII (s výjimkou  §§ 403, 404, 405) + rozvracení republiky, teroristický útok, a teror spáchaných za okolností zakládajících válečný zločin nebo zločin proti lidskosti  podle mezinárodního práva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32977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E873841A-A020-4A75-BF7E-77232A6F51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2433C5C-2FE8-4634-8B2B-1BC779717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dirty="0"/>
              <a:t>Zahlazení odsouzení - § 27 TOPO – po novele 333/2020 Sb.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5B5C0F8-C91C-40A4-929A-7802D13C5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§ 27/1 TOPO  - na odsouzenou PO se hledí, jako by nebyla odsouzena, jakmile byl 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lvl="1" algn="just"/>
            <a:r>
              <a:rPr lang="cs-CZ" sz="1500" dirty="0"/>
              <a:t>trest vykonán, </a:t>
            </a:r>
          </a:p>
          <a:p>
            <a:pPr lvl="1" algn="just"/>
            <a:r>
              <a:rPr lang="cs-CZ" sz="1500" dirty="0"/>
              <a:t>trest nebo jeho zbytek prominut, nebo  </a:t>
            </a:r>
          </a:p>
          <a:p>
            <a:pPr lvl="1" algn="just"/>
            <a:r>
              <a:rPr lang="cs-CZ" sz="1500" dirty="0"/>
              <a:t>výkon trestu promlčen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§ 27/2 TOPO 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lvl="1" algn="just"/>
            <a:r>
              <a:rPr lang="cs-CZ" sz="1500" dirty="0"/>
              <a:t>na právnickou osobu odsouzenou pro zvlášť závažný zločin k trestu propadnutí majetku nebo k trestu zákazu činnosti, zákazu držení a chovu zvířat, zákazu plnění veřejných zakázek nebo účasti ve veřejné soutěži anebo zákazu přijímání dotací a subvencí, pokud jejich délka činí alespoň pět let, se hledí, jako by nebyla odsouzena, jestliže ode dne uvedeného v § 27/1 TOPO uplynuly tři roky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9515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7C300BB8-A915-4145-82B3-6728DA28B0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EAB5F0C9-9D1B-4F9D-B992-2497A1B6F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Statistika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118C83A-50D4-4A7A-8FB0-9A6C4D68E1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800" dirty="0"/>
              <a:t>záznam v rejstříku trestů má k 29.9.2021 726 PO, z toho 531 aktivních a 195 bylo již vymazáno </a:t>
            </a:r>
          </a:p>
          <a:p>
            <a:pPr>
              <a:lnSpc>
                <a:spcPct val="100000"/>
              </a:lnSpc>
            </a:pPr>
            <a:endParaRPr lang="cs-CZ" sz="1800" dirty="0"/>
          </a:p>
          <a:p>
            <a:pPr>
              <a:lnSpc>
                <a:spcPct val="100000"/>
              </a:lnSpc>
            </a:pPr>
            <a:r>
              <a:rPr lang="cs-CZ" sz="1800" dirty="0"/>
              <a:t>v roce 2020 bylo pravomocně odsouzeno 160 PO, v roce 2019 127 PO a v roce 2018 132 PO</a:t>
            </a:r>
          </a:p>
          <a:p>
            <a:pPr>
              <a:lnSpc>
                <a:spcPct val="100000"/>
              </a:lnSpc>
            </a:pPr>
            <a:endParaRPr lang="cs-CZ" sz="1800" dirty="0"/>
          </a:p>
          <a:p>
            <a:pPr>
              <a:lnSpc>
                <a:spcPct val="100000"/>
              </a:lnSpc>
            </a:pPr>
            <a:r>
              <a:rPr lang="cs-CZ" sz="1800" dirty="0"/>
              <a:t>tresty uložené PO v roce 2018</a:t>
            </a:r>
          </a:p>
          <a:p>
            <a:pPr>
              <a:lnSpc>
                <a:spcPct val="100000"/>
              </a:lnSpc>
            </a:pPr>
            <a:endParaRPr lang="cs-CZ" sz="1800" dirty="0"/>
          </a:p>
          <a:p>
            <a:pPr lvl="1"/>
            <a:r>
              <a:rPr lang="cs-CZ" sz="1600" dirty="0"/>
              <a:t>zákaz činnosti - 58</a:t>
            </a:r>
          </a:p>
          <a:p>
            <a:pPr lvl="1"/>
            <a:r>
              <a:rPr lang="cs-CZ" sz="1600" dirty="0"/>
              <a:t>peněžitý trest  - 53</a:t>
            </a:r>
          </a:p>
          <a:p>
            <a:pPr lvl="1"/>
            <a:r>
              <a:rPr lang="cs-CZ" sz="1600" dirty="0"/>
              <a:t>zrušení PO – 16</a:t>
            </a:r>
          </a:p>
          <a:p>
            <a:pPr lvl="1"/>
            <a:r>
              <a:rPr lang="cs-CZ" sz="1600" dirty="0"/>
              <a:t>uveřejnění rozsudku -  24</a:t>
            </a:r>
          </a:p>
          <a:p>
            <a:pPr lvl="1"/>
            <a:r>
              <a:rPr lang="cs-CZ" sz="1600" dirty="0"/>
              <a:t>propadnutí majetku – 2</a:t>
            </a:r>
          </a:p>
          <a:p>
            <a:pPr lvl="1"/>
            <a:r>
              <a:rPr lang="cs-CZ" sz="1600" dirty="0"/>
              <a:t>propadnutí věci  - 1</a:t>
            </a:r>
          </a:p>
          <a:p>
            <a:pPr lvl="1"/>
            <a:r>
              <a:rPr lang="cs-CZ" sz="1600" dirty="0"/>
              <a:t>trest zákazu plnění veřejných zakázek.. - 1</a:t>
            </a:r>
          </a:p>
          <a:p>
            <a:pPr>
              <a:lnSpc>
                <a:spcPct val="100000"/>
              </a:lnSpc>
            </a:pPr>
            <a:endParaRPr lang="cs-CZ" sz="1800" dirty="0"/>
          </a:p>
          <a:p>
            <a:pPr>
              <a:lnSpc>
                <a:spcPct val="100000"/>
              </a:lnSpc>
            </a:pPr>
            <a:endParaRPr lang="cs-CZ" sz="1800" dirty="0"/>
          </a:p>
          <a:p>
            <a:pPr>
              <a:lnSpc>
                <a:spcPct val="100000"/>
              </a:lnSpc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8736263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EA8F2A6B-A929-4219-BE90-B1E2F0B323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6CEA823-5748-400B-AE83-1725E45B9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Tresty uložené PO v letech 2014-2020</a:t>
            </a:r>
            <a:br>
              <a:rPr lang="cs-CZ" sz="4000" dirty="0"/>
            </a:b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E0D108E-957D-408B-84C9-1A9E4BE75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endParaRPr lang="cs-CZ" sz="1800" dirty="0"/>
          </a:p>
          <a:p>
            <a:pPr>
              <a:lnSpc>
                <a:spcPct val="100000"/>
              </a:lnSpc>
            </a:pPr>
            <a:r>
              <a:rPr lang="cs-CZ" sz="1800" dirty="0"/>
              <a:t>zákaz činnosti - 247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peněžitý trest  - 224</a:t>
            </a:r>
          </a:p>
          <a:p>
            <a:pPr>
              <a:lnSpc>
                <a:spcPct val="100000"/>
              </a:lnSpc>
            </a:pPr>
            <a:endParaRPr lang="cs-CZ" sz="1800" dirty="0"/>
          </a:p>
          <a:p>
            <a:pPr>
              <a:lnSpc>
                <a:spcPct val="100000"/>
              </a:lnSpc>
            </a:pPr>
            <a:r>
              <a:rPr lang="cs-CZ" sz="1800" dirty="0"/>
              <a:t>zrušení PO - 131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uveřejnění rozsudku -  38</a:t>
            </a:r>
          </a:p>
          <a:p>
            <a:pPr>
              <a:lnSpc>
                <a:spcPct val="100000"/>
              </a:lnSpc>
            </a:pPr>
            <a:endParaRPr lang="cs-CZ" sz="1800" dirty="0"/>
          </a:p>
          <a:p>
            <a:pPr>
              <a:lnSpc>
                <a:spcPct val="100000"/>
              </a:lnSpc>
            </a:pPr>
            <a:r>
              <a:rPr lang="cs-CZ" sz="1800" dirty="0"/>
              <a:t>zákaz přijímání dotací a subvencí - 12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propadnutí věci  - 8 </a:t>
            </a:r>
          </a:p>
          <a:p>
            <a:pPr>
              <a:lnSpc>
                <a:spcPct val="100000"/>
              </a:lnSpc>
            </a:pPr>
            <a:endParaRPr lang="cs-CZ" sz="1800"/>
          </a:p>
          <a:p>
            <a:pPr>
              <a:lnSpc>
                <a:spcPct val="100000"/>
              </a:lnSpc>
            </a:pPr>
            <a:r>
              <a:rPr lang="cs-CZ" sz="1800"/>
              <a:t>trest </a:t>
            </a:r>
            <a:r>
              <a:rPr lang="cs-CZ" sz="1800" dirty="0"/>
              <a:t>zákazu plnění veřejných zakázek.. – 7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propadnutí majetku - 7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00345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3EF32A91-C7B1-4CD1-A3C3-17BBD4AD94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64B4977F-5D99-421A-9EFE-B3595CEFDA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b="1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 dirty="0"/>
              <a:t>Děkuji za pozornost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sz="4000" b="1" dirty="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 dirty="0"/>
              <a:t>Otázky…???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 dirty="0"/>
              <a:t> 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</p:txBody>
      </p:sp>
      <p:sp>
        <p:nvSpPr>
          <p:cNvPr id="81924" name="Zástupný symbol pro číslo snímku 4">
            <a:extLst>
              <a:ext uri="{FF2B5EF4-FFF2-40B4-BE49-F238E27FC236}">
                <a16:creationId xmlns:a16="http://schemas.microsoft.com/office/drawing/2014/main" id="{AA8E9AB1-5699-44C1-B83E-F1893FBEF74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B9C1AAF-D6B5-4F12-9286-2F87B63DDDC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cs-CZ" altLang="cs-CZ" sz="12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Nadpis 1">
            <a:extLst>
              <a:ext uri="{FF2B5EF4-FFF2-40B4-BE49-F238E27FC236}">
                <a16:creationId xmlns:a16="http://schemas.microsoft.com/office/drawing/2014/main" id="{FD4D831B-3778-4661-96FD-FCBFB1FF31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82947" name="Zástupný symbol pro obsah 2">
            <a:extLst>
              <a:ext uri="{FF2B5EF4-FFF2-40B4-BE49-F238E27FC236}">
                <a16:creationId xmlns:a16="http://schemas.microsoft.com/office/drawing/2014/main" id="{48084C51-C045-4E5D-B0E6-8CD31C8EA5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doc. JUDr. Marek Fryšták, Ph.D.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Katedra trestního práva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Právnická fakulta Masarykovy univerzity 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Veveří 70, 611 80 Brno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Tel. + 420 549 493 870, Fax. + 420 541 213 162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E-mail: </a:t>
            </a:r>
            <a:r>
              <a:rPr lang="cs-CZ" altLang="cs-CZ" b="1" dirty="0">
                <a:hlinkClick r:id="rId2"/>
              </a:rPr>
              <a:t>Marek.Frystak@law.muni.cz</a:t>
            </a:r>
            <a:r>
              <a:rPr lang="cs-CZ" altLang="cs-CZ" b="1" dirty="0"/>
              <a:t> </a:t>
            </a:r>
          </a:p>
          <a:p>
            <a:pPr eaLnBrk="1" hangingPunct="1"/>
            <a:endParaRPr lang="cs-CZ" altLang="cs-CZ" dirty="0"/>
          </a:p>
        </p:txBody>
      </p:sp>
      <p:sp>
        <p:nvSpPr>
          <p:cNvPr id="82948" name="Zástupný symbol pro číslo snímku 4">
            <a:extLst>
              <a:ext uri="{FF2B5EF4-FFF2-40B4-BE49-F238E27FC236}">
                <a16:creationId xmlns:a16="http://schemas.microsoft.com/office/drawing/2014/main" id="{AEEAF108-0BE0-4AE6-B50B-0C117EA509E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43CFEDC-F60B-4EDA-9984-070A7F6A4D0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cs-CZ" altLang="cs-CZ" sz="1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>
            <a:extLst>
              <a:ext uri="{FF2B5EF4-FFF2-40B4-BE49-F238E27FC236}">
                <a16:creationId xmlns:a16="http://schemas.microsoft.com/office/drawing/2014/main" id="{ED2A9A0F-0721-4F40-94B5-A3EAAD9A0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Ukládání sankcí právnickým osobám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95E6577-1CA8-4AB5-9140-C68452456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defRPr/>
            </a:pPr>
            <a:endParaRPr lang="cs-CZ" sz="1800" dirty="0"/>
          </a:p>
          <a:p>
            <a:pPr>
              <a:lnSpc>
                <a:spcPct val="100000"/>
              </a:lnSpc>
              <a:defRPr/>
            </a:pPr>
            <a:r>
              <a:rPr lang="cs-CZ" sz="1800" dirty="0"/>
              <a:t>dualismus sankcí: tresty (§ 15 odst. 1) + ochranná opatření (§ 15 odst. 2)</a:t>
            </a:r>
          </a:p>
          <a:p>
            <a:pPr>
              <a:lnSpc>
                <a:spcPct val="100000"/>
              </a:lnSpc>
              <a:defRPr/>
            </a:pPr>
            <a:endParaRPr lang="cs-CZ" sz="1800" dirty="0"/>
          </a:p>
          <a:p>
            <a:pPr>
              <a:lnSpc>
                <a:spcPct val="100000"/>
              </a:lnSpc>
              <a:defRPr/>
            </a:pPr>
            <a:r>
              <a:rPr lang="cs-CZ" sz="1800" dirty="0"/>
              <a:t>zákonnost, účelnost, přiměřenost </a:t>
            </a:r>
          </a:p>
          <a:p>
            <a:pPr>
              <a:lnSpc>
                <a:spcPct val="100000"/>
              </a:lnSpc>
              <a:defRPr/>
            </a:pPr>
            <a:endParaRPr lang="cs-CZ" sz="1800" dirty="0"/>
          </a:p>
          <a:p>
            <a:pPr>
              <a:lnSpc>
                <a:spcPct val="100000"/>
              </a:lnSpc>
              <a:defRPr/>
            </a:pPr>
            <a:r>
              <a:rPr lang="cs-CZ" sz="1800" dirty="0"/>
              <a:t>průlom do zásady personality</a:t>
            </a:r>
          </a:p>
          <a:p>
            <a:pPr>
              <a:lnSpc>
                <a:spcPct val="100000"/>
              </a:lnSpc>
              <a:defRPr/>
            </a:pPr>
            <a:endParaRPr lang="cs-CZ" sz="1800" dirty="0"/>
          </a:p>
          <a:p>
            <a:pPr>
              <a:lnSpc>
                <a:spcPct val="100000"/>
              </a:lnSpc>
              <a:defRPr/>
            </a:pPr>
            <a:r>
              <a:rPr lang="cs-CZ" sz="1800" dirty="0"/>
              <a:t>přiměřenost trestu a ochranného opatření </a:t>
            </a:r>
          </a:p>
          <a:p>
            <a:pPr>
              <a:lnSpc>
                <a:spcPct val="100000"/>
              </a:lnSpc>
            </a:pPr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kritéria: povaha a závažnost  TČ, poměry PO, její dosavadní činnost, majetkové poměry, zda vykonává činnost v veřejném zájmu (strategickou či obtížně  nahraditelnou pro národní  hospodářství, obranu nebo bezpečnost), působení právnické osoby po činu, účinky, které lze očekávat od trestu pro budoucí činnost PO + důsledky pro třetí osoby (zejména poškození, věřitelé) </a:t>
            </a:r>
          </a:p>
          <a:p>
            <a:pPr>
              <a:lnSpc>
                <a:spcPct val="100000"/>
              </a:lnSpc>
            </a:pPr>
            <a:endParaRPr lang="cs-CZ" altLang="cs-CZ" sz="1800" dirty="0"/>
          </a:p>
          <a:p>
            <a:pPr>
              <a:lnSpc>
                <a:spcPct val="100000"/>
              </a:lnSpc>
            </a:pPr>
            <a:r>
              <a:rPr lang="cs-CZ" altLang="cs-CZ" sz="1800" dirty="0"/>
              <a:t>ochranné opatření nelze uložit, není-li přiměřené povaze a závažnosti  TČ a poměrům PO </a:t>
            </a:r>
          </a:p>
          <a:p>
            <a:pPr>
              <a:lnSpc>
                <a:spcPct val="100000"/>
              </a:lnSpc>
              <a:defRPr/>
            </a:pPr>
            <a:endParaRPr lang="cs-CZ" sz="1800" dirty="0"/>
          </a:p>
          <a:p>
            <a:pPr>
              <a:defRPr/>
            </a:pPr>
            <a:endParaRPr lang="cs-CZ" dirty="0"/>
          </a:p>
          <a:p>
            <a:pPr marL="0" indent="0">
              <a:buNone/>
              <a:defRPr/>
            </a:pPr>
            <a:r>
              <a:rPr lang="cs-CZ" dirty="0"/>
              <a:t> 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87DEB1BB-3013-4F55-AFC3-5145145AA6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>
            <a:extLst>
              <a:ext uri="{FF2B5EF4-FFF2-40B4-BE49-F238E27FC236}">
                <a16:creationId xmlns:a16="http://schemas.microsoft.com/office/drawing/2014/main" id="{BE13417E-C4FF-4999-B9BA-15452DD2D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Tresty  - § 15/1 TOPO  </a:t>
            </a:r>
          </a:p>
        </p:txBody>
      </p:sp>
      <p:sp>
        <p:nvSpPr>
          <p:cNvPr id="30723" name="Zástupný symbol pro obsah 2">
            <a:extLst>
              <a:ext uri="{FF2B5EF4-FFF2-40B4-BE49-F238E27FC236}">
                <a16:creationId xmlns:a16="http://schemas.microsoft.com/office/drawing/2014/main" id="{31A4D2F0-9F96-466B-9404-72EAA7E3BA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1500" dirty="0"/>
              <a:t>zrušení PO – pokud její činnost spočívala zcela nebo převážně v páchání TČ, sídlo v ČR (§ 16)</a:t>
            </a:r>
          </a:p>
          <a:p>
            <a:pPr eaLnBrk="1" hangingPunct="1">
              <a:lnSpc>
                <a:spcPct val="90000"/>
              </a:lnSpc>
            </a:pPr>
            <a:endParaRPr lang="cs-CZ" altLang="cs-CZ" sz="15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1500" dirty="0"/>
              <a:t>propadnutí majetku –  zvlášť závažný zločin – majetkový prospěch (§ 17) </a:t>
            </a:r>
          </a:p>
          <a:p>
            <a:pPr eaLnBrk="1" hangingPunct="1">
              <a:lnSpc>
                <a:spcPct val="90000"/>
              </a:lnSpc>
            </a:pPr>
            <a:endParaRPr lang="cs-CZ" altLang="cs-CZ" sz="1500" dirty="0"/>
          </a:p>
          <a:p>
            <a:pPr algn="just" eaLnBrk="1" hangingPunct="1">
              <a:lnSpc>
                <a:spcPct val="90000"/>
              </a:lnSpc>
            </a:pPr>
            <a:r>
              <a:rPr lang="cs-CZ" altLang="cs-CZ" sz="1500" dirty="0"/>
              <a:t>peněžitý trest – denní sazba 1.000 – 2.000.000 Kč, uložení nesmí být na újmu práv poškozeného (§ 18) - zaplacení peněžitého trestu lze na odsouzené právnické osobě vymáhat jako pohledávku v občanskoprávním řízení o výkonu rozhodnutí, resp. exekucí.</a:t>
            </a:r>
          </a:p>
          <a:p>
            <a:pPr eaLnBrk="1" hangingPunct="1">
              <a:lnSpc>
                <a:spcPct val="90000"/>
              </a:lnSpc>
            </a:pPr>
            <a:endParaRPr lang="cs-CZ" altLang="cs-CZ" sz="15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1500" dirty="0"/>
              <a:t>propadnutí věci – za podmínek stanovených TZ  (§ 19)</a:t>
            </a:r>
          </a:p>
          <a:p>
            <a:pPr eaLnBrk="1" hangingPunct="1">
              <a:lnSpc>
                <a:spcPct val="90000"/>
              </a:lnSpc>
            </a:pPr>
            <a:endParaRPr lang="cs-CZ" altLang="cs-CZ" sz="1500" dirty="0"/>
          </a:p>
          <a:p>
            <a:pPr algn="just" eaLnBrk="1" hangingPunct="1">
              <a:lnSpc>
                <a:spcPct val="90000"/>
              </a:lnSpc>
            </a:pPr>
            <a:r>
              <a:rPr lang="cs-CZ" altLang="cs-CZ" sz="1500" dirty="0"/>
              <a:t>zákaz činnosti – na 1 rok až 20 let (§ 20) - bude spočívat pouze v tom, že tato nebude moci vykonávat činnost, ke které je třeba zvláštního povolení, nebo pokud by žádala o toto povolení, nemůže jí být po dobu výkonu trestu takové povolení uděleno; může se např. jednat o provozování konkrétní živnosti, která je předmětem činnosti právnické osoby, nebo o bankovní licenci</a:t>
            </a:r>
          </a:p>
          <a:p>
            <a:pPr eaLnBrk="1" hangingPunct="1">
              <a:lnSpc>
                <a:spcPct val="90000"/>
              </a:lnSpc>
            </a:pPr>
            <a:endParaRPr lang="cs-CZ" altLang="cs-CZ" sz="1500" dirty="0"/>
          </a:p>
          <a:p>
            <a:pPr>
              <a:lnSpc>
                <a:spcPct val="90000"/>
              </a:lnSpc>
            </a:pPr>
            <a:r>
              <a:rPr lang="cs-CZ" sz="1500" dirty="0"/>
              <a:t>zákaz držení a chovu zvířat – až na 20 let (§ 20a TOPO)</a:t>
            </a:r>
          </a:p>
          <a:p>
            <a:pPr marL="72000" indent="0" eaLnBrk="1" hangingPunct="1">
              <a:lnSpc>
                <a:spcPct val="90000"/>
              </a:lnSpc>
              <a:buNone/>
            </a:pPr>
            <a:endParaRPr lang="cs-CZ" altLang="cs-CZ" sz="1500" dirty="0"/>
          </a:p>
          <a:p>
            <a:pPr marL="72000" indent="0">
              <a:buNone/>
            </a:pPr>
            <a:endParaRPr lang="cs-CZ" alt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6F29691-3D77-4295-83CC-62E3743FF9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96B73C20-FD79-4806-8A58-3377A9866A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C9BD6CD-E8F4-48EB-9D9F-43BFA4535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680F329-18E5-4D02-B196-E6FC2A497F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00000"/>
              </a:lnSpc>
            </a:pPr>
            <a:r>
              <a:rPr lang="cs-CZ" altLang="cs-CZ" sz="1700" dirty="0"/>
              <a:t>zákaz plnění veřejných zakázek nebo účasti ve veřejné soutěži – na 1 rok až 20 let (§ 21) - byť to TOPO výslovně nestanoví, z povahy věci vyplývá faktická neslučitelnost se současným ukládáním trestu zrušení právnické osoby </a:t>
            </a:r>
          </a:p>
          <a:p>
            <a:pPr eaLnBrk="1" hangingPunct="1">
              <a:lnSpc>
                <a:spcPct val="100000"/>
              </a:lnSpc>
            </a:pPr>
            <a:endParaRPr lang="cs-CZ" altLang="cs-CZ" sz="17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1700" dirty="0"/>
              <a:t>zákaz přijímání dotací nebo subvencí – 1 rok až 20 let (§ 22) - zmíněné dotace, subvence, finanční výpomoci a jiné podpory musí být poskytovány z veřejných zdrojů; nelze uložit v případě, že byly poskytovány ze zdrojů soukromých </a:t>
            </a:r>
          </a:p>
          <a:p>
            <a:pPr eaLnBrk="1" hangingPunct="1">
              <a:lnSpc>
                <a:spcPct val="100000"/>
              </a:lnSpc>
            </a:pPr>
            <a:endParaRPr lang="cs-CZ" altLang="cs-CZ" sz="1700" dirty="0"/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700" dirty="0"/>
              <a:t>uveřejnění rozsudku – soud určí druh veřejného sdělovacího prostředku, rozsah uveřejnění a lhůtu ke zveřejnění (§ 23) , neuveřejní-li  - pořádková pokuta do 500.000, i opakovaně (§ 41/2 TŘ)</a:t>
            </a:r>
          </a:p>
          <a:p>
            <a:pPr eaLnBrk="1" hangingPunct="1">
              <a:lnSpc>
                <a:spcPct val="90000"/>
              </a:lnSpc>
            </a:pPr>
            <a:endParaRPr lang="cs-CZ" alt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7325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E89BD12-994E-4404-AED1-371BD42D0D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AA5906D-5EC7-4238-AAC8-632C37628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Zrušení PO - § 16 TOPO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B8FD97C-ECC1-4D7E-A717-1491A0412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700" dirty="0"/>
              <a:t>kumulace podmínek</a:t>
            </a:r>
          </a:p>
          <a:p>
            <a:pPr>
              <a:lnSpc>
                <a:spcPct val="100000"/>
              </a:lnSpc>
            </a:pPr>
            <a:endParaRPr lang="cs-CZ" sz="1700" dirty="0"/>
          </a:p>
          <a:p>
            <a:pPr lvl="1"/>
            <a:r>
              <a:rPr lang="cs-CZ" sz="1500" dirty="0"/>
              <a:t>sídlo v České republice </a:t>
            </a:r>
          </a:p>
          <a:p>
            <a:pPr lvl="1"/>
            <a:endParaRPr lang="cs-CZ" sz="1500" dirty="0"/>
          </a:p>
          <a:p>
            <a:pPr lvl="1"/>
            <a:r>
              <a:rPr lang="cs-CZ" sz="1500" dirty="0"/>
              <a:t>činnost spočívala zcela nebo převážně v páchání TČ </a:t>
            </a:r>
          </a:p>
          <a:p>
            <a:pPr lvl="1"/>
            <a:endParaRPr lang="cs-CZ" sz="1500" dirty="0"/>
          </a:p>
          <a:p>
            <a:pPr lvl="1"/>
            <a:r>
              <a:rPr lang="cs-CZ" sz="1500" dirty="0"/>
              <a:t>nevylučuje-li to povaha PO (např. u osob zřízených zákonem, u územně samosprávných celků apod.)</a:t>
            </a:r>
          </a:p>
          <a:p>
            <a:pPr>
              <a:lnSpc>
                <a:spcPct val="100000"/>
              </a:lnSpc>
            </a:pPr>
            <a:endParaRPr lang="cs-CZ" sz="1700" dirty="0"/>
          </a:p>
          <a:p>
            <a:pPr>
              <a:lnSpc>
                <a:spcPct val="100000"/>
              </a:lnSpc>
            </a:pPr>
            <a:r>
              <a:rPr lang="cs-CZ" sz="1700" dirty="0"/>
              <a:t>vyjádření ČNB, je-li PO banka, pojišťovna, zajišťovna,…§ 16 odst. 2 TOPO</a:t>
            </a:r>
          </a:p>
          <a:p>
            <a:pPr>
              <a:lnSpc>
                <a:spcPct val="100000"/>
              </a:lnSpc>
            </a:pPr>
            <a:endParaRPr lang="cs-CZ" sz="1700" dirty="0"/>
          </a:p>
          <a:p>
            <a:pPr>
              <a:lnSpc>
                <a:spcPct val="100000"/>
              </a:lnSpc>
            </a:pPr>
            <a:r>
              <a:rPr lang="cs-CZ" sz="1700" dirty="0"/>
              <a:t>vyjádření příslušného orgánu státní správy, je-li PO komoditní burza - § 16 odst. 3 TOPO</a:t>
            </a:r>
          </a:p>
          <a:p>
            <a:pPr>
              <a:lnSpc>
                <a:spcPct val="100000"/>
              </a:lnSpc>
            </a:pPr>
            <a:endParaRPr lang="cs-CZ" sz="1700" dirty="0"/>
          </a:p>
          <a:p>
            <a:pPr>
              <a:lnSpc>
                <a:spcPct val="100000"/>
              </a:lnSpc>
            </a:pPr>
            <a:r>
              <a:rPr lang="cs-CZ" sz="1700" dirty="0"/>
              <a:t>právní mocí rozsudku vstupuje PO likvidace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998292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79911E42-3CFB-4D24-81DD-5D8408684A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040825F6-0291-4063-9F75-97AEB17ED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Zákaz činnosti - § 20 TOPO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5BBD04C-426B-488D-8782-2B65652BE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0"/>
              <a:t>lze právnické osobě zakázat jen tu činnost, v souvislosti s níž se dopustila trestného činu 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uložený trest není možno vymezit jako zákaz jakékoli činnosti právnické osoby bez bližší specifikace druhu této činnosti 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obecné vymezení činnosti, jejíž výkon lze zakázat, obsahuje ustanovení § 73/3 TZ, z něhož se ovšem u právnických osob s ohledem na § 1/2TOPO  uplatní jen ta část, kde jde o výkon určité funkce nebo takové činnosti, ke které je třeba zvláštního povolení, nebo jejíž výkon upravuje jiný právní předpis 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trestně odpovědné právnické osobě je možné uložit trest zákazu činnosti za splnění podmínek § 20/1 TOPO za jakýkoli spáchaný trestný čin, jehož pachatelem může být právnická osoba podle § 7 TOPO a to i jako trest samostatný (§ 15/3 TOPO; neuplatní se zde omezení podle § 73/2 TZ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2299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EE520247-E6AA-410D-A4B9-DF26AA963E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224184FE-E7C4-45FA-8A62-35B133925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Uveřejnění rozsudku - § 23 TOPO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CC12304-196E-4D0E-B3A6-85BE0CCD30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700" dirty="0"/>
              <a:t>lze uložit za kterýkoli trestný čin spáchaný PO 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je-li třeba seznámit veřejnost s odsuzujícím rozsudkem vzhledem k povaze a závažnosti trestného činu nebo vyžaduje-li to zájem na ochraně bezpečnosti lidí nebo majetku, popř.  společnosti 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soud  určí druh veřejného sdělovacího prostředku, rozsah uveřejnění  a lhůtu k uveřejnění 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PO zveřejní na své náklady – soud musí zjistit, zda PO má na uveřejnění rozsudku dostatek vlastních finančních prostředků - není možné, aby náklady na uveřejnění odsuzujícího rozsudku platil někdo jiný než odsouzená PO; nic nebrání tomu, aby si odsouzená právnická osoba vzala úvěr na náklady spojené s uveřejněním rozsudku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primárně zasahuje do dobré pověsti PO, ale dopad i do majetkové  sféry (odliv zákazníků, sponzorů apod.) 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atypický prostředek donucení ke splnění – pořádková pokuta až do výše 500 tisíc, a to i opakovaně (§ 41 odst. 2 TOPO)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6786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5613306E-0F92-452A-85D6-7D76E6DEBA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2C163AA-0E67-4B2D-953D-8822E5217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2200" dirty="0"/>
              <a:t>Podmíněné upuštění od výkonu zbytku trestu zákazu činnosti, zákazu držení a chovu zvířat, zákazu plnění veřejných zakázek nebo účasti ve veřejné soutěži a zákazu přijímání dotací a subvencí - § 22a TOPO (novela 333/2020 Sb.)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96720EB-DD17-4E5E-A714-401CF5E24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po výkonu 1/2 trestu zákazu činnosti, zákazu držení a chovu zvířat, zákazu plnění veřejných zakázek nebo účasti ve veřejné soutěži nebo zákazu přijímání dotací a subvencí může soud podmíněně upustit od výkonu jeho zbytku, jestliže 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lvl="1" algn="just"/>
            <a:r>
              <a:rPr lang="cs-CZ" sz="1600" dirty="0"/>
              <a:t>odsouzená právnická osoba v době výkonu trestu svou další činností prokázala, že dalšího výkonu tohoto trestu není třeba, zejména pokud doloží účinný soubor opatření zajišťujících dodržování právních norem a směřujících k předcházení trestné činnosti včetně provedených nápravných opatření vedoucích k zamezení rizika opětovného spáchání stejné nebo podobné trestné činnosti, za kterou byla odsouzena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při podmíněném upuštění od výkonu zbytku trestu zákazu činnosti, zákazu držení a chovu zvířat, zákazu plnění veřejných zakázek nebo účasti ve veřejné soutěži nebo zákazu přijímání dotací a subvencí soud stanoví zkušební dobu na jeden rok až na deset let, nikoliv však na dobu kratší než zbytek trestu; zkušební doba počíná právní mocí rozhodnutí o tomto upuštění</a:t>
            </a:r>
          </a:p>
        </p:txBody>
      </p:sp>
    </p:spTree>
    <p:extLst>
      <p:ext uri="{BB962C8B-B14F-4D97-AF65-F5344CB8AC3E}">
        <p14:creationId xmlns:p14="http://schemas.microsoft.com/office/powerpoint/2010/main" val="3317868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ED0A82C5-97D6-4AFA-80F5-441A6EA833F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7F53CAE-5545-4E99-93F4-5E100C675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dirty="0"/>
              <a:t>Obvodní soud pro Prahu 1 </a:t>
            </a:r>
            <a:r>
              <a:rPr lang="cs-CZ" sz="3200" dirty="0" err="1"/>
              <a:t>sp</a:t>
            </a:r>
            <a:r>
              <a:rPr lang="cs-CZ" sz="3200" dirty="0"/>
              <a:t>. zn. 3 T  19/2013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DE6758E-DF92-4B24-8BC5-8C68D97D0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„…a odsuzuje se podle § 241 odst. 1 </a:t>
            </a:r>
            <a:r>
              <a:rPr lang="cs-CZ" sz="1800" dirty="0" err="1"/>
              <a:t>tr</a:t>
            </a:r>
            <a:r>
              <a:rPr lang="cs-CZ" sz="1800" dirty="0"/>
              <a:t>. zákoníku za použití § 23 odst. 1, 2 zák. č. 418/2011 Sb. k trestu uveřejnění rozsudku, a to ve lhůtě dvou měsíců od právní moci tohoto rozhodnutí výrok rozsudku v tiskovém sdělovacím prostředku.“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problém není v tom, že trest byl uložen trestním příkazem, jelikož ten má dle § 314e/8 TŘ  povahu odsuzujícího rozsudku, ale zcela evidentní absence  dalších podmínek stanovených zákonem 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navíc v době vydání trestního příkazu nebylo možno PO tímto uložit trest uveřejnění rozsudku, to je možné až na základě novely č. 333/2020 Sb., s účinností od 1.10.2020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01076283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830</TotalTime>
  <Words>1537</Words>
  <Application>Microsoft Office PowerPoint</Application>
  <PresentationFormat>Širokoúhlá obrazovka</PresentationFormat>
  <Paragraphs>166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Tahoma</vt:lpstr>
      <vt:lpstr>Trebuchet MS</vt:lpstr>
      <vt:lpstr>Wingdings</vt:lpstr>
      <vt:lpstr>Prezentace_MU_CZ</vt:lpstr>
      <vt:lpstr>Sankcionování právnických osob    </vt:lpstr>
      <vt:lpstr>Ukládání sankcí právnickým osobám </vt:lpstr>
      <vt:lpstr>Tresty  - § 15/1 TOPO  </vt:lpstr>
      <vt:lpstr>Prezentace aplikace PowerPoint</vt:lpstr>
      <vt:lpstr>Zrušení PO - § 16 TOPO </vt:lpstr>
      <vt:lpstr>Zákaz činnosti - § 20 TOPO</vt:lpstr>
      <vt:lpstr>Uveřejnění rozsudku - § 23 TOPO </vt:lpstr>
      <vt:lpstr>Podmíněné upuštění od výkonu zbytku trestu zákazu činnosti, zákazu držení a chovu zvířat, zákazu plnění veřejných zakázek nebo účasti ve veřejné soutěži a zákazu přijímání dotací a subvencí - § 22a TOPO (novela 333/2020 Sb.)</vt:lpstr>
      <vt:lpstr>Obvodní soud pro Prahu 1 sp. zn. 3 T  19/2013</vt:lpstr>
      <vt:lpstr>Ochranná opatření - § 15/2 TZ </vt:lpstr>
      <vt:lpstr>Promlčení výkonu trestu - § 24 TOPO </vt:lpstr>
      <vt:lpstr>Zahlazení odsouzení - § 27 TOPO – po novele 333/2020 Sb. </vt:lpstr>
      <vt:lpstr>Statistika </vt:lpstr>
      <vt:lpstr>Tresty uložené PO v letech 2014-2020 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Trestání   </dc:title>
  <dc:creator>Uživatel</dc:creator>
  <cp:lastModifiedBy>Marek Fryšták</cp:lastModifiedBy>
  <cp:revision>61</cp:revision>
  <dcterms:created xsi:type="dcterms:W3CDTF">2020-10-13T09:40:35Z</dcterms:created>
  <dcterms:modified xsi:type="dcterms:W3CDTF">2021-10-18T16:28:48Z</dcterms:modified>
</cp:coreProperties>
</file>