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4" r:id="rId3"/>
    <p:sldId id="312" r:id="rId4"/>
    <p:sldId id="369" r:id="rId5"/>
    <p:sldId id="370" r:id="rId6"/>
    <p:sldId id="387" r:id="rId7"/>
    <p:sldId id="388" r:id="rId8"/>
    <p:sldId id="314" r:id="rId9"/>
    <p:sldId id="403" r:id="rId10"/>
    <p:sldId id="315" r:id="rId11"/>
    <p:sldId id="316" r:id="rId12"/>
    <p:sldId id="389" r:id="rId13"/>
    <p:sldId id="372" r:id="rId14"/>
    <p:sldId id="317" r:id="rId15"/>
    <p:sldId id="371" r:id="rId16"/>
    <p:sldId id="367" r:id="rId17"/>
    <p:sldId id="368" r:id="rId18"/>
    <p:sldId id="375" r:id="rId19"/>
    <p:sldId id="305" r:id="rId20"/>
    <p:sldId id="324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3751A75-B433-44F1-A628-1302D0949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2BE57A-A9ED-4B17-9DCF-96C4B16E251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2B6333F-FB52-4637-844D-0FC84CF29F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170EA81-1552-4EE9-A479-6092CCEB8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9. 4. 2018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9. 4. 2018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Trestání 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76C47C9A-9200-44F9-B5FF-619B66C65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164C528-6784-4E04-A731-23EB8DDD6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majetkové - peněžitý trest, propadnutí věci nebo jiné majetkové hodnoty, propadnutí majetku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nemajetkové  - všechny ostatní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spojené s odnětím či omezením svobody – např. nepodmíněné tresty odnětí svobody pravidelné a výjimečné, OPP, zákaz pobytu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nespojené s odnětím či omezením svobody – např. ztráta vojenské hodnosti, čestných  titulů a vyznamenání, zákaz držení a chovu zvířat  </a:t>
            </a:r>
          </a:p>
          <a:p>
            <a:pPr algn="just"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na cti - ztráta čestných titulů a vyznamenání, ztráta vojenské hodnosti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ostatní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hlavní  - lze je ukládat samostatně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0"/>
              <a:t>tresty vedlejší - lze je ukládat jen ve spojení s jinými, tj. nelze je ukládat samostatně - ztráta čestných titulů a vyznamenání, vojenské hodnosti</a:t>
            </a:r>
          </a:p>
          <a:p>
            <a:pPr algn="just"/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15364" name="Zástupný symbol pro číslo snímku 4">
            <a:extLst>
              <a:ext uri="{FF2B5EF4-FFF2-40B4-BE49-F238E27FC236}">
                <a16:creationId xmlns:a16="http://schemas.microsoft.com/office/drawing/2014/main" id="{7F441286-F40B-440E-9F0E-99A27FC47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138714-BC19-4A76-AB67-A346A3560E2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AC9FC928-F6B0-4D08-AE4E-B58A30AEC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E7F4898B-77C7-4F62-9117-81F2DFE1D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tresty s náhradou - náhradní </a:t>
            </a:r>
            <a:r>
              <a:rPr lang="cs-CZ" altLang="cs-CZ" sz="1700"/>
              <a:t>trest u domácího </a:t>
            </a:r>
            <a:r>
              <a:rPr lang="cs-CZ" altLang="cs-CZ" sz="1700" dirty="0"/>
              <a:t>vězení (1 den/1 den), obecně prospěšných prací (1 hodina/1 den)</a:t>
            </a: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tresty bez náhrady - všechny ostatní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tresty represivní - zdůrazněn prvek individuální represe - nepodmíněný trest odnětí svobody </a:t>
            </a: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tresty výchovné  - zdůrazněn prvek individuální prevence  - všechny ostatní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tresty se zúženým okruhem odsouzených – vyhoštění nelze uložit občanu ČR, ztrátu vojenské hodnosti, čestného titulu nebo vyznamenání lze uložit jen jejich nositeli</a:t>
            </a:r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tresty ukládané ostatním  - všechny ostatní </a:t>
            </a:r>
          </a:p>
          <a:p>
            <a:endParaRPr lang="cs-CZ" altLang="cs-CZ" sz="1800" dirty="0"/>
          </a:p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16388" name="Zástupný symbol pro číslo snímku 4">
            <a:extLst>
              <a:ext uri="{FF2B5EF4-FFF2-40B4-BE49-F238E27FC236}">
                <a16:creationId xmlns:a16="http://schemas.microsoft.com/office/drawing/2014/main" id="{CA5DACE5-2643-4BE4-AB60-683C420A5D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871876-577A-44AB-9C54-66AF5722EA1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5C5E4397-0835-45B2-836A-46A70C0C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Účel trestu 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E5654A73-F777-46B1-B57C-284C5C6C7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20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0"/>
              <a:t>účelem trestu (zásada účelnosti) je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400" dirty="0"/>
              <a:t>funkce ochranná - ochrana společnosti před pachatelem 	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 represivní - zabránit pachateli v další trestné činnosti (individuální represe)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preventivní (individuální) - působit výchovně na pachatele</a:t>
            </a:r>
          </a:p>
          <a:p>
            <a:pPr lvl="1" algn="just">
              <a:defRPr/>
            </a:pPr>
            <a:endParaRPr lang="cs-CZ" altLang="cs-CZ" sz="1400" dirty="0"/>
          </a:p>
          <a:p>
            <a:pPr lvl="1" algn="just">
              <a:defRPr/>
            </a:pPr>
            <a:r>
              <a:rPr lang="cs-CZ" altLang="cs-CZ" sz="1400" dirty="0"/>
              <a:t>funkce preventivní (generální) - tím působit na ostatní členy společnosti 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altLang="cs-CZ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dříve byl účel trestu přímo vymezen v zákoně, nyní je dovozován z jeho obsahu  a duchu zákona 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17412" name="Zástupný symbol pro číslo snímku 4">
            <a:extLst>
              <a:ext uri="{FF2B5EF4-FFF2-40B4-BE49-F238E27FC236}">
                <a16:creationId xmlns:a16="http://schemas.microsoft.com/office/drawing/2014/main" id="{F5E52385-90BE-4506-88C1-409BCD8C93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FDEC77-E94A-4BA0-9446-C9BD70F96AF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B8EB4325-4525-4CE7-B846-1DEBE58D5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Účel opatření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3CC29-01EC-4D10-A6FC-769D1CCC6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1800" dirty="0"/>
              <a:t>dospělý pachatel – není v TZ výslovně vyjádřen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 lvl="1" eaLnBrk="1" hangingPunct="1">
              <a:defRPr/>
            </a:pPr>
            <a:r>
              <a:rPr lang="cs-CZ" altLang="cs-CZ" sz="1600" dirty="0"/>
              <a:t>je dovozován z účelu trestu – srovnej viz. výše</a:t>
            </a:r>
          </a:p>
          <a:p>
            <a:pPr lvl="1" eaLnBrk="1" hangingPunct="1">
              <a:defRPr/>
            </a:pPr>
            <a:r>
              <a:rPr lang="cs-CZ" altLang="cs-CZ" sz="1600" dirty="0"/>
              <a:t>základní účel  -  ochrana společnosti</a:t>
            </a:r>
          </a:p>
          <a:p>
            <a:pPr lvl="1" algn="just" eaLnBrk="1" hangingPunct="1">
              <a:defRPr/>
            </a:pPr>
            <a:r>
              <a:rPr lang="cs-CZ" altLang="cs-CZ" sz="1600" dirty="0"/>
              <a:t>do popředí vystupuje moment prevence (složka výchovná, terapeutická a zabezpečovací)</a:t>
            </a:r>
          </a:p>
          <a:p>
            <a:pPr algn="just" eaLnBrk="1" hangingPunct="1"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r>
              <a:rPr lang="cs-CZ" altLang="cs-CZ" sz="1800" dirty="0"/>
              <a:t>mladiství  - § 9 ZSM</a:t>
            </a:r>
          </a:p>
          <a:p>
            <a:pPr algn="just" eaLnBrk="1" hangingPunct="1">
              <a:defRPr/>
            </a:pPr>
            <a:endParaRPr lang="cs-CZ" altLang="cs-CZ" sz="1800" dirty="0"/>
          </a:p>
          <a:p>
            <a:pPr lvl="1" algn="just" eaLnBrk="1" hangingPunct="1">
              <a:defRPr/>
            </a:pPr>
            <a:r>
              <a:rPr lang="cs-CZ" altLang="cs-CZ" sz="1600" dirty="0"/>
              <a:t>vytvoření podmínek pro sociální a duševní rozvoj </a:t>
            </a:r>
          </a:p>
          <a:p>
            <a:pPr lvl="1" algn="just" eaLnBrk="1" hangingPunct="1">
              <a:defRPr/>
            </a:pPr>
            <a:r>
              <a:rPr lang="cs-CZ" altLang="cs-CZ" sz="1600" dirty="0"/>
              <a:t>ochrana mladistvého před škodlivými vlivy</a:t>
            </a:r>
          </a:p>
          <a:p>
            <a:pPr lvl="1" algn="just" eaLnBrk="1" hangingPunct="1">
              <a:defRPr/>
            </a:pPr>
            <a:r>
              <a:rPr lang="cs-CZ" altLang="cs-CZ" sz="1600" dirty="0"/>
              <a:t>předcházení dalšímu páchaní provinění  </a:t>
            </a:r>
          </a:p>
          <a:p>
            <a:pPr algn="just" eaLnBrk="1" hangingPunct="1"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E08FB3CF-9219-410E-BACF-D06CCD6E6F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16BEBF-8873-4E0D-A6AC-21BA0998B9A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2360952-3C1C-4BD6-BE25-082581559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Základní zásady ukládání trestů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825EFFC6-37C1-408C-814E-73B8DDF6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§ 37 odst. 1 TZ – zásada zákonnosti </a:t>
            </a:r>
          </a:p>
          <a:p>
            <a:pPr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trestní sankce lze ukládat jen na základě trestního zákona (§ 110 - pojem) co do druhu, výměry, zákonných předpokladů  a způsobu výkonu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trestů (FO - § 52 TZ, PO – § 15 odst. 1 TOPOZ)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ochranných opatření (FO - § 98 TZ, § 15 odst. 2 TOPOZ)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taxativní výčet opatření ml. (§ 10, § 11 odst. 2, § 21, § 24 ZSM)</a:t>
            </a:r>
          </a:p>
          <a:p>
            <a:pPr lvl="1">
              <a:defRPr/>
            </a:pPr>
            <a:endParaRPr lang="cs-CZ" altLang="cs-CZ" sz="1600" dirty="0"/>
          </a:p>
          <a:p>
            <a:pPr>
              <a:defRPr/>
            </a:pPr>
            <a:endParaRPr lang="cs-CZ" altLang="cs-CZ" sz="1800" dirty="0"/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 algn="just">
              <a:buNone/>
              <a:defRPr/>
            </a:pPr>
            <a:endParaRPr lang="cs-CZ" altLang="cs-CZ" sz="1600" dirty="0"/>
          </a:p>
          <a:p>
            <a:pPr algn="just">
              <a:defRPr/>
            </a:pPr>
            <a:endParaRPr lang="cs-CZ" altLang="cs-CZ" sz="1600" dirty="0"/>
          </a:p>
          <a:p>
            <a:pPr algn="just">
              <a:defRPr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Zástupný symbol pro číslo snímku 4">
            <a:extLst>
              <a:ext uri="{FF2B5EF4-FFF2-40B4-BE49-F238E27FC236}">
                <a16:creationId xmlns:a16="http://schemas.microsoft.com/office/drawing/2014/main" id="{7655149E-8D5E-464B-A414-7744E7CF7F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57E57E-855F-42FE-A371-D0DDAE6295C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DF6FFF4-E9E0-47BE-97D4-270FA21BC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4C8145-0FE0-42D7-946B-6FFC5BA5F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§ 37 odst. 2 TZ – zásada humanity</a:t>
            </a:r>
          </a:p>
          <a:p>
            <a:pPr>
              <a:defRPr/>
            </a:pPr>
            <a:endParaRPr lang="cs-CZ" altLang="cs-CZ" sz="1800" dirty="0"/>
          </a:p>
          <a:p>
            <a:pPr lvl="1">
              <a:defRPr/>
            </a:pPr>
            <a:r>
              <a:rPr lang="cs-CZ" altLang="cs-CZ" sz="1600" dirty="0"/>
              <a:t>pachateli nelze  uložit kruté a nepřiměřené trestní sankce </a:t>
            </a:r>
          </a:p>
          <a:p>
            <a:pPr lvl="1"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výkonem trestní sankce nesmí být ponížena lidská důstojnost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600" dirty="0"/>
              <a:t>zásada žádný trestný čin bez trestu  </a:t>
            </a:r>
          </a:p>
          <a:p>
            <a:pPr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neodvratnost trestu, trestní reakce </a:t>
            </a:r>
          </a:p>
          <a:p>
            <a:pPr lvl="1">
              <a:defRPr/>
            </a:pPr>
            <a:endParaRPr lang="cs-CZ" altLang="cs-CZ" sz="1600" dirty="0"/>
          </a:p>
          <a:p>
            <a:pPr marL="7200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 lvl="1">
              <a:defRPr/>
            </a:pPr>
            <a:endParaRPr lang="cs-CZ" altLang="cs-CZ" sz="1600" dirty="0"/>
          </a:p>
          <a:p>
            <a:pPr>
              <a:defRPr/>
            </a:pPr>
            <a:endParaRPr 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587CC838-FF11-45B6-8341-7A3D5AFCDD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36FE9C-38E4-4FDE-BB57-AE55A42096D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39168F28-C8C3-4378-A768-88B1BF0AD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CDE775-FE60-498F-B704-233DF7EB3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1800" dirty="0"/>
              <a:t>§ 38, odst. 1, 2 TZ - zásada  přiměřenosti/adekvátnosti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v obecné rovině vyjádření trestního práva jako ultima </a:t>
            </a:r>
            <a:r>
              <a:rPr lang="cs-CZ" altLang="cs-CZ" sz="1600" dirty="0" err="1"/>
              <a:t>racio</a:t>
            </a:r>
            <a:r>
              <a:rPr lang="cs-CZ" altLang="cs-CZ" sz="1600" dirty="0"/>
              <a:t>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trestní sankce je třeba ukládat s přihlédnutím k povaze a závažnosti činu 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postoj pachatele k TČ, tj. zda  sjednal dohodu o vině a trestu, prohlásil svoji vinu nebo označil určité skutečnosti za nesporné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tam, kde postačí uložení sankce mírnější, nesmí být uložena sankce přísnější (alternativní tresty)</a:t>
            </a:r>
          </a:p>
          <a:p>
            <a:pPr lvl="1" algn="just">
              <a:defRPr/>
            </a:pPr>
            <a:endParaRPr lang="cs-CZ" altLang="cs-CZ" sz="1600" dirty="0"/>
          </a:p>
          <a:p>
            <a:pPr lvl="1" algn="just">
              <a:defRPr/>
            </a:pPr>
            <a:r>
              <a:rPr lang="cs-CZ" altLang="cs-CZ" sz="1600" dirty="0"/>
              <a:t>zákonná, soudní a penologická individualizace trestu 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§ 38 odst. 3 TZ – zásada </a:t>
            </a:r>
            <a:r>
              <a:rPr lang="cs-CZ" sz="1800" dirty="0"/>
              <a:t>zohlednění zájmů poškozeného</a:t>
            </a: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600" dirty="0"/>
              <a:t>při ukládání trestní sankce je třeba přihlížet k oprávněným zájmům poškozených  (náhrada škody) </a:t>
            </a:r>
          </a:p>
          <a:p>
            <a:pPr marL="0" indent="0" algn="just">
              <a:buNone/>
              <a:defRPr/>
            </a:pPr>
            <a:endParaRPr lang="cs-CZ" sz="1800" dirty="0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51DA8EEE-3618-41AC-84F3-970D214217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225BD8-FCAE-45CD-AAE7-EFD355F6965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13B3481-2237-4842-B7AC-905CE9675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D0CB5629-3E74-4867-874B-87466117D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§ 39 odst. 4 TZ – zásada zákazu dvojího hodnocení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k okolnosti, která je zákonným znakem trestného činu …. nelze  přihlédnout jako k okolnosti polehčující nebo přitěžující 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lvl="1" algn="just"/>
            <a:r>
              <a:rPr lang="cs-CZ" altLang="cs-CZ" sz="1600" dirty="0"/>
              <a:t>např. § 42/c – surový nebo trýznivý způsob x § 140/3i – zvlášť surový nebo trýznivý způsob </a:t>
            </a:r>
          </a:p>
          <a:p>
            <a:endParaRPr lang="cs-CZ" altLang="cs-CZ" dirty="0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5D082A81-FFE1-46F9-BD0B-AE0D7A9FDD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82B285-B3EE-4D14-9C8E-703A7AF510B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DC20E546-6383-4BC4-981B-EA437B3F7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Základní zásady ukládání opatření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CA950B-3B69-4CB8-BB14-C329E816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§ 96 TZ - zásada přiměřenosti/adekvátnosti (§ 96/1 je speciálním ustanovením k § 38/1 TZ)</a:t>
            </a:r>
          </a:p>
          <a:p>
            <a:pPr>
              <a:lnSpc>
                <a:spcPct val="100000"/>
              </a:lnSpc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500" dirty="0"/>
              <a:t>ochranné opatření nelze uložit, není-li přiměřené povaze a závažnosti spáchaného činu a nebezpeční, které do budoucna od pachatele hrozí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500" dirty="0"/>
          </a:p>
          <a:p>
            <a:pPr lvl="1" algn="just">
              <a:defRPr/>
            </a:pPr>
            <a:r>
              <a:rPr lang="cs-CZ" altLang="cs-CZ" sz="1500" dirty="0"/>
              <a:t>újma způsobená uloženým a vykonaným ochranným opatřením nesmí být větší, než je nezbytné k dosažení jeho účelu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ochranné opatření se ukládá samostatně nebo vedle trestu</a:t>
            </a:r>
          </a:p>
          <a:p>
            <a:pPr lvl="1" algn="just">
              <a:defRPr/>
            </a:pPr>
            <a:endParaRPr lang="cs-CZ" altLang="cs-CZ" sz="800" dirty="0"/>
          </a:p>
          <a:p>
            <a:pPr lvl="1" algn="just">
              <a:defRPr/>
            </a:pPr>
            <a:r>
              <a:rPr lang="cs-CZ" altLang="cs-CZ" sz="1600" dirty="0"/>
              <a:t>mohou  tresty vhodně doplňovat nebo je nahrazovat  - např. § 47 upuštění od potrestání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výkon trestu má přednost před výkonem ochranného patření </a:t>
            </a:r>
          </a:p>
          <a:p>
            <a:pPr lvl="1" algn="just">
              <a:defRPr/>
            </a:pPr>
            <a:r>
              <a:rPr lang="cs-CZ" altLang="cs-CZ" sz="1600" dirty="0"/>
              <a:t>ochranné léčení je možno spojit s výkonem trestu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lvl="1" algn="just">
              <a:defRPr/>
            </a:pPr>
            <a:endParaRPr lang="cs-CZ" altLang="cs-CZ" sz="16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840B1725-9580-4D31-B336-579FD11BCB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DFAA2E-7DF8-4109-856F-D4CEFA9F314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8">
            <a:extLst>
              <a:ext uri="{FF2B5EF4-FFF2-40B4-BE49-F238E27FC236}">
                <a16:creationId xmlns:a16="http://schemas.microsoft.com/office/drawing/2014/main" id="{85C6C7F8-9D53-4E31-B02B-BC591AE55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Teorie trestání  </a:t>
            </a:r>
          </a:p>
        </p:txBody>
      </p:sp>
      <p:sp>
        <p:nvSpPr>
          <p:cNvPr id="5123" name="Rectangle 49">
            <a:extLst>
              <a:ext uri="{FF2B5EF4-FFF2-40B4-BE49-F238E27FC236}">
                <a16:creationId xmlns:a16="http://schemas.microsoft.com/office/drawing/2014/main" id="{D175C324-400B-40AB-AEEB-499EBA347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absolutní teorie – trestá se proto, že bylo pácháno zlo </a:t>
            </a:r>
          </a:p>
          <a:p>
            <a:pPr lvl="1" algn="just">
              <a:defRPr/>
            </a:pPr>
            <a:r>
              <a:rPr lang="cs-CZ" altLang="cs-CZ" sz="1600" dirty="0"/>
              <a:t>zdůrazněna represivní role trestu, respektive trest žádnou jinou roli nemá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relativní teorie  - trestá se proto, aby nebylo pácháno zlo</a:t>
            </a:r>
          </a:p>
          <a:p>
            <a:pPr lvl="1" algn="just">
              <a:defRPr/>
            </a:pPr>
            <a:r>
              <a:rPr lang="cs-CZ" altLang="cs-CZ" sz="1600" dirty="0"/>
              <a:t>zdůrazněna preventivní role trestu, trest jako odplata se odmítá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>
              <a:lnSpc>
                <a:spcPct val="100000"/>
              </a:lnSpc>
              <a:defRPr/>
            </a:pPr>
            <a:r>
              <a:rPr lang="cs-CZ" altLang="cs-CZ" sz="1800" dirty="0"/>
              <a:t>smíšená teorie  - kombinace obojího </a:t>
            </a:r>
          </a:p>
          <a:p>
            <a:pPr>
              <a:lnSpc>
                <a:spcPct val="100000"/>
              </a:lnSpc>
              <a:defRPr/>
            </a:pPr>
            <a:endParaRPr lang="cs-CZ" altLang="cs-CZ" sz="1800" dirty="0"/>
          </a:p>
          <a:p>
            <a:pPr>
              <a:lnSpc>
                <a:spcPct val="100000"/>
              </a:lnSpc>
              <a:defRPr/>
            </a:pPr>
            <a:r>
              <a:rPr lang="cs-CZ" altLang="cs-CZ" sz="1800" dirty="0"/>
              <a:t>klasická škola - trest úměrný vině (spáchanému zlu)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altLang="cs-CZ" sz="1800" dirty="0"/>
          </a:p>
          <a:p>
            <a:pPr>
              <a:lnSpc>
                <a:spcPct val="100000"/>
              </a:lnSpc>
              <a:defRPr/>
            </a:pPr>
            <a:r>
              <a:rPr lang="cs-CZ" altLang="cs-CZ" sz="1800" dirty="0"/>
              <a:t>pozitivistická škola - opatření úměrné nebezpečnému stavu pachatele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</p:txBody>
      </p:sp>
      <p:sp>
        <p:nvSpPr>
          <p:cNvPr id="7172" name="Zástupný symbol pro číslo snímku 4">
            <a:extLst>
              <a:ext uri="{FF2B5EF4-FFF2-40B4-BE49-F238E27FC236}">
                <a16:creationId xmlns:a16="http://schemas.microsoft.com/office/drawing/2014/main" id="{ECB70AFA-C86C-4D60-97E8-B1EC5E6C11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91FDD5B-74B1-475D-835B-15D783BA782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81484A7-68FC-48EF-9D18-A1428D58F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Dualismus/monismus sankcí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E44C92C1-0CA3-4810-B442-9437BCAE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altLang="cs-CZ" sz="1800" dirty="0"/>
              <a:t>dualismus – tresty a opatření  (ochranná, zabezpečovací)</a:t>
            </a:r>
          </a:p>
          <a:p>
            <a:pPr algn="just"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800" dirty="0"/>
              <a:t>trest – sociální výtka pachateli za jeho protiprávní jednání; obsahuje v sobě negativní hodnocení pachatele, vynutitelnost  státní moci </a:t>
            </a:r>
          </a:p>
          <a:p>
            <a:pPr lvl="1"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800" dirty="0"/>
              <a:t>opatření – reakce na nebezpečnost pachatele, ochrana pachatele a společnosti (výchova, léčba, izolace), vynutitelnost státní moci 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monismus – opatření  (mladiství) </a:t>
            </a:r>
            <a:r>
              <a:rPr lang="cs-CZ" altLang="cs-CZ" dirty="0"/>
              <a:t> </a:t>
            </a:r>
          </a:p>
          <a:p>
            <a:pPr algn="just" eaLnBrk="1" hangingPunct="1"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Zástupný symbol pro číslo snímku 4">
            <a:extLst>
              <a:ext uri="{FF2B5EF4-FFF2-40B4-BE49-F238E27FC236}">
                <a16:creationId xmlns:a16="http://schemas.microsoft.com/office/drawing/2014/main" id="{589DEF02-A9E0-41AB-B8CC-3D2D888D21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36CE34-437E-483E-AB03-2425622A873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2298B6D4-C5FA-44BA-9D46-F120F7681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Trestní politika 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1ED83FA-6754-4181-A8E2-C46CDF7C79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stanovení účelu trestání, systému trestních sankcí a jejich uplatňování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liberalizace sankcí – priorita alternativního trestání (restorativní justice)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zpřísnění trestní represe + nahrazování jedné (neúspěšné) alternativy jinou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možnost přeměny peněžitého trestu na trest domácího vězení nebo obecně prospěšných prací, resp. náhradní trest při jejich nevykonání za podmínek § 69 odst. 3 TZ</a:t>
            </a:r>
          </a:p>
          <a:p>
            <a:pPr lvl="1" algn="just" eaLnBrk="1" hangingPunct="1"/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možnost přeměny trestu obecně prospěšných prací na trest domácího vězení nebo peněžitý trest, případně trest odnětí svobody za podmínek § 65 odst. 2 TZ</a:t>
            </a:r>
          </a:p>
          <a:p>
            <a:pPr lvl="1" algn="just" eaLnBrk="1" hangingPunct="1"/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uvedené přeměny se neosvědčily a byly zrušeny 333/2020 Sb., s účinností od 1.10.2020 – v případě nezaplacení peněžitého trestu, resp. nevykonání obecně prospěšných prací, přeměna na trest odnětí svobody </a:t>
            </a:r>
            <a:endParaRPr lang="cs-CZ" altLang="cs-CZ" dirty="0"/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E1A08A49-036D-4360-A1D7-235A8B6972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EC7DF8-70BF-44F3-B380-0A8FEE9D06D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301B3E88-648F-4BCC-ABC8-CE51D0EC4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Retibutivní a restorativní justice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6B3C4077-7AAE-4093-8596-0E9B662948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retributivní justice - odplatná, trestající</a:t>
            </a:r>
          </a:p>
          <a:p>
            <a:pPr eaLnBrk="1" hangingPunct="1"/>
            <a:endParaRPr lang="cs-CZ" altLang="cs-CZ" sz="1800"/>
          </a:p>
          <a:p>
            <a:pPr lvl="1" eaLnBrk="1" hangingPunct="1"/>
            <a:r>
              <a:rPr lang="cs-CZ" altLang="cs-CZ" sz="1600"/>
              <a:t>trestný čin je konflikt mezi pachatelem a státem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restorativní justice - obnovující, napomáhající</a:t>
            </a:r>
          </a:p>
          <a:p>
            <a:pPr eaLnBrk="1" hangingPunct="1"/>
            <a:endParaRPr lang="cs-CZ" altLang="cs-CZ" sz="1800"/>
          </a:p>
          <a:p>
            <a:pPr lvl="1" eaLnBrk="1" hangingPunct="1"/>
            <a:r>
              <a:rPr lang="cs-CZ" altLang="cs-CZ" sz="1600"/>
              <a:t>trestný čin je konflikt mezi pachatelem a poškozeným</a:t>
            </a:r>
          </a:p>
          <a:p>
            <a:endParaRPr lang="cs-CZ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A9D0F59D-F1D3-4E8B-BD13-CED0A82C4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EC617E-CC8C-49D5-9293-AF9F6BB7DB6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CC80873-5437-40C4-8A39-ED6847D1A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Trestní sankce de lege lata </a:t>
            </a:r>
          </a:p>
        </p:txBody>
      </p:sp>
      <p:sp>
        <p:nvSpPr>
          <p:cNvPr id="12291" name="Zástupný obsah 2">
            <a:extLst>
              <a:ext uri="{FF2B5EF4-FFF2-40B4-BE49-F238E27FC236}">
                <a16:creationId xmlns:a16="http://schemas.microsoft.com/office/drawing/2014/main" id="{A89B92E8-928A-450A-956A-41C6F4943B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tři samostatné systémy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dospělí – trestní zákoník – dualismus (tresty + ochranná opatření 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mladiství – ZSM – monismus (1 druh sankce = opatření: tři kategorie –výchovná, ochranná a trestní)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právnické osoby – TOPOZ – dualismus (tresty + </a:t>
            </a:r>
            <a:r>
              <a:rPr lang="cs-CZ" altLang="cs-CZ" sz="1800" dirty="0" err="1"/>
              <a:t>ochr</a:t>
            </a:r>
            <a:r>
              <a:rPr lang="cs-CZ" altLang="cs-CZ" sz="1800" dirty="0"/>
              <a:t>. opatření) </a:t>
            </a:r>
          </a:p>
          <a:p>
            <a:endParaRPr lang="cs-CZ" altLang="cs-CZ" dirty="0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B82386D3-9CC8-4BD7-B6D9-AD04A3C102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555D49-1B7E-4CCB-B4DD-963E3BBF504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C8E62041-FD3B-455D-A0A4-375DFA555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Pojem trestu a ochranného opatření </a:t>
            </a:r>
          </a:p>
        </p:txBody>
      </p:sp>
      <p:sp>
        <p:nvSpPr>
          <p:cNvPr id="13315" name="Zástupný obsah 2">
            <a:extLst>
              <a:ext uri="{FF2B5EF4-FFF2-40B4-BE49-F238E27FC236}">
                <a16:creationId xmlns:a16="http://schemas.microsoft.com/office/drawing/2014/main" id="{6A84602B-82BC-497B-9B67-8F002CA401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Trest </a:t>
            </a:r>
          </a:p>
          <a:p>
            <a:pPr lvl="1" algn="just" eaLnBrk="1" hangingPunct="1"/>
            <a:r>
              <a:rPr lang="cs-CZ" altLang="cs-CZ" sz="1600" dirty="0"/>
              <a:t>právní následek trestného činu </a:t>
            </a:r>
          </a:p>
          <a:p>
            <a:pPr lvl="1" algn="just" eaLnBrk="1" hangingPunct="1"/>
            <a:r>
              <a:rPr lang="cs-CZ" altLang="cs-CZ" sz="1600" dirty="0"/>
              <a:t>ukládaný na základě zákona trestním soudem </a:t>
            </a:r>
          </a:p>
          <a:p>
            <a:pPr lvl="1" algn="just" eaLnBrk="1" hangingPunct="1"/>
            <a:r>
              <a:rPr lang="cs-CZ" altLang="cs-CZ" sz="1600" dirty="0"/>
              <a:t>obsahuje v sobě negativní hodnocení pachatele a jeho činu  	</a:t>
            </a:r>
          </a:p>
          <a:p>
            <a:pPr lvl="1" algn="just" eaLnBrk="1" hangingPunct="1"/>
            <a:r>
              <a:rPr lang="cs-CZ" altLang="cs-CZ" sz="1600" dirty="0"/>
              <a:t>výkon je vynutitelný státní mocí </a:t>
            </a:r>
          </a:p>
          <a:p>
            <a:pPr lvl="1" algn="just" eaLnBrk="1" hangingPunct="1"/>
            <a:r>
              <a:rPr lang="cs-CZ" altLang="cs-CZ" sz="1600" dirty="0"/>
              <a:t>smyslem je potrestat - viz dále ve vztahu k účelu</a:t>
            </a:r>
          </a:p>
          <a:p>
            <a:pPr lvl="1" algn="just" eaLnBrk="1" hangingPunct="1"/>
            <a:r>
              <a:rPr lang="cs-CZ" altLang="cs-CZ" sz="1600" dirty="0"/>
              <a:t>časově omezený (platí i pro doživotní trest odnětí svobody)</a:t>
            </a:r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Ochranné opatření  </a:t>
            </a:r>
          </a:p>
          <a:p>
            <a:pPr lvl="1" algn="just" eaLnBrk="1" hangingPunct="1"/>
            <a:r>
              <a:rPr lang="cs-CZ" altLang="cs-CZ" sz="1600" dirty="0"/>
              <a:t>právní následek trestného činu a činu jinak trestného </a:t>
            </a:r>
          </a:p>
          <a:p>
            <a:pPr lvl="1" algn="just" eaLnBrk="1" hangingPunct="1"/>
            <a:r>
              <a:rPr lang="cs-CZ" altLang="cs-CZ" sz="1600" dirty="0"/>
              <a:t>ukládaný na základě zákona v řízení trestním nebo občanskoprávním </a:t>
            </a:r>
          </a:p>
          <a:p>
            <a:pPr lvl="1" algn="just" eaLnBrk="1" hangingPunct="1"/>
            <a:r>
              <a:rPr lang="cs-CZ" altLang="cs-CZ" sz="1600" dirty="0"/>
              <a:t>výkon je vynutitelný státní mocí </a:t>
            </a:r>
          </a:p>
          <a:p>
            <a:pPr lvl="1" algn="just" eaLnBrk="1" hangingPunct="1"/>
            <a:r>
              <a:rPr lang="cs-CZ" altLang="cs-CZ" sz="1600" dirty="0"/>
              <a:t>smyslem je ochránit  - viz dále ve vztahu k účelu</a:t>
            </a:r>
          </a:p>
          <a:p>
            <a:pPr lvl="1" algn="just" eaLnBrk="1" hangingPunct="1"/>
            <a:r>
              <a:rPr lang="cs-CZ" altLang="cs-CZ" sz="1600" dirty="0"/>
              <a:t>časově neomezený  (pokud není dosaženo účelu, resp. pachatel je stále pro </a:t>
            </a:r>
            <a:r>
              <a:rPr lang="cs-CZ" altLang="cs-CZ" sz="1600"/>
              <a:t>společnost nebezpečný</a:t>
            </a:r>
            <a:r>
              <a:rPr lang="cs-CZ" altLang="cs-CZ" sz="1600" dirty="0"/>
              <a:t>)</a:t>
            </a:r>
          </a:p>
          <a:p>
            <a:endParaRPr lang="cs-CZ" altLang="cs-CZ" dirty="0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8FDC8C0D-DB45-4721-85E7-E39BD0F5AA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D8B3D1-F938-4340-9D52-2F7CCA4523A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5F34B1A-E7AC-4AC1-83EF-DCA1D125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/>
              <a:t>Tresty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7F86D3AE-F733-42FE-BAA5-EF56FB87A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tresty pravidelné - § 52 TZ – změna od 1.10.2020 – zákaz držení a chovu zvířat </a:t>
            </a:r>
          </a:p>
          <a:p>
            <a:pPr algn="just">
              <a:defRPr/>
            </a:pPr>
            <a:r>
              <a:rPr lang="cs-CZ" altLang="cs-CZ" sz="1700" dirty="0"/>
              <a:t>tresty výjimečné - § 54 TZ </a:t>
            </a:r>
          </a:p>
          <a:p>
            <a:pPr algn="just">
              <a:defRPr/>
            </a:pPr>
            <a:endParaRPr lang="cs-CZ" altLang="cs-CZ" sz="17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trest odnětí svobody na 20 až 30 let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 err="1"/>
              <a:t>alternativnost</a:t>
            </a:r>
            <a:r>
              <a:rPr lang="cs-CZ" altLang="cs-CZ" sz="1300" dirty="0"/>
              <a:t>  podmínek - závažnost zvlášť závažného zločinu (§ 14/3 TZ) je velmi vysoká ( srov. 39/2 TZ) nebo možnost nápravy pachatele je obzvláště ztížena (srov. § 39/2 TZ)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velmi vysoká závažnost (např. spáchání více zvlášť závažných zločinů, za které lze uložit výjimečný trest, o souběh zvlášť zaváženého zločinu, za který lze uložit výjimečný trest, s jiným zvlášť závažným zločinem či více zločiny, současné naplnění více okolností podmiňujících použití vyšší trestní sazby, intenzivnější naplnění většího počtu přitěžujících okolností (§ 42) apod.) Srov. k tomu například NS 3 </a:t>
            </a:r>
            <a:r>
              <a:rPr lang="cs-CZ" sz="1300" dirty="0" err="1"/>
              <a:t>Tdo</a:t>
            </a:r>
            <a:r>
              <a:rPr lang="cs-CZ" sz="1300" dirty="0"/>
              <a:t> 1636/2014 či 8 </a:t>
            </a:r>
            <a:r>
              <a:rPr lang="cs-CZ" sz="1300" dirty="0" err="1"/>
              <a:t>Tdo</a:t>
            </a:r>
            <a:r>
              <a:rPr lang="cs-CZ" sz="1300" dirty="0"/>
              <a:t>  </a:t>
            </a:r>
            <a:r>
              <a:rPr lang="cs-CZ" sz="1300" i="1" dirty="0"/>
              <a:t>nebo</a:t>
            </a:r>
          </a:p>
          <a:p>
            <a:pPr marL="400050" lvl="2" algn="just">
              <a:defRPr/>
            </a:pPr>
            <a:endParaRPr lang="cs-CZ" sz="1300" i="1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obzvláště ztížená možnost nápravy pachatele (srov. např. R 21/2020, </a:t>
            </a:r>
            <a:r>
              <a:rPr lang="cs-CZ" sz="1300" dirty="0" err="1"/>
              <a:t>Rt</a:t>
            </a:r>
            <a:r>
              <a:rPr lang="cs-CZ" sz="1300" dirty="0"/>
              <a:t> 46/2011, NS 3 </a:t>
            </a:r>
            <a:r>
              <a:rPr lang="cs-CZ" sz="1300" dirty="0" err="1"/>
              <a:t>Tdo</a:t>
            </a:r>
            <a:r>
              <a:rPr lang="cs-CZ" sz="1300" dirty="0"/>
              <a:t> 1636/2014, 8Tdo 41/2017 či 8 </a:t>
            </a:r>
            <a:r>
              <a:rPr lang="cs-CZ" sz="1300" dirty="0" err="1"/>
              <a:t>Tdo</a:t>
            </a:r>
            <a:r>
              <a:rPr lang="cs-CZ" sz="1300" dirty="0"/>
              <a:t> 966/2019).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342900" lvl="1" indent="-342900" algn="just">
              <a:defRPr/>
            </a:pPr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endParaRPr lang="cs-CZ" altLang="cs-CZ" dirty="0"/>
          </a:p>
        </p:txBody>
      </p:sp>
      <p:sp>
        <p:nvSpPr>
          <p:cNvPr id="14340" name="Zástupný symbol pro číslo snímku 4">
            <a:extLst>
              <a:ext uri="{FF2B5EF4-FFF2-40B4-BE49-F238E27FC236}">
                <a16:creationId xmlns:a16="http://schemas.microsoft.com/office/drawing/2014/main" id="{F9B6A118-29E7-4378-95C8-BDDAFDF14F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646600-911C-4894-BD75-15DB4165722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1DA599F-686F-44DE-A6B6-8421536CED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A09DFB-6905-4C34-9F6E-5267E410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61086A-A0D3-4871-86B1-CAD604D0D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trest odnětí svobody na doživotí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obligatorně vyjmenované TČ  - výčet nelze rozšiřovat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altLang="cs-CZ" sz="1300" dirty="0"/>
              <a:t>kumulace podmínek - zavrženíhodný způsob, pohnutka, následek - lest, brutalita, zvrhlost, surovost, zákeřnost, morální bezcitnost, pomstychtivost, na dítěti, handicapované osobě, těhotné ženě spáchání a ochrana společnosti bez naděje, že trest kratší trvání splní svůj účel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68907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1472</Words>
  <Application>Microsoft Office PowerPoint</Application>
  <PresentationFormat>Širokoúhlá obrazovka</PresentationFormat>
  <Paragraphs>251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Tahoma</vt:lpstr>
      <vt:lpstr>Trebuchet MS</vt:lpstr>
      <vt:lpstr>Wingdings</vt:lpstr>
      <vt:lpstr>Prezentace_MU_CZ</vt:lpstr>
      <vt:lpstr>Trestání   </vt:lpstr>
      <vt:lpstr>Teorie trestání  </vt:lpstr>
      <vt:lpstr>Dualismus/monismus sankcí</vt:lpstr>
      <vt:lpstr>Trestní politika </vt:lpstr>
      <vt:lpstr>Retibutivní a restorativní justice</vt:lpstr>
      <vt:lpstr>Trestní sankce de lege lata </vt:lpstr>
      <vt:lpstr>Pojem trestu a ochranného opatření </vt:lpstr>
      <vt:lpstr>Tresty </vt:lpstr>
      <vt:lpstr>Prezentace aplikace PowerPoint</vt:lpstr>
      <vt:lpstr> </vt:lpstr>
      <vt:lpstr>Prezentace aplikace PowerPoint</vt:lpstr>
      <vt:lpstr>Účel trestu </vt:lpstr>
      <vt:lpstr>Účel opatření </vt:lpstr>
      <vt:lpstr>Základní zásady ukládání trestů </vt:lpstr>
      <vt:lpstr>Prezentace aplikace PowerPoint</vt:lpstr>
      <vt:lpstr>Prezentace aplikace PowerPoint</vt:lpstr>
      <vt:lpstr>Prezentace aplikace PowerPoint</vt:lpstr>
      <vt:lpstr>Základní zásady ukládání opatření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Trestání   </dc:title>
  <dc:creator>Uživatel</dc:creator>
  <cp:lastModifiedBy>Marek Fryšták</cp:lastModifiedBy>
  <cp:revision>13</cp:revision>
  <dcterms:created xsi:type="dcterms:W3CDTF">2020-10-13T09:40:35Z</dcterms:created>
  <dcterms:modified xsi:type="dcterms:W3CDTF">2021-09-16T15:22:39Z</dcterms:modified>
</cp:coreProperties>
</file>