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6"/>
  </p:notesMasterIdLst>
  <p:handoutMasterIdLst>
    <p:handoutMasterId r:id="rId27"/>
  </p:handoutMasterIdLst>
  <p:sldIdLst>
    <p:sldId id="256" r:id="rId2"/>
    <p:sldId id="272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3" r:id="rId12"/>
    <p:sldId id="284" r:id="rId13"/>
    <p:sldId id="281" r:id="rId14"/>
    <p:sldId id="282" r:id="rId15"/>
    <p:sldId id="285" r:id="rId16"/>
    <p:sldId id="286" r:id="rId17"/>
    <p:sldId id="287" r:id="rId18"/>
    <p:sldId id="288" r:id="rId19"/>
    <p:sldId id="289" r:id="rId20"/>
    <p:sldId id="290" r:id="rId21"/>
    <p:sldId id="325" r:id="rId22"/>
    <p:sldId id="291" r:id="rId23"/>
    <p:sldId id="305" r:id="rId24"/>
    <p:sldId id="324" r:id="rId25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EC20E35-A176-4012-BC5E-935CFFF8708E}" styleName="Střední styl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Světlý styl 3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6754" autoAdjust="0"/>
  </p:normalViewPr>
  <p:slideViewPr>
    <p:cSldViewPr snapToGrid="0">
      <p:cViewPr varScale="1">
        <p:scale>
          <a:sx n="160" d="100"/>
          <a:sy n="160" d="100"/>
        </p:scale>
        <p:origin x="100" y="10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9. 4. 2018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C5D462A-E758-4BCA-AD83-84964775D7E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9. 4. 2018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5FEE0D4D-8DE9-4C74-909E-3D6A7A05C0C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9. 4. 2018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D9EAA30-1FED-4896-80B1-3BDC9D5993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9. 4. 2018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07BAEFB-3478-47F5-888D-1DA9C581BE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3CB5923B-A900-438F-B7D2-0E35F40784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106255" cy="2833317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/>
              <a:t>9. 4. 2018</a:t>
            </a:r>
            <a:endParaRPr lang="cs-CZ" dirty="0"/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9. 4. 2018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7F52E-7012-4BFD-8F4B-DB92E9742134}" type="datetimeFigureOut">
              <a:rPr lang="cs-CZ" smtClean="0"/>
              <a:t>16.09.2021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30C73-D051-4F4D-815E-01322392CD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0555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9. 4. 2018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83D8F9C-31DA-4A72-9A88-45079BA91C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9. 4. 2018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7A9A2BD2-1096-47BE-BE7D-31D4B6ED51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9. 4. 2018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D636BBA-EAE3-4723-B113-5D7145D09D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9. 4. 2018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8D071A41-2EBD-49A7-A906-FB9C1EE30D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9. 4. 2018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EF222EE-72EC-4915-BFF7-454D9FCA75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9. 4. 2018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46E8DF9B-B034-4030-8D59-8EB30894BE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9. 4. 2018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1D939FD-1FD8-4E6C-BF1C-80C9479ECF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9. 4. 2018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F8A642DD-F4D1-4553-8BF4-32A8C8CF50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9. 4. 2018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  <p:sldLayoutId id="2147483694" r:id="rId15"/>
  </p:sldLayoutIdLst>
  <p:hf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7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mailto:Marek.Frystak@law.muni.cz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/>
              <a:t>Trestněprávní alternativy     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cs-CZ" b="1" dirty="0">
              <a:solidFill>
                <a:schemeClr val="tx2"/>
              </a:solidFill>
            </a:endParaRPr>
          </a:p>
          <a:p>
            <a:pPr algn="ctr"/>
            <a:endParaRPr lang="cs-CZ" b="1" dirty="0">
              <a:solidFill>
                <a:schemeClr val="tx2"/>
              </a:solidFill>
            </a:endParaRPr>
          </a:p>
          <a:p>
            <a:pPr algn="ctr"/>
            <a:r>
              <a:rPr lang="cs-CZ" b="1" dirty="0">
                <a:solidFill>
                  <a:schemeClr val="tx2"/>
                </a:solidFill>
              </a:rPr>
              <a:t>Marek Fryšták</a:t>
            </a:r>
          </a:p>
          <a:p>
            <a:pPr algn="ctr"/>
            <a:endParaRPr lang="cs-CZ" b="1" dirty="0">
              <a:solidFill>
                <a:schemeClr val="tx2"/>
              </a:solidFill>
            </a:endParaRPr>
          </a:p>
          <a:p>
            <a:pPr algn="ctr"/>
            <a:r>
              <a:rPr lang="cs-CZ" b="1" dirty="0">
                <a:solidFill>
                  <a:schemeClr val="tx2"/>
                </a:solidFill>
              </a:rPr>
              <a:t>katedra trestního práva </a:t>
            </a:r>
          </a:p>
        </p:txBody>
      </p:sp>
    </p:spTree>
    <p:extLst>
      <p:ext uri="{BB962C8B-B14F-4D97-AF65-F5344CB8AC3E}">
        <p14:creationId xmlns:p14="http://schemas.microsoft.com/office/powerpoint/2010/main" val="41679553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4A271F-817C-4B3B-BFD0-5AD5DBEBF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Podmíněné odsouzení - § 81 a násl. TZ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828D89B-A767-4E4B-BB57-4146F168E0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700" dirty="0"/>
              <a:t>podmíněný odklad výkonu trestu bez dohledu a s dohledem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7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700" dirty="0"/>
              <a:t>jen v případě uložení TOS nepřevyšujícího 3 léta, vzhledem k osobě a poměrům pachatele není třeba výkonu trestu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7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700" dirty="0"/>
              <a:t>zkušební doba 1 rok – 5 let; začíná běžet od právní moci rozsudku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7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700" dirty="0"/>
              <a:t>přiměřená omezení a povinnosti (§ 48/4 TZ) + náhrada škody či vydání bezdůvodného obohacení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7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700" dirty="0"/>
              <a:t>pokud jde o pachatele ve věku blízkém věku mladistvého, možno uložit výchovné opatření dle ZSM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7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700" dirty="0"/>
              <a:t>osvědčení se  nebo nařízení  výkonu trestu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7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700" dirty="0"/>
              <a:t>možnost ponechat výjimečně PO v platnosti + zpřísnění (§ 83/1 TZ) – stanovit dohled, prodloužit zkušební dobu (ne déle než pět let), další povinnosti dle § 48/4 TZ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49012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8787BD-8BBF-416C-8183-7490385BA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Domácí vězení - § 60 TZ 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CB25113-A334-4289-9C66-62134C375E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700" dirty="0"/>
              <a:t>za přečin až na dvě léta, jestliže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7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600" dirty="0"/>
              <a:t>vzhledem k povaze a závažnosti  přečinu a osobě a poměrům pachatele postačí uložení tohoto trestu, popřípadě i vedle jiného trestu  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600" dirty="0"/>
              <a:t> a pachatel dá písemný slib, že se bude zdržovat v obydlí a poskytne  potřebnou součinnost </a:t>
            </a:r>
            <a:endParaRPr lang="cs-CZ" sz="1700" dirty="0"/>
          </a:p>
          <a:p>
            <a:pPr algn="just"/>
            <a:endParaRPr lang="cs-CZ" sz="17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700" dirty="0"/>
              <a:t>jako samostatný trest v případě, že </a:t>
            </a:r>
            <a:r>
              <a:rPr lang="cs-CZ" sz="1600" dirty="0"/>
              <a:t>vzhledem k povaze a závažnosti přečinu a osobě a poměrům pachatele není uložení jiného trestu není třeba</a:t>
            </a:r>
            <a:endParaRPr lang="cs-CZ" sz="17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7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700" dirty="0"/>
              <a:t>povinnost zdržovat se v určeném obydlí nebo jeho části v době stanovené soudem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7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700" dirty="0"/>
              <a:t>přihlédne k  pracovní době, času potřebnému k cestě do zaměstnání, k péči o nezletilé děti a k vyřizování záležitostí.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7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700" dirty="0"/>
              <a:t>přeměna v NEPO trest  1 den DV = 1 den OS (§ 61 TZ)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7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700" dirty="0"/>
              <a:t>2 způsoby kontroly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7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700" dirty="0"/>
              <a:t>namátková kontrola probačního úředníka (neefektivní)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7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700" dirty="0"/>
              <a:t>elektronický kontrolní systém umožňující detekci pohybu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0881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E2EB98-69E0-4CBA-B2F9-6C8C7AC5E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Četnost ukládání  domácího vězení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BF8E8B1-0D39-4D5B-AA80-1EB019EBCC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700" dirty="0"/>
              <a:t>2010 – 116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7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700" dirty="0"/>
              <a:t>2011 – 266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7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700" dirty="0"/>
              <a:t>2012 – 514</a:t>
            </a:r>
            <a:r>
              <a:rPr lang="cs-CZ" sz="1700" dirty="0"/>
              <a:t>;</a:t>
            </a:r>
            <a:r>
              <a:rPr lang="sv-SE" sz="1700" dirty="0"/>
              <a:t> experiment elektronický monitoring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7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700" dirty="0"/>
              <a:t>2013 – 212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7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700" dirty="0"/>
              <a:t>2014 – 231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7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700" dirty="0"/>
              <a:t>2015 – 196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7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700" dirty="0"/>
              <a:t>2016 - 170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7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700" dirty="0"/>
              <a:t>2017 – 171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7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700" dirty="0"/>
              <a:t>2018 – 195</a:t>
            </a:r>
            <a:r>
              <a:rPr lang="cs-CZ" sz="1700" dirty="0"/>
              <a:t>;</a:t>
            </a:r>
            <a:r>
              <a:rPr lang="sv-SE" sz="1700" dirty="0"/>
              <a:t>  el. monitoring spuštěn od poloviny září 2018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93413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8EE1D9-0EB5-4C08-9E34-4D988BEB6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Obecně prospěšné práce </a:t>
            </a:r>
            <a:br>
              <a:rPr lang="cs-CZ" dirty="0"/>
            </a:br>
            <a:r>
              <a:rPr lang="cs-CZ" dirty="0"/>
              <a:t>§ 62 – 65 TZ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D150B09-12DF-409E-B35E-D996AFF3D9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800" dirty="0"/>
              <a:t>za přečin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800" dirty="0"/>
              <a:t>samostatně, jestliže vzhledem k povaze a závažnosti  přečinu a osobě a poměrům pachatele není uložení jiného trestu není třeba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800" dirty="0"/>
              <a:t>zpravidla se neuloží, pokud byl v době předchozích 3 let přeměněn v TOS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800" dirty="0"/>
              <a:t>povinnost provést práce k obecně prospěšným  účelům ve prospěch obcí nebo dalších institucí bezplatně a ve volném čase do jednoho roku od nařízení výkonu trestu 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800" dirty="0"/>
              <a:t>50 – 300 hodin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800" dirty="0"/>
              <a:t>údržba veřejných prostranství, úklid a údržba veřejných budov a komunikací a jiné činnosti (práce nesmí sloužit k výdělečným účelům)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800" dirty="0"/>
              <a:t>možnost uložit přiměřená omezení a povinnosti 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800" dirty="0"/>
              <a:t>nutno zjistit stanovisko pachatele, jeho zdravotní stav a možnost uložení/vykonání trestu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40709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2F67F8-3F8E-4F8C-868F-89AE33F097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Obecně prospěšné práce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3F5936A-8F42-4A22-8503-7B01893F62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cs-CZ" sz="17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700" dirty="0"/>
              <a:t>nastanou-li skutečnosti dle § 65 odst. 2 TZ –  pachatel nevede řádný život, vyhýbá se nástupu výkonu trestu,  porušuje sjednané podmínky, nevykoná trest ve stanovené době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7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700" dirty="0"/>
              <a:t>přeměna  OPP nebo jeho zbytku  v NEPO trest odnětí svobody v poměru: 1 i jen započatá hodina nevykonaného trestu OPP  = 1 den TOS    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7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700" dirty="0"/>
              <a:t>možnost ponechat výjimečně trest v platnosti a zpřísnit - § 65 odst. 3 – stanovit dohled, uložit dosud neuložená omezení či povinnosti podle § 48/4 TZ; výkon dohledu se zde řídí § 49 - § 51 TZ  </a:t>
            </a:r>
          </a:p>
        </p:txBody>
      </p:sp>
    </p:spTree>
    <p:extLst>
      <p:ext uri="{BB962C8B-B14F-4D97-AF65-F5344CB8AC3E}">
        <p14:creationId xmlns:p14="http://schemas.microsoft.com/office/powerpoint/2010/main" val="37410468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B32E02-12C2-4642-9C26-677D339D5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Peněžitý trest - § 67 - § 69 TZ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C076BB4-31AA-4162-8C09-5316E8532A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7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700" dirty="0"/>
              <a:t>tři možnosti uložení 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7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700" dirty="0"/>
              <a:t>pachatel pro sebe  či jiného získal/pokusil se získat úmyslným trestným činem majetkový prospěch  - § 67/1 TZ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7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700" dirty="0"/>
              <a:t>pokud TZ  uložení tohoto trestu umožňuje  § 67/2a TZ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7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700" dirty="0"/>
              <a:t>za přečin, jestliže vzhledem  k povaze a závažnosti přečinu a osobě a poměrům pachatele není třeba uložit nepodmíněný trest   odnětí svobody  -  § 67/2b TZ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7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700" dirty="0"/>
              <a:t>jako samostatný trest, </a:t>
            </a:r>
            <a:r>
              <a:rPr lang="cs-CZ" sz="1600" dirty="0"/>
              <a:t>jestliže vzhledem k povaze a závažnosti  přečinu a osobě a poměrům pachatele není uložení jiného trestu není třeba</a:t>
            </a:r>
            <a:endParaRPr lang="cs-CZ" sz="17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7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7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16851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44B979-7ED5-47D2-A91E-BE012A962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Peněžitý trest v praxi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6AFC086-EF00-4E2A-9DFF-B694A8C5C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7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700" dirty="0"/>
              <a:t>2010 - 4,9%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700" dirty="0"/>
              <a:t>2011 - 4,3% 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700" dirty="0"/>
              <a:t>2012 - 4% 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700" dirty="0"/>
              <a:t>2013 - 3,2% 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700" dirty="0"/>
              <a:t>2014 - 3,5%  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700" dirty="0"/>
              <a:t>2015 - 5,6% 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700" dirty="0"/>
              <a:t>2016 - 8,1%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700" dirty="0"/>
              <a:t>2017 - 14,7%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700" dirty="0"/>
              <a:t>2018 - 16%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7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700" dirty="0"/>
              <a:t>Německo téměř 85%; Nizozemsko vice než 55%; Finsko více 50%; Francie, Švýcarsko cca 30%; Maďarsko téměř 50%; Polsko cca 20% odsouzených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66481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F54AB7-2F0A-4B06-82BD-FF75E5DD4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Peněžitý trest – výměra - § 68 TZ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170210F-62FB-4DDA-82F7-9D01D8CEDA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endParaRPr lang="cs-CZ" sz="17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700" dirty="0"/>
              <a:t>způsob ukládání - denní sazby (větší individualizace)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7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700" dirty="0"/>
              <a:t>20 – 730 denních sazeb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7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700" dirty="0"/>
              <a:t>denní sazba = 100 – 50.000 Kč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7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700" dirty="0"/>
              <a:t>počet sazeb učen dle povahy a závažnosti činu;  dvojnásobek počtu denních sazeb nesmí spolu s uloženým TOS přesahovat horní hranici trestní sazby uloženého TOS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7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700" dirty="0"/>
              <a:t>výše jedné sazby se zřetelem k osobním a majetkovým poměrů – zpravidla čistý průměrný příjem pachatele za jeden den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7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700" dirty="0"/>
              <a:t>možnost stanovení, že peněžitý trest bude zaplacen ve splátkách se zřetelem k osobním a majetkovým poměrům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7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700" dirty="0"/>
              <a:t>peněžitý trest se neuloží, je-li zřejmé, že by byl nedobytný </a:t>
            </a:r>
          </a:p>
        </p:txBody>
      </p:sp>
    </p:spTree>
    <p:extLst>
      <p:ext uri="{BB962C8B-B14F-4D97-AF65-F5344CB8AC3E}">
        <p14:creationId xmlns:p14="http://schemas.microsoft.com/office/powerpoint/2010/main" val="17797565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C3A2E3-3F18-4C0E-8CFE-40A9B4827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Peněžitý trest – reakce na nezaplacení - § 69 TZ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93FE4AD-F1D7-4C1E-AB63-FDA892F1B5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7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700" dirty="0"/>
              <a:t>novela 333/2020 Sb.  účinná od 1.10.2020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7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700" dirty="0"/>
              <a:t>zrušila náhradní TOS, který se ukládal společně s peněžitým trestem ve výměře až 4 léta pro případ, že peněžitý trest  nebude vykonán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7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700" dirty="0"/>
              <a:t>zrušila možnost  přeměny peněžitého trestu v trest DV nebo OPP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7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700" dirty="0"/>
              <a:t>nově – přeměna peněžitého trestu nebo jeho zbytku v trest odnětí svobody a současné rozhodnutí  způsobu jeho výkonu – každá zcela nezaplacená částka odpovídající jedné denní sazbě = dva dny TOS, a to za podmínky, že je zřejmé, že by vymáhání PT bylo zmařeno  nebo bylo bezvýsledné.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7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700" dirty="0"/>
              <a:t>k vymáhání peněžitého trestu srov. §  343 TŘ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58442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21979C-F42D-4BB9-A05E-819BF467D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R 12/2018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7C3FBCB-A13A-48A2-896B-67D5C4C851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sz="1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800" dirty="0"/>
              <a:t>státní zástupce je oprávněn už v obžalobě navrhnout uložení trestu propadnutí majetku (nebo jiného konkrétního druhu trestu)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800" dirty="0"/>
              <a:t>i když tak neučiní, je povinen zajistit, aby byly již v přípravném řízení náležitě objasněny osobní a majetkové poměry pachatele (obviněného), pokud reálně přichází v úvahu, že soud uloží trest propadnutí majetku nebo jiný trest, který pachatele postihne na majetku (§ 39/7 TZ)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0714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0400B9-D9A2-42ED-8684-660C6A497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Trestněprávní alternativy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38C68C4-FE76-47C2-A15B-E5F62E866C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856097"/>
            <a:ext cx="10753200" cy="3960000"/>
          </a:xfrm>
        </p:spPr>
        <p:txBody>
          <a:bodyPr/>
          <a:lstStyle/>
          <a:p>
            <a:endParaRPr lang="cs-CZ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/>
              <a:t>proč alternativy?</a:t>
            </a:r>
          </a:p>
          <a:p>
            <a:endParaRPr lang="cs-CZ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/>
              <a:t>neúčinnost nepodmíněného trestu odnětí svobody </a:t>
            </a:r>
          </a:p>
          <a:p>
            <a:endParaRPr lang="cs-CZ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/>
              <a:t>krize vězeňských systémů</a:t>
            </a:r>
          </a:p>
          <a:p>
            <a:endParaRPr lang="cs-CZ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/>
              <a:t>snaha nalézt řešení</a:t>
            </a:r>
          </a:p>
          <a:p>
            <a:endParaRPr lang="cs-CZ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/>
              <a:t>1. fáze – reforma vězeňství</a:t>
            </a:r>
          </a:p>
          <a:p>
            <a:endParaRPr lang="cs-CZ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/>
              <a:t>2. fáze -  alternativní řešení trestních věcí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53103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76D67B-6912-4636-8312-D6B0735F0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Novela TŘ  provedená zákonem č. 333/2020 Sb.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EC29249-D521-4622-97E9-6D67F44D77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7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700" dirty="0"/>
              <a:t>§ 92/2 TŘ  – výslech obviněného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7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700" dirty="0"/>
              <a:t>při výslechu je třeba se obviněného dotázat na jeho osobní, rodinné, majetkové a jiné poměry tak, aby pro případ rozhodnutí o vině a trestu obviněného byly zjištěny skutečnosti v rozsahu nezbytném pro stanovení druhu trestu a jeho výměry; dále je třeba dotázat se na předchozí tresty a na další trestní stíhání obviněného</a:t>
            </a:r>
          </a:p>
        </p:txBody>
      </p:sp>
    </p:spTree>
    <p:extLst>
      <p:ext uri="{BB962C8B-B14F-4D97-AF65-F5344CB8AC3E}">
        <p14:creationId xmlns:p14="http://schemas.microsoft.com/office/powerpoint/2010/main" val="19348336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4BD830-FBDD-4BBC-ADB3-314F3A63F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Zákaz držení a chovu zvířat - § 74a TZ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DDCA63A-F8AA-4DE4-A92F-27E343F7C1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800" y="1864048"/>
            <a:ext cx="10753200" cy="39600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700" dirty="0"/>
              <a:t>až na deset let, pokud se pachatel dopustí  trestného činu v souvislosti s držením, chovem nebo péčí o zvíře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7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700" dirty="0"/>
              <a:t>jako samostatný trest, jestliže vzhledem k povaze a závažnosti  trestného činu a osobě a poměrům pachatele není uložení jiného trestu není třeba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7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700" dirty="0"/>
              <a:t>výkon trestu  spočívá v tom, že  po dobu jeho výkonu se zakazuje držení, chov a péče o zvíře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7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700" dirty="0"/>
              <a:t>do výkonu se nezapočítává doba výkonu nepodmíněného trestu odnětí svobody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CEC7AB5-9454-4930-8CE5-27540CFA8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30C73-D051-4F4D-815E-01322392CD7C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26982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F9F33A-EBD5-4EEE-9905-AB362C1A8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Zákaz vstupu na sportovní kulturní a jiné společenské akce  - § 76- § 77 TZ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7A41D6F-43D4-45CC-A698-5FC13F9C63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až na 10 let v případě spáchání úmyslného trestného činu v souvislosti s návštěvou akce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jako samostatný trest může být uložen, jestliže vzhledem  k povaze a závažnosti přečinu a osobě a poměrům pachatele není třeba uložit jiný trest 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600" dirty="0"/>
              <a:t>výkon trestu spočívá  v zákazu účasti na stanovených sportovních, kulturních a jiných akcí, v obvodě soudu, kde obviněný bydlí nebo pracuje 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600" dirty="0"/>
              <a:t>povinnost spolupracovat s probačním úředníkem, tj. postupovat podle stanoveného probačního plánu, vykonávat stanovené programy sociálního výcviku a převýchovy, programy psychologického poradenství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/>
              <a:t>považuje-li to probační úředník za potřebné,  </a:t>
            </a:r>
            <a:r>
              <a:rPr lang="cs-CZ" sz="1600" dirty="0"/>
              <a:t>možnost nařídit, aby se dostavil na policejní služebnu v době konání akce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60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600"/>
              <a:t>do </a:t>
            </a:r>
            <a:r>
              <a:rPr lang="cs-CZ" sz="1600" dirty="0"/>
              <a:t>výkonu se nezapočítává doba výkonu nepodmíněného trestu odnětí svobody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7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98547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3EF32A91-C7B1-4CD1-A3C3-17BBD4AD94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64B4977F-5D99-421A-9EFE-B3595CEFDA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endParaRPr lang="cs-CZ" altLang="cs-CZ" b="1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sz="4000" b="1" dirty="0"/>
              <a:t>Děkuji za pozornost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cs-CZ" altLang="cs-CZ" sz="4000" b="1" dirty="0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sz="4000" b="1" dirty="0"/>
              <a:t>Otázky…???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sz="4000" b="1" dirty="0"/>
              <a:t> </a:t>
            </a:r>
          </a:p>
          <a:p>
            <a:pPr eaLnBrk="1" hangingPunct="1"/>
            <a:endParaRPr lang="cs-CZ" altLang="cs-CZ" dirty="0"/>
          </a:p>
          <a:p>
            <a:pPr eaLnBrk="1" hangingPunct="1"/>
            <a:endParaRPr lang="cs-CZ" altLang="cs-CZ" dirty="0"/>
          </a:p>
        </p:txBody>
      </p:sp>
      <p:sp>
        <p:nvSpPr>
          <p:cNvPr id="81924" name="Zástupný symbol pro číslo snímku 4">
            <a:extLst>
              <a:ext uri="{FF2B5EF4-FFF2-40B4-BE49-F238E27FC236}">
                <a16:creationId xmlns:a16="http://schemas.microsoft.com/office/drawing/2014/main" id="{AA8E9AB1-5699-44C1-B83E-F1893FBEF74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B9C1AAF-D6B5-4F12-9286-2F87B63DDDCC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23</a:t>
            </a:fld>
            <a:endParaRPr lang="cs-CZ" altLang="cs-CZ" sz="12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Nadpis 1">
            <a:extLst>
              <a:ext uri="{FF2B5EF4-FFF2-40B4-BE49-F238E27FC236}">
                <a16:creationId xmlns:a16="http://schemas.microsoft.com/office/drawing/2014/main" id="{FD4D831B-3778-4661-96FD-FCBFB1FF31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82947" name="Zástupný symbol pro obsah 2">
            <a:extLst>
              <a:ext uri="{FF2B5EF4-FFF2-40B4-BE49-F238E27FC236}">
                <a16:creationId xmlns:a16="http://schemas.microsoft.com/office/drawing/2014/main" id="{48084C51-C045-4E5D-B0E6-8CD31C8EA53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 dirty="0"/>
              <a:t>prof. JUDr. Marek Fryšták, Ph.D.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 dirty="0"/>
              <a:t>Katedra trestního práva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 dirty="0"/>
              <a:t>Právnická fakulta Masarykovy univerzity 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 dirty="0"/>
              <a:t>Veveří 70, 611 80 Brno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 dirty="0"/>
              <a:t>Tel. + 420 549 493 870, Fax. + 420 541 213 162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 dirty="0"/>
              <a:t>E-mail: </a:t>
            </a:r>
            <a:r>
              <a:rPr lang="cs-CZ" altLang="cs-CZ" b="1" dirty="0">
                <a:hlinkClick r:id="rId2"/>
              </a:rPr>
              <a:t>Marek.Frystak@law.muni.cz</a:t>
            </a:r>
            <a:r>
              <a:rPr lang="cs-CZ" altLang="cs-CZ" b="1" dirty="0"/>
              <a:t> </a:t>
            </a:r>
          </a:p>
          <a:p>
            <a:pPr eaLnBrk="1" hangingPunct="1"/>
            <a:endParaRPr lang="cs-CZ" altLang="cs-CZ" dirty="0"/>
          </a:p>
        </p:txBody>
      </p:sp>
      <p:sp>
        <p:nvSpPr>
          <p:cNvPr id="82948" name="Zástupný symbol pro číslo snímku 4">
            <a:extLst>
              <a:ext uri="{FF2B5EF4-FFF2-40B4-BE49-F238E27FC236}">
                <a16:creationId xmlns:a16="http://schemas.microsoft.com/office/drawing/2014/main" id="{AEEAF108-0BE0-4AE6-B50B-0C117EA509E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43CFEDC-F60B-4EDA-9984-070A7F6A4D0C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24</a:t>
            </a:fld>
            <a:endParaRPr lang="cs-CZ" altLang="cs-CZ" sz="1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157653-5D8A-4397-BF7A-B131B0670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Systém alternativ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6D98D8D-7D80-47C4-A362-93E0BC63D5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/>
              <a:t>alternativy uvnitř systému trestního práva: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/>
              <a:t>a) hmotného:  alternativy k potrestání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/>
              <a:t>                       alternativní tresty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/>
              <a:t>b) procesního:  tzv. odklony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/>
              <a:t>alternativy k (tj. vně) systému trestního práva hmotného i procesního:  mediace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5404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F14ACC-239D-4F54-A78E-44DCDBF8F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Probace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1A63866-4ECB-4989-90EF-02C427941A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§ 2 odst. 1 zák. č. 257/2000 Sb., o Probační a mediační službě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organizování a vykonávání dohledu nad obviněným, obžalovaným a odsouzeným kontrola výkonu trestů nespojených s OS včetně uložených povinností a omezení sledování chování odsouzeného ve zkušební době podmíněného propuštění z VTOS individuální pomoc  obviněnému a působení na něj ve směru vedení řádného života </a:t>
            </a:r>
          </a:p>
        </p:txBody>
      </p:sp>
    </p:spTree>
    <p:extLst>
      <p:ext uri="{BB962C8B-B14F-4D97-AF65-F5344CB8AC3E}">
        <p14:creationId xmlns:p14="http://schemas.microsoft.com/office/powerpoint/2010/main" val="1414262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1D5E67-4052-452C-A7B3-16F6DE11E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Mediace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DEB990E-025F-447C-B83E-F8D4400500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800" dirty="0"/>
              <a:t>§ 2 odst. 2 zák. č. 257/2000 Sb., o Probační a mediační službě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800" dirty="0"/>
              <a:t>mimosoudní zprostředkování za účelem řešení sporu mezi obviněným a poškozením a činnosti směřující k urovnání konfliktního stavu vykonávané v souvislosti s trestní řízením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800" dirty="0"/>
              <a:t>v trestním řízení jen s výslovným souhlasem obviněného a poškozeného</a:t>
            </a:r>
          </a:p>
        </p:txBody>
      </p:sp>
    </p:spTree>
    <p:extLst>
      <p:ext uri="{BB962C8B-B14F-4D97-AF65-F5344CB8AC3E}">
        <p14:creationId xmlns:p14="http://schemas.microsoft.com/office/powerpoint/2010/main" val="1141544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3C06AF-6CF7-43F8-AAB0-31FFE381E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Dohled podle TZ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D1A130C-7DD1-470E-B205-44E24B3FE7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800" dirty="0"/>
              <a:t>povinnosti pachatele - § 50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800" dirty="0"/>
              <a:t>spolupracovat + plnit probační plán dohledu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800" dirty="0"/>
              <a:t>dostavovat se k probačnímu úředníkovi ve stanovených lhůtách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800" dirty="0"/>
              <a:t>informovat  pobytu, zaměstnání, zdrojích obživy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800" dirty="0"/>
              <a:t>umožnit vstup do obydlí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800" dirty="0"/>
              <a:t>povinnosti a oprávnění probačního úředníka - § 51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800" dirty="0"/>
              <a:t>vykonávat dohled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800" dirty="0"/>
              <a:t>být nápomocen pachateli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800" dirty="0"/>
              <a:t>plnit pokyny předsedy senátu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800" dirty="0"/>
              <a:t>aktualizovat probační plán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800" dirty="0"/>
              <a:t>informovat o porušení povinností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800" dirty="0"/>
              <a:t>zpracovávat zprávu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097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876914-B36B-4468-A8D8-28D9EA28F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Upuštění od potrestání  - obecné § 46 TZ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9ECC412-B310-4411-AA7D-E7CB79A7F7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700" dirty="0"/>
              <a:t>u přečinu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7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700" dirty="0"/>
              <a:t>lítost + účinná snaha po nápravě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700" dirty="0"/>
              <a:t>odůvodněný předpoklad, že pouhé pojednání věci postačí k nápravě pachatele a ochraně společnosti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7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700" dirty="0"/>
              <a:t>u spolupracujícího obviněného (§ 178a TŘ)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7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700" dirty="0"/>
              <a:t>nelze, pokud spáchal závažnější TČ, než ten, k jehož objasnění přispěl, podílel se na něm jako organizátor nebo návodce , způsobil těžkou újmu na zdraví nebo smrt  nebo jde o recidivu zvlášť závažného zločinu (§ 59 TZ)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7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700" dirty="0"/>
              <a:t>u nezpůsobilé přípravy a pokusu trestného činu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7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700" dirty="0"/>
              <a:t>jestliže pachatel nerozpoznal, že příprava a pokus nemohly vést k dokonání </a:t>
            </a:r>
          </a:p>
        </p:txBody>
      </p:sp>
    </p:spTree>
    <p:extLst>
      <p:ext uri="{BB962C8B-B14F-4D97-AF65-F5344CB8AC3E}">
        <p14:creationId xmlns:p14="http://schemas.microsoft.com/office/powerpoint/2010/main" val="1944108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538055-9F92-492C-8E75-A1DE8FADE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Upuštění od potrestání – zvláštní § 47, 48 TZ 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606ED48-DC53-409F-A45A-44023B7517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700" dirty="0"/>
              <a:t>§ 47 TZ spáchal-li zločin stav zmenšené příčetnosti nebo stav vyvolaný duševní poruchou za současného uložení ochranného  léčení (pokud si pachatel nepřivodil sám, byť i z nedbalosti) nebo zabezpečovací detence 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7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700" dirty="0"/>
              <a:t>§ 48 TZ podmíněné upuštění od potrestání s dohledem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7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700" dirty="0"/>
              <a:t>podmínky dle § 46/1,2; potřeba sledovat chování pachatele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700" dirty="0"/>
              <a:t>zkušební doba až na jeden rok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700" dirty="0"/>
              <a:t>možnost uložení přiměřených omezení a povinností - § 48 odst. 4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56258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DE2340-3201-4238-970B-4F9A6DF6B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Alternativní tresty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A7A70CE-D0B0-4B19-974D-4F55720C48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700" dirty="0"/>
              <a:t>jde typicky o alternativy nepodmíněného trestu odnětí svobody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7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700" dirty="0"/>
              <a:t>obecně prospěšné práce (§ 62 – § 65)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7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700" dirty="0"/>
              <a:t>podmíněné odsouzení a podmíněné odsouzení s dohledem (§ 81 - § 86)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7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700" dirty="0"/>
              <a:t>peněžitý trest (§ 67 – § 69)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7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700" dirty="0"/>
              <a:t>domácí vězení (§ 60, § 61)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7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700" dirty="0"/>
              <a:t>zákaz vstupu na sportovní, kulturní a jiné společenské akce (§ 76, § 77) - diskutabilní je, zda mezi alternativní tresty patří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8254478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</TotalTime>
  <Words>1805</Words>
  <Application>Microsoft Office PowerPoint</Application>
  <PresentationFormat>Širokoúhlá obrazovka</PresentationFormat>
  <Paragraphs>259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9" baseType="lpstr">
      <vt:lpstr>Arial</vt:lpstr>
      <vt:lpstr>Tahoma</vt:lpstr>
      <vt:lpstr>Trebuchet MS</vt:lpstr>
      <vt:lpstr>Wingdings</vt:lpstr>
      <vt:lpstr>Prezentace_MU_CZ</vt:lpstr>
      <vt:lpstr>Trestněprávní alternativy     </vt:lpstr>
      <vt:lpstr>Trestněprávní alternativy </vt:lpstr>
      <vt:lpstr>Systém alternativ</vt:lpstr>
      <vt:lpstr>Probace</vt:lpstr>
      <vt:lpstr>Mediace</vt:lpstr>
      <vt:lpstr>Dohled podle TZ </vt:lpstr>
      <vt:lpstr>Upuštění od potrestání  - obecné § 46 TZ</vt:lpstr>
      <vt:lpstr>Upuštění od potrestání – zvláštní § 47, 48 TZ  </vt:lpstr>
      <vt:lpstr>Alternativní tresty</vt:lpstr>
      <vt:lpstr>Podmíněné odsouzení - § 81 a násl. TZ </vt:lpstr>
      <vt:lpstr>Domácí vězení - § 60 TZ  </vt:lpstr>
      <vt:lpstr>Četnost ukládání  domácího vězení </vt:lpstr>
      <vt:lpstr>Obecně prospěšné práce  § 62 – 65 TZ </vt:lpstr>
      <vt:lpstr>Obecně prospěšné práce</vt:lpstr>
      <vt:lpstr>Peněžitý trest - § 67 - § 69 TZ </vt:lpstr>
      <vt:lpstr>Peněžitý trest v praxi </vt:lpstr>
      <vt:lpstr>Peněžitý trest – výměra - § 68 TZ </vt:lpstr>
      <vt:lpstr>Peněžitý trest – reakce na nezaplacení - § 69 TZ</vt:lpstr>
      <vt:lpstr>R 12/2018 </vt:lpstr>
      <vt:lpstr>Novela TŘ  provedená zákonem č. 333/2020 Sb. </vt:lpstr>
      <vt:lpstr>Zákaz držení a chovu zvířat - § 74a TZ</vt:lpstr>
      <vt:lpstr>Zákaz vstupu na sportovní kulturní a jiné společenské akce  - § 76- § 77 TZ 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Trestání   </dc:title>
  <dc:creator>Uživatel</dc:creator>
  <cp:lastModifiedBy>Marek Fryšták</cp:lastModifiedBy>
  <cp:revision>30</cp:revision>
  <dcterms:created xsi:type="dcterms:W3CDTF">2020-10-13T09:40:35Z</dcterms:created>
  <dcterms:modified xsi:type="dcterms:W3CDTF">2021-09-16T14:54:25Z</dcterms:modified>
</cp:coreProperties>
</file>