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6"/>
  </p:notesMasterIdLst>
  <p:handoutMasterIdLst>
    <p:handoutMasterId r:id="rId57"/>
  </p:handoutMasterIdLst>
  <p:sldIdLst>
    <p:sldId id="256" r:id="rId2"/>
    <p:sldId id="417" r:id="rId3"/>
    <p:sldId id="418" r:id="rId4"/>
    <p:sldId id="430" r:id="rId5"/>
    <p:sldId id="431" r:id="rId6"/>
    <p:sldId id="432" r:id="rId7"/>
    <p:sldId id="419" r:id="rId8"/>
    <p:sldId id="420" r:id="rId9"/>
    <p:sldId id="421" r:id="rId10"/>
    <p:sldId id="444" r:id="rId11"/>
    <p:sldId id="434" r:id="rId12"/>
    <p:sldId id="435" r:id="rId13"/>
    <p:sldId id="436" r:id="rId14"/>
    <p:sldId id="314" r:id="rId15"/>
    <p:sldId id="422" r:id="rId16"/>
    <p:sldId id="442" r:id="rId17"/>
    <p:sldId id="433" r:id="rId18"/>
    <p:sldId id="315" r:id="rId19"/>
    <p:sldId id="316" r:id="rId20"/>
    <p:sldId id="328" r:id="rId21"/>
    <p:sldId id="327" r:id="rId22"/>
    <p:sldId id="445" r:id="rId23"/>
    <p:sldId id="446" r:id="rId24"/>
    <p:sldId id="447" r:id="rId25"/>
    <p:sldId id="448" r:id="rId26"/>
    <p:sldId id="329" r:id="rId27"/>
    <p:sldId id="423" r:id="rId28"/>
    <p:sldId id="449" r:id="rId29"/>
    <p:sldId id="438" r:id="rId30"/>
    <p:sldId id="439" r:id="rId31"/>
    <p:sldId id="440" r:id="rId32"/>
    <p:sldId id="441" r:id="rId33"/>
    <p:sldId id="317" r:id="rId34"/>
    <p:sldId id="318" r:id="rId35"/>
    <p:sldId id="330" r:id="rId36"/>
    <p:sldId id="319" r:id="rId37"/>
    <p:sldId id="424" r:id="rId38"/>
    <p:sldId id="339" r:id="rId39"/>
    <p:sldId id="320" r:id="rId40"/>
    <p:sldId id="340" r:id="rId41"/>
    <p:sldId id="321" r:id="rId42"/>
    <p:sldId id="344" r:id="rId43"/>
    <p:sldId id="341" r:id="rId44"/>
    <p:sldId id="322" r:id="rId45"/>
    <p:sldId id="342" r:id="rId46"/>
    <p:sldId id="343" r:id="rId47"/>
    <p:sldId id="325" r:id="rId48"/>
    <p:sldId id="332" r:id="rId49"/>
    <p:sldId id="331" r:id="rId50"/>
    <p:sldId id="335" r:id="rId51"/>
    <p:sldId id="336" r:id="rId52"/>
    <p:sldId id="345" r:id="rId53"/>
    <p:sldId id="305" r:id="rId54"/>
    <p:sldId id="324" r:id="rId55"/>
  </p:sldIdLst>
  <p:sldSz cx="12192000" cy="6858000"/>
  <p:notesSz cx="6811963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60" d="100"/>
          <a:sy n="160" d="100"/>
        </p:scale>
        <p:origin x="100" y="10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8404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4202"/>
            <a:ext cx="5449570" cy="447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6678"/>
            <a:ext cx="2951851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25.2./4.3.2019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25.2./4.3.2019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odpovědnost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F51D3BC-2AD4-43A1-923E-E841857782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2F7A8F8-3D43-4DB2-BB83-1F39A92C4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Kategorizace trestných činů – tzv. bipartita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2D97BD-D0CD-4083-AE7C-AE6E1BF06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trestné činy se dělí na přečiny a zločiny  - </a:t>
            </a:r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§ 14 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přečiny - všechny nedbalostní trestné činy a úmyslné trestné činy s horní hranicí trestu odnětí svobody do pěti let  </a:t>
            </a: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zločiny - všechny  trestné činy, které nejsou přečiny</a:t>
            </a:r>
          </a:p>
          <a:p>
            <a:pPr lvl="1" algn="just"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zvlášť závažné zločiny – úmyslné trestné činy s horní hranicí trestní sazby nejméně deset let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uvedené členění se neuplatní u provinění; uplatní se u TČ právnických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0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649ABCC-320D-48FB-AD39-A5D6771876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C04FC4-35FB-4CDE-B54F-1D92D6F0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Pojetí trestného činu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A47E71-E21D-4F00-BAD1-437392373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materiální (formálně - materiální):  trestný čin tvoří dvě stránky  - materiální (společenská nebezpečnost či škodlivost) a formální (skutková podstata), tzn. k trestnosti  činu nestačí jen naplnění znaků skutkové podstaty, ale musí být naplněn i požadovaný minimální stupeň společenské nebezpečnosti</a:t>
            </a:r>
          </a:p>
          <a:p>
            <a:pPr marL="72000" indent="0" algn="just">
              <a:buNone/>
            </a:pPr>
            <a:endParaRPr lang="cs-CZ" altLang="cs-CZ" sz="1700" dirty="0"/>
          </a:p>
          <a:p>
            <a:pPr algn="just"/>
            <a:r>
              <a:rPr lang="cs-CZ" altLang="cs-CZ" sz="1700" dirty="0"/>
              <a:t>formální: trestný čin tvoří jen jeho formální stránka (znaky skutkové podstaty), tj. k trestnosti činu postačí  naplnění znaků skutkové podstaty a nezkoumá se již naplnění minimálního stupně společenské nebezpečnosti i či škodlivosti (tj. materiální stránka)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69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9019EBA-68E7-4D90-821C-EB7698463A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3CDCD6-A29F-4163-AC22-F5642537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Pojetí trestného činu de lege lata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32E73E-2619-4A8C-976E-74774CD46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700" dirty="0"/>
              <a:t>??? – v odborné literatuře různé názory</a:t>
            </a:r>
          </a:p>
          <a:p>
            <a:pPr algn="just"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nejvýstižnější se jeví formální pojetí trestného činu (viz definice § 13 odst. 1) s materiálním  korektivem v podobě zásady subsidiarity trestní represe (§ 12 odst. 2) </a:t>
            </a:r>
          </a:p>
          <a:p>
            <a:pPr algn="just">
              <a:defRPr/>
            </a:pPr>
            <a:endParaRPr lang="cs-CZ" altLang="cs-CZ" sz="1700" dirty="0"/>
          </a:p>
          <a:p>
            <a:pPr algn="just">
              <a:defRPr/>
            </a:pPr>
            <a:r>
              <a:rPr lang="cs-CZ" altLang="cs-CZ" sz="1700" dirty="0"/>
              <a:t>stanovisko NS </a:t>
            </a:r>
            <a:r>
              <a:rPr lang="cs-CZ" altLang="cs-CZ" sz="1700" dirty="0" err="1"/>
              <a:t>Tpjn</a:t>
            </a:r>
            <a:r>
              <a:rPr lang="cs-CZ" altLang="cs-CZ" sz="1700" dirty="0"/>
              <a:t> 301/2012 publikováno ve sbírce pod č. 26/2013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31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47008C0-4752-456F-B757-AE7C1C2DA3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F40A3D-6DE0-45F4-996B-DF7B4038E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Stanovisko NS </a:t>
            </a:r>
            <a:r>
              <a:rPr lang="cs-CZ" altLang="cs-CZ" dirty="0" err="1"/>
              <a:t>Tpjn</a:t>
            </a:r>
            <a:r>
              <a:rPr lang="cs-CZ" altLang="cs-CZ" dirty="0"/>
              <a:t> 301/2012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32EC3A-499E-4548-9A5F-14A2A67A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Trestným činem je podle trestního zákoníku takový protiprávní čin, který trestní zákon označuje za trestný a který vykazuje znaky uvedené v tomto zákoně (§ 13 odst. 1 </a:t>
            </a:r>
            <a:r>
              <a:rPr lang="cs-CZ" altLang="cs-CZ" sz="1700" dirty="0" err="1"/>
              <a:t>tr</a:t>
            </a:r>
            <a:r>
              <a:rPr lang="cs-CZ" altLang="cs-CZ" sz="1700" dirty="0"/>
              <a:t>. zákoníku). </a:t>
            </a:r>
          </a:p>
          <a:p>
            <a:pPr algn="just"/>
            <a:endParaRPr lang="cs-CZ" altLang="cs-CZ" sz="1700" u="sng" dirty="0"/>
          </a:p>
          <a:p>
            <a:pPr algn="just"/>
            <a:r>
              <a:rPr lang="cs-CZ" altLang="cs-CZ" sz="1700" dirty="0"/>
              <a:t>Zásadně tedy platí, že každý protiprávní čin, který vykazuje všechny znaky uvedené v trestním zákoníku, je trestným činem. Tento závěr je však v případě méně závažných trestných činů korigován uplatněním zásady subsidiarity trestní represe ve smyslu § 12 odst. 2 </a:t>
            </a:r>
            <a:r>
              <a:rPr lang="cs-CZ" altLang="cs-CZ" sz="1700" dirty="0" err="1"/>
              <a:t>tr</a:t>
            </a:r>
            <a:r>
              <a:rPr lang="cs-CZ" altLang="cs-CZ" sz="1700" dirty="0"/>
              <a:t>. zákoníku.</a:t>
            </a:r>
            <a:r>
              <a:rPr lang="cs-CZ" altLang="cs-CZ" sz="1700" b="1" dirty="0"/>
              <a:t> </a:t>
            </a:r>
          </a:p>
          <a:p>
            <a:pPr algn="just"/>
            <a:endParaRPr lang="cs-CZ" altLang="cs-CZ" sz="1700" b="1" dirty="0"/>
          </a:p>
          <a:p>
            <a:pPr algn="just"/>
            <a:r>
              <a:rPr lang="cs-CZ" altLang="cs-CZ" sz="1700" dirty="0"/>
              <a:t>Zvláštnost materiálního korektivu spočívajícího v použití subsidiarity trestní represe  vyplývá z toho, že se jedná o zásadu, nikoli o konkrétní normu, proto je třeba ji aplikovat nikoli přímo, ale jen prostřednictvím právních institutů a jednotlivých norem trestního práva.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2C7970EA-B510-4248-BE3D-0FCCD6A84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>
                <a:latin typeface="Arial" panose="020B0604020202020204" pitchFamily="34" charset="0"/>
              </a:rPr>
              <a:t>Tzv. materiální korektiv formálního pojetí - FO </a:t>
            </a:r>
            <a:r>
              <a:rPr lang="cs-CZ" altLang="cs-CZ" sz="2800"/>
              <a:t> 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0FAE682-B7CB-48AA-988D-8C441BA5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je vyjádřen subsidiaritou trestní represe a společenskou škodlivostí  </a:t>
            </a:r>
          </a:p>
          <a:p>
            <a:pPr marL="533400" indent="-533400" algn="just">
              <a:lnSpc>
                <a:spcPct val="90000"/>
              </a:lnSpc>
              <a:buNone/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933450" lvl="1" indent="-533400" algn="just">
              <a:lnSpc>
                <a:spcPct val="90000"/>
              </a:lnSpc>
              <a:defRPr/>
            </a:pPr>
            <a:r>
              <a:rPr lang="cs-CZ" sz="1300" dirty="0">
                <a:latin typeface="Arial" pitchFamily="34" charset="0"/>
                <a:cs typeface="Arial" pitchFamily="34" charset="0"/>
              </a:rPr>
              <a:t>trestní odpovědnost pachatele  a trestněprávní následky s ní spojené lze uplatňovat jen v případech společensky škodlivých, ve kterých nepostačuje uplatnění odpovědnosti podle jiného právního předpisu (§ 12/2 </a:t>
            </a:r>
            <a:r>
              <a:rPr lang="cs-CZ" sz="13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3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 algn="just">
              <a:lnSpc>
                <a:spcPct val="90000"/>
              </a:lnSpc>
              <a:buNone/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uvedené vyjadřuje princip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ultima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racio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, tj. trestní právo jako prostředek poslední volby </a:t>
            </a:r>
          </a:p>
          <a:p>
            <a:pPr marL="533400" indent="-533400" algn="just">
              <a:lnSpc>
                <a:spcPct val="90000"/>
              </a:lnSpc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lnSpc>
                <a:spcPct val="90000"/>
              </a:lnSpc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společenská škodlivost je určována povahou a závažností trestného činu, a to zejména významem chráněného  zájmu, který byl činem dotčen, způsobem provedení činu a jeho následky, okolnostmi, za kterých byl čip spáchán, osobou pachatele, mírou jeho zavinění a jeho pohnutkou, záměrem nebo cílem  (§ 39/2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33400" indent="-533400" algn="just">
              <a:lnSpc>
                <a:spcPct val="90000"/>
              </a:lnSpc>
              <a:defRPr/>
            </a:pP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6084" name="Zástupný symbol pro číslo snímku 4">
            <a:extLst>
              <a:ext uri="{FF2B5EF4-FFF2-40B4-BE49-F238E27FC236}">
                <a16:creationId xmlns:a16="http://schemas.microsoft.com/office/drawing/2014/main" id="{0B28ACCE-9DD7-4524-AA0A-4C5FF4C0AE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854B6E-6FB8-43B7-9CFF-1C502EF43C3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D9F7A65E-2429-4739-82B0-5FE6E6BAE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600">
                <a:latin typeface="Arial" panose="020B0604020202020204" pitchFamily="34" charset="0"/>
              </a:rPr>
              <a:t>Tzv. materiální korektiv formálního pojetí - PO </a:t>
            </a:r>
            <a:endParaRPr lang="cs-CZ" altLang="cs-CZ" sz="2600"/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CE88FB36-B233-43E5-8CB5-4C1900B87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společenská škodlivost je 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určována povahou a závažností trestného činu, p</a:t>
            </a:r>
            <a:r>
              <a:rPr lang="cs-CZ" altLang="cs-CZ" sz="1500" dirty="0"/>
              <a:t>ovahou  a závažností trestného činu, poměry právnické osoby, včetně její dosavadní činnosti a jejích majetkových poměrů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zda právnická osoba vykonává činnost ve veřejném zájmu, která má strategický nebo obtížně nahraditelný význam pro národní hospodářství, obranu nebo bezpečnost 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působení právnické osoby po činu, zejména k její případné účinné snaze nahradit škodu nebo odstranit jiné škodlivé následky činu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účinky a důsledky, které lze očekávat od trestu pro budoucí činnost právnické osoby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(§ 14 odst. 1 TOPO)</a:t>
            </a:r>
          </a:p>
          <a:p>
            <a:endParaRPr lang="cs-CZ" altLang="cs-CZ" dirty="0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D5BE92CE-A447-4490-8626-7D8CA7C147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451A9F-D569-4D66-B008-3B14531FBF9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4E9ACE0-0612-4ED7-A7EF-44FB9739E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46E63CF-2EE8-4B59-849E-EDD7774E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Skutková podstata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C9027D-DE1A-4F8B-8542-23A88FE4F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700" dirty="0"/>
              <a:t>trestněprávním vyjádřením materiální stránky TČ bude je skutková podstata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jde o tzv. typovou  materiální stránku charakterizovanou znaky  skutkové podstaty (objekt, objektivní stránka, subjekt, subjektivní stránka)</a:t>
            </a:r>
          </a:p>
          <a:p>
            <a:pPr>
              <a:lnSpc>
                <a:spcPct val="100000"/>
              </a:lnSpc>
            </a:pPr>
            <a:endParaRPr lang="cs-CZ" sz="1700" dirty="0"/>
          </a:p>
          <a:p>
            <a:pPr>
              <a:lnSpc>
                <a:spcPct val="100000"/>
              </a:lnSpc>
            </a:pPr>
            <a:r>
              <a:rPr lang="cs-CZ" sz="1700" dirty="0"/>
              <a:t>skutková podstata je tedy  právní formou vyjádření TČ </a:t>
            </a:r>
          </a:p>
        </p:txBody>
      </p:sp>
    </p:spTree>
    <p:extLst>
      <p:ext uri="{BB962C8B-B14F-4D97-AF65-F5344CB8AC3E}">
        <p14:creationId xmlns:p14="http://schemas.microsoft.com/office/powerpoint/2010/main" val="246740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B6FD8E-C09C-474F-A940-BC458EC7D3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27F54D-CEAA-43E4-A045-0EFD65C1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Protiprávnost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9C1304-FBEB-448A-8A7F-C44ED843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rozpor s právním řádem jako celkem </a:t>
            </a:r>
          </a:p>
          <a:p>
            <a:pPr lvl="1" algn="just"/>
            <a:endParaRPr lang="cs-CZ" altLang="cs-CZ" sz="1500" dirty="0"/>
          </a:p>
          <a:p>
            <a:pPr lvl="1" algn="just"/>
            <a:r>
              <a:rPr lang="cs-CZ" altLang="cs-CZ" sz="1500" dirty="0"/>
              <a:t>zpravidla se dovozuje z porušení norem jiných právních odvětví (např. LPS, porušení pravidel silničního provozu,  předpisů o nakládání s omamnými a psychotropními látkami, předpisů  BOPZ)  …), ale může vyplývat  přímo z trestního zákona -  tím, že je určité jednání uvedeno jako trestné, je i protiprávní</a:t>
            </a:r>
          </a:p>
          <a:p>
            <a:pPr algn="just"/>
            <a:endParaRPr lang="cs-CZ" altLang="cs-CZ" sz="1500" dirty="0"/>
          </a:p>
          <a:p>
            <a:pPr algn="just"/>
            <a:r>
              <a:rPr lang="cs-CZ" altLang="cs-CZ" sz="1700" dirty="0"/>
              <a:t>protiprávnost musí být dána u každé skutkové  podstaty  trestného činu - trestným činem může být jen jednání právem zakázané či nedovolené 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v některých skutkových podstatách  je tento znak ještě zdůrazněn  - např. § 237/1 kdo neoprávněně vyrobí peníze…, § 251/1 kdo neoprávněně provozuje podnikání .., § 164/1 kdo v rozporu  s jiným právním předpisem provede jinému z jeho těla odběr tkáně ….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protiprávním musí být i čin, v jehož  skutkové podstatě  není protiprávnost výslovně vyjádřena -  např. vražda podle § 140 - kdo úmyslně usmrtí jiného … za podmínek § 29 </a:t>
            </a:r>
            <a:r>
              <a:rPr lang="cs-CZ" altLang="cs-CZ" sz="1400" dirty="0" err="1"/>
              <a:t>TrZ</a:t>
            </a:r>
            <a:r>
              <a:rPr lang="cs-CZ" altLang="cs-CZ" sz="1400" dirty="0"/>
              <a:t> (nutná obrana) není úmyslné usmrcení jiného protiprávním a tedy ani trestným </a:t>
            </a:r>
          </a:p>
          <a:p>
            <a:pPr algn="just"/>
            <a:endParaRPr lang="cs-CZ" alt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6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07DE314D-F732-4EB4-AE11-FA9C1A644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Společenská škodlivost</a:t>
            </a:r>
            <a:endParaRPr lang="cs-CZ" altLang="cs-CZ"/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602B0AEE-2288-40B3-B3F8-C5EB3AC35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tzv. materiální stránka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typová - je obsažena ve skutkových podstatách 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TČ proti životu a zdraví, majetku – pořadí hlav ve zvláštní části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konkrétní - je obsažena v jednotlivě spáchaném TČ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typová společenská škodlivost je mírou pro posuzování  konkrétní společenské škodlivosti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má-li jít o TČ, musí znakům typové společenské škodlivosti odpovídat  společenská škodlivost konkrétní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např. § 240/ 1,3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+ škoda 25.000.000,- Kč (10.000.000)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  <p:sp>
        <p:nvSpPr>
          <p:cNvPr id="48132" name="Zástupný symbol pro číslo snímku 4">
            <a:extLst>
              <a:ext uri="{FF2B5EF4-FFF2-40B4-BE49-F238E27FC236}">
                <a16:creationId xmlns:a16="http://schemas.microsoft.com/office/drawing/2014/main" id="{F186C1AD-65DA-40F2-B8AD-DED784590D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A84C01-FB0B-4B52-9D90-8828F9428D7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0991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E96BAD0A-20F6-4088-A7AC-AFEEA933C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Znaky uvedené v zákoně</a:t>
            </a:r>
            <a:endParaRPr lang="cs-CZ" altLang="cs-CZ"/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6A80F31F-B052-4F7E-945F-6050945EB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tzv. formální stránka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je vyjádřena  znaky skutkové podstaty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znaky objektivní - obligatorní znaky trestného činu  (objekt, objektivní stránka, subjekt, subjektivní stránka)) 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znaky subjektivní - věk pachatele a jeho příčetnost - § 25 a § 26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skutková podstata - souhrn objektivních a subjektivních znaků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nullum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crimen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sine lege a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poema sine lege - čl. 39 LZPS,  § 12 odst. 1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9156" name="Zástupný symbol pro číslo snímku 4">
            <a:extLst>
              <a:ext uri="{FF2B5EF4-FFF2-40B4-BE49-F238E27FC236}">
                <a16:creationId xmlns:a16="http://schemas.microsoft.com/office/drawing/2014/main" id="{6EE54234-8AE7-46B7-B5A0-4E4DA9EA62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D8A4368-8975-4961-8260-4D36E938EFD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19377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52B2325B-F4D4-4A1D-8A1C-7CD97AEA8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>
                <a:latin typeface="Arial" panose="020B0604020202020204" pitchFamily="34" charset="0"/>
                <a:cs typeface="Arial" panose="020B0604020202020204" pitchFamily="34" charset="0"/>
              </a:rPr>
              <a:t>Trestní odpovědnost FO a PO </a:t>
            </a:r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10AFE0A0-AABC-446B-9684-DDD8C96A39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sankční - po spáchání trestného činu následuje (zpravidla) trestní sankce (např. trest odnětí svobody) nebo jiná kvalifikovaná reakce nespojená s trestem (např. upuštění od potrestání) 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individuální trestní odpovědnost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25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 - kdo v době spáchání trestného činu nedovršil patnáctý rok svého věku </a:t>
            </a: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26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kdo pro duševní poruchu nemohl rozpoznat protiprávnost svého činu nebo ovládat své  jednání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odpovědnost za zavinění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§ 13/2 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- k trestní odpovědnosti za trestný čin je třeba úmyslného zavinění, nestanoví-li trestní zákon výslovně, že postačí zavinění z nedbalosti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1600" dirty="0"/>
          </a:p>
          <a:p>
            <a:endParaRPr lang="cs-CZ" altLang="cs-CZ" dirty="0"/>
          </a:p>
        </p:txBody>
      </p:sp>
      <p:sp>
        <p:nvSpPr>
          <p:cNvPr id="39940" name="Zástupný symbol pro číslo snímku 6">
            <a:extLst>
              <a:ext uri="{FF2B5EF4-FFF2-40B4-BE49-F238E27FC236}">
                <a16:creationId xmlns:a16="http://schemas.microsoft.com/office/drawing/2014/main" id="{373DBEF0-6039-4E74-B28B-D9610E5AB0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22A973-B196-4386-B94B-022C6234A71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7F24E133-9C7C-4CEC-95FA-F0264CB50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Skutková podstata 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2EEE2D6F-AF1F-44D0-9C07-7BB213EEBF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skutkový děj </a:t>
            </a: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faktická událost, tak jak se stala; fakta trestněprávně relevantní a irelevantní vyplývající např. z TO</a:t>
            </a:r>
          </a:p>
          <a:p>
            <a:pPr marL="324000" lvl="1" indent="0" algn="just"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0000"/>
                </a:solidFill>
              </a:rPr>
              <a:t>řidič motorového vozidla na Nový rok v nepřiměřené rychlosti havaroval a usmrtil spolujezdce, živitele rodiny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skutkový stav věci </a:t>
            </a: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souhrn trestněprávně relevantních faktů z hlediska viny a trestu, § 2/5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– zjišťování skutkového stavu bez důvodných pochybností </a:t>
            </a:r>
          </a:p>
          <a:p>
            <a:pPr marL="324000" lvl="1" indent="0">
              <a:buNone/>
            </a:pPr>
            <a:endParaRPr lang="cs-CZ" alt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řidič motorového vozidla v nepřiměřené rychlosti havaroval a usmrtil spolujezdce (§ 143/1, 2 </a:t>
            </a:r>
            <a:r>
              <a:rPr lang="cs-CZ" alt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vina), živitele rodiny (§ 42 TZ - trest)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skutek de iure </a:t>
            </a:r>
          </a:p>
          <a:p>
            <a:pPr lvl="1" algn="just"/>
            <a:r>
              <a:rPr lang="cs-CZ" altLang="cs-CZ" sz="1500" dirty="0"/>
              <a:t>je trestněprávně relevantní jednání pachatele a jím zapříčiněný  trestněprávně relevantní následek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každý trestný čin je skutkem, každý skutek nemusí být trestným činem; jeden skutek může vykazovat znaky více trestných činů </a:t>
            </a:r>
            <a:endParaRPr lang="cs-CZ" altLang="cs-CZ" sz="1400" u="sng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endParaRPr lang="cs-CZ" alt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Zástupný symbol pro číslo snímku 4">
            <a:extLst>
              <a:ext uri="{FF2B5EF4-FFF2-40B4-BE49-F238E27FC236}">
                <a16:creationId xmlns:a16="http://schemas.microsoft.com/office/drawing/2014/main" id="{AFBCEB0B-DB43-44F4-B7D9-3AEF6DA84A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301E5E-624B-4F06-A11C-EC3F693DFB2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49AE6685-15F0-46C6-83B2-6C6DF38D3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Třídění skutkových podstat</a:t>
            </a:r>
            <a:endParaRPr lang="cs-CZ" altLang="cs-CZ"/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59B48395-4E69-47CC-9C70-3575291385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základní skutková podstata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základní informace o trestném činu - nejčastěji první odstavec (§ 209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druhém (§§ 140, 233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či třetím (§ 234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kvalifikovaná skutková podstata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obsahuje kvalifikační (zpřísňující) znaky ve vztahu k základní skutkové podstatě  - např. vyšší škoda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přísnější trestnost než „základ“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privilegovaná skutková podstata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vražda novorozeného dítěte matkou § 142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), opilství (§ 360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mírnější trestnost než „základ“</a:t>
            </a:r>
          </a:p>
          <a:p>
            <a:r>
              <a:rPr lang="cs-CZ" altLang="cs-CZ" sz="1800" dirty="0"/>
              <a:t>některé TČ mají skutkovou podstatu jen základní a nikoliv kvalifikovanou (§ 336, § 364)</a:t>
            </a:r>
          </a:p>
        </p:txBody>
      </p:sp>
      <p:sp>
        <p:nvSpPr>
          <p:cNvPr id="51204" name="Zástupný symbol pro číslo snímku 4">
            <a:extLst>
              <a:ext uri="{FF2B5EF4-FFF2-40B4-BE49-F238E27FC236}">
                <a16:creationId xmlns:a16="http://schemas.microsoft.com/office/drawing/2014/main" id="{C34755E7-F403-45ED-9AA4-D68B2899E1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D7E2BA-9046-432A-AC47-8B143E38DDF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EFE54B-8E05-44E7-A550-9F6DF90D5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6BFE62-759B-4379-A116-A0C1C4CA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F9DB62-87E3-4F00-AF12-BE73C1A4A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jednoduché  - charakterizuje jednotlivé prvky vždy jen jedním znakem – kdo jinému ublíží na zdraví (§ 146/1), kdo jinému z nedbalosti způsobí těžkou jmu na zdraví ( § 147/1), kdo jiného lživě obviní z trestného činu (§ 345/1) </a:t>
            </a:r>
          </a:p>
          <a:p>
            <a:pPr algn="just">
              <a:lnSpc>
                <a:spcPct val="100000"/>
              </a:lnSpc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altLang="cs-CZ" sz="1700" dirty="0"/>
              <a:t>složité – charakterizuje jednotlivé prvky či některý prvek více znaky (např. dva objekty, dvojí jednání, dvě formy zavinění)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alternativní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kumulativní 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endParaRPr lang="cs-CZ" altLang="cs-CZ" sz="1700" dirty="0"/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altLang="cs-CZ" sz="1700" dirty="0"/>
              <a:t>složené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46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C095AD0-808F-4BAF-B067-B1C93CA0C6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5644308-2613-4FAF-81EB-E3318FA6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alternativní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C899A8-6286-482A-AC02-86505B4F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jednání – např. § 228/1 (poškození cizí věci) kdo zničí, poškodí nebo učiní neupotřebitelnou …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stanovený objekt – např. § 310/1 (rozvracení republiky) ústavní zřízení, územní celistvost, obranyschopnost  nebo samostatnost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formy zavinění – např. § 201/1(ohrožování výchovy dítěte) kdo, byť i z nedbalosti, ohrozí rozumový ….vývoj dítěte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alternativně stanovené jiné znaky – např. § 209/1 (podvod) kdo sebe nebo jiného obohatí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20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7C6B190-F1F9-4040-AACD-99884EFC2E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36DBC43-4536-4F4D-A477-C13CEBE11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kumulativní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BA2D9D-DA05-470A-A7AE-00C4071D9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kumulativně stanovené objekty -  např. § 173 (loupež)  = osobní svoboda + vlastnictví (kdo užije násilí v úmyslu zmocnit se cizí věci) </a:t>
            </a:r>
          </a:p>
          <a:p>
            <a:endParaRPr lang="cs-CZ" altLang="cs-CZ" sz="1700" dirty="0"/>
          </a:p>
          <a:p>
            <a:pPr algn="just"/>
            <a:r>
              <a:rPr lang="cs-CZ" altLang="cs-CZ" sz="1700" dirty="0"/>
              <a:t>kumulativně stanovené jednání – např. 178/1,3 (porušování domovní svobody) …vnikne do obydlí jiného za použití násilí  a čin spáchá se zbraní … samostatné použití násilí spadá pod § 178/1, 2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139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4A04723-F9F4-402A-B0B8-517AD0FE22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DB2700-FC28-447F-ADE3-2248D16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Složité složené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6A0049-0AA2-4E1E-BE85-8266581A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zvláštní případ kumulativní složité SP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vzniká spojením znaků dvou skutkových podstat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např. trestný čin loupeže podle § 173 odst. 1, 4 zahrnuje trestný čin loupeže (§ 173/1) a usmrcení z nedbalosti (§ 143)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aplikační přednost složené SP před SP, z nichž  se skládají a to z důvodu speciality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74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77C98773-44B4-4F07-8FDF-1B2BB2D79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27F54886-566C-4175-892F-981C3F8591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přikazující (§ 150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musíme si pomáhat … (kdo neposkytne potřebnou pomoc)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zakazující (§ 205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krást se nemá, nepokradeš … (kdo si přisvojí cizí věc)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popisná (§ 184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pomluva definovaná přímo v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… (nepravdivý údaj)</a:t>
            </a:r>
          </a:p>
          <a:p>
            <a:pPr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solidFill>
                  <a:srgbClr val="000000"/>
                </a:solidFill>
              </a:rPr>
              <a:t>odkazovací (§ 247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se dovolává devizového zákona … (poruší zákazy  stanovené devizovým zákonem)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solidFill>
                <a:srgbClr val="000000"/>
              </a:solidFill>
            </a:endParaRPr>
          </a:p>
          <a:p>
            <a:pPr marL="72000" indent="0">
              <a:buNone/>
            </a:pPr>
            <a:endParaRPr lang="cs-CZ" altLang="cs-CZ" sz="1700" dirty="0">
              <a:solidFill>
                <a:srgbClr val="000000"/>
              </a:solidFill>
            </a:endParaRPr>
          </a:p>
          <a:p>
            <a:endParaRPr lang="cs-CZ" altLang="cs-CZ" sz="1700" dirty="0">
              <a:solidFill>
                <a:srgbClr val="000000"/>
              </a:solidFill>
            </a:endParaRPr>
          </a:p>
        </p:txBody>
      </p:sp>
      <p:sp>
        <p:nvSpPr>
          <p:cNvPr id="52228" name="Zástupný symbol pro číslo snímku 4">
            <a:extLst>
              <a:ext uri="{FF2B5EF4-FFF2-40B4-BE49-F238E27FC236}">
                <a16:creationId xmlns:a16="http://schemas.microsoft.com/office/drawing/2014/main" id="{42E9A042-2300-409C-9A1F-E4252643C8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8915D6-9737-43C5-9CA8-368FE085ED5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0641DC52-1357-4B23-AE18-7605C7BBD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3251" name="Zástupný symbol pro obsah 2">
            <a:extLst>
              <a:ext uri="{FF2B5EF4-FFF2-40B4-BE49-F238E27FC236}">
                <a16:creationId xmlns:a16="http://schemas.microsoft.com/office/drawing/2014/main" id="{D5569149-87BC-4218-8A8F-D519F8846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endParaRPr lang="cs-CZ" altLang="cs-CZ" sz="1500" dirty="0">
              <a:solidFill>
                <a:srgbClr val="000000"/>
              </a:solidFill>
            </a:endParaRPr>
          </a:p>
          <a:p>
            <a:pPr algn="just"/>
            <a:r>
              <a:rPr lang="cs-CZ" altLang="cs-CZ" sz="1700" dirty="0">
                <a:solidFill>
                  <a:srgbClr val="000000"/>
                </a:solidFill>
              </a:rPr>
              <a:t>blanketová (§ 248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 se dovolává blíže neurčeného právního předpisu … (kdo poruší jiný právní předpis o nekalé soutěži)</a:t>
            </a:r>
          </a:p>
          <a:p>
            <a:pPr algn="just"/>
            <a:endParaRPr lang="cs-CZ" altLang="cs-CZ" sz="1700" dirty="0">
              <a:solidFill>
                <a:srgbClr val="000000"/>
              </a:solidFill>
            </a:endParaRPr>
          </a:p>
          <a:p>
            <a:pPr algn="just"/>
            <a:r>
              <a:rPr lang="cs-CZ" altLang="cs-CZ" sz="1700" dirty="0">
                <a:solidFill>
                  <a:srgbClr val="000000"/>
                </a:solidFill>
              </a:rPr>
              <a:t>taxativní (§ 142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uzavřený výčet znaků … (matka, rozrušená porodem,  při porodu/bezprostředně po něm, své novorozené dítě)</a:t>
            </a:r>
          </a:p>
          <a:p>
            <a:pPr algn="just"/>
            <a:endParaRPr lang="cs-CZ" altLang="cs-CZ" sz="1700" dirty="0">
              <a:solidFill>
                <a:srgbClr val="000000"/>
              </a:solidFill>
            </a:endParaRPr>
          </a:p>
          <a:p>
            <a:pPr algn="just"/>
            <a:r>
              <a:rPr lang="cs-CZ" altLang="cs-CZ" sz="1700" dirty="0">
                <a:solidFill>
                  <a:srgbClr val="000000"/>
                </a:solidFill>
              </a:rPr>
              <a:t>demonstrativní (§ 272 </a:t>
            </a:r>
            <a:r>
              <a:rPr lang="cs-CZ" altLang="cs-CZ" sz="1700" dirty="0" err="1">
                <a:solidFill>
                  <a:srgbClr val="000000"/>
                </a:solidFill>
              </a:rPr>
              <a:t>TrZ</a:t>
            </a:r>
            <a:r>
              <a:rPr lang="cs-CZ" altLang="cs-CZ" sz="1700" dirty="0">
                <a:solidFill>
                  <a:srgbClr val="000000"/>
                </a:solidFill>
              </a:rPr>
              <a:t>) – neuzavřený výčet znaků … (jiné podobně nebezpečné jednání  - např. kyselina sýrová) </a:t>
            </a:r>
          </a:p>
          <a:p>
            <a:endParaRPr lang="cs-CZ" altLang="cs-CZ" dirty="0"/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5729A626-6240-46EB-8A2C-D418D79D34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7FEB7B-6562-42D9-A6B7-3C9483D8001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9A7B1AC-7B6A-4DF0-A2F8-6B595A8D2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EBCE6D0-DC6B-4670-8F62-75C5D901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Funkce skutkové podstaty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2F636A-2F64-4F51-8DD6-FBE4D42A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u="sng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typizační - nástroj pro zákonodárce, jímž vymezuje podmínky trestní odpovědnosti v podobě typových znaků trestného činu naplněných typovou škodlivostí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identifikační - je úkolem OČTŘ posoudit (identifikovat), zda skutek pachatele naplňuje znaky příslušné skutkové podstaty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garanční - zajištění rovnosti před zákonem z hlediska viny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realizační - umožňuje fungování trestného činu jakožto výlučného základu trestní odpovědnosti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88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1CB18E-7C7B-4D75-8809-5869E0976D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ECE4E96-196C-4ED2-A496-0F34B089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pokračující - § 116 </a:t>
            </a:r>
            <a:r>
              <a:rPr lang="cs-CZ" dirty="0" err="1"/>
              <a:t>TrZ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C3F9F8-40BE-4A1B-B371-6150F2AA9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dílčí útoky naplňující, byť ve svém souhrnu, SP stejného TČ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jednotný záměr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stejný nebo podobný způsob provedení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blízká časová souvislost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souvislost  v předmětu útoku </a:t>
            </a:r>
          </a:p>
          <a:p>
            <a:pPr algn="just"/>
            <a:endParaRPr lang="cs-CZ" alt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59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259CFF28-3324-47A5-A09B-D01D0E965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5E1BE121-4A9E-4FE2-99DE-C24885623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</a:p>
          <a:p>
            <a:pPr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kolektivní trestní odpovědnost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tzv. přičitatelnost jednání  - § 8 ZTOPO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trestným činem spáchaným PO je protiprávní čin spáchaný v jejím zájmu nebo v rámci její činnosti, jednal-li tak např. statutární orgán,  ten, kdo vykonává řídící nebo kontrolní činnost, ten, kdo vykonávající rozhodující vliv nebo zaměstnanec a takové jednání lze PO přičítat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odpovědností PO není dotčena trestní odpovědnost FO uvedená v § 8 ZTOPO a trestní odpovědností těchto FO není dotčena trestní odpovědnost PO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odpovědnost bez ohledu na zavinění § 10/1 ZTOPO</a:t>
            </a:r>
          </a:p>
          <a:p>
            <a:pPr marL="1200150" lvl="2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  právnické osoby přechází na všechny její právní nástupce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Zástupný symbol pro číslo snímku 6">
            <a:extLst>
              <a:ext uri="{FF2B5EF4-FFF2-40B4-BE49-F238E27FC236}">
                <a16:creationId xmlns:a16="http://schemas.microsoft.com/office/drawing/2014/main" id="{E9F88646-0B32-4EF4-8213-4235272145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6584CA-3C49-4DE4-8A8D-8F1CB61ABDD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9F104A2-649C-4E1D-B315-E36D739EF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BE04F9-61F0-4101-8B69-8589515FF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trvající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E176CF-CCC6-4501-A1AD-49DB0FD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vyvolání a udržování protiprávního stavu nebo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udržování protiprávního stavu, aniž ho pachatel sám vyvolal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posuzuje se jako jediné jednání, které probíhá tak dlouho dokud je protiprávní stav udržován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např. § 171/1 omezování osobní svobody, § 170 zbavení osobní svobody, § 198 týrání svěřené osoby, § 199 týrání osoby žijící ve společném obydlí (týrání = zlé nakládání vyznačující se mj. určitou trvalostí) § 196/1 zanedbání povinné výživy (musí trvat po dobu delší než 4 měsíce)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551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904C8B6-52BE-426F-A879-025773949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0957DD2-5C81-4BDC-A57A-2ECBF39C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Trestné činy hromadné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725A97-76AE-437B-891E-F4C4C17B2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dílčí útoky – nemusí naplňovat stejnou SP, ev. dílčí útok sám nenaplňuje žádnou SP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jednotný záměr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mnohost  útoků je znakem skutkové podstaty – např. trestný  nedovoleného ozbrojování § 279 odst. 3 písm. b)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-  ...bez povolení hromadí, vyrábí nebo sobě nebo jinému opatřuje zbraně nebo ve značném množství střelivo, pohrdání soudem § 336 ….kdo opakovaně závažným způsobem ruší jednání soudu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15965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40A085-749A-4389-A8F9-9713D5B1D2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C398738-343F-4837-95B8-335A37AB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Význam pokračování trvání a hromadnosti z hlediska viny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73A25C-4816-4383-ADCF-193C9F2B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posuzování trestnosti – doba spáchání – podle § 2/2 </a:t>
            </a:r>
            <a:r>
              <a:rPr lang="cs-CZ" altLang="cs-CZ" sz="1700" dirty="0" err="1"/>
              <a:t>TrZ</a:t>
            </a:r>
            <a:r>
              <a:rPr lang="cs-CZ" altLang="cs-CZ" sz="1700" dirty="0"/>
              <a:t> – zákon účinný při dokončení jednání, kterým byl čin spáchán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část útoků jako mladistvý, část jako dospělý = trestný čin dospělého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u pokračování sčítání škod  jednotlivých útoků = promítnutí do právní kvalifikace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běh promlčení doby od ukončení  trestného činu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18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1612B224-02F5-4A5E-BAA0-7A3DF336A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Objekt</a:t>
            </a:r>
            <a:r>
              <a:rPr lang="cs-CZ" altLang="cs-CZ"/>
              <a:t> 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86D7F397-3356-44C5-9D15-2EBF99C806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>
                <a:latin typeface="Arial" panose="020B0604020202020204" pitchFamily="34" charset="0"/>
                <a:cs typeface="Arial" panose="020B0604020202020204" pitchFamily="34" charset="0"/>
              </a:rPr>
              <a:t>společenské vztahy, zájmy a hodnoty chráněné zákonem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obecný objekt - zájem chráněný  zákonem 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rodový objekt - TrZ jej na rozdíl od starého TrZ nevymezuje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druhový objekt - např. lidská svoboda; hlava II. TrZ, je společným znakem  svobody pohybu, vyznání či domovní svobody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skupinový objekt - např.  lidské zdraví; § 145 až § 148 TrZ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individuální objekt – zájem chráněný konkrétní skutkovou podstatou</a:t>
            </a:r>
          </a:p>
          <a:p>
            <a:pPr lvl="1" algn="just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konkrétní objekt - jednotlivý vztah, zájem zasažený jednáním pachatele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předmět útoku  - člověk nebo věc </a:t>
            </a:r>
          </a:p>
          <a:p>
            <a:pPr lvl="1" eaLnBrk="1" hangingPunct="1"/>
            <a:endParaRPr lang="cs-CZ" altLang="cs-CZ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>
                <a:latin typeface="Arial" panose="020B0604020202020204" pitchFamily="34" charset="0"/>
                <a:cs typeface="Arial" panose="020B0604020202020204" pitchFamily="34" charset="0"/>
              </a:rPr>
              <a:t>primární x sekundární objekt  - loupež; § 173 TrZ – svoboda, majetek </a:t>
            </a:r>
          </a:p>
          <a:p>
            <a:pPr eaLnBrk="1" hangingPunct="1"/>
            <a:endParaRPr lang="cs-CZ" altLang="cs-CZ" sz="1800"/>
          </a:p>
        </p:txBody>
      </p:sp>
      <p:sp>
        <p:nvSpPr>
          <p:cNvPr id="55300" name="Zástupný symbol pro číslo snímku 4">
            <a:extLst>
              <a:ext uri="{FF2B5EF4-FFF2-40B4-BE49-F238E27FC236}">
                <a16:creationId xmlns:a16="http://schemas.microsoft.com/office/drawing/2014/main" id="{BCC78CED-E611-4C8B-8967-CF9C18C8DB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786230-63E1-4CBD-B402-A8351CB45AF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 sz="1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B71B3E0A-3479-4DB7-991B-9EF51D467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Objektivní stránka  </a:t>
            </a:r>
            <a:endParaRPr lang="cs-CZ" altLang="cs-CZ"/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EFA108C1-BF31-49F3-8991-04E491100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cogitationis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poenam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partitur - myšlenka sama o sobě není trestná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charakterizuje  trestný čin z vnějšího pohledu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obligatorní znaky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jednání, následek a příčinná souvislost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místo, čas, způsob spáchání trestného činu a jeho účinek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6324" name="Zástupný symbol pro číslo snímku 4">
            <a:extLst>
              <a:ext uri="{FF2B5EF4-FFF2-40B4-BE49-F238E27FC236}">
                <a16:creationId xmlns:a16="http://schemas.microsoft.com/office/drawing/2014/main" id="{1CB002A9-6E00-4FF0-8820-5AD0AC8496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FFF5C5-9B10-4E02-B3BD-E10C94ED826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z="12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3C9F4AE2-2816-4BCD-98AB-5777867F7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Jednání 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05BF3E9C-AE09-45E0-9BDA-A4DE5C48D0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komisivní - konání pachatele, jeho fyzická a psychická  aktivita	</a:t>
            </a:r>
          </a:p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400" dirty="0">
                <a:cs typeface="Arial" panose="020B0604020202020204" pitchFamily="34" charset="0"/>
              </a:rPr>
              <a:t>konání pachatele, jeho fyzická a psychická  aktivita - podvod dle § 209 </a:t>
            </a:r>
            <a:r>
              <a:rPr lang="cs-CZ" altLang="cs-CZ" sz="1400" dirty="0" err="1">
                <a:cs typeface="Arial" panose="020B0604020202020204" pitchFamily="34" charset="0"/>
              </a:rPr>
              <a:t>TrZ</a:t>
            </a: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omisivní - opomenutí, zdržení se jednání, neplnění povinnosti  	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povinnost stanovená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(neposkytnutí pomoci - § 150 odst. 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povinnost stanovená jiným zákonem (zkrácení daně, poplatku a podobné povinné platby - §  240TrZ) - odkaz na daňové předpisy 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smluvně převzatá povinnost (porušování povinnosti při správě cizího majetku - § 220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-  „smluvně převzatá  povinnost spravovat cizí majetek“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povinnost  stanovená úředním výrokem -  zanedbání povinné výživy; § 196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0E3A1F1D-F185-4D7B-9BD2-3D18544AC5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318121-34BA-4588-920B-9189E54BBEE4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cs-CZ" altLang="cs-CZ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136F99AB-59E5-4D9C-B016-476437F48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Jednání a následek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4DFE02F8-0EC2-449A-9419-DB4B4BB9D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následek -  působení pachatele na objekt trestného činu </a:t>
            </a:r>
          </a:p>
          <a:p>
            <a:pPr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poruchový, ohrožující (nedovolené ozbrojování dle § 279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, nedovolená výroba a držení radioaktivní/vysoce nebezpečné  látky dle § 281 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příčinná souvislost (tzv. kauzální nexus) - kdyby nebylo jednání nebylo následku, resp. následek by každopádně nastal, ale ne takovým způsobem, jak k němu konkrétně došlo </a:t>
            </a: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problémy v dokazování příčinné souvislosti – např. zranění slučitelná se životem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8372" name="Zástupný symbol pro číslo snímku 4">
            <a:extLst>
              <a:ext uri="{FF2B5EF4-FFF2-40B4-BE49-F238E27FC236}">
                <a16:creationId xmlns:a16="http://schemas.microsoft.com/office/drawing/2014/main" id="{23138FCA-61AD-403B-A0D8-1FD01F6EF8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37B9B-A0BC-432A-839B-6270CF373C6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5732688A-D77B-4A11-94B9-FF6F2212A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Místo </a:t>
            </a:r>
          </a:p>
        </p:txBody>
      </p:sp>
      <p:sp>
        <p:nvSpPr>
          <p:cNvPr id="59395" name="Zástupný symbol pro obsah 2">
            <a:extLst>
              <a:ext uri="{FF2B5EF4-FFF2-40B4-BE49-F238E27FC236}">
                <a16:creationId xmlns:a16="http://schemas.microsoft.com/office/drawing/2014/main" id="{01BA8D90-2BD3-4ED2-A741-18E804E387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1700">
                <a:latin typeface="Arial" panose="020B0604020202020204" pitchFamily="34" charset="0"/>
                <a:cs typeface="Arial" panose="020B0604020202020204" pitchFamily="34" charset="0"/>
              </a:rPr>
              <a:t>místo -  např.  na místě veřejně přístupném (§ 358 TrZ), na palubě letadla (§ 5 TrZ - zásada registrace) </a:t>
            </a:r>
          </a:p>
          <a:p>
            <a:pPr algn="just" eaLnBrk="1" hangingPunct="1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/>
              <a:t>každé místo, kam má přístup široký okruh lidí individuálně neurčených a kde se také zpravidla více lidí zdržuje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/>
          </a:p>
          <a:p>
            <a:pPr lvl="1" algn="just"/>
            <a:r>
              <a:rPr lang="cs-CZ" altLang="cs-CZ" sz="1500"/>
              <a:t>nemusí být přístupné bez omezení komukoliv a kdykoliv; je přístupné jen některým osobám určeným např. povahou jejich zaměstnání/jinak (tovární hala, škola, zdravotnické středisko atd.) a v určitou dobu (např. během otvírací doby, v provozní době)</a:t>
            </a:r>
          </a:p>
          <a:p>
            <a:endParaRPr lang="cs-CZ" altLang="cs-CZ"/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8ED3BD0E-958F-4F12-AF8B-B9807DC4D5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9DD59A-2E2E-402D-A246-5EA275A37EE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 sz="1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FB33B648-80CA-4D9C-A1EC-8D821CC4D5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Čas, způsob atd. </a:t>
            </a:r>
          </a:p>
        </p:txBody>
      </p:sp>
      <p:sp>
        <p:nvSpPr>
          <p:cNvPr id="60419" name="Zástupný symbol pro obsah 2">
            <a:extLst>
              <a:ext uri="{FF2B5EF4-FFF2-40B4-BE49-F238E27FC236}">
                <a16:creationId xmlns:a16="http://schemas.microsoft.com/office/drawing/2014/main" id="{6F46D465-59C0-41DE-86AF-480091158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A) čas - např. za stavu ohrožení státu nebo ve válečném stavu (trestné činy proti republice, proti brannosti, vojenské)  - hlava IX., XI., XII.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B) způsob - jako člen organizované skupiny  - § 233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kvalifikační znak, přitěžující okolnost; zákaz dvojího přičítání 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definována v judikatuře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nezaměňovat   s organizovanou zločineckou skupinou  (organizovaný zločin)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legální definice v § 129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– vnitřní organizační struktura,  dělba funkcí, činností, soustavnost 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jako člen teroristické skupiny - § 129a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(tzv. teroristické trestné činy)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C) účinek -  změna na předmětu útoku; např. poškození věci, způsobení škody, zkrácení daně </a:t>
            </a:r>
            <a:endParaRPr lang="cs-CZ" altLang="cs-CZ" sz="1700" dirty="0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806B6BBB-28D6-405C-AB37-E4D32F7F0A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2F05031-4C2C-43E7-AAE4-9D844C0BDA97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>
            <a:extLst>
              <a:ext uri="{FF2B5EF4-FFF2-40B4-BE49-F238E27FC236}">
                <a16:creationId xmlns:a16="http://schemas.microsoft.com/office/drawing/2014/main" id="{B7D218AD-96E0-41AC-A8E1-7796D0B24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Subjekt – FO  </a:t>
            </a:r>
            <a:endParaRPr lang="cs-CZ" altLang="cs-CZ"/>
          </a:p>
        </p:txBody>
      </p:sp>
      <p:sp>
        <p:nvSpPr>
          <p:cNvPr id="61443" name="Zástupný symbol pro obsah 2">
            <a:extLst>
              <a:ext uri="{FF2B5EF4-FFF2-40B4-BE49-F238E27FC236}">
                <a16:creationId xmlns:a16="http://schemas.microsoft.com/office/drawing/2014/main" id="{FC6BDD7A-A717-4D85-A7DF-45DE73FFF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obligatorní znaky - věk a příčetnost; u mladistvého rozumová a mravní vyspělost  (obecný subjekt)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rozumovou a mravní vyspělost nezaměňovat  s ne/příčetností + co ji ovlivňuje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zvláštní  způsobilost a postavení  - speciální subjekt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úřední osoba (§ 329 TZ + její vymezení v § 127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občan České republiky (§ 309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lnSpc>
                <a:spcPct val="10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voják (trestné činy  vojenské v hlavě XII.)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legální definice pojmu voják - § 114/4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- nikoliv pouze A ČR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4" name="Zástupný symbol pro číslo snímku 4">
            <a:extLst>
              <a:ext uri="{FF2B5EF4-FFF2-40B4-BE49-F238E27FC236}">
                <a16:creationId xmlns:a16="http://schemas.microsoft.com/office/drawing/2014/main" id="{D4744D2D-D4C9-4798-8CC4-734C190900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AEDEFA-7A8F-4CEB-9A67-87DBA1C398A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EF3C32-0F04-4BFC-AEA9-BA73295B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D3A47F-23BF-4135-898D-CC3A449F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odpovědnost jako institut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BE42CE-B313-4121-A055-F79C67969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základ TO  </a:t>
            </a:r>
          </a:p>
          <a:p>
            <a:pPr>
              <a:lnSpc>
                <a:spcPct val="100000"/>
              </a:lnSpc>
            </a:pPr>
            <a:endParaRPr lang="cs-CZ" altLang="cs-CZ" sz="1700" dirty="0"/>
          </a:p>
          <a:p>
            <a:pPr>
              <a:lnSpc>
                <a:spcPct val="100000"/>
              </a:lnSpc>
            </a:pPr>
            <a:r>
              <a:rPr lang="cs-CZ" altLang="cs-CZ" sz="1700" dirty="0"/>
              <a:t>rovina viny =  trestný  čin/provinění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rovina trestu - právní následky TO = trest/ochranné opatření/opatření u ml. nebo  jiná trestněprávní reakce (upuštění od potrestání, podmíněné zastavení trestního   stíhání, narovnání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72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493F3932-F484-49D0-965E-227EC6C18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65AD8E3E-225A-4B3E-9AD0-99D3199F33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zvláštní vlastnost  - konkrétní subjekt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matka novorozeného dítěte (§  142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opilství (§ 360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vylučuje spolupachatelství - matka své novorozené dítě, stav nepříčetnosti  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spolupachatelství  - společné jednání a společný úmysl dvou a více osob </a:t>
            </a:r>
          </a:p>
          <a:p>
            <a:pPr lvl="2" algn="just" eaLnBrk="1" hangingPunct="1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62468" name="Zástupný symbol pro číslo snímku 3">
            <a:extLst>
              <a:ext uri="{FF2B5EF4-FFF2-40B4-BE49-F238E27FC236}">
                <a16:creationId xmlns:a16="http://schemas.microsoft.com/office/drawing/2014/main" id="{FAD240E3-1275-4ECC-BF96-83D8423F54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1CCEA1-3CC2-47AC-BA36-77BE8A2CCC8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cs-CZ" altLang="cs-CZ" sz="12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>
            <a:extLst>
              <a:ext uri="{FF2B5EF4-FFF2-40B4-BE49-F238E27FC236}">
                <a16:creationId xmlns:a16="http://schemas.microsoft.com/office/drawing/2014/main" id="{8C00765D-3A72-40A9-AE4A-114DC0EF3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/>
          </a:p>
        </p:txBody>
      </p:sp>
      <p:sp>
        <p:nvSpPr>
          <p:cNvPr id="63491" name="Zástupný symbol pro obsah 2">
            <a:extLst>
              <a:ext uri="{FF2B5EF4-FFF2-40B4-BE49-F238E27FC236}">
                <a16:creationId xmlns:a16="http://schemas.microsoft.com/office/drawing/2014/main" id="{EAA52BE6-4C7A-4EBF-839F-B39FA7190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kdo v době spáchání trestného činu  nedovršil patnáctý rok svého věku, není trestně odpovědný -  § 25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úvahy týkající se snížení/ příp. zvýšení  věkové hranice  vzniku trestní odpovědnosti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nezaměňovat trestní odpovědnost se zletilostí (FO se stává plně svéprávnou) dle § 30 NOZ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vzniká dosažením 18 let věku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přiznání svéprávnosti - od 16 let věku, pokud je nezletilý schopen se sám živit a obstarat si své záležitosti + souhlas jeho zákonného zástupce 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uzavření manželství - od 16 let věku  z důležitých důvodů - § 672 NOZ </a:t>
            </a:r>
          </a:p>
          <a:p>
            <a:pPr algn="just">
              <a:lnSpc>
                <a:spcPct val="100000"/>
              </a:lnSpc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 trestní právo je zcela irelevantní </a:t>
            </a:r>
          </a:p>
          <a:p>
            <a:pPr algn="just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Zástupný symbol pro číslo snímku 4">
            <a:extLst>
              <a:ext uri="{FF2B5EF4-FFF2-40B4-BE49-F238E27FC236}">
                <a16:creationId xmlns:a16="http://schemas.microsoft.com/office/drawing/2014/main" id="{15E824B4-1021-4500-951B-13422E7E27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B7385D-655F-4695-BB05-AE4211D9A86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3ADD40F8-E28E-4F3F-8B3C-0BF05266E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4515" name="Zástupný symbol pro obsah 2">
            <a:extLst>
              <a:ext uri="{FF2B5EF4-FFF2-40B4-BE49-F238E27FC236}">
                <a16:creationId xmlns:a16="http://schemas.microsoft.com/office/drawing/2014/main" id="{C81C2D35-DF9D-4826-8789-ADB12D91B2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mladiství pachatel - relativní trestní odpovědnost - provinění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dospělý pachatel - absolutní trestní odpovědnost - trestný čin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pachatel blízký věku mladistvého - do cca 20. let </a:t>
            </a:r>
          </a:p>
          <a:p>
            <a:pPr algn="just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výchovná opatření (§ 15 ZSM)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možno dokončit výkon VTOS ve věznici  pro mladistvé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pojem vymezen judikaturou</a:t>
            </a:r>
            <a:endParaRPr lang="cs-CZ" altLang="cs-CZ" sz="1500" dirty="0"/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0C246FF6-1BAD-45EA-8B15-6AC81B1B4F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C40E81-6396-41CB-B030-23D9D5AF9D8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>
            <a:extLst>
              <a:ext uri="{FF2B5EF4-FFF2-40B4-BE49-F238E27FC236}">
                <a16:creationId xmlns:a16="http://schemas.microsoft.com/office/drawing/2014/main" id="{A66A8D2F-5F84-49C1-BAE6-0379685F3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5539" name="Zástupný symbol pro obsah 2">
            <a:extLst>
              <a:ext uri="{FF2B5EF4-FFF2-40B4-BE49-F238E27FC236}">
                <a16:creationId xmlns:a16="http://schemas.microsoft.com/office/drawing/2014/main" id="{8378D5C9-A44D-4160-93A1-FE5019D0F2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700">
                <a:latin typeface="Arial" panose="020B0604020202020204" pitchFamily="34" charset="0"/>
                <a:cs typeface="Arial" panose="020B0604020202020204" pitchFamily="34" charset="0"/>
              </a:rPr>
              <a:t>dítě - řízení ve věcech dětí mladších patnácti let  (§ 89 ZSM)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výchovná povinnost, výchovné omezení, napomenutí  s výstrahou, zařazení do terapeutického, psychologického nebo jiného vhodného programu, dohled probačního úředníka, ochranná výchova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ochranou výchovu lze uložit dítěti, které spáchalo čin, za nějž TrZ dovoluje uložení výjimečného trestu, pokud v době spáchání činu  dovršilo 12 let a nepřekročilo 15 let; ochranou výchovu lze uložit i tehdy, pokud to odůvodňuje povaha činu a je to nezbytně nutné k zajištění výchovy dítěte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5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65540" name="Zástupný symbol pro číslo snímku 3">
            <a:extLst>
              <a:ext uri="{FF2B5EF4-FFF2-40B4-BE49-F238E27FC236}">
                <a16:creationId xmlns:a16="http://schemas.microsoft.com/office/drawing/2014/main" id="{6CD967BB-7BA9-4012-8277-FA6CD56F84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64EDAB-751A-4B59-8B7F-80599908A84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4BCEEC94-1C1C-4E7B-94E2-6FBE343B2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BC28E81B-85F0-4AF2-8425-1F0BAAE9F0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kdo pro duševní poruchu v době spáchání činu nemohl rozpoznat  jeho protiprávnost nebo ovládat své jednání, není za tento čin trestně odpovědný - § 26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(tzv. negativní vymezení)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složka rozumová - schopnost rozpoznat nebezpečnost svého jednání pro společnost  - 100%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složka volní  - schopnost své jednání ovládat  - 100%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ne/příčetnost je rozhodné posuzovat v době spáchání trestného činu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před spácháním trestného činu je irelevantní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 spáchání trestného činu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ukládání  trestu pachateli se zmenšenou příčetností - § 40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; trest kratšího trvání  + ochranné léčení (§ 99); § 47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upuštění od potrestání + ochranné léčení (§ 99)/ zabezpečovací detence (§ 100)</a:t>
            </a:r>
          </a:p>
        </p:txBody>
      </p:sp>
      <p:sp>
        <p:nvSpPr>
          <p:cNvPr id="66564" name="Zástupný symbol pro číslo snímku 4">
            <a:extLst>
              <a:ext uri="{FF2B5EF4-FFF2-40B4-BE49-F238E27FC236}">
                <a16:creationId xmlns:a16="http://schemas.microsoft.com/office/drawing/2014/main" id="{C05D02F9-D55F-493E-963C-43CAA1952E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C16930-3D8B-4274-962C-93BAE7E2C765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cs-CZ" altLang="cs-CZ" sz="12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9FC3F665-C11E-43C5-A252-3C0B13B6A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89805073-7B39-4470-BAED-363561C829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vymezení duševní poruchy  - § 123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600" dirty="0"/>
              <a:t>duševní poruchou se rozumí mimo duševní poruchy vyplývající z duševní nemoci (schizofrenie, maniodepresivní poruchy), hluboká porucha vědomí (stav vyvolaný zlobným afektem – ne bezvědomí), mentální retardace, těžká asociální porucha osobnosti (psychopatická osobnost) nebo jiná těžká duševní nebo sexuální odchylka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 trestním řízení posuzuje znalec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zastavení trestního stíhání pro nepříčetnost v době spáchání trestného činu  (§ 172/1d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 - § 11/1g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pachatel není schopen vnímat smysl a význam trestního stíhání 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8711A5A5-3176-4478-B9AC-48F539DA19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8453E7-3586-413B-9619-A2E161D525E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cs-CZ" altLang="cs-CZ" sz="1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24EBA174-945A-4A5F-86BD-994AD5886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75F59929-C76F-4E4F-9C85-A9801E8D96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zmenšená příčetnost - viz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§ 40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 trest kratšího trvání + současné uložení ochranné výchovy; § 47 upuštění od potrestání + uložení ochranného léčení/ zabezpečovací detence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parciální (částečná) nepříčetnost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prostá krádež (§ 205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 ANO, legalizace  výnosů z trestné činnosti (§ 216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 NE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zaviněná  nepříčetnost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pití na kuráž - 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libera in causa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dolosa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(úmysl); např.  § 140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libera in causa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culposa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(nedbalost); např. § 143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rauschdelikt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(opilství) - § 360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  <p:sp>
        <p:nvSpPr>
          <p:cNvPr id="68612" name="Zástupný symbol pro číslo snímku 3">
            <a:extLst>
              <a:ext uri="{FF2B5EF4-FFF2-40B4-BE49-F238E27FC236}">
                <a16:creationId xmlns:a16="http://schemas.microsoft.com/office/drawing/2014/main" id="{7AACB96A-5236-44AA-A553-CBD5EA0A2A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44D722-0C6B-4EB6-AFAE-D21AF54B00D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>
            <a:extLst>
              <a:ext uri="{FF2B5EF4-FFF2-40B4-BE49-F238E27FC236}">
                <a16:creationId xmlns:a16="http://schemas.microsoft.com/office/drawing/2014/main" id="{9E67895F-06E5-44D2-A254-C9296E702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Subjektivní stránka </a:t>
            </a:r>
          </a:p>
        </p:txBody>
      </p:sp>
      <p:sp>
        <p:nvSpPr>
          <p:cNvPr id="74755" name="Zástupný symbol pro obsah 2">
            <a:extLst>
              <a:ext uri="{FF2B5EF4-FFF2-40B4-BE49-F238E27FC236}">
                <a16:creationId xmlns:a16="http://schemas.microsoft.com/office/drawing/2014/main" id="{C4F5E0EF-BCFE-4F85-BA52-4D85C4C0D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vnitřní vztah pachatele  k jeho jednání 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obligatorní znaky 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zavinění </a:t>
            </a:r>
          </a:p>
          <a:p>
            <a:pPr marL="324000" lvl="1" indent="0" eaLnBrk="1" hangingPunct="1">
              <a:buNone/>
            </a:pP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složka rozumová a složka volní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odpovědnost bez ohledu na zavinění § 10/1 ZTOPO</a:t>
            </a:r>
          </a:p>
          <a:p>
            <a:pPr lvl="1" algn="just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trestní odpovědnost  právnické osoby přechází na všechny její právní nástupce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fakultativní znaky  </a:t>
            </a:r>
          </a:p>
          <a:p>
            <a:pPr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motiv, cíl a jednotný záměr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Zástupný symbol pro číslo snímku 4">
            <a:extLst>
              <a:ext uri="{FF2B5EF4-FFF2-40B4-BE49-F238E27FC236}">
                <a16:creationId xmlns:a16="http://schemas.microsoft.com/office/drawing/2014/main" id="{D6E628ED-4A6A-4BC7-8D61-55625D255AA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A330C5-9C9C-4086-9349-5194D9FEA35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>
            <a:extLst>
              <a:ext uri="{FF2B5EF4-FFF2-40B4-BE49-F238E27FC236}">
                <a16:creationId xmlns:a16="http://schemas.microsoft.com/office/drawing/2014/main" id="{8993AC5E-5644-4DFE-8E6E-75CB31BAB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5779" name="Zástupný symbol pro obsah 2">
            <a:extLst>
              <a:ext uri="{FF2B5EF4-FFF2-40B4-BE49-F238E27FC236}">
                <a16:creationId xmlns:a16="http://schemas.microsoft.com/office/drawing/2014/main" id="{5DB2D942-BC9D-4D24-AA3A-01308178FF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úmysl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přímý  - věděl a chtěl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nepřímý - věděl a byl srozuměn  -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tzv. nepravá lhostejnost </a:t>
            </a:r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§ 15 odst. 2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- srozuměním  se rozumí i smíření pachatele s tím, že způsobem uvedeným v trestním zákoně může porušit nebo ohrozit zájem chráněný tímto zákonem</a:t>
            </a:r>
          </a:p>
          <a:p>
            <a:pPr lvl="2" algn="just" eaLnBrk="1" hangingPunct="1">
              <a:buFont typeface="Wingdings" panose="05000000000000000000" pitchFamily="2" charset="2"/>
              <a:buNone/>
            </a:pPr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k oběma možnostem, tj.  buď se něco stane či nestane </a:t>
            </a:r>
          </a:p>
          <a:p>
            <a:pPr lvl="2" algn="just" eaLnBrk="1" hangingPunct="1"/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srozumění lze  dovodit z použité zbraně,  intenzity a směřování útoku, schopnosti  ovládat bojové sporty a umění </a:t>
            </a:r>
          </a:p>
          <a:p>
            <a:pPr lvl="2" algn="just" eaLnBrk="1" hangingPunct="1"/>
            <a:endParaRPr lang="cs-CZ" alt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např. nebezpečná manipulace se zbraní, manipulace se zbraní pod vlivem alkoholu, rizikové obchody překračující přípustné riziko atd.  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4658DE1E-E8EF-4981-B56F-308C1715B4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0F0D5A-8FB3-4A8E-ADF7-978957066C9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cs-CZ" altLang="cs-CZ" sz="12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>
            <a:extLst>
              <a:ext uri="{FF2B5EF4-FFF2-40B4-BE49-F238E27FC236}">
                <a16:creationId xmlns:a16="http://schemas.microsoft.com/office/drawing/2014/main" id="{FEED61E4-8810-4028-902E-12DB6E3F9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6803" name="Zástupný symbol pro obsah 2">
            <a:extLst>
              <a:ext uri="{FF2B5EF4-FFF2-40B4-BE49-F238E27FC236}">
                <a16:creationId xmlns:a16="http://schemas.microsoft.com/office/drawing/2014/main" id="{A7C41CF8-CCCC-4556-9DAD-A9333582C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nedbalost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vědomá  - věděl a bez přiměřených důvodů spoléhal, že se tak nestane - tzv. pravá lhostejnost </a:t>
            </a:r>
          </a:p>
          <a:p>
            <a:pPr lvl="1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aktivní kladné stanovisko pachatele  k možnosti, že se něco nestane</a:t>
            </a:r>
          </a:p>
          <a:p>
            <a:pPr lvl="2"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doposud se nic nestalo, tak proč by se mělo stát zrovna něco dneska 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nevědomá - nevěděl a nechtěl, ačkoli věděl měl a mohl (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ignoratia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iuris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excisat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hrubá nedbalost - § 16 odst. 2 </a:t>
            </a:r>
            <a:r>
              <a:rPr lang="cs-CZ" altLang="cs-CZ" sz="15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- jak vědomá tak i nevědomá  znamená, že  přístup pachatele k požadavku náležité opatrnosti svědčí o jeho zřejmé bezohlednosti k zájmům chráněným zákonem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</a:pP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např. § 221/1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, § 303/1 </a:t>
            </a:r>
            <a:r>
              <a:rPr lang="cs-CZ" alt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r>
              <a:rPr lang="cs-CZ" alt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 eaLnBrk="1" hangingPunct="1"/>
            <a:endParaRPr lang="cs-CZ" altLang="cs-CZ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8D78C82E-7F50-46CA-8255-7923614BCD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63F141-6DA0-469B-89EF-AF2007FD4C4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117B946-6FD5-4D73-B729-ADF41EAD9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4EC9E6B-DF5E-4962-ACAD-9ACDD558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Trestní odpovědnost jako trestněprávní vztah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D04DB1-0EF3-4847-9C1A-3E67521B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subjekty: stát a pachatel trestného  činu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právní skutečnost: spáchání trestného činu/provinění = výlučný základ trestní odpovědnosti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obsah: povinnost strpět sankci  za spáchaný trestný čin = podstata trestní odpovědnosti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245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>
            <a:extLst>
              <a:ext uri="{FF2B5EF4-FFF2-40B4-BE49-F238E27FC236}">
                <a16:creationId xmlns:a16="http://schemas.microsoft.com/office/drawing/2014/main" id="{42D15CDD-61AA-4DF4-8DFA-2885539C7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DC175A7F-0803-4401-AA1D-EB794716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kritérium nedbalosti je v obou jejich formách zachování potřebné míry opatrnosti, tj.  spojení objektivního a subjektivního hlediska </a:t>
            </a:r>
          </a:p>
          <a:p>
            <a:pPr algn="just" eaLnBrk="1" hangingPunct="1">
              <a:lnSpc>
                <a:spcPct val="100000"/>
              </a:lnSpc>
              <a:defRPr/>
            </a:pPr>
            <a:endParaRPr lang="cs-CZ" sz="1700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objektivní hledisko -  žádá od každého zpravidla stejnou míru opatrnosti 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 eaLnBrk="1" hangingPunct="1">
              <a:defRPr/>
            </a:pPr>
            <a:r>
              <a:rPr lang="cs-CZ" sz="1500" dirty="0"/>
              <a:t>vyšším míra opatrnosti – posuzuje se podle zvláštních předpisů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předpisy  o bezpečnosti práce, technických normách, pravidlech silničního provozu, zvlášť uznávaná pravidla  (lege </a:t>
            </a:r>
            <a:r>
              <a:rPr lang="cs-CZ" sz="1500" dirty="0" err="1"/>
              <a:t>artis</a:t>
            </a:r>
            <a:r>
              <a:rPr lang="cs-CZ" sz="1500" dirty="0"/>
              <a:t>)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např.  lékaři, řidiči, stavební technici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pokud objektivní kritérium není upraveno zvláštními právními, bezpečnostními nebo uznávanými pravidly, požaduje se opatrnost, která je přiměřená   okolnostem a situaci </a:t>
            </a:r>
          </a:p>
          <a:p>
            <a:pPr marL="457200" lvl="1" indent="0" algn="just">
              <a:buNone/>
              <a:defRPr/>
            </a:pPr>
            <a:endParaRPr lang="cs-CZ" sz="1600" dirty="0"/>
          </a:p>
          <a:p>
            <a:pPr algn="just" eaLnBrk="1" hangingPunct="1">
              <a:defRPr/>
            </a:pPr>
            <a:endParaRPr lang="cs-CZ" sz="1800" dirty="0"/>
          </a:p>
        </p:txBody>
      </p:sp>
      <p:sp>
        <p:nvSpPr>
          <p:cNvPr id="77828" name="Zástupný symbol pro číslo snímku 5">
            <a:extLst>
              <a:ext uri="{FF2B5EF4-FFF2-40B4-BE49-F238E27FC236}">
                <a16:creationId xmlns:a16="http://schemas.microsoft.com/office/drawing/2014/main" id="{C81A0B7F-25B3-43F5-90AC-CC84E60BA3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A761B6-1287-493E-B4EE-E825058AD89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>
            <a:extLst>
              <a:ext uri="{FF2B5EF4-FFF2-40B4-BE49-F238E27FC236}">
                <a16:creationId xmlns:a16="http://schemas.microsoft.com/office/drawing/2014/main" id="{BA27F934-D7B8-4264-9BC1-ABE035E71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4F1BE8-04B9-455B-8A9F-18ACDE09B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subjektivní hledisko – míra opatrnosti, kterou je  musí pachatel vynaložit v konkrétním případě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hrubá nedbalost váže intenzitu nedbalosti na postoj pachatele k požadavku náležité opatrnosti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vlastnosti, zkušenosti, znalosti a okamžitý stav pachatele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vzdělání, kvalifikace, obecné a speciální zkušenosti, inteligence, postavení v zaměstnání </a:t>
            </a:r>
          </a:p>
          <a:p>
            <a:pPr marL="457200" lvl="1" indent="0" algn="just">
              <a:buNone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okolnosti konkrétního případu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místo a čas činu, viditelnost, výhledové poměry, stav a povrch vozovky </a:t>
            </a:r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26B26997-DE8A-4217-8C0F-C9B52E1C2C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55706C-FB4A-4449-932E-A9EDE63A10C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cs-CZ" altLang="cs-CZ" sz="1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adpis 1">
            <a:extLst>
              <a:ext uri="{FF2B5EF4-FFF2-40B4-BE49-F238E27FC236}">
                <a16:creationId xmlns:a16="http://schemas.microsoft.com/office/drawing/2014/main" id="{839CD6F1-3E26-43D8-AFC4-850353906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EBA425-C519-417F-8248-07064D31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k trestní odpovědnosti je třeba úmyslného zavinění, nestanoví-li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výslovně, že postačí zavinění z nedbalosti; ve skutkové podstatě tedy nemusí být úmysl výslovně uveden; § 13 odst. 2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motiv (pohnutka) </a:t>
            </a:r>
          </a:p>
          <a:p>
            <a:pPr marL="342900" lvl="1" indent="-342900"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marL="742950" lvl="2" indent="-342900" algn="just">
              <a:lnSpc>
                <a:spcPct val="100000"/>
              </a:lnSpc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proč pachatel jednal tak, jak jednal, co jej vedlo k jeho jednání; vnitřní podnět vedoucí jej k jeho rozhodnutí; zavrženíhodná pohnutka - § 140 odst. 2 písm. j)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cíl</a:t>
            </a:r>
          </a:p>
          <a:p>
            <a:pPr algn="just">
              <a:lnSpc>
                <a:spcPct val="100000"/>
              </a:lnSpc>
              <a:defRPr/>
            </a:pPr>
            <a:endParaRPr lang="cs-CZ" sz="14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vše relevantní, o co pachatel usiloval; např. s cílem vyzradit cizí moci - § 316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TrZ</a:t>
            </a:r>
            <a:endParaRPr lang="cs-CZ" sz="15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záměr 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typický pojmový znak pro pokračování trestného činu; tzv. jednotný záměr dle § 116 </a:t>
            </a:r>
            <a:r>
              <a:rPr lang="cs-CZ" sz="1500" dirty="0" err="1">
                <a:latin typeface="Arial" pitchFamily="34" charset="0"/>
                <a:cs typeface="Arial" pitchFamily="34" charset="0"/>
              </a:rPr>
              <a:t>TrZ</a:t>
            </a:r>
            <a:r>
              <a:rPr lang="cs-CZ" sz="1500" dirty="0">
                <a:latin typeface="Arial" pitchFamily="34" charset="0"/>
                <a:cs typeface="Arial" pitchFamily="34" charset="0"/>
              </a:rPr>
              <a:t> (pokračování v trestném činu)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80900" name="Zástupný symbol pro číslo snímku 3">
            <a:extLst>
              <a:ext uri="{FF2B5EF4-FFF2-40B4-BE49-F238E27FC236}">
                <a16:creationId xmlns:a16="http://schemas.microsoft.com/office/drawing/2014/main" id="{E3BE014E-C451-4FB3-A81F-E8F1C264C5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9B03F0-4A27-44E3-8DCC-523D4EF6D8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cs-CZ" altLang="cs-CZ" sz="12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 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/>
              <a:t>prof. </a:t>
            </a:r>
            <a:r>
              <a:rPr lang="cs-CZ" altLang="cs-CZ" b="1" dirty="0"/>
              <a:t>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D942657-0192-4609-B5F3-7B2C9407A8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517C2FC-8C37-4181-BA39-463C3514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trestní odpovědnosti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EC184B-CC4A-4065-A4AC-D6099DA57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fyzických a právnických osob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dospělých a mladistvých (absolutní a relativní - § 5/2 ZSM)</a:t>
            </a:r>
          </a:p>
          <a:p>
            <a:pPr marL="72000" indent="0" algn="just">
              <a:buNone/>
            </a:pPr>
            <a:endParaRPr lang="cs-CZ" altLang="cs-CZ" sz="1700" dirty="0"/>
          </a:p>
          <a:p>
            <a:pPr lvl="1" algn="just"/>
            <a:r>
              <a:rPr lang="cs-CZ" altLang="cs-CZ" sz="1400" dirty="0"/>
              <a:t>dopustí-li se mladistvý činu jinak trestného nebo není-li z jiných zákonných důvodů trestně odpovědný, lze vůči němu použít vedle ochranných opatření  obdobně postupů a opatření uplatňovaných podle tohoto zákona u dětí mladších patnácti let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např. napomenutí s výstrahou nebo zařazení do terapeutického, psychologického nebo jiného vhodného výchovného programu ve středisku výchovné péče</a:t>
            </a:r>
          </a:p>
          <a:p>
            <a:pPr lvl="1" algn="just"/>
            <a:endParaRPr lang="cs-CZ" altLang="cs-CZ" sz="1400" dirty="0"/>
          </a:p>
          <a:p>
            <a:pPr lvl="1" algn="just"/>
            <a:r>
              <a:rPr lang="cs-CZ" altLang="cs-CZ" sz="1400" dirty="0"/>
              <a:t>toto ustanovení umožňuje aplikovat opatření, které je možno uložit i pro ty mladistvé, kteří nesplní podmínky, aby byli trestně odpovědní právě z důvodu nedostatku rozumové a mravní vyspělosti nebo z důvodu nepříčetnosti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plná (např. vražda podle § 140) a zúžená (quasi vražda podle § 360/1 – trestný čin opilství)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36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3B0A9E2C-0194-4A0E-A6E8-E0B03CFB5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Pojem trestného činu (činu soudně trestného) a jeho znaky 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6DF76FDF-84B9-401C-8632-AC3BFBB99E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" indent="0" algn="just" eaLnBrk="1" hangingPunct="1"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základem trestní odpovědnosti FO a PO je spáchání činu soudně trestného, tj. trestného činu </a:t>
            </a: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u mladistvého se TČ nazývá provinění - § 6 odst. 1 ZSM</a:t>
            </a:r>
          </a:p>
          <a:p>
            <a:pPr lvl="1" algn="just" eaLnBrk="1" hangingPunct="1"/>
            <a:r>
              <a:rPr lang="cs-CZ" altLang="cs-CZ" sz="1500" dirty="0">
                <a:latin typeface="Arial" panose="020B0604020202020204" pitchFamily="34" charset="0"/>
                <a:cs typeface="Arial" panose="020B0604020202020204" pitchFamily="34" charset="0"/>
              </a:rPr>
              <a:t>tím je vyloučena tzv. bipartita TČ – viz dále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trestným činem FO je protiprávní čin, který TZ označuje za trestný čin a který obsahuje znaky uvedené v takovém zákoně - § 13 odst. 1 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Zástupný symbol pro číslo snímku 4">
            <a:extLst>
              <a:ext uri="{FF2B5EF4-FFF2-40B4-BE49-F238E27FC236}">
                <a16:creationId xmlns:a16="http://schemas.microsoft.com/office/drawing/2014/main" id="{CA8BC63E-D9D0-414F-A208-B91B1E03D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EA687D-A1F3-4C0B-B075-7138925D662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DB98CD18-123E-4406-B18B-BF42D521E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90268C34-D93D-4157-BFF8-33C608261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1700" dirty="0"/>
              <a:t>TČ spáchaným PO je podle § 8 TZOPO protiprávní čin spáchaný v jejím zájmu nebo v rámci její činnosti, jednal-li tak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altLang="cs-CZ" sz="1800" dirty="0"/>
          </a:p>
          <a:p>
            <a:pPr lvl="1" algn="just">
              <a:defRPr/>
            </a:pPr>
            <a:r>
              <a:rPr lang="cs-CZ" altLang="cs-CZ" sz="1500" dirty="0"/>
              <a:t>statutární orgán nebo člen statutárního orgánu, anebo jiná osoba, jiná osoba ve vedoucím postavení v rámci právnické osoby, která je oprávněna jménem nebo za právnickou osobu jednat</a:t>
            </a:r>
          </a:p>
          <a:p>
            <a:pPr lvl="1" algn="just">
              <a:defRPr/>
            </a:pPr>
            <a:r>
              <a:rPr lang="cs-CZ" altLang="cs-CZ" sz="1500" dirty="0"/>
              <a:t>ten, kdo je ve vedoucím postavení v rámci právnické osoby a vykonává u ní řídící nebo kontrolní činnost</a:t>
            </a:r>
          </a:p>
          <a:p>
            <a:pPr lvl="1" algn="just">
              <a:defRPr/>
            </a:pPr>
            <a:r>
              <a:rPr lang="cs-CZ" altLang="cs-CZ" sz="1500" dirty="0"/>
              <a:t>ten, kdo vykonává rozhodující vliv na řízení této právnické osoby, jestliže jeho jednání bylo alespoň jednou z podmínek vzniku následku zakládajícího trestní odpovědnost právnické osoby, nebo</a:t>
            </a:r>
          </a:p>
          <a:p>
            <a:pPr lvl="1" algn="just">
              <a:defRPr/>
            </a:pPr>
            <a:r>
              <a:rPr lang="cs-CZ" altLang="cs-CZ" sz="1500" dirty="0"/>
              <a:t>zaměstnanec nebo osoba v obdobném postavení při plnění pracovních úkolů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algn="just">
              <a:defRPr/>
            </a:pPr>
            <a:r>
              <a:rPr lang="cs-CZ" altLang="cs-CZ" sz="1700" dirty="0"/>
              <a:t>a jestliže ho lze PO přičítat</a:t>
            </a:r>
          </a:p>
          <a:p>
            <a:pPr algn="just">
              <a:defRPr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není trestně odpovědná Česká republika a územní samosprávné celky při výkonu veřejné moci </a:t>
            </a:r>
          </a:p>
          <a:p>
            <a:pPr algn="just">
              <a:defRPr/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altLang="cs-CZ" sz="1700" dirty="0"/>
          </a:p>
        </p:txBody>
      </p:sp>
      <p:sp>
        <p:nvSpPr>
          <p:cNvPr id="43012" name="Zástupný symbol pro číslo snímku 3">
            <a:extLst>
              <a:ext uri="{FF2B5EF4-FFF2-40B4-BE49-F238E27FC236}">
                <a16:creationId xmlns:a16="http://schemas.microsoft.com/office/drawing/2014/main" id="{112F511E-B97C-42FE-81C0-4D86B2095F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D423DD-85B3-42B7-ABC4-2BF33EC82CA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EDE5338F-86A6-48BA-9CCB-2E11A1738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2C75D2E8-2F44-4F8E-A6E0-F6312C9A0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§ 7 TOPO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TČ se pro účely tohoto zákona rozumí  zločiny nebo přečiny v </a:t>
            </a:r>
            <a:r>
              <a:rPr lang="cs-CZ" altLang="cs-CZ" sz="1500" dirty="0" err="1"/>
              <a:t>TrZ</a:t>
            </a:r>
            <a:r>
              <a:rPr lang="cs-CZ" altLang="cs-CZ" sz="1500" dirty="0"/>
              <a:t> s výjimkou  těch TČ, jejichž spáchání je z povahy věci vyloučeno </a:t>
            </a:r>
          </a:p>
          <a:p>
            <a:pPr algn="just"/>
            <a:endParaRPr lang="cs-CZ" altLang="cs-CZ" sz="1500" dirty="0"/>
          </a:p>
          <a:p>
            <a:pPr algn="just"/>
            <a:r>
              <a:rPr lang="cs-CZ" altLang="cs-CZ" sz="1700" dirty="0"/>
              <a:t>zproštění se trestní odpovědnosti při vynaložení veškerého úsilí, které od ní mohlo být spravedlivě  požadováno (tzv. </a:t>
            </a:r>
            <a:r>
              <a:rPr lang="cs-CZ" altLang="cs-CZ" sz="1700" dirty="0" err="1"/>
              <a:t>exulpace</a:t>
            </a:r>
            <a:r>
              <a:rPr lang="cs-CZ" altLang="cs-CZ" sz="1700" dirty="0"/>
              <a:t>)</a:t>
            </a:r>
          </a:p>
        </p:txBody>
      </p:sp>
      <p:sp>
        <p:nvSpPr>
          <p:cNvPr id="44037" name="Zástupný symbol pro číslo snímku 4">
            <a:extLst>
              <a:ext uri="{FF2B5EF4-FFF2-40B4-BE49-F238E27FC236}">
                <a16:creationId xmlns:a16="http://schemas.microsoft.com/office/drawing/2014/main" id="{2A9EBCC9-0328-4BBB-88C7-F8F357F62E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F42D81-C1BD-41D6-B15F-35512A2488F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517</TotalTime>
  <Words>4372</Words>
  <Application>Microsoft Office PowerPoint</Application>
  <PresentationFormat>Širokoúhlá obrazovka</PresentationFormat>
  <Paragraphs>618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Tahoma</vt:lpstr>
      <vt:lpstr>Trebuchet MS</vt:lpstr>
      <vt:lpstr>Wingdings</vt:lpstr>
      <vt:lpstr>Prezentace_MU_CZ</vt:lpstr>
      <vt:lpstr>Trestní odpovědnost</vt:lpstr>
      <vt:lpstr>Trestní odpovědnost FO a PO </vt:lpstr>
      <vt:lpstr>Prezentace aplikace PowerPoint</vt:lpstr>
      <vt:lpstr>Trestní odpovědnost jako institut</vt:lpstr>
      <vt:lpstr>Trestní odpovědnost jako trestněprávní vztah</vt:lpstr>
      <vt:lpstr>Druhy trestní odpovědnosti </vt:lpstr>
      <vt:lpstr>Pojem trestného činu (činu soudně trestného) a jeho znaky </vt:lpstr>
      <vt:lpstr>Prezentace aplikace PowerPoint</vt:lpstr>
      <vt:lpstr>Prezentace aplikace PowerPoint</vt:lpstr>
      <vt:lpstr>Kategorizace trestných činů – tzv. bipartita</vt:lpstr>
      <vt:lpstr>Pojetí trestného činu</vt:lpstr>
      <vt:lpstr>Pojetí trestného činu de lege lata</vt:lpstr>
      <vt:lpstr>Stanovisko NS Tpjn 301/2012</vt:lpstr>
      <vt:lpstr>Tzv. materiální korektiv formálního pojetí - FO  </vt:lpstr>
      <vt:lpstr>Tzv. materiální korektiv formálního pojetí - PO </vt:lpstr>
      <vt:lpstr>Skutková podstata </vt:lpstr>
      <vt:lpstr>Protiprávnost </vt:lpstr>
      <vt:lpstr> Společenská škodlivost</vt:lpstr>
      <vt:lpstr>Znaky uvedené v zákoně</vt:lpstr>
      <vt:lpstr>Skutková podstata </vt:lpstr>
      <vt:lpstr>Třídění skutkových podstat</vt:lpstr>
      <vt:lpstr>Prezentace aplikace PowerPoint</vt:lpstr>
      <vt:lpstr>Složité alternativní </vt:lpstr>
      <vt:lpstr>Složité kumulativní </vt:lpstr>
      <vt:lpstr>Složité složené </vt:lpstr>
      <vt:lpstr>Prezentace aplikace PowerPoint</vt:lpstr>
      <vt:lpstr>Prezentace aplikace PowerPoint</vt:lpstr>
      <vt:lpstr>Funkce skutkové podstaty</vt:lpstr>
      <vt:lpstr>Trestné činy pokračující - § 116 TrZ</vt:lpstr>
      <vt:lpstr>Trestné činy trvající</vt:lpstr>
      <vt:lpstr>Trestné činy hromadné </vt:lpstr>
      <vt:lpstr>Význam pokračování trvání a hromadnosti z hlediska viny</vt:lpstr>
      <vt:lpstr>Objekt </vt:lpstr>
      <vt:lpstr>Objektivní stránka  </vt:lpstr>
      <vt:lpstr>Jednání </vt:lpstr>
      <vt:lpstr>Jednání a následek</vt:lpstr>
      <vt:lpstr>Místo </vt:lpstr>
      <vt:lpstr>Čas, způsob atd. </vt:lpstr>
      <vt:lpstr>Subjekt – FO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Subjektivní stránka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35</cp:revision>
  <cp:lastPrinted>2020-10-13T06:24:44Z</cp:lastPrinted>
  <dcterms:created xsi:type="dcterms:W3CDTF">2019-01-29T09:52:45Z</dcterms:created>
  <dcterms:modified xsi:type="dcterms:W3CDTF">2021-09-16T07:07:57Z</dcterms:modified>
</cp:coreProperties>
</file>