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256" r:id="rId2"/>
    <p:sldId id="322" r:id="rId3"/>
    <p:sldId id="323" r:id="rId4"/>
    <p:sldId id="324" r:id="rId5"/>
    <p:sldId id="410" r:id="rId6"/>
    <p:sldId id="411" r:id="rId7"/>
    <p:sldId id="325" r:id="rId8"/>
    <p:sldId id="326" r:id="rId9"/>
    <p:sldId id="327" r:id="rId10"/>
    <p:sldId id="338" r:id="rId11"/>
    <p:sldId id="339" r:id="rId12"/>
    <p:sldId id="340" r:id="rId13"/>
    <p:sldId id="341" r:id="rId14"/>
    <p:sldId id="366" r:id="rId15"/>
    <p:sldId id="367" r:id="rId16"/>
    <p:sldId id="368" r:id="rId17"/>
    <p:sldId id="414" r:id="rId18"/>
    <p:sldId id="408" r:id="rId19"/>
    <p:sldId id="370" r:id="rId20"/>
    <p:sldId id="409" r:id="rId21"/>
    <p:sldId id="413" r:id="rId22"/>
    <p:sldId id="343" r:id="rId23"/>
    <p:sldId id="344" r:id="rId24"/>
    <p:sldId id="345" r:id="rId25"/>
    <p:sldId id="346" r:id="rId26"/>
    <p:sldId id="328" r:id="rId27"/>
    <p:sldId id="329" r:id="rId28"/>
    <p:sldId id="330" r:id="rId29"/>
    <p:sldId id="331" r:id="rId30"/>
    <p:sldId id="332" r:id="rId31"/>
    <p:sldId id="333" r:id="rId32"/>
    <p:sldId id="334" r:id="rId33"/>
    <p:sldId id="335" r:id="rId34"/>
    <p:sldId id="336" r:id="rId35"/>
    <p:sldId id="337" r:id="rId36"/>
    <p:sldId id="405" r:id="rId37"/>
    <p:sldId id="406" r:id="rId3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754" autoAdjust="0"/>
  </p:normalViewPr>
  <p:slideViewPr>
    <p:cSldViewPr snapToGrid="0">
      <p:cViewPr varScale="1">
        <p:scale>
          <a:sx n="160" d="100"/>
          <a:sy n="160" d="100"/>
        </p:scale>
        <p:origin x="100" y="10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7C6E25C6-7028-4920-8B31-ACF58521AA3A}" type="slidenum">
              <a:rPr lang="cs-CZ" smtClean="0"/>
              <a:pPr/>
              <a:t>3</a:t>
            </a:fld>
            <a:endParaRPr lang="cs-CZ"/>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20. února 2017</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a:t>20. února 2017</a:t>
            </a:r>
            <a:endParaRPr lang="cs-CZ" dirty="0"/>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a:t>20. února 2017</a:t>
            </a:r>
            <a:endParaRPr lang="cs-CZ" dirty="0"/>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20. února 2017</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20. února 2017</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a:t>20. února 2017</a:t>
            </a:r>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20. února 2017</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Marek.Frystak@law.muni.c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dirty="0"/>
              <a:t>Trestní právo hmotné  – úvodní výklady</a:t>
            </a:r>
          </a:p>
        </p:txBody>
      </p:sp>
      <p:sp>
        <p:nvSpPr>
          <p:cNvPr id="5" name="Podnadpis 4"/>
          <p:cNvSpPr>
            <a:spLocks noGrp="1"/>
          </p:cNvSpPr>
          <p:nvPr>
            <p:ph type="subTitle" idx="1"/>
          </p:nvPr>
        </p:nvSpPr>
        <p:spPr/>
        <p:txBody>
          <a:bodyPr/>
          <a:lstStyle/>
          <a:p>
            <a:pPr algn="ctr"/>
            <a:r>
              <a:rPr lang="cs-CZ" b="1" dirty="0">
                <a:solidFill>
                  <a:schemeClr val="tx2"/>
                </a:solidFill>
              </a:rPr>
              <a:t>Marek Fryšták</a:t>
            </a:r>
          </a:p>
          <a:p>
            <a:pPr algn="ctr"/>
            <a:endParaRPr lang="cs-CZ" b="1" dirty="0">
              <a:solidFill>
                <a:schemeClr val="tx2"/>
              </a:solidFill>
            </a:endParaRPr>
          </a:p>
          <a:p>
            <a:pPr algn="ctr"/>
            <a:r>
              <a:rPr lang="cs-CZ" b="1" dirty="0">
                <a:solidFill>
                  <a:schemeClr val="tx2"/>
                </a:solidFill>
              </a:rPr>
              <a:t>katedra trestního práva </a:t>
            </a:r>
          </a:p>
        </p:txBody>
      </p:sp>
    </p:spTree>
    <p:extLst>
      <p:ext uri="{BB962C8B-B14F-4D97-AF65-F5344CB8AC3E}">
        <p14:creationId xmlns:p14="http://schemas.microsoft.com/office/powerpoint/2010/main" val="4167955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sz="2800">
                <a:latin typeface="Arial" charset="0"/>
                <a:cs typeface="Arial" charset="0"/>
              </a:rPr>
              <a:t>Prameny trestního práva hmotného </a:t>
            </a:r>
          </a:p>
        </p:txBody>
      </p:sp>
      <p:sp>
        <p:nvSpPr>
          <p:cNvPr id="3" name="Zástupný symbol pro obsah 2"/>
          <p:cNvSpPr>
            <a:spLocks noGrp="1"/>
          </p:cNvSpPr>
          <p:nvPr>
            <p:ph idx="1"/>
          </p:nvPr>
        </p:nvSpPr>
        <p:spPr/>
        <p:txBody>
          <a:bodyPr/>
          <a:lstStyle/>
          <a:p>
            <a:pPr>
              <a:defRPr/>
            </a:pPr>
            <a:r>
              <a:rPr lang="cs-CZ" sz="1700" dirty="0">
                <a:solidFill>
                  <a:srgbClr val="000000"/>
                </a:solidFill>
                <a:latin typeface="Arial" pitchFamily="34" charset="0"/>
                <a:cs typeface="Arial" pitchFamily="34" charset="0"/>
              </a:rPr>
              <a:t>materiální prameny </a:t>
            </a:r>
          </a:p>
          <a:p>
            <a:pPr>
              <a:buFont typeface="Wingdings" pitchFamily="2" charset="2"/>
              <a:buNone/>
              <a:defRPr/>
            </a:pPr>
            <a:endParaRPr lang="cs-CZ" sz="1800" dirty="0">
              <a:solidFill>
                <a:srgbClr val="000000"/>
              </a:solidFill>
              <a:latin typeface="Arial" pitchFamily="34" charset="0"/>
              <a:cs typeface="Arial" pitchFamily="34" charset="0"/>
            </a:endParaRPr>
          </a:p>
          <a:p>
            <a:pPr lvl="1" algn="just">
              <a:defRPr/>
            </a:pPr>
            <a:r>
              <a:rPr lang="cs-CZ" sz="1600" dirty="0">
                <a:solidFill>
                  <a:srgbClr val="000000"/>
                </a:solidFill>
                <a:latin typeface="Arial" pitchFamily="34" charset="0"/>
                <a:cs typeface="Arial" pitchFamily="34" charset="0"/>
              </a:rPr>
              <a:t>důvod trestněprávní úpravy, tj.  materiální stránka, materiální protiprávnost činů kriminalizovaných jako soudně trestných … trestné činy dospělých a provinění mladistvých … trestné činy právnických osob … </a:t>
            </a:r>
          </a:p>
          <a:p>
            <a:pPr>
              <a:lnSpc>
                <a:spcPct val="80000"/>
              </a:lnSpc>
              <a:defRPr/>
            </a:pPr>
            <a:endParaRPr lang="cs-CZ" sz="1800" dirty="0">
              <a:solidFill>
                <a:srgbClr val="000000"/>
              </a:solidFill>
              <a:latin typeface="Arial" pitchFamily="34" charset="0"/>
              <a:cs typeface="Arial" pitchFamily="34" charset="0"/>
            </a:endParaRPr>
          </a:p>
          <a:p>
            <a:pPr>
              <a:lnSpc>
                <a:spcPct val="80000"/>
              </a:lnSpc>
              <a:defRPr/>
            </a:pPr>
            <a:r>
              <a:rPr lang="cs-CZ" sz="1700" dirty="0">
                <a:solidFill>
                  <a:srgbClr val="000000"/>
                </a:solidFill>
                <a:latin typeface="Arial" pitchFamily="34" charset="0"/>
                <a:cs typeface="Arial" pitchFamily="34" charset="0"/>
              </a:rPr>
              <a:t>formální prameny </a:t>
            </a:r>
          </a:p>
          <a:p>
            <a:pPr>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zdroje, v nichž TPH nacházíme, tj. obecně závazné normativní právní akty, amnestijní rozhodnutí prezidenta (nikoli individuální milosti) </a:t>
            </a:r>
          </a:p>
          <a:p>
            <a:pPr algn="just">
              <a:lnSpc>
                <a:spcPct val="80000"/>
              </a:lnSpc>
              <a:defRPr/>
            </a:pPr>
            <a:endParaRPr lang="cs-CZ" sz="1800" dirty="0">
              <a:solidFill>
                <a:srgbClr val="000000"/>
              </a:solidFill>
              <a:latin typeface="Arial" pitchFamily="34" charset="0"/>
              <a:cs typeface="Arial" pitchFamily="34" charset="0"/>
            </a:endParaRPr>
          </a:p>
          <a:p>
            <a:pPr algn="just">
              <a:lnSpc>
                <a:spcPct val="80000"/>
              </a:lnSpc>
              <a:defRPr/>
            </a:pPr>
            <a:r>
              <a:rPr lang="cs-CZ" sz="1700" dirty="0">
                <a:solidFill>
                  <a:srgbClr val="000000"/>
                </a:solidFill>
                <a:effectLst>
                  <a:outerShdw blurRad="38100" dist="38100" dir="2700000" algn="tl">
                    <a:srgbClr val="C0C0C0"/>
                  </a:outerShdw>
                </a:effectLst>
                <a:latin typeface="Arial" pitchFamily="34" charset="0"/>
                <a:cs typeface="Arial" pitchFamily="34" charset="0"/>
              </a:rPr>
              <a:t>zákonné</a:t>
            </a:r>
            <a:r>
              <a:rPr lang="cs-CZ" sz="1700" dirty="0">
                <a:solidFill>
                  <a:srgbClr val="000000"/>
                </a:solidFill>
                <a:latin typeface="Arial" pitchFamily="34" charset="0"/>
                <a:cs typeface="Arial" pitchFamily="34" charset="0"/>
              </a:rPr>
              <a:t> prameny - TPH je výlučně právo zákonné - </a:t>
            </a:r>
            <a:r>
              <a:rPr lang="cs-CZ" sz="1700" dirty="0" err="1">
                <a:latin typeface="Arial" pitchFamily="34" charset="0"/>
                <a:cs typeface="Arial" pitchFamily="34" charset="0"/>
              </a:rPr>
              <a:t>nullum</a:t>
            </a:r>
            <a:r>
              <a:rPr lang="cs-CZ" sz="1700" dirty="0">
                <a:latin typeface="Arial" pitchFamily="34" charset="0"/>
                <a:cs typeface="Arial" pitchFamily="34" charset="0"/>
              </a:rPr>
              <a:t> </a:t>
            </a:r>
            <a:r>
              <a:rPr lang="cs-CZ" sz="1700" dirty="0" err="1">
                <a:latin typeface="Arial" pitchFamily="34" charset="0"/>
                <a:cs typeface="Arial" pitchFamily="34" charset="0"/>
              </a:rPr>
              <a:t>crimen</a:t>
            </a:r>
            <a:r>
              <a:rPr lang="cs-CZ" sz="1700" dirty="0">
                <a:latin typeface="Arial" pitchFamily="34" charset="0"/>
                <a:cs typeface="Arial" pitchFamily="34" charset="0"/>
              </a:rPr>
              <a:t> sine </a:t>
            </a:r>
            <a:r>
              <a:rPr lang="cs-CZ" sz="1700" dirty="0" err="1">
                <a:latin typeface="Arial" pitchFamily="34" charset="0"/>
                <a:cs typeface="Arial" pitchFamily="34" charset="0"/>
              </a:rPr>
              <a:t>lege</a:t>
            </a:r>
            <a:r>
              <a:rPr lang="cs-CZ" sz="1700" dirty="0">
                <a:latin typeface="Arial" pitchFamily="34" charset="0"/>
                <a:cs typeface="Arial" pitchFamily="34" charset="0"/>
              </a:rPr>
              <a:t> </a:t>
            </a:r>
            <a:r>
              <a:rPr lang="cs-CZ" sz="1700" dirty="0" err="1">
                <a:latin typeface="Arial" pitchFamily="34" charset="0"/>
                <a:cs typeface="Arial" pitchFamily="34" charset="0"/>
              </a:rPr>
              <a:t>scripta</a:t>
            </a:r>
            <a:r>
              <a:rPr lang="cs-CZ" sz="1700" dirty="0">
                <a:latin typeface="Arial" pitchFamily="34" charset="0"/>
                <a:cs typeface="Arial" pitchFamily="34" charset="0"/>
              </a:rPr>
              <a:t> – </a:t>
            </a:r>
            <a:r>
              <a:rPr lang="cs-CZ" sz="1700" dirty="0" err="1">
                <a:latin typeface="Arial" pitchFamily="34" charset="0"/>
                <a:cs typeface="Arial" pitchFamily="34" charset="0"/>
              </a:rPr>
              <a:t>TrZ</a:t>
            </a:r>
            <a:r>
              <a:rPr lang="cs-CZ" sz="1700" dirty="0">
                <a:latin typeface="Arial" pitchFamily="34" charset="0"/>
                <a:cs typeface="Arial" pitchFamily="34" charset="0"/>
              </a:rPr>
              <a:t>, ZSM, ZTOPO </a:t>
            </a:r>
            <a:endParaRPr lang="cs-CZ" sz="1700" dirty="0">
              <a:solidFill>
                <a:srgbClr val="000000"/>
              </a:solidFill>
              <a:latin typeface="Arial" pitchFamily="34" charset="0"/>
              <a:cs typeface="Arial" pitchFamily="34" charset="0"/>
            </a:endParaRPr>
          </a:p>
          <a:p>
            <a:pPr algn="just">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pramenem může být jen běžný zákon  - </a:t>
            </a:r>
            <a:r>
              <a:rPr lang="cs-CZ" sz="1600" dirty="0" err="1">
                <a:latin typeface="Arial" pitchFamily="34" charset="0"/>
                <a:cs typeface="Arial" pitchFamily="34" charset="0"/>
              </a:rPr>
              <a:t>nullum</a:t>
            </a:r>
            <a:r>
              <a:rPr lang="cs-CZ" sz="1600" dirty="0">
                <a:latin typeface="Arial" pitchFamily="34" charset="0"/>
                <a:cs typeface="Arial" pitchFamily="34" charset="0"/>
              </a:rPr>
              <a:t> </a:t>
            </a:r>
            <a:r>
              <a:rPr lang="cs-CZ" sz="1600" dirty="0" err="1">
                <a:latin typeface="Arial" pitchFamily="34" charset="0"/>
                <a:cs typeface="Arial" pitchFamily="34" charset="0"/>
              </a:rPr>
              <a:t>crimen</a:t>
            </a:r>
            <a:r>
              <a:rPr lang="cs-CZ" sz="1600" dirty="0">
                <a:latin typeface="Arial" pitchFamily="34" charset="0"/>
                <a:cs typeface="Arial" pitchFamily="34" charset="0"/>
              </a:rPr>
              <a:t> sine </a:t>
            </a:r>
            <a:r>
              <a:rPr lang="cs-CZ" sz="1600" dirty="0" err="1">
                <a:latin typeface="Arial" pitchFamily="34" charset="0"/>
                <a:cs typeface="Arial" pitchFamily="34" charset="0"/>
              </a:rPr>
              <a:t>lege</a:t>
            </a:r>
            <a:r>
              <a:rPr lang="cs-CZ" sz="1600" dirty="0">
                <a:latin typeface="Arial" pitchFamily="34" charset="0"/>
                <a:cs typeface="Arial" pitchFamily="34" charset="0"/>
              </a:rPr>
              <a:t> </a:t>
            </a:r>
            <a:r>
              <a:rPr lang="cs-CZ" sz="1600" dirty="0">
                <a:solidFill>
                  <a:srgbClr val="000000"/>
                </a:solidFill>
                <a:latin typeface="Arial" pitchFamily="34" charset="0"/>
                <a:cs typeface="Arial" pitchFamily="34" charset="0"/>
              </a:rPr>
              <a:t>(§ 12 odst. 1, § 110 </a:t>
            </a:r>
            <a:r>
              <a:rPr lang="cs-CZ" sz="1600" dirty="0" err="1">
                <a:solidFill>
                  <a:srgbClr val="000000"/>
                </a:solidFill>
                <a:latin typeface="Arial" pitchFamily="34" charset="0"/>
                <a:cs typeface="Arial" pitchFamily="34" charset="0"/>
              </a:rPr>
              <a:t>TrZ</a:t>
            </a:r>
            <a:r>
              <a:rPr lang="cs-CZ" sz="1600" dirty="0">
                <a:solidFill>
                  <a:srgbClr val="000000"/>
                </a:solidFill>
                <a:latin typeface="Arial" pitchFamily="34" charset="0"/>
                <a:cs typeface="Arial" pitchFamily="34" charset="0"/>
              </a:rPr>
              <a:t>), ústavní zákon (LZPS) a Ústava</a:t>
            </a:r>
          </a:p>
          <a:p>
            <a:pPr algn="just">
              <a:lnSpc>
                <a:spcPct val="80000"/>
              </a:lnSpc>
              <a:defRPr/>
            </a:pPr>
            <a:endParaRPr lang="cs-CZ" sz="1800" dirty="0">
              <a:solidFill>
                <a:srgbClr val="000000"/>
              </a:solidFill>
              <a:effectLst>
                <a:outerShdw blurRad="38100" dist="38100" dir="2700000" algn="tl">
                  <a:srgbClr val="C0C0C0"/>
                </a:outerShdw>
              </a:effectLst>
              <a:latin typeface="Arial" pitchFamily="34" charset="0"/>
              <a:cs typeface="Arial" pitchFamily="34" charset="0"/>
            </a:endParaRPr>
          </a:p>
        </p:txBody>
      </p:sp>
      <p:sp>
        <p:nvSpPr>
          <p:cNvPr id="5" name="Zástupný symbol pro číslo snímku 4"/>
          <p:cNvSpPr>
            <a:spLocks noGrp="1"/>
          </p:cNvSpPr>
          <p:nvPr>
            <p:ph type="sldNum" sz="quarter" idx="11"/>
          </p:nvPr>
        </p:nvSpPr>
        <p:spPr/>
        <p:txBody>
          <a:bodyPr/>
          <a:lstStyle/>
          <a:p>
            <a:pPr>
              <a:defRPr/>
            </a:pPr>
            <a:fld id="{9C4A279D-A931-45B9-A555-3D9107DFB0C2}" type="slidenum">
              <a:rPr lang="cs-CZ" smtClean="0"/>
              <a:pPr>
                <a:defRPr/>
              </a:pPr>
              <a:t>10</a:t>
            </a:fld>
            <a:endParaRPr lang="cs-CZ"/>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algn="just">
              <a:lnSpc>
                <a:spcPct val="100000"/>
              </a:lnSpc>
              <a:defRPr/>
            </a:pPr>
            <a:r>
              <a:rPr lang="cs-CZ" sz="1700" dirty="0">
                <a:solidFill>
                  <a:srgbClr val="000000"/>
                </a:solidFill>
                <a:effectLst>
                  <a:outerShdw blurRad="38100" dist="38100" dir="2700000" algn="tl">
                    <a:srgbClr val="C0C0C0"/>
                  </a:outerShdw>
                </a:effectLst>
                <a:latin typeface="Arial" pitchFamily="34" charset="0"/>
                <a:cs typeface="Arial" pitchFamily="34" charset="0"/>
              </a:rPr>
              <a:t>podzákonné</a:t>
            </a:r>
            <a:r>
              <a:rPr lang="cs-CZ" sz="1700" dirty="0">
                <a:solidFill>
                  <a:srgbClr val="000000"/>
                </a:solidFill>
                <a:latin typeface="Arial" pitchFamily="34" charset="0"/>
                <a:cs typeface="Arial" pitchFamily="34" charset="0"/>
              </a:rPr>
              <a:t> „prameny“ TPH - reálně existující,  ale jsou v rozporu s čl. 39 LZPS („jen zákon stanoví, které jednání je trestným činem“)</a:t>
            </a:r>
          </a:p>
          <a:p>
            <a:pPr algn="just">
              <a:lnSpc>
                <a:spcPct val="100000"/>
              </a:lnSpc>
              <a:buFont typeface="Wingdings" panose="05000000000000000000" pitchFamily="2" charset="2"/>
              <a:buNone/>
              <a:defRPr/>
            </a:pPr>
            <a:endParaRPr lang="cs-CZ" sz="1700" dirty="0">
              <a:solidFill>
                <a:srgbClr val="000000"/>
              </a:solidFill>
              <a:latin typeface="Arial" pitchFamily="34" charset="0"/>
              <a:cs typeface="Arial" pitchFamily="34" charset="0"/>
            </a:endParaRPr>
          </a:p>
          <a:p>
            <a:pPr algn="just">
              <a:lnSpc>
                <a:spcPct val="100000"/>
              </a:lnSpc>
              <a:defRPr/>
            </a:pPr>
            <a:r>
              <a:rPr lang="cs-CZ" sz="1700" dirty="0">
                <a:solidFill>
                  <a:srgbClr val="000000"/>
                </a:solidFill>
                <a:latin typeface="Arial" pitchFamily="34" charset="0"/>
                <a:cs typeface="Arial" pitchFamily="34" charset="0"/>
              </a:rPr>
              <a:t>nařízení vlády a ministerské vyhlášky jako prameny TPH jsou neústavní; např. § 289 odst. 2 </a:t>
            </a:r>
            <a:r>
              <a:rPr lang="cs-CZ" sz="1700" dirty="0" err="1">
                <a:solidFill>
                  <a:srgbClr val="000000"/>
                </a:solidFill>
                <a:latin typeface="Arial" pitchFamily="34" charset="0"/>
                <a:cs typeface="Arial" pitchFamily="34" charset="0"/>
              </a:rPr>
              <a:t>TrZ</a:t>
            </a:r>
            <a:r>
              <a:rPr lang="cs-CZ" sz="1700" dirty="0">
                <a:solidFill>
                  <a:srgbClr val="000000"/>
                </a:solidFill>
                <a:latin typeface="Arial" pitchFamily="34" charset="0"/>
                <a:cs typeface="Arial" pitchFamily="34" charset="0"/>
              </a:rPr>
              <a:t> předpokládá nařízení vlády - </a:t>
            </a:r>
            <a:r>
              <a:rPr lang="cs-CZ" sz="1600" dirty="0">
                <a:solidFill>
                  <a:srgbClr val="000000"/>
                </a:solidFill>
                <a:latin typeface="Arial" pitchFamily="34" charset="0"/>
                <a:cs typeface="Arial" pitchFamily="34" charset="0"/>
              </a:rPr>
              <a:t>vládním nařízením se stanoví, co se považuje za jedy, rostliny a houby obsahující omamnou a psychotropní látku </a:t>
            </a:r>
          </a:p>
          <a:p>
            <a:pPr marL="324000" lvl="1" indent="0" algn="just">
              <a:buNone/>
              <a:defRPr/>
            </a:pPr>
            <a:endParaRPr lang="cs-CZ" sz="1600" dirty="0">
              <a:solidFill>
                <a:srgbClr val="000000"/>
              </a:solidFill>
              <a:latin typeface="Arial" pitchFamily="34" charset="0"/>
              <a:cs typeface="Arial" pitchFamily="34" charset="0"/>
            </a:endParaRPr>
          </a:p>
          <a:p>
            <a:pPr lvl="1" algn="just">
              <a:defRPr/>
            </a:pPr>
            <a:r>
              <a:rPr lang="cs-CZ" sz="1500" dirty="0">
                <a:solidFill>
                  <a:srgbClr val="000000"/>
                </a:solidFill>
                <a:latin typeface="Arial" pitchFamily="34" charset="0"/>
                <a:cs typeface="Arial" pitchFamily="34" charset="0"/>
              </a:rPr>
              <a:t>455/2009 Sb. kterým se pro účely trestního zákoníku stanoví, které rostliny nebo houby se považují za rostliny a houby obsahující omamnou nebo psychotropní látku a jaké je jejich množství větší než malé ve smyslu trestního zákoníku</a:t>
            </a:r>
          </a:p>
          <a:p>
            <a:pPr marL="324000" lvl="1" indent="0" algn="just">
              <a:buNone/>
              <a:defRPr/>
            </a:pPr>
            <a:endParaRPr lang="cs-CZ" sz="1500" dirty="0">
              <a:solidFill>
                <a:srgbClr val="000000"/>
              </a:solidFill>
              <a:latin typeface="Arial" pitchFamily="34" charset="0"/>
              <a:cs typeface="Arial" pitchFamily="34" charset="0"/>
            </a:endParaRPr>
          </a:p>
          <a:p>
            <a:pPr lvl="1">
              <a:defRPr/>
            </a:pPr>
            <a:r>
              <a:rPr lang="cs-CZ" sz="1500" dirty="0">
                <a:solidFill>
                  <a:srgbClr val="000000"/>
                </a:solidFill>
                <a:latin typeface="Arial" pitchFamily="34" charset="0"/>
                <a:cs typeface="Arial" pitchFamily="34" charset="0"/>
              </a:rPr>
              <a:t>č. 467/2009 Sb. kterým se pro účely trestního zákoníku stanoví, co se považuje za jedy a jaké je množství větší než malé u omamných látek, psychotropních látek, přípravků je obsahujících a jedů– příloha č. 2 zrušena </a:t>
            </a:r>
            <a:r>
              <a:rPr lang="cs-CZ" sz="1500" dirty="0" err="1">
                <a:solidFill>
                  <a:srgbClr val="000000"/>
                </a:solidFill>
                <a:latin typeface="Arial" pitchFamily="34" charset="0"/>
                <a:cs typeface="Arial" pitchFamily="34" charset="0"/>
              </a:rPr>
              <a:t>Pl</a:t>
            </a:r>
            <a:r>
              <a:rPr lang="cs-CZ" sz="1500" dirty="0">
                <a:solidFill>
                  <a:srgbClr val="000000"/>
                </a:solidFill>
                <a:latin typeface="Arial" pitchFamily="34" charset="0"/>
                <a:cs typeface="Arial" pitchFamily="34" charset="0"/>
              </a:rPr>
              <a:t> ÚS 13/12)</a:t>
            </a:r>
          </a:p>
          <a:p>
            <a:pPr algn="just">
              <a:lnSpc>
                <a:spcPct val="100000"/>
              </a:lnSpc>
              <a:defRPr/>
            </a:pPr>
            <a:endParaRPr lang="cs-CZ" sz="1800" dirty="0">
              <a:solidFill>
                <a:srgbClr val="000000"/>
              </a:solidFill>
              <a:latin typeface="Arial" pitchFamily="34" charset="0"/>
              <a:cs typeface="Arial" pitchFamily="34" charset="0"/>
            </a:endParaRPr>
          </a:p>
          <a:p>
            <a:pPr algn="just">
              <a:lnSpc>
                <a:spcPct val="100000"/>
              </a:lnSpc>
              <a:defRPr/>
            </a:pPr>
            <a:r>
              <a:rPr lang="cs-CZ" sz="1700" dirty="0">
                <a:solidFill>
                  <a:srgbClr val="000000"/>
                </a:solidFill>
                <a:latin typeface="Arial" pitchFamily="34" charset="0"/>
                <a:cs typeface="Arial" pitchFamily="34" charset="0"/>
              </a:rPr>
              <a:t>v souladu s LZPS jsou např. § 138 a § 289 odst. 1 </a:t>
            </a:r>
            <a:r>
              <a:rPr lang="cs-CZ" sz="1700" dirty="0" err="1">
                <a:solidFill>
                  <a:srgbClr val="000000"/>
                </a:solidFill>
                <a:latin typeface="Arial" pitchFamily="34" charset="0"/>
                <a:cs typeface="Arial" pitchFamily="34" charset="0"/>
              </a:rPr>
              <a:t>TrZ</a:t>
            </a:r>
            <a:r>
              <a:rPr lang="cs-CZ" sz="1700" dirty="0">
                <a:solidFill>
                  <a:srgbClr val="000000"/>
                </a:solidFill>
                <a:latin typeface="Arial" pitchFamily="34" charset="0"/>
                <a:cs typeface="Arial" pitchFamily="34" charset="0"/>
              </a:rPr>
              <a:t> </a:t>
            </a:r>
          </a:p>
          <a:p>
            <a:pPr algn="just">
              <a:lnSpc>
                <a:spcPct val="100000"/>
              </a:lnSpc>
              <a:buFont typeface="Wingdings" panose="05000000000000000000" pitchFamily="2" charset="2"/>
              <a:buNone/>
              <a:defRPr/>
            </a:pPr>
            <a:endParaRPr lang="cs-CZ" sz="1800" dirty="0">
              <a:solidFill>
                <a:srgbClr val="000000"/>
              </a:solidFill>
              <a:latin typeface="Arial" pitchFamily="34" charset="0"/>
              <a:cs typeface="Arial" pitchFamily="34" charset="0"/>
            </a:endParaRPr>
          </a:p>
          <a:p>
            <a:pPr lvl="1" algn="just">
              <a:defRPr/>
            </a:pPr>
            <a:r>
              <a:rPr lang="cs-CZ" sz="1600" dirty="0">
                <a:solidFill>
                  <a:srgbClr val="000000"/>
                </a:solidFill>
                <a:latin typeface="Arial" pitchFamily="34" charset="0"/>
                <a:cs typeface="Arial" pitchFamily="34" charset="0"/>
              </a:rPr>
              <a:t>zákon stanoví, co se považuje za omamné a psychotropní látky (zák. č. 167/1998 Sb.)</a:t>
            </a:r>
          </a:p>
          <a:p>
            <a:pPr algn="just">
              <a:defRPr/>
            </a:pPr>
            <a:endParaRPr lang="cs-CZ" sz="1800" dirty="0">
              <a:solidFill>
                <a:srgbClr val="000000"/>
              </a:solidFill>
              <a:effectLst>
                <a:outerShdw blurRad="38100" dist="38100" dir="2700000" algn="tl">
                  <a:srgbClr val="C0C0C0"/>
                </a:outerShdw>
              </a:effectLst>
              <a:latin typeface="Arial" pitchFamily="34" charset="0"/>
              <a:cs typeface="Arial" pitchFamily="34" charset="0"/>
            </a:endParaRPr>
          </a:p>
          <a:p>
            <a:pPr algn="just">
              <a:buFont typeface="Wingdings" pitchFamily="2" charset="2"/>
              <a:buNone/>
              <a:defRPr/>
            </a:pPr>
            <a:endParaRPr lang="cs-CZ" sz="1800" dirty="0">
              <a:solidFill>
                <a:srgbClr val="000000"/>
              </a:solidFill>
              <a:latin typeface="Arial" pitchFamily="34" charset="0"/>
              <a:cs typeface="Arial" pitchFamily="34" charset="0"/>
            </a:endParaRPr>
          </a:p>
          <a:p>
            <a:pPr algn="just">
              <a:defRPr/>
            </a:pPr>
            <a:endParaRPr lang="cs-CZ" sz="1800" dirty="0">
              <a:solidFill>
                <a:srgbClr val="000000"/>
              </a:solidFill>
              <a:latin typeface="Arial" pitchFamily="34" charset="0"/>
              <a:cs typeface="Arial" pitchFamily="34" charset="0"/>
            </a:endParaRPr>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DCBDB024-5634-4043-BFFF-0B0984A3F575}" type="slidenum">
              <a:rPr lang="cs-CZ" smtClean="0"/>
              <a:pPr>
                <a:defRPr/>
              </a:pPr>
              <a:t>11</a:t>
            </a:fld>
            <a:endParaRPr lang="cs-CZ"/>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a:lnSpc>
                <a:spcPct val="80000"/>
              </a:lnSpc>
            </a:pPr>
            <a:endParaRPr lang="cs-CZ" sz="1800">
              <a:solidFill>
                <a:srgbClr val="000000"/>
              </a:solidFill>
              <a:latin typeface="Arial" charset="0"/>
              <a:cs typeface="Arial" charset="0"/>
            </a:endParaRPr>
          </a:p>
          <a:p>
            <a:pPr>
              <a:lnSpc>
                <a:spcPct val="80000"/>
              </a:lnSpc>
            </a:pPr>
            <a:endParaRPr lang="cs-CZ" sz="1800">
              <a:solidFill>
                <a:srgbClr val="000000"/>
              </a:solidFill>
              <a:latin typeface="Arial" charset="0"/>
              <a:cs typeface="Arial" charset="0"/>
            </a:endParaRPr>
          </a:p>
          <a:p>
            <a:pPr>
              <a:lnSpc>
                <a:spcPct val="80000"/>
              </a:lnSpc>
            </a:pPr>
            <a:r>
              <a:rPr lang="cs-CZ" sz="1800">
                <a:solidFill>
                  <a:srgbClr val="000000"/>
                </a:solidFill>
                <a:latin typeface="Arial" charset="0"/>
                <a:cs typeface="Arial" charset="0"/>
              </a:rPr>
              <a:t>mezinárodní smlouvy (čl. 10 Ústavy)</a:t>
            </a:r>
          </a:p>
          <a:p>
            <a:pPr>
              <a:lnSpc>
                <a:spcPct val="80000"/>
              </a:lnSpc>
            </a:pPr>
            <a:endParaRPr lang="cs-CZ" sz="1800">
              <a:solidFill>
                <a:srgbClr val="000000"/>
              </a:solidFill>
              <a:latin typeface="Arial" charset="0"/>
              <a:cs typeface="Arial" charset="0"/>
            </a:endParaRPr>
          </a:p>
          <a:p>
            <a:pPr lvl="1" algn="just">
              <a:lnSpc>
                <a:spcPct val="80000"/>
              </a:lnSpc>
            </a:pPr>
            <a:r>
              <a:rPr lang="cs-CZ" sz="1600">
                <a:solidFill>
                  <a:srgbClr val="000000"/>
                </a:solidFill>
                <a:latin typeface="Arial" charset="0"/>
                <a:cs typeface="Arial" charset="0"/>
              </a:rPr>
              <a:t>mezinárodní smlouvy tzv. „desítkové“;  jejich generální inkorporace do právního řádu ČR neznamená, že jsou pramenem TPH, stále zůstávají jen pramenem mezinárodního práva veřejného, se všemi důsledky pro jejich výklad</a:t>
            </a:r>
          </a:p>
          <a:p>
            <a:pPr lvl="1" algn="just">
              <a:lnSpc>
                <a:spcPct val="80000"/>
              </a:lnSpc>
            </a:pPr>
            <a:endParaRPr lang="cs-CZ" sz="1600">
              <a:solidFill>
                <a:srgbClr val="000000"/>
              </a:solidFill>
              <a:latin typeface="Arial" charset="0"/>
              <a:cs typeface="Arial" charset="0"/>
            </a:endParaRPr>
          </a:p>
          <a:p>
            <a:pPr lvl="2" algn="just">
              <a:lnSpc>
                <a:spcPct val="80000"/>
              </a:lnSpc>
            </a:pPr>
            <a:r>
              <a:rPr lang="cs-CZ" sz="1400"/>
              <a:t>mezinárodní smlouvy se tudíž vykládají podle zásad stanovených mezinárodním právem veřejným, nikoliv vnitrostátním právem</a:t>
            </a:r>
          </a:p>
          <a:p>
            <a:pPr lvl="1" algn="just">
              <a:lnSpc>
                <a:spcPct val="80000"/>
              </a:lnSpc>
            </a:pPr>
            <a:endParaRPr lang="cs-CZ" sz="1600">
              <a:solidFill>
                <a:srgbClr val="000000"/>
              </a:solidFill>
              <a:latin typeface="Arial" charset="0"/>
              <a:cs typeface="Arial" charset="0"/>
            </a:endParaRPr>
          </a:p>
          <a:p>
            <a:pPr lvl="1" algn="just">
              <a:lnSpc>
                <a:spcPct val="80000"/>
              </a:lnSpc>
              <a:buFont typeface="Wingdings" pitchFamily="2" charset="2"/>
              <a:buNone/>
            </a:pPr>
            <a:endParaRPr lang="cs-CZ" sz="1600">
              <a:solidFill>
                <a:srgbClr val="000000"/>
              </a:solidFill>
              <a:latin typeface="Arial" charset="0"/>
              <a:cs typeface="Arial" charset="0"/>
            </a:endParaRPr>
          </a:p>
          <a:p>
            <a:pPr lvl="1" algn="just">
              <a:lnSpc>
                <a:spcPct val="80000"/>
              </a:lnSpc>
            </a:pPr>
            <a:r>
              <a:rPr lang="cs-CZ" sz="1600">
                <a:solidFill>
                  <a:srgbClr val="000000"/>
                </a:solidFill>
                <a:latin typeface="Arial" charset="0"/>
                <a:cs typeface="Arial" charset="0"/>
              </a:rPr>
              <a:t>čl. 10 Ústavy pouze zakotvuje  jejich aplikační přednost před běžnými zákony; mezinárodní smlouvy nestojí nad zákony</a:t>
            </a:r>
          </a:p>
          <a:p>
            <a:pPr lvl="1" algn="just">
              <a:lnSpc>
                <a:spcPct val="80000"/>
              </a:lnSpc>
            </a:pPr>
            <a:endParaRPr lang="cs-CZ" sz="1600">
              <a:solidFill>
                <a:srgbClr val="000000"/>
              </a:solidFill>
              <a:latin typeface="Arial" charset="0"/>
              <a:cs typeface="Arial" charset="0"/>
            </a:endParaRPr>
          </a:p>
          <a:p>
            <a:pPr lvl="1" algn="just">
              <a:lnSpc>
                <a:spcPct val="80000"/>
              </a:lnSpc>
              <a:buFont typeface="Wingdings" pitchFamily="2" charset="2"/>
              <a:buNone/>
            </a:pPr>
            <a:endParaRPr lang="cs-CZ" sz="1600"/>
          </a:p>
          <a:p>
            <a:pPr lvl="1" algn="just">
              <a:lnSpc>
                <a:spcPct val="80000"/>
              </a:lnSpc>
            </a:pPr>
            <a:endParaRPr lang="cs-CZ" sz="1600">
              <a:solidFill>
                <a:srgbClr val="000000"/>
              </a:solidFill>
              <a:latin typeface="Arial" charset="0"/>
              <a:cs typeface="Arial" charset="0"/>
            </a:endParaRPr>
          </a:p>
          <a:p>
            <a:pPr algn="just">
              <a:lnSpc>
                <a:spcPct val="80000"/>
              </a:lnSpc>
            </a:pPr>
            <a:endParaRPr lang="cs-CZ" sz="1800">
              <a:solidFill>
                <a:srgbClr val="000000"/>
              </a:solidFill>
              <a:latin typeface="Arial" charset="0"/>
              <a:cs typeface="Arial" charset="0"/>
            </a:endParaRPr>
          </a:p>
          <a:p>
            <a:pPr>
              <a:buFont typeface="Wingdings" pitchFamily="2" charset="2"/>
              <a:buNone/>
            </a:pPr>
            <a:endParaRPr lang="cs-CZ"/>
          </a:p>
        </p:txBody>
      </p:sp>
      <p:sp>
        <p:nvSpPr>
          <p:cNvPr id="5" name="Zástupný symbol pro číslo snímku 4"/>
          <p:cNvSpPr>
            <a:spLocks noGrp="1"/>
          </p:cNvSpPr>
          <p:nvPr>
            <p:ph type="sldNum" sz="quarter" idx="11"/>
          </p:nvPr>
        </p:nvSpPr>
        <p:spPr/>
        <p:txBody>
          <a:bodyPr/>
          <a:lstStyle/>
          <a:p>
            <a:pPr>
              <a:defRPr/>
            </a:pPr>
            <a:fld id="{187C222B-476D-4088-860C-45CE4BEB054D}" type="slidenum">
              <a:rPr lang="cs-CZ" smtClean="0"/>
              <a:pPr>
                <a:defRPr/>
              </a:pPr>
              <a:t>12</a:t>
            </a:fld>
            <a:endParaRPr lang="cs-CZ"/>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endParaRPr lang="cs-CZ"/>
          </a:p>
        </p:txBody>
      </p:sp>
      <p:sp>
        <p:nvSpPr>
          <p:cNvPr id="24579" name="Zástupný symbol pro obsah 2"/>
          <p:cNvSpPr>
            <a:spLocks noGrp="1"/>
          </p:cNvSpPr>
          <p:nvPr>
            <p:ph idx="1"/>
          </p:nvPr>
        </p:nvSpPr>
        <p:spPr/>
        <p:txBody>
          <a:bodyPr/>
          <a:lstStyle/>
          <a:p>
            <a:endParaRPr lang="cs-CZ" sz="1800">
              <a:latin typeface="Arial" charset="0"/>
              <a:cs typeface="Arial" charset="0"/>
            </a:endParaRPr>
          </a:p>
          <a:p>
            <a:pPr algn="just">
              <a:lnSpc>
                <a:spcPct val="80000"/>
              </a:lnSpc>
            </a:pPr>
            <a:r>
              <a:rPr lang="cs-CZ" sz="1800">
                <a:solidFill>
                  <a:srgbClr val="000000"/>
                </a:solidFill>
                <a:latin typeface="Arial" charset="0"/>
                <a:cs typeface="Arial" charset="0"/>
              </a:rPr>
              <a:t>plenární a  senátní nálezy ÚS</a:t>
            </a:r>
          </a:p>
          <a:p>
            <a:pPr algn="just">
              <a:lnSpc>
                <a:spcPct val="80000"/>
              </a:lnSpc>
            </a:pPr>
            <a:endParaRPr lang="cs-CZ" sz="1800">
              <a:solidFill>
                <a:srgbClr val="000000"/>
              </a:solidFill>
              <a:latin typeface="Arial" charset="0"/>
              <a:cs typeface="Arial" charset="0"/>
            </a:endParaRPr>
          </a:p>
          <a:p>
            <a:pPr lvl="1" algn="just">
              <a:lnSpc>
                <a:spcPct val="80000"/>
              </a:lnSpc>
            </a:pPr>
            <a:r>
              <a:rPr lang="cs-CZ" sz="1600">
                <a:solidFill>
                  <a:srgbClr val="000000"/>
                </a:solidFill>
                <a:latin typeface="Arial" charset="0"/>
                <a:cs typeface="Arial" charset="0"/>
              </a:rPr>
              <a:t>pramenem TPH je pouze nález pléna ÚS, jako výraz abstraktní kontroly ústavnosti </a:t>
            </a:r>
          </a:p>
          <a:p>
            <a:pPr lvl="1" algn="just">
              <a:lnSpc>
                <a:spcPct val="80000"/>
              </a:lnSpc>
            </a:pPr>
            <a:endParaRPr lang="cs-CZ" sz="1600">
              <a:solidFill>
                <a:srgbClr val="000000"/>
              </a:solidFill>
              <a:latin typeface="Arial" charset="0"/>
              <a:cs typeface="Arial" charset="0"/>
            </a:endParaRPr>
          </a:p>
          <a:p>
            <a:pPr lvl="1" algn="just">
              <a:lnSpc>
                <a:spcPct val="80000"/>
              </a:lnSpc>
            </a:pPr>
            <a:r>
              <a:rPr lang="cs-CZ" sz="1600">
                <a:solidFill>
                  <a:srgbClr val="000000"/>
                </a:solidFill>
                <a:latin typeface="Arial" charset="0"/>
                <a:cs typeface="Arial" charset="0"/>
              </a:rPr>
              <a:t>senátní nález v konkrétní věci jako výraz konkrétní kontroly ústavnosti pramenem TPH není</a:t>
            </a:r>
          </a:p>
          <a:p>
            <a:pPr>
              <a:buFont typeface="Wingdings" pitchFamily="2" charset="2"/>
              <a:buNone/>
            </a:pPr>
            <a:endParaRPr lang="cs-CZ" sz="1800">
              <a:latin typeface="Arial" charset="0"/>
              <a:cs typeface="Arial" charset="0"/>
            </a:endParaRPr>
          </a:p>
          <a:p>
            <a:r>
              <a:rPr lang="cs-CZ" sz="1800">
                <a:latin typeface="Arial" charset="0"/>
                <a:cs typeface="Arial" charset="0"/>
              </a:rPr>
              <a:t>právní akty evropského práva  </a:t>
            </a:r>
          </a:p>
          <a:p>
            <a:endParaRPr lang="cs-CZ" sz="1800" i="1" u="sng">
              <a:latin typeface="Arial" charset="0"/>
              <a:cs typeface="Arial" charset="0"/>
            </a:endParaRPr>
          </a:p>
          <a:p>
            <a:pPr lvl="1" algn="just"/>
            <a:r>
              <a:rPr lang="cs-CZ" sz="1600">
                <a:solidFill>
                  <a:srgbClr val="000000"/>
                </a:solidFill>
                <a:latin typeface="Arial" charset="0"/>
                <a:cs typeface="Arial" charset="0"/>
              </a:rPr>
              <a:t>sekundární evropské právo (zejm. nařízení, směrnice) není pramenem TPH, nicméně toto právo má na TPH jistý vliv a účinek, to se projevuje v procesu evropeizace vnitrostátního TPH, tj. přenosem obsahu evropského práva cestou jeho transformací a implementací do práva vnitrostátního</a:t>
            </a:r>
          </a:p>
          <a:p>
            <a:pPr algn="just"/>
            <a:endParaRPr lang="cs-CZ" sz="1800">
              <a:solidFill>
                <a:srgbClr val="000000"/>
              </a:solidFill>
              <a:latin typeface="Arial" charset="0"/>
              <a:cs typeface="Arial" charset="0"/>
            </a:endParaRPr>
          </a:p>
          <a:p>
            <a:pPr algn="just"/>
            <a:endParaRPr lang="cs-CZ" sz="1800">
              <a:solidFill>
                <a:srgbClr val="000000"/>
              </a:solidFill>
              <a:latin typeface="Arial" charset="0"/>
              <a:cs typeface="Arial" charset="0"/>
            </a:endParaRPr>
          </a:p>
          <a:p>
            <a:endParaRPr lang="cs-CZ" sz="1800">
              <a:latin typeface="Arial" charset="0"/>
              <a:cs typeface="Arial" charset="0"/>
            </a:endParaRPr>
          </a:p>
        </p:txBody>
      </p:sp>
      <p:sp>
        <p:nvSpPr>
          <p:cNvPr id="4" name="Zástupný symbol pro číslo snímku 3"/>
          <p:cNvSpPr>
            <a:spLocks noGrp="1"/>
          </p:cNvSpPr>
          <p:nvPr>
            <p:ph type="sldNum" sz="quarter" idx="11"/>
          </p:nvPr>
        </p:nvSpPr>
        <p:spPr/>
        <p:txBody>
          <a:bodyPr/>
          <a:lstStyle/>
          <a:p>
            <a:pPr>
              <a:defRPr/>
            </a:pPr>
            <a:fld id="{FB415A0B-7219-4C86-888F-4F8F2A19A465}" type="slidenum">
              <a:rPr lang="cs-CZ" smtClean="0"/>
              <a:pPr>
                <a:defRPr/>
              </a:pPr>
              <a:t>13</a:t>
            </a:fld>
            <a:endParaRPr lang="cs-CZ"/>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pPr algn="ctr"/>
            <a:r>
              <a:rPr lang="cs-CZ" b="1" dirty="0"/>
              <a:t>Působnost </a:t>
            </a:r>
            <a:r>
              <a:rPr lang="cs-CZ" b="1" dirty="0" err="1"/>
              <a:t>TrZ</a:t>
            </a:r>
            <a:endParaRPr lang="cs-CZ" b="1" dirty="0"/>
          </a:p>
        </p:txBody>
      </p:sp>
      <p:sp>
        <p:nvSpPr>
          <p:cNvPr id="21507" name="Zástupný symbol pro obsah 2"/>
          <p:cNvSpPr>
            <a:spLocks noGrp="1"/>
          </p:cNvSpPr>
          <p:nvPr>
            <p:ph idx="1"/>
          </p:nvPr>
        </p:nvSpPr>
        <p:spPr/>
        <p:txBody>
          <a:bodyPr/>
          <a:lstStyle/>
          <a:p>
            <a:pPr algn="just"/>
            <a:r>
              <a:rPr lang="cs-CZ" sz="1700" dirty="0"/>
              <a:t>rozumí se jí  určení okruhu  společenských vztahů, na které dopadají  a na které se uplatní platné a účinné  normy</a:t>
            </a:r>
          </a:p>
          <a:p>
            <a:pPr algn="just"/>
            <a:endParaRPr lang="cs-CZ" sz="1700" dirty="0"/>
          </a:p>
          <a:p>
            <a:pPr algn="just"/>
            <a:r>
              <a:rPr lang="cs-CZ" sz="1700" dirty="0"/>
              <a:t>věcná působnost   </a:t>
            </a:r>
          </a:p>
          <a:p>
            <a:pPr lvl="1" algn="just"/>
            <a:r>
              <a:rPr lang="cs-CZ" sz="1500" dirty="0"/>
              <a:t>trestné činy a provinění upravená v </a:t>
            </a:r>
            <a:r>
              <a:rPr lang="cs-CZ" sz="1500" dirty="0" err="1"/>
              <a:t>TrZ</a:t>
            </a:r>
            <a:r>
              <a:rPr lang="cs-CZ" sz="1500" dirty="0"/>
              <a:t>, ZSM a TOPO</a:t>
            </a:r>
          </a:p>
          <a:p>
            <a:pPr lvl="1" algn="just"/>
            <a:r>
              <a:rPr lang="cs-CZ" sz="1500" dirty="0"/>
              <a:t>primární ochrana individuálních zájmů bez ohledu na občanství</a:t>
            </a:r>
          </a:p>
          <a:p>
            <a:pPr lvl="1" algn="just"/>
            <a:r>
              <a:rPr lang="cs-CZ" sz="1500" dirty="0"/>
              <a:t>Mezinárodní  a evropský kontext ochrany -  trestné činy </a:t>
            </a:r>
            <a:r>
              <a:rPr lang="cs-CZ" sz="1500" dirty="0" err="1"/>
              <a:t>porti</a:t>
            </a:r>
            <a:r>
              <a:rPr lang="cs-CZ" sz="1500" dirty="0"/>
              <a:t> cizímu státu a mezinárodní organizaci </a:t>
            </a:r>
          </a:p>
          <a:p>
            <a:pPr algn="just"/>
            <a:endParaRPr lang="cs-CZ" sz="1700" dirty="0"/>
          </a:p>
          <a:p>
            <a:pPr algn="just"/>
            <a:r>
              <a:rPr lang="cs-CZ" sz="1700" dirty="0"/>
              <a:t>časová působnost </a:t>
            </a:r>
          </a:p>
          <a:p>
            <a:pPr lvl="1" algn="just"/>
            <a:r>
              <a:rPr lang="cs-CZ" sz="1500" dirty="0"/>
              <a:t>trestnost  se posuzuje podle zákona účinného v době spáchání činu</a:t>
            </a:r>
          </a:p>
          <a:p>
            <a:pPr lvl="1" algn="just"/>
            <a:r>
              <a:rPr lang="cs-CZ" sz="1500" dirty="0"/>
              <a:t>pozdější právní úprava se použije jen v případě, pokud je nová právní úprava pro pachatele příznivější </a:t>
            </a:r>
          </a:p>
        </p:txBody>
      </p:sp>
      <p:sp>
        <p:nvSpPr>
          <p:cNvPr id="4" name="Zástupný symbol pro číslo snímku 3"/>
          <p:cNvSpPr>
            <a:spLocks noGrp="1"/>
          </p:cNvSpPr>
          <p:nvPr>
            <p:ph type="sldNum" sz="quarter" idx="11"/>
          </p:nvPr>
        </p:nvSpPr>
        <p:spPr/>
        <p:txBody>
          <a:bodyPr/>
          <a:lstStyle/>
          <a:p>
            <a:pPr>
              <a:defRPr/>
            </a:pPr>
            <a:fld id="{887BFB37-E975-4D5E-90AE-A998EABCD26A}" type="slidenum">
              <a:rPr lang="cs-CZ" smtClean="0"/>
              <a:pPr>
                <a:defRPr/>
              </a:pPr>
              <a:t>14</a:t>
            </a:fld>
            <a:endParaRPr lang="cs-CZ"/>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endParaRPr lang="cs-CZ"/>
          </a:p>
        </p:txBody>
      </p:sp>
      <p:sp>
        <p:nvSpPr>
          <p:cNvPr id="22531" name="Zástupný symbol pro obsah 2"/>
          <p:cNvSpPr>
            <a:spLocks noGrp="1"/>
          </p:cNvSpPr>
          <p:nvPr>
            <p:ph idx="1"/>
          </p:nvPr>
        </p:nvSpPr>
        <p:spPr/>
        <p:txBody>
          <a:bodyPr/>
          <a:lstStyle/>
          <a:p>
            <a:r>
              <a:rPr lang="cs-CZ" sz="1700" dirty="0"/>
              <a:t>místní působnost </a:t>
            </a:r>
          </a:p>
          <a:p>
            <a:pPr marL="72000" indent="0">
              <a:buNone/>
            </a:pPr>
            <a:endParaRPr lang="cs-CZ" sz="1700" dirty="0"/>
          </a:p>
          <a:p>
            <a:pPr lvl="1" algn="just"/>
            <a:r>
              <a:rPr lang="cs-CZ" sz="1500" dirty="0"/>
              <a:t>území, na kterém </a:t>
            </a:r>
            <a:r>
              <a:rPr lang="cs-CZ" sz="1500" dirty="0" err="1"/>
              <a:t>TrZ</a:t>
            </a:r>
            <a:r>
              <a:rPr lang="cs-CZ" sz="1500" dirty="0"/>
              <a:t> působí </a:t>
            </a:r>
          </a:p>
          <a:p>
            <a:pPr lvl="1" algn="just"/>
            <a:r>
              <a:rPr lang="cs-CZ" sz="1500" dirty="0"/>
              <a:t>princip teritoriality/registrace/vlajky – spáchání činu na území České republiky </a:t>
            </a:r>
          </a:p>
          <a:p>
            <a:pPr lvl="1" algn="just"/>
            <a:r>
              <a:rPr lang="cs-CZ" sz="1500" dirty="0"/>
              <a:t>tzv. exteritoriální místa (zastupitelské úřady) – nejsou vyňaty z místní způsobnosti  </a:t>
            </a:r>
            <a:r>
              <a:rPr lang="cs-CZ" sz="1500" dirty="0" err="1"/>
              <a:t>TrŤ</a:t>
            </a:r>
            <a:r>
              <a:rPr lang="cs-CZ" sz="1500" dirty="0"/>
              <a:t>, ale státní orgány na nich mohou vykonávat úkonu jen se souhlasem příslušného státu </a:t>
            </a:r>
          </a:p>
          <a:p>
            <a:pPr marL="72000" indent="0" algn="just">
              <a:buNone/>
            </a:pPr>
            <a:endParaRPr lang="cs-CZ" sz="1700" dirty="0"/>
          </a:p>
          <a:p>
            <a:pPr algn="just"/>
            <a:r>
              <a:rPr lang="cs-CZ" sz="1700" dirty="0"/>
              <a:t>osobní působnost </a:t>
            </a:r>
          </a:p>
          <a:p>
            <a:pPr marL="72000" indent="0" algn="just">
              <a:buNone/>
            </a:pPr>
            <a:endParaRPr lang="cs-CZ" sz="1700" dirty="0"/>
          </a:p>
          <a:p>
            <a:pPr lvl="1" algn="just"/>
            <a:r>
              <a:rPr lang="cs-CZ" sz="1500" dirty="0"/>
              <a:t>zahrnuje osoby, které spadají pod právní režim obsažený v </a:t>
            </a:r>
            <a:r>
              <a:rPr lang="cs-CZ" sz="1500" dirty="0" err="1"/>
              <a:t>TrZ</a:t>
            </a:r>
            <a:r>
              <a:rPr lang="cs-CZ" sz="1500" dirty="0"/>
              <a:t>, tj. jde o všechny osoby nacházející se v době  spáchání činu probíhajícího řízení  na území České republiky nebo i mimo její teritorium (cizinec v cizině – princip universality), týká se i  uprchlého pachatele, který se vyhýbá </a:t>
            </a:r>
            <a:r>
              <a:rPr lang="cs-CZ" sz="1500" dirty="0" err="1"/>
              <a:t>tretnímu</a:t>
            </a:r>
            <a:r>
              <a:rPr lang="cs-CZ" sz="1500" dirty="0"/>
              <a:t> řízení pobytem v cizině  </a:t>
            </a:r>
          </a:p>
        </p:txBody>
      </p:sp>
      <p:sp>
        <p:nvSpPr>
          <p:cNvPr id="4" name="Zástupný symbol pro číslo snímku 3"/>
          <p:cNvSpPr>
            <a:spLocks noGrp="1"/>
          </p:cNvSpPr>
          <p:nvPr>
            <p:ph type="sldNum" sz="quarter" idx="11"/>
          </p:nvPr>
        </p:nvSpPr>
        <p:spPr/>
        <p:txBody>
          <a:bodyPr/>
          <a:lstStyle/>
          <a:p>
            <a:pPr>
              <a:defRPr/>
            </a:pPr>
            <a:fld id="{26541D01-A690-45C8-BB3C-7AFC3F6EA627}" type="slidenum">
              <a:rPr lang="cs-CZ" smtClean="0"/>
              <a:pPr>
                <a:defRPr/>
              </a:pPr>
              <a:t>15</a:t>
            </a:fld>
            <a:endParaRPr lang="cs-CZ"/>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endParaRPr lang="cs-CZ"/>
          </a:p>
        </p:txBody>
      </p:sp>
      <p:sp>
        <p:nvSpPr>
          <p:cNvPr id="23555" name="Zástupný symbol pro obsah 2"/>
          <p:cNvSpPr>
            <a:spLocks noGrp="1"/>
          </p:cNvSpPr>
          <p:nvPr>
            <p:ph idx="1"/>
          </p:nvPr>
        </p:nvSpPr>
        <p:spPr/>
        <p:txBody>
          <a:bodyPr/>
          <a:lstStyle/>
          <a:p>
            <a:pPr marL="342900" lvl="1" indent="-342900"/>
            <a:r>
              <a:rPr lang="cs-CZ" sz="1500" dirty="0"/>
              <a:t>exempce  poslanců, senátorů </a:t>
            </a:r>
          </a:p>
          <a:p>
            <a:pPr marL="342900" lvl="1" indent="-342900"/>
            <a:endParaRPr lang="cs-CZ" sz="1500" dirty="0"/>
          </a:p>
          <a:p>
            <a:pPr marL="342900" lvl="1" indent="-342900" algn="just"/>
            <a:r>
              <a:rPr lang="cs-CZ" sz="1500" dirty="0"/>
              <a:t>hmotněprávní - beztrestnost (</a:t>
            </a:r>
            <a:r>
              <a:rPr lang="cs-CZ" sz="1500" dirty="0" err="1"/>
              <a:t>indemita</a:t>
            </a:r>
            <a:r>
              <a:rPr lang="cs-CZ" sz="1500" dirty="0"/>
              <a:t>) - čl. 27/1,2 Ústavy – poslance ani senátora  nelze postihnout pro hlasování (úplná) a projevy učiněné v PS či Senátu  nebo v jiných orgánech (částečná, lze disciplinárně postihnout)</a:t>
            </a:r>
          </a:p>
          <a:p>
            <a:pPr marL="342900" lvl="1" indent="-342900" algn="just"/>
            <a:endParaRPr lang="cs-CZ" sz="1500" dirty="0"/>
          </a:p>
          <a:p>
            <a:pPr marL="342900" lvl="1" indent="-342900" algn="just"/>
            <a:r>
              <a:rPr lang="cs-CZ" sz="1500" dirty="0"/>
              <a:t>procesněprávní - nestíhatelnost -  lze je stíhat jen se souhlasem komory; soudce Ústavního soudu nelze trestně stíhat bez souhlasu Senátu  (z. č. 98/2013 Sb.) </a:t>
            </a:r>
          </a:p>
          <a:p>
            <a:pPr marL="342900" lvl="1" indent="-342900" algn="just"/>
            <a:endParaRPr lang="cs-CZ" sz="1500" dirty="0"/>
          </a:p>
          <a:p>
            <a:pPr marL="742950" lvl="2" indent="-342900" algn="just">
              <a:buFont typeface="Arial" panose="020B0604020202020204" pitchFamily="34" charset="0"/>
              <a:buChar char="•"/>
            </a:pPr>
            <a:r>
              <a:rPr lang="cs-CZ" sz="1400" dirty="0"/>
              <a:t>odepře-li komora souhlas, je trestní stíhání po dobu trvání mandátu vyloučeno</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400" dirty="0"/>
              <a:t>odepřel-li Senát souhlas, je  trestní stíhání po dobu trvání mandátu vyloučeno</a:t>
            </a:r>
          </a:p>
          <a:p>
            <a:pPr marL="742950" lvl="2" indent="-342900" algn="just"/>
            <a:endParaRPr lang="cs-CZ" dirty="0"/>
          </a:p>
        </p:txBody>
      </p:sp>
      <p:sp>
        <p:nvSpPr>
          <p:cNvPr id="4" name="Zástupný symbol pro číslo snímku 3"/>
          <p:cNvSpPr>
            <a:spLocks noGrp="1"/>
          </p:cNvSpPr>
          <p:nvPr>
            <p:ph type="sldNum" sz="quarter" idx="11"/>
          </p:nvPr>
        </p:nvSpPr>
        <p:spPr/>
        <p:txBody>
          <a:bodyPr/>
          <a:lstStyle/>
          <a:p>
            <a:pPr>
              <a:defRPr/>
            </a:pPr>
            <a:fld id="{99BA57DA-DE6A-4F9D-87B2-FC639F0632AB}" type="slidenum">
              <a:rPr lang="cs-CZ" smtClean="0"/>
              <a:pPr>
                <a:defRPr/>
              </a:pPr>
              <a:t>16</a:t>
            </a:fld>
            <a:endParaRPr lang="cs-CZ"/>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CE087780-7C67-46CF-981B-94AFDE6FF16D}"/>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3" name="Nadpis 2">
            <a:extLst>
              <a:ext uri="{FF2B5EF4-FFF2-40B4-BE49-F238E27FC236}">
                <a16:creationId xmlns:a16="http://schemas.microsoft.com/office/drawing/2014/main" id="{4E6F9CC5-987C-4214-9CB5-35C13A8438C2}"/>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6FB81F1F-5B54-4B73-947B-FEF3582D750E}"/>
              </a:ext>
            </a:extLst>
          </p:cNvPr>
          <p:cNvSpPr>
            <a:spLocks noGrp="1"/>
          </p:cNvSpPr>
          <p:nvPr>
            <p:ph idx="1"/>
          </p:nvPr>
        </p:nvSpPr>
        <p:spPr/>
        <p:txBody>
          <a:bodyPr/>
          <a:lstStyle/>
          <a:p>
            <a:pPr marL="342900" lvl="1" indent="-342900" algn="just"/>
            <a:r>
              <a:rPr lang="cs-CZ" sz="1600" dirty="0"/>
              <a:t>prezident České republiky </a:t>
            </a:r>
          </a:p>
          <a:p>
            <a:pPr marL="342900" lvl="1" indent="-342900" algn="just"/>
            <a:endParaRPr lang="cs-CZ" sz="1600" dirty="0"/>
          </a:p>
          <a:p>
            <a:pPr marL="342900" lvl="1" indent="-342900" algn="just"/>
            <a:r>
              <a:rPr lang="cs-CZ" sz="1600"/>
              <a:t>hmotněprávní - </a:t>
            </a:r>
            <a:r>
              <a:rPr lang="cs-CZ" sz="1600" dirty="0"/>
              <a:t>nestíhatelnost – čl. 65 Ústavy  - prezidenta republiky nelze zadržet, trestně stíhat ani stíhat pro přestupek nebo jiný správní delikt</a:t>
            </a:r>
          </a:p>
          <a:p>
            <a:pPr marL="742950" lvl="2" indent="-342900" algn="just">
              <a:buFont typeface="Arial" panose="020B0604020202020204" pitchFamily="34" charset="0"/>
              <a:buChar char="•"/>
            </a:pPr>
            <a:endParaRPr lang="cs-CZ" sz="1400" dirty="0"/>
          </a:p>
          <a:p>
            <a:pPr marL="742950" lvl="2" indent="-342900" algn="just">
              <a:buFont typeface="Arial" panose="020B0604020202020204" pitchFamily="34" charset="0"/>
              <a:buChar char="•"/>
            </a:pPr>
            <a:r>
              <a:rPr lang="cs-CZ" sz="1300" dirty="0"/>
              <a:t>prezident republiky může být stíhán pro velezradu nebo hrubé porušení Ústavy nebo jiné součásti ústavního pořádku, a to před Ústavním soudem na základě žaloby Senátu; trestem může být ztráta prezidentského úřadu a způsobilosti jej znovu nabýt</a:t>
            </a:r>
          </a:p>
          <a:p>
            <a:pPr marL="742950" lvl="2" indent="-342900" algn="just">
              <a:buFont typeface="Arial" panose="020B0604020202020204" pitchFamily="34" charset="0"/>
              <a:buChar char="•"/>
            </a:pPr>
            <a:r>
              <a:rPr lang="cs-CZ" sz="1300" dirty="0"/>
              <a:t>velezradou se rozumí - jednání prezidenta republiky směřující proti svrchovanosti a celistvosti republiky, jakož i proti jejímu demokratickému řádu</a:t>
            </a:r>
          </a:p>
          <a:p>
            <a:pPr marL="742950" lvl="2" indent="-342900" algn="just">
              <a:buFont typeface="Arial" panose="020B0604020202020204" pitchFamily="34" charset="0"/>
              <a:buChar char="•"/>
            </a:pPr>
            <a:r>
              <a:rPr lang="cs-CZ" sz="1300" dirty="0"/>
              <a:t>prezident republiky není z výkonu své funkce odpovědný</a:t>
            </a:r>
          </a:p>
          <a:p>
            <a:pPr marL="742950" lvl="2" indent="-342900" algn="just">
              <a:buFont typeface="Arial" panose="020B0604020202020204" pitchFamily="34" charset="0"/>
              <a:buChar char="•"/>
            </a:pPr>
            <a:r>
              <a:rPr lang="cs-CZ" sz="1300" dirty="0"/>
              <a:t>Václav Klaus 2013 (nepodepsal doplněk lisabonské smlouvy o novém záchranném fondu eurozóny, otálel s podpisem dodatku k Evropské sociální chartě, téměř rok nejmenoval žádného ústavního soudce, pět let navzdory soudnímu verdiktu nerozhodl o jmenování Petra Langera soudcem)</a:t>
            </a:r>
          </a:p>
          <a:p>
            <a:pPr marL="742950" lvl="2" indent="-342900" algn="just">
              <a:buFont typeface="Arial" panose="020B0604020202020204" pitchFamily="34" charset="0"/>
              <a:buChar char="•"/>
            </a:pPr>
            <a:r>
              <a:rPr lang="cs-CZ" sz="1300" dirty="0"/>
              <a:t>Miloš Zeman ? (zaúkolování BIS hledáním důkazů, že se v ČR vyráběl </a:t>
            </a:r>
            <a:r>
              <a:rPr lang="cs-CZ" sz="1300" dirty="0" err="1"/>
              <a:t>novičok</a:t>
            </a:r>
            <a:r>
              <a:rPr lang="cs-CZ" sz="1300" dirty="0"/>
              <a:t>, vyžádání informací o činnosti ruských agentů  v ČR od BIS)</a:t>
            </a:r>
          </a:p>
          <a:p>
            <a:pPr algn="just">
              <a:lnSpc>
                <a:spcPct val="100000"/>
              </a:lnSpc>
            </a:pPr>
            <a:r>
              <a:rPr lang="cs-CZ" sz="1600" dirty="0"/>
              <a:t>procesněprávní -  spáchání činu před nástupem do funkce, pod dobu funkce trestní stíhání vyloučeno, po skončení mandátu možné je</a:t>
            </a:r>
          </a:p>
        </p:txBody>
      </p:sp>
    </p:spTree>
    <p:extLst>
      <p:ext uri="{BB962C8B-B14F-4D97-AF65-F5344CB8AC3E}">
        <p14:creationId xmlns:p14="http://schemas.microsoft.com/office/powerpoint/2010/main" val="1388372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64793E24-F5C1-477C-A955-FA45D2C22D43}"/>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3" name="Nadpis 2">
            <a:extLst>
              <a:ext uri="{FF2B5EF4-FFF2-40B4-BE49-F238E27FC236}">
                <a16:creationId xmlns:a16="http://schemas.microsoft.com/office/drawing/2014/main" id="{2587709E-F3CC-44DF-8559-13FC4EC685D1}"/>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C37900AD-3065-4792-8799-97E7480E6651}"/>
              </a:ext>
            </a:extLst>
          </p:cNvPr>
          <p:cNvSpPr>
            <a:spLocks noGrp="1"/>
          </p:cNvSpPr>
          <p:nvPr>
            <p:ph idx="1"/>
          </p:nvPr>
        </p:nvSpPr>
        <p:spPr/>
        <p:txBody>
          <a:bodyPr/>
          <a:lstStyle/>
          <a:p>
            <a:pPr marL="742950" lvl="2" indent="-342900" algn="just"/>
            <a:endParaRPr lang="cs-CZ" sz="1600" dirty="0"/>
          </a:p>
          <a:p>
            <a:pPr algn="just">
              <a:lnSpc>
                <a:spcPct val="100000"/>
              </a:lnSpc>
            </a:pPr>
            <a:r>
              <a:rPr lang="cs-CZ" sz="1500" dirty="0"/>
              <a:t>osoby  požívající  diplomatických výsad a imunit podle mezinárodního práva - </a:t>
            </a:r>
            <a:r>
              <a:rPr lang="cs-CZ" sz="1500" u="none" strike="noStrike" dirty="0">
                <a:solidFill>
                  <a:srgbClr val="000000"/>
                </a:solidFill>
                <a:effectLst/>
              </a:rPr>
              <a:t>hlavy cizích států, předsedové cizích vlád, členové armádních sborů cizích států, pokud jsou na našem území se souhlasem naší vlády, diplomatičtí hodnostáři (velvyslanci, vyslanci tajemníci, atašé atd.), soudci mezinárodního soudního dvora, členové některých orgánů Evropské Unie a další</a:t>
            </a:r>
          </a:p>
          <a:p>
            <a:pPr algn="just">
              <a:lnSpc>
                <a:spcPct val="100000"/>
              </a:lnSpc>
            </a:pPr>
            <a:endParaRPr lang="cs-CZ" sz="1500" dirty="0">
              <a:solidFill>
                <a:srgbClr val="000000"/>
              </a:solidFill>
            </a:endParaRPr>
          </a:p>
          <a:p>
            <a:pPr algn="just">
              <a:lnSpc>
                <a:spcPct val="100000"/>
              </a:lnSpc>
            </a:pPr>
            <a:r>
              <a:rPr lang="cs-CZ" sz="1500" dirty="0">
                <a:solidFill>
                  <a:srgbClr val="000000"/>
                </a:solidFill>
              </a:rPr>
              <a:t>osoby vydané k trestnímu stíhání jiným státem - p</a:t>
            </a:r>
            <a:r>
              <a:rPr lang="cs-CZ" sz="1500" u="none" strike="noStrike" dirty="0">
                <a:solidFill>
                  <a:srgbClr val="000000"/>
                </a:solidFill>
                <a:effectLst/>
              </a:rPr>
              <a:t>okud je k trestnímu stíhání do České republiky vydána osoba jiným státem, lze tuto osobu stíhat jen pro trestný čin, pro který byla do České republiky vydána (tzv. zásada speciality); v případě rozšíření trestního stíhání obviněného, lze tak podle mezinárodního práva udělat je se souhlasem vydávajícího státu</a:t>
            </a:r>
            <a:endParaRPr lang="cs-CZ" sz="1500" dirty="0"/>
          </a:p>
          <a:p>
            <a:pPr marL="72000" indent="0">
              <a:buNone/>
            </a:pPr>
            <a:endParaRPr lang="cs-CZ" sz="1500" dirty="0"/>
          </a:p>
          <a:p>
            <a:pPr algn="just">
              <a:lnSpc>
                <a:spcPct val="100000"/>
              </a:lnSpc>
            </a:pPr>
            <a:r>
              <a:rPr lang="cs-CZ" sz="1500" dirty="0"/>
              <a:t>soudce obecných soudů lze trestně stíhat nebo vzít do vazby pro činy spáchané při výkonu funkce nebo v souvislosti s výkonem  jen se souhlasem prezidenta (§ 76 zákona č. 6/2002 Sb., o soudech a soudcích)</a:t>
            </a:r>
          </a:p>
          <a:p>
            <a:pPr algn="just">
              <a:lnSpc>
                <a:spcPct val="100000"/>
              </a:lnSpc>
            </a:pPr>
            <a:endParaRPr lang="cs-CZ" sz="1500" dirty="0"/>
          </a:p>
          <a:p>
            <a:pPr algn="just">
              <a:lnSpc>
                <a:spcPct val="100000"/>
              </a:lnSpc>
            </a:pPr>
            <a:r>
              <a:rPr lang="cs-CZ" sz="1500"/>
              <a:t>toto </a:t>
            </a:r>
            <a:r>
              <a:rPr lang="cs-CZ" sz="1500" dirty="0"/>
              <a:t>omezení se netýká </a:t>
            </a:r>
            <a:r>
              <a:rPr lang="cs-CZ" sz="1500"/>
              <a:t>laických přísedících</a:t>
            </a:r>
            <a:endParaRPr lang="cs-CZ" sz="1500" dirty="0"/>
          </a:p>
          <a:p>
            <a:pPr marL="72000" indent="0" algn="just">
              <a:lnSpc>
                <a:spcPct val="100000"/>
              </a:lnSpc>
              <a:buNone/>
            </a:pPr>
            <a:endParaRPr lang="cs-CZ" sz="1500" dirty="0"/>
          </a:p>
          <a:p>
            <a:pPr algn="just">
              <a:lnSpc>
                <a:spcPct val="100000"/>
              </a:lnSpc>
            </a:pPr>
            <a:r>
              <a:rPr lang="cs-CZ" sz="1500" dirty="0"/>
              <a:t>veřejný ochránce práv -  trestní stíhání jen se souhlasem Poslanecké sněmovny, odepře-li souhlas, je po dobu výkonu funkce vyloučeno (§ 7 zákona č. 349/1999Sb., o veřejném ochránci práv)</a:t>
            </a:r>
          </a:p>
          <a:p>
            <a:pPr algn="just">
              <a:lnSpc>
                <a:spcPct val="100000"/>
              </a:lnSpc>
            </a:pPr>
            <a:endParaRPr lang="cs-CZ" sz="1500" dirty="0"/>
          </a:p>
          <a:p>
            <a:endParaRPr lang="cs-CZ" dirty="0"/>
          </a:p>
        </p:txBody>
      </p:sp>
    </p:spTree>
    <p:extLst>
      <p:ext uri="{BB962C8B-B14F-4D97-AF65-F5344CB8AC3E}">
        <p14:creationId xmlns:p14="http://schemas.microsoft.com/office/powerpoint/2010/main" val="619647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algn="ctr"/>
            <a:r>
              <a:rPr lang="cs-CZ" b="1" dirty="0"/>
              <a:t>Výklad </a:t>
            </a:r>
            <a:r>
              <a:rPr lang="cs-CZ" b="1" dirty="0" err="1"/>
              <a:t>TrZ</a:t>
            </a:r>
            <a:r>
              <a:rPr lang="cs-CZ" b="1" dirty="0"/>
              <a:t> </a:t>
            </a:r>
          </a:p>
        </p:txBody>
      </p:sp>
      <p:sp>
        <p:nvSpPr>
          <p:cNvPr id="25603" name="Zástupný symbol pro obsah 2"/>
          <p:cNvSpPr>
            <a:spLocks noGrp="1"/>
          </p:cNvSpPr>
          <p:nvPr>
            <p:ph idx="1"/>
          </p:nvPr>
        </p:nvSpPr>
        <p:spPr/>
        <p:txBody>
          <a:bodyPr/>
          <a:lstStyle/>
          <a:p>
            <a:pPr algn="just"/>
            <a:r>
              <a:rPr lang="cs-CZ" sz="1700" dirty="0">
                <a:solidFill>
                  <a:srgbClr val="000000"/>
                </a:solidFill>
                <a:latin typeface="Arial" charset="0"/>
                <a:cs typeface="Arial" charset="0"/>
              </a:rPr>
              <a:t>zjišťování obsahu právních norem obsažených v </a:t>
            </a:r>
            <a:r>
              <a:rPr lang="cs-CZ" sz="1700" dirty="0" err="1">
                <a:solidFill>
                  <a:srgbClr val="000000"/>
                </a:solidFill>
                <a:latin typeface="Arial" charset="0"/>
                <a:cs typeface="Arial" charset="0"/>
              </a:rPr>
              <a:t>TrZ</a:t>
            </a:r>
            <a:r>
              <a:rPr lang="cs-CZ" sz="1700" dirty="0">
                <a:solidFill>
                  <a:srgbClr val="000000"/>
                </a:solidFill>
                <a:latin typeface="Arial" charset="0"/>
                <a:cs typeface="Arial" charset="0"/>
              </a:rPr>
              <a:t>, ZSM, ZTOPO  </a:t>
            </a:r>
          </a:p>
          <a:p>
            <a:pPr algn="just">
              <a:buFont typeface="Wingdings" pitchFamily="2" charset="2"/>
              <a:buNone/>
            </a:pPr>
            <a:endParaRPr lang="cs-CZ" sz="18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znát zákony neznamená znát jejich slova, ale pochopit jejich význam a působení -  </a:t>
            </a:r>
            <a:r>
              <a:rPr lang="cs-CZ" sz="1500" dirty="0"/>
              <a:t>„</a:t>
            </a:r>
            <a:r>
              <a:rPr lang="cs-CZ" sz="1500" dirty="0" err="1"/>
              <a:t>scire</a:t>
            </a:r>
            <a:r>
              <a:rPr lang="cs-CZ" sz="1500" dirty="0"/>
              <a:t> </a:t>
            </a:r>
            <a:r>
              <a:rPr lang="cs-CZ" sz="1500" dirty="0" err="1"/>
              <a:t>leges</a:t>
            </a:r>
            <a:r>
              <a:rPr lang="cs-CZ" sz="1500" dirty="0"/>
              <a:t> non hoc </a:t>
            </a:r>
            <a:r>
              <a:rPr lang="cs-CZ" sz="1500" dirty="0" err="1"/>
              <a:t>est</a:t>
            </a:r>
            <a:r>
              <a:rPr lang="cs-CZ" sz="1500" dirty="0"/>
              <a:t> verba </a:t>
            </a:r>
            <a:r>
              <a:rPr lang="cs-CZ" sz="1500" dirty="0" err="1"/>
              <a:t>eorum</a:t>
            </a:r>
            <a:r>
              <a:rPr lang="cs-CZ" sz="1500" dirty="0"/>
              <a:t> </a:t>
            </a:r>
            <a:r>
              <a:rPr lang="cs-CZ" sz="1500" dirty="0" err="1"/>
              <a:t>tenere</a:t>
            </a:r>
            <a:r>
              <a:rPr lang="cs-CZ" sz="1500" dirty="0"/>
              <a:t>, sed </a:t>
            </a:r>
            <a:r>
              <a:rPr lang="cs-CZ" sz="1500" dirty="0" err="1"/>
              <a:t>vim</a:t>
            </a:r>
            <a:r>
              <a:rPr lang="cs-CZ" sz="1500" dirty="0"/>
              <a:t> </a:t>
            </a:r>
            <a:r>
              <a:rPr lang="cs-CZ" sz="1500" dirty="0" err="1"/>
              <a:t>ac</a:t>
            </a:r>
            <a:r>
              <a:rPr lang="cs-CZ" sz="1500" dirty="0"/>
              <a:t> </a:t>
            </a:r>
            <a:r>
              <a:rPr lang="cs-CZ" sz="1500" dirty="0" err="1"/>
              <a:t>potestatem</a:t>
            </a:r>
            <a:r>
              <a:rPr lang="cs-CZ" sz="1500" dirty="0"/>
              <a:t>“  </a:t>
            </a:r>
            <a:endParaRPr lang="cs-CZ" sz="1500" dirty="0">
              <a:solidFill>
                <a:srgbClr val="000000"/>
              </a:solidFill>
              <a:latin typeface="Arial" charset="0"/>
              <a:cs typeface="Arial" charset="0"/>
            </a:endParaRPr>
          </a:p>
          <a:p>
            <a:pPr lvl="1" algn="just">
              <a:buFont typeface="Wingdings" pitchFamily="2" charset="2"/>
              <a:buNone/>
            </a:pPr>
            <a:endParaRPr lang="cs-CZ" sz="1600" dirty="0">
              <a:solidFill>
                <a:srgbClr val="000000"/>
              </a:solidFill>
              <a:latin typeface="Arial" charset="0"/>
              <a:cs typeface="Arial" charset="0"/>
            </a:endParaRPr>
          </a:p>
          <a:p>
            <a:pPr algn="just"/>
            <a:r>
              <a:rPr lang="cs-CZ" sz="1700" dirty="0">
                <a:solidFill>
                  <a:srgbClr val="000000"/>
                </a:solidFill>
                <a:latin typeface="Arial" charset="0"/>
                <a:cs typeface="Arial" charset="0"/>
              </a:rPr>
              <a:t>výklad podle subjektu, který jej podává  - např. </a:t>
            </a:r>
          </a:p>
          <a:p>
            <a:pPr algn="just">
              <a:buFont typeface="Wingdings" pitchFamily="2" charset="2"/>
              <a:buNone/>
            </a:pPr>
            <a:endParaRPr lang="cs-CZ" sz="17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autentický – podává orgán, který normu vydal – jde o tzv. legální definice pojmů (např. trestný čin)</a:t>
            </a:r>
          </a:p>
          <a:p>
            <a:pPr lvl="1" algn="just"/>
            <a:r>
              <a:rPr lang="cs-CZ" sz="1500" dirty="0">
                <a:solidFill>
                  <a:srgbClr val="000000"/>
                </a:solidFill>
                <a:latin typeface="Arial" charset="0"/>
                <a:cs typeface="Arial" charset="0"/>
              </a:rPr>
              <a:t>Ústavního soudu – závazný v konkrétní věci, ale ovlivňuje rozhodovací praxi</a:t>
            </a:r>
          </a:p>
          <a:p>
            <a:pPr lvl="1" algn="just"/>
            <a:r>
              <a:rPr lang="cs-CZ" sz="1500" dirty="0">
                <a:solidFill>
                  <a:srgbClr val="000000"/>
                </a:solidFill>
                <a:latin typeface="Arial" charset="0"/>
                <a:cs typeface="Arial" charset="0"/>
              </a:rPr>
              <a:t>vyšších obecných soudů (Nejvyšší soud) - závazný v konkrétní věci, ale ovlivňuje rozhodovací praxi</a:t>
            </a:r>
          </a:p>
          <a:p>
            <a:pPr lvl="1" algn="just"/>
            <a:r>
              <a:rPr lang="cs-CZ" sz="1500" dirty="0">
                <a:solidFill>
                  <a:srgbClr val="000000"/>
                </a:solidFill>
                <a:latin typeface="Arial" charset="0"/>
                <a:cs typeface="Arial" charset="0"/>
              </a:rPr>
              <a:t>orgánů aplikujících právo – závazný v konkrétní věci, ale ovlivňuje rozhodovací praxi</a:t>
            </a:r>
          </a:p>
          <a:p>
            <a:pPr lvl="1" algn="just"/>
            <a:r>
              <a:rPr lang="cs-CZ" sz="1500" dirty="0">
                <a:solidFill>
                  <a:srgbClr val="000000"/>
                </a:solidFill>
                <a:latin typeface="Arial" charset="0"/>
                <a:cs typeface="Arial" charset="0"/>
              </a:rPr>
              <a:t>interní – je závazný pro podřízené orgány – např. výkladová stanoviska NSZ</a:t>
            </a:r>
          </a:p>
          <a:p>
            <a:pPr lvl="1" algn="just"/>
            <a:r>
              <a:rPr lang="cs-CZ" sz="1500" dirty="0">
                <a:solidFill>
                  <a:srgbClr val="000000"/>
                </a:solidFill>
                <a:latin typeface="Arial" charset="0"/>
                <a:cs typeface="Arial" charset="0"/>
              </a:rPr>
              <a:t>vědecký (doktrinální) - </a:t>
            </a:r>
            <a:r>
              <a:rPr lang="cs-CZ" sz="1500" dirty="0"/>
              <a:t>obsažen v učebnicích, komentářích, monografiích a časopisech; není závazný, má však značný vliv na praxi pro svoji přesvědčivost </a:t>
            </a:r>
            <a:endParaRPr lang="cs-CZ" sz="1500" dirty="0">
              <a:solidFill>
                <a:srgbClr val="000000"/>
              </a:solidFill>
              <a:latin typeface="Arial" charset="0"/>
              <a:cs typeface="Arial" charset="0"/>
            </a:endParaRPr>
          </a:p>
          <a:p>
            <a:pPr>
              <a:buFont typeface="Wingdings" pitchFamily="2" charset="2"/>
              <a:buNone/>
            </a:pPr>
            <a:endParaRPr lang="cs-CZ" dirty="0"/>
          </a:p>
        </p:txBody>
      </p:sp>
      <p:sp>
        <p:nvSpPr>
          <p:cNvPr id="4" name="Zástupný symbol pro číslo snímku 3"/>
          <p:cNvSpPr>
            <a:spLocks noGrp="1"/>
          </p:cNvSpPr>
          <p:nvPr>
            <p:ph type="sldNum" sz="quarter" idx="11"/>
          </p:nvPr>
        </p:nvSpPr>
        <p:spPr/>
        <p:txBody>
          <a:bodyPr/>
          <a:lstStyle/>
          <a:p>
            <a:pPr>
              <a:defRPr/>
            </a:pPr>
            <a:fld id="{8829F41C-F8AB-4A7B-9389-6BADACCC6F3E}" type="slidenum">
              <a:rPr lang="cs-CZ" smtClean="0"/>
              <a:pPr>
                <a:defRPr/>
              </a:pPr>
              <a:t>19</a:t>
            </a:fld>
            <a:endParaRPr lang="cs-C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endParaRPr lang="cs-CZ"/>
          </a:p>
        </p:txBody>
      </p:sp>
      <p:sp>
        <p:nvSpPr>
          <p:cNvPr id="5123" name="Zástupný symbol pro obsah 2"/>
          <p:cNvSpPr>
            <a:spLocks noGrp="1"/>
          </p:cNvSpPr>
          <p:nvPr>
            <p:ph idx="1"/>
          </p:nvPr>
        </p:nvSpPr>
        <p:spPr/>
        <p:txBody>
          <a:bodyPr/>
          <a:lstStyle/>
          <a:p>
            <a:pPr algn="ctr">
              <a:buFont typeface="Wingdings" pitchFamily="2" charset="2"/>
              <a:buNone/>
            </a:pPr>
            <a:endParaRPr lang="cs-CZ" b="1"/>
          </a:p>
          <a:p>
            <a:pPr algn="ctr">
              <a:buFont typeface="Wingdings" pitchFamily="2" charset="2"/>
              <a:buNone/>
            </a:pPr>
            <a:r>
              <a:rPr lang="cs-CZ" b="1"/>
              <a:t>NEJVĚTŠÍM LÁKADLEM KE ŠPATNÝM SKUTKŮM JE NADĚJE NA BEZTRESTNOST“</a:t>
            </a:r>
          </a:p>
          <a:p>
            <a:pPr algn="ctr">
              <a:buFont typeface="Wingdings" pitchFamily="2" charset="2"/>
              <a:buNone/>
            </a:pPr>
            <a:r>
              <a:rPr lang="cs-CZ" sz="1800"/>
              <a:t>(</a:t>
            </a:r>
            <a:r>
              <a:rPr lang="cs-CZ" sz="1800" i="1"/>
              <a:t>Marcus Tulius </a:t>
            </a:r>
            <a:r>
              <a:rPr lang="cs-CZ" sz="1800" b="1" i="1"/>
              <a:t>Cicero</a:t>
            </a:r>
            <a:r>
              <a:rPr lang="cs-CZ" sz="1800"/>
              <a:t>, 106 - 43 p. K.) </a:t>
            </a:r>
          </a:p>
          <a:p>
            <a:pPr algn="ctr">
              <a:buFont typeface="Wingdings" pitchFamily="2" charset="2"/>
              <a:buNone/>
            </a:pPr>
            <a:endParaRPr lang="cs-CZ" sz="1800"/>
          </a:p>
          <a:p>
            <a:pPr algn="ctr">
              <a:buFont typeface="Wingdings" pitchFamily="2" charset="2"/>
              <a:buNone/>
            </a:pPr>
            <a:endParaRPr lang="cs-CZ" sz="1800"/>
          </a:p>
          <a:p>
            <a:pPr algn="ctr">
              <a:buFont typeface="Wingdings" pitchFamily="2" charset="2"/>
              <a:buNone/>
            </a:pPr>
            <a:r>
              <a:rPr lang="cs-CZ" b="1"/>
              <a:t>„KDO ZLO NETRESTÁ, DOVOLUJE, ABY BYLO PÁCHÁNO DÁL“</a:t>
            </a:r>
          </a:p>
          <a:p>
            <a:pPr algn="ctr">
              <a:buFont typeface="Wingdings" pitchFamily="2" charset="2"/>
              <a:buNone/>
            </a:pPr>
            <a:r>
              <a:rPr lang="cs-CZ" sz="1800"/>
              <a:t>(</a:t>
            </a:r>
            <a:r>
              <a:rPr lang="cs-CZ" sz="1800" i="1"/>
              <a:t>Leonardo da </a:t>
            </a:r>
            <a:r>
              <a:rPr lang="cs-CZ" sz="1800" b="1" i="1"/>
              <a:t>Vinci</a:t>
            </a:r>
            <a:r>
              <a:rPr lang="cs-CZ" sz="1800"/>
              <a:t>, 1452 - 1519)</a:t>
            </a:r>
          </a:p>
          <a:p>
            <a:endParaRPr lang="cs-CZ"/>
          </a:p>
        </p:txBody>
      </p:sp>
      <p:sp>
        <p:nvSpPr>
          <p:cNvPr id="4" name="Zástupný symbol pro číslo snímku 3"/>
          <p:cNvSpPr>
            <a:spLocks noGrp="1"/>
          </p:cNvSpPr>
          <p:nvPr>
            <p:ph type="sldNum" sz="quarter" idx="11"/>
          </p:nvPr>
        </p:nvSpPr>
        <p:spPr/>
        <p:txBody>
          <a:bodyPr/>
          <a:lstStyle/>
          <a:p>
            <a:pPr>
              <a:defRPr/>
            </a:pPr>
            <a:fld id="{B107953E-2CD7-49B4-B270-FDD00334164D}" type="slidenum">
              <a:rPr lang="cs-CZ" smtClean="0"/>
              <a:pPr>
                <a:defRPr/>
              </a:pPr>
              <a:t>2</a:t>
            </a:fld>
            <a:endParaRPr lang="cs-CZ"/>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B5C28AAD-2C7B-4FF7-A1DF-66CD797E66E3}"/>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3" name="Nadpis 2">
            <a:extLst>
              <a:ext uri="{FF2B5EF4-FFF2-40B4-BE49-F238E27FC236}">
                <a16:creationId xmlns:a16="http://schemas.microsoft.com/office/drawing/2014/main" id="{563293B6-A392-49D5-87D5-5E4746C9ECA0}"/>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0AF10A62-5633-4439-B3AB-BCA47350F0BE}"/>
              </a:ext>
            </a:extLst>
          </p:cNvPr>
          <p:cNvSpPr>
            <a:spLocks noGrp="1"/>
          </p:cNvSpPr>
          <p:nvPr>
            <p:ph idx="1"/>
          </p:nvPr>
        </p:nvSpPr>
        <p:spPr/>
        <p:txBody>
          <a:bodyPr/>
          <a:lstStyle/>
          <a:p>
            <a:pPr lvl="1" algn="just"/>
            <a:r>
              <a:rPr lang="cs-CZ" sz="1500" dirty="0">
                <a:solidFill>
                  <a:srgbClr val="000000"/>
                </a:solidFill>
                <a:latin typeface="+mj-lt"/>
                <a:cs typeface="Times New Roman" panose="02020603050405020304" pitchFamily="18" charset="0"/>
              </a:rPr>
              <a:t>ESLP – není pro členské státy závazný, ale tyto jej zpravidla akceptují, je materiálním pramenem jejich ústav </a:t>
            </a:r>
          </a:p>
          <a:p>
            <a:pPr lvl="1" algn="just"/>
            <a:r>
              <a:rPr lang="cs-CZ" sz="1500" dirty="0">
                <a:solidFill>
                  <a:srgbClr val="000000"/>
                </a:solidFill>
                <a:latin typeface="+mj-lt"/>
                <a:cs typeface="Times New Roman" panose="02020603050405020304" pitchFamily="18" charset="0"/>
              </a:rPr>
              <a:t>Soudního dvora EU – v  řízení o předběžné otázce je závazný </a:t>
            </a:r>
          </a:p>
          <a:p>
            <a:pPr lvl="1" algn="just">
              <a:buFont typeface="Wingdings" pitchFamily="2" charset="2"/>
              <a:buNone/>
            </a:pPr>
            <a:endParaRPr lang="cs-CZ" sz="1600" dirty="0">
              <a:solidFill>
                <a:srgbClr val="000000"/>
              </a:solidFill>
              <a:latin typeface="Arial" charset="0"/>
              <a:cs typeface="Arial" charset="0"/>
            </a:endParaRPr>
          </a:p>
          <a:p>
            <a:pPr algn="just"/>
            <a:r>
              <a:rPr lang="cs-CZ" sz="1700" dirty="0">
                <a:solidFill>
                  <a:srgbClr val="000000"/>
                </a:solidFill>
                <a:latin typeface="Arial" charset="0"/>
                <a:cs typeface="Arial" charset="0"/>
              </a:rPr>
              <a:t>výklad podle metody výkladu  - např. </a:t>
            </a:r>
          </a:p>
          <a:p>
            <a:pPr lvl="1" algn="just"/>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historický – výklad podle společenské situace, za které byl zákon přijat  </a:t>
            </a:r>
          </a:p>
          <a:p>
            <a:pPr lvl="1" algn="just"/>
            <a:r>
              <a:rPr lang="cs-CZ" sz="1500" dirty="0">
                <a:solidFill>
                  <a:srgbClr val="000000"/>
                </a:solidFill>
                <a:latin typeface="+mj-lt"/>
                <a:cs typeface="Times New Roman" panose="02020603050405020304" pitchFamily="18" charset="0"/>
              </a:rPr>
              <a:t>jazykový (gramatický) - </a:t>
            </a:r>
            <a:r>
              <a:rPr lang="cs-CZ" sz="1500" dirty="0">
                <a:latin typeface="+mj-lt"/>
                <a:cs typeface="Times New Roman" panose="02020603050405020304" pitchFamily="18" charset="0"/>
              </a:rPr>
              <a:t>zjišťuje smysl ustanovení na podkladě významu použitých slov a podle zásad gramatiky a pravopisu</a:t>
            </a:r>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systematický - </a:t>
            </a:r>
            <a:r>
              <a:rPr lang="cs-CZ" sz="1500" dirty="0">
                <a:latin typeface="+mj-lt"/>
                <a:cs typeface="Times New Roman" panose="02020603050405020304" pitchFamily="18" charset="0"/>
              </a:rPr>
              <a:t>zjišťuje smysl zákonného ustanovení v souvislosti s širším celkem, s celým zákonem nebo celým právním řádem</a:t>
            </a:r>
            <a:endParaRPr lang="cs-CZ" sz="1500" dirty="0">
              <a:solidFill>
                <a:srgbClr val="000000"/>
              </a:solidFill>
              <a:latin typeface="+mj-lt"/>
              <a:cs typeface="Times New Roman" panose="02020603050405020304" pitchFamily="18" charset="0"/>
            </a:endParaRPr>
          </a:p>
          <a:p>
            <a:pPr lvl="1" algn="just"/>
            <a:r>
              <a:rPr lang="cs-CZ" sz="1500" dirty="0">
                <a:solidFill>
                  <a:srgbClr val="000000"/>
                </a:solidFill>
                <a:latin typeface="+mj-lt"/>
                <a:cs typeface="Times New Roman" panose="02020603050405020304" pitchFamily="18" charset="0"/>
              </a:rPr>
              <a:t>komparatistický - vykládá právní normu porovnáním  s právní úpravou obdobné normy v jiném právním předpisu (</a:t>
            </a:r>
            <a:r>
              <a:rPr lang="cs-CZ" sz="1500" dirty="0" err="1">
                <a:solidFill>
                  <a:srgbClr val="000000"/>
                </a:solidFill>
                <a:latin typeface="+mj-lt"/>
                <a:cs typeface="Times New Roman" panose="02020603050405020304" pitchFamily="18" charset="0"/>
              </a:rPr>
              <a:t>ObčZ</a:t>
            </a:r>
            <a:r>
              <a:rPr lang="cs-CZ" sz="1500" dirty="0">
                <a:solidFill>
                  <a:srgbClr val="000000"/>
                </a:solidFill>
                <a:latin typeface="+mj-lt"/>
                <a:cs typeface="Times New Roman" panose="02020603050405020304" pitchFamily="18" charset="0"/>
              </a:rPr>
              <a:t> v. </a:t>
            </a:r>
            <a:r>
              <a:rPr lang="cs-CZ" sz="1500" dirty="0" err="1">
                <a:solidFill>
                  <a:srgbClr val="000000"/>
                </a:solidFill>
                <a:latin typeface="+mj-lt"/>
                <a:cs typeface="Times New Roman" panose="02020603050405020304" pitchFamily="18" charset="0"/>
              </a:rPr>
              <a:t>TrZ</a:t>
            </a:r>
            <a:r>
              <a:rPr lang="cs-CZ" sz="1500" dirty="0">
                <a:solidFill>
                  <a:srgbClr val="000000"/>
                </a:solidFill>
                <a:latin typeface="+mj-lt"/>
                <a:cs typeface="Times New Roman" panose="02020603050405020304" pitchFamily="18" charset="0"/>
              </a:rPr>
              <a:t>)</a:t>
            </a:r>
          </a:p>
          <a:p>
            <a:pPr lvl="1" algn="just"/>
            <a:r>
              <a:rPr lang="cs-CZ" sz="1500" dirty="0">
                <a:solidFill>
                  <a:srgbClr val="000000"/>
                </a:solidFill>
                <a:latin typeface="+mj-lt"/>
                <a:cs typeface="Times New Roman" panose="02020603050405020304" pitchFamily="18" charset="0"/>
              </a:rPr>
              <a:t>teleologický  -  výklad normy podle jejího účelu, k čemu má sloužit </a:t>
            </a:r>
          </a:p>
          <a:p>
            <a:pPr lvl="1" algn="just"/>
            <a:r>
              <a:rPr lang="cs-CZ" sz="1500" dirty="0">
                <a:solidFill>
                  <a:srgbClr val="000000"/>
                </a:solidFill>
                <a:latin typeface="+mj-lt"/>
                <a:cs typeface="Times New Roman" panose="02020603050405020304" pitchFamily="18" charset="0"/>
              </a:rPr>
              <a:t>logický - </a:t>
            </a:r>
            <a:r>
              <a:rPr lang="cs-CZ" sz="1500" dirty="0">
                <a:latin typeface="+mj-lt"/>
                <a:cs typeface="Times New Roman" panose="02020603050405020304" pitchFamily="18" charset="0"/>
              </a:rPr>
              <a:t>odkrývá smysl zákona prostřednictvím zásad logiky</a:t>
            </a:r>
            <a:endParaRPr lang="cs-CZ" sz="1500" dirty="0">
              <a:solidFill>
                <a:srgbClr val="000000"/>
              </a:solidFill>
              <a:latin typeface="+mj-lt"/>
              <a:cs typeface="Times New Roman" panose="02020603050405020304" pitchFamily="18" charset="0"/>
            </a:endParaRPr>
          </a:p>
          <a:p>
            <a:pPr lvl="1" algn="just"/>
            <a:endParaRPr lang="cs-CZ" sz="1500" dirty="0">
              <a:solidFill>
                <a:srgbClr val="000000"/>
              </a:solidFill>
              <a:latin typeface="+mj-lt"/>
              <a:cs typeface="Times New Roman" panose="02020603050405020304" pitchFamily="18" charset="0"/>
            </a:endParaRPr>
          </a:p>
          <a:p>
            <a:endParaRPr lang="cs-CZ" dirty="0"/>
          </a:p>
        </p:txBody>
      </p:sp>
    </p:spTree>
    <p:extLst>
      <p:ext uri="{BB962C8B-B14F-4D97-AF65-F5344CB8AC3E}">
        <p14:creationId xmlns:p14="http://schemas.microsoft.com/office/powerpoint/2010/main" val="23481206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F2D3EE78-1C3C-4B75-849D-3B8995CDE2A7}"/>
              </a:ext>
            </a:extLst>
          </p:cNvPr>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3" name="Nadpis 2">
            <a:extLst>
              <a:ext uri="{FF2B5EF4-FFF2-40B4-BE49-F238E27FC236}">
                <a16:creationId xmlns:a16="http://schemas.microsoft.com/office/drawing/2014/main" id="{A09BFA1B-25AA-48DE-984C-16C04D47CD2D}"/>
              </a:ext>
            </a:extLst>
          </p:cNvPr>
          <p:cNvSpPr>
            <a:spLocks noGrp="1"/>
          </p:cNvSpPr>
          <p:nvPr>
            <p:ph type="title"/>
          </p:nvPr>
        </p:nvSpPr>
        <p:spPr/>
        <p:txBody>
          <a:bodyPr/>
          <a:lstStyle/>
          <a:p>
            <a:endParaRPr lang="cs-CZ"/>
          </a:p>
        </p:txBody>
      </p:sp>
      <p:sp>
        <p:nvSpPr>
          <p:cNvPr id="4" name="Zástupný obsah 3">
            <a:extLst>
              <a:ext uri="{FF2B5EF4-FFF2-40B4-BE49-F238E27FC236}">
                <a16:creationId xmlns:a16="http://schemas.microsoft.com/office/drawing/2014/main" id="{78E9C4B0-C421-4091-A6BD-B67C8BB5B7C1}"/>
              </a:ext>
            </a:extLst>
          </p:cNvPr>
          <p:cNvSpPr>
            <a:spLocks noGrp="1"/>
          </p:cNvSpPr>
          <p:nvPr>
            <p:ph idx="1"/>
          </p:nvPr>
        </p:nvSpPr>
        <p:spPr/>
        <p:txBody>
          <a:bodyPr/>
          <a:lstStyle/>
          <a:p>
            <a:r>
              <a:rPr lang="cs-CZ" sz="1700" dirty="0"/>
              <a:t>výklad podle vztahu k normě </a:t>
            </a:r>
          </a:p>
          <a:p>
            <a:pPr lvl="1"/>
            <a:endParaRPr lang="cs-CZ" sz="1500" dirty="0"/>
          </a:p>
          <a:p>
            <a:pPr lvl="1"/>
            <a:r>
              <a:rPr lang="cs-CZ" sz="1500" dirty="0"/>
              <a:t>doslovný (adekvátní) -  přesný obsah  zákonným znakům, pojmům </a:t>
            </a:r>
          </a:p>
          <a:p>
            <a:pPr lvl="1"/>
            <a:r>
              <a:rPr lang="cs-CZ" sz="1500" dirty="0"/>
              <a:t>zužující (restriktivní) -  zužuje obsah pojmu</a:t>
            </a:r>
          </a:p>
          <a:p>
            <a:pPr lvl="1"/>
            <a:r>
              <a:rPr lang="cs-CZ" sz="1500" dirty="0"/>
              <a:t>rozšiřující (extenzivní) – rozšiřuje obsah pojmu</a:t>
            </a:r>
          </a:p>
          <a:p>
            <a:endParaRPr lang="cs-CZ" sz="1700" dirty="0"/>
          </a:p>
          <a:p>
            <a:r>
              <a:rPr lang="cs-CZ" sz="1700" dirty="0"/>
              <a:t>výklad </a:t>
            </a:r>
            <a:r>
              <a:rPr lang="cs-CZ" sz="1700" dirty="0" err="1"/>
              <a:t>eurokonformní</a:t>
            </a:r>
            <a:r>
              <a:rPr lang="cs-CZ" sz="1700" dirty="0"/>
              <a:t> </a:t>
            </a:r>
          </a:p>
          <a:p>
            <a:pPr lvl="1"/>
            <a:endParaRPr lang="cs-CZ" sz="1500" dirty="0"/>
          </a:p>
          <a:p>
            <a:pPr lvl="1" algn="just"/>
            <a:r>
              <a:rPr lang="cs-CZ" sz="1500" dirty="0"/>
              <a:t>předpis evropského práva použijeme jako vodítko výkladu vnitrostátního předpisu, soud v trestním řízení aplikuje vnitrostátní normu ve světle práva EU (týká se typicky směrnic)</a:t>
            </a:r>
          </a:p>
          <a:p>
            <a:endParaRPr lang="cs-CZ" sz="1700" dirty="0"/>
          </a:p>
          <a:p>
            <a:pPr algn="just">
              <a:lnSpc>
                <a:spcPct val="100000"/>
              </a:lnSpc>
            </a:pPr>
            <a:r>
              <a:rPr lang="cs-CZ" sz="1700" dirty="0"/>
              <a:t>od výkladu je  třeba odlišovat analogii (</a:t>
            </a:r>
            <a:r>
              <a:rPr lang="cs-CZ" sz="1700" dirty="0" err="1"/>
              <a:t>legis</a:t>
            </a:r>
            <a:r>
              <a:rPr lang="cs-CZ" sz="1700" dirty="0"/>
              <a:t>, </a:t>
            </a:r>
            <a:r>
              <a:rPr lang="cs-CZ" sz="1700" dirty="0" err="1"/>
              <a:t>iuris</a:t>
            </a:r>
            <a:r>
              <a:rPr lang="cs-CZ" sz="1700" dirty="0"/>
              <a:t>) - je dovolenou pouze ve prospěch pachatele, nikoli v neprospěch/ </a:t>
            </a:r>
            <a:r>
              <a:rPr lang="cs-CZ" sz="1700" dirty="0" err="1"/>
              <a:t>tiži</a:t>
            </a:r>
            <a:r>
              <a:rPr lang="cs-CZ" sz="1700" dirty="0"/>
              <a:t> (</a:t>
            </a:r>
            <a:r>
              <a:rPr lang="cs-CZ" sz="1700" dirty="0" err="1"/>
              <a:t>nullum</a:t>
            </a:r>
            <a:r>
              <a:rPr lang="cs-CZ" sz="1700" dirty="0"/>
              <a:t> </a:t>
            </a:r>
            <a:r>
              <a:rPr lang="cs-CZ" sz="1700" dirty="0" err="1"/>
              <a:t>crimen</a:t>
            </a:r>
            <a:r>
              <a:rPr lang="cs-CZ" sz="1700" dirty="0"/>
              <a:t>/</a:t>
            </a:r>
            <a:r>
              <a:rPr lang="cs-CZ" sz="1700" dirty="0" err="1"/>
              <a:t>nulla</a:t>
            </a:r>
            <a:r>
              <a:rPr lang="cs-CZ" sz="1700" dirty="0"/>
              <a:t> </a:t>
            </a:r>
            <a:r>
              <a:rPr lang="cs-CZ" sz="1700" dirty="0" err="1"/>
              <a:t>poena</a:t>
            </a:r>
            <a:r>
              <a:rPr lang="cs-CZ" sz="1700" dirty="0"/>
              <a:t> sine lege) – je tedy zakázána pokud jde o rozšiřování podmínek </a:t>
            </a:r>
            <a:r>
              <a:rPr lang="cs-CZ" sz="1700" dirty="0" err="1"/>
              <a:t>tresnosti</a:t>
            </a:r>
            <a:r>
              <a:rPr lang="cs-CZ" sz="1700" dirty="0"/>
              <a:t> a druh, výši a podmínky ukládání trestů </a:t>
            </a:r>
          </a:p>
        </p:txBody>
      </p:sp>
    </p:spTree>
    <p:extLst>
      <p:ext uri="{BB962C8B-B14F-4D97-AF65-F5344CB8AC3E}">
        <p14:creationId xmlns:p14="http://schemas.microsoft.com/office/powerpoint/2010/main" val="23088392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pPr algn="ctr"/>
            <a:r>
              <a:rPr lang="cs-CZ" b="1"/>
              <a:t>Aplikace TrZ</a:t>
            </a:r>
          </a:p>
        </p:txBody>
      </p:sp>
      <p:sp>
        <p:nvSpPr>
          <p:cNvPr id="26627" name="Zástupný symbol pro obsah 2"/>
          <p:cNvSpPr>
            <a:spLocks noGrp="1"/>
          </p:cNvSpPr>
          <p:nvPr>
            <p:ph idx="1"/>
          </p:nvPr>
        </p:nvSpPr>
        <p:spPr/>
        <p:txBody>
          <a:bodyPr/>
          <a:lstStyle/>
          <a:p>
            <a:pPr marL="72000" indent="0" algn="just">
              <a:buNone/>
            </a:pPr>
            <a:endParaRPr lang="cs-CZ" sz="1800" dirty="0">
              <a:solidFill>
                <a:srgbClr val="000000"/>
              </a:solidFill>
            </a:endParaRPr>
          </a:p>
          <a:p>
            <a:pPr algn="just">
              <a:lnSpc>
                <a:spcPct val="100000"/>
              </a:lnSpc>
            </a:pPr>
            <a:r>
              <a:rPr lang="cs-CZ" sz="1800" dirty="0">
                <a:solidFill>
                  <a:srgbClr val="000000"/>
                </a:solidFill>
              </a:rPr>
              <a:t>přímá </a:t>
            </a:r>
          </a:p>
          <a:p>
            <a:pPr algn="just">
              <a:lnSpc>
                <a:spcPct val="100000"/>
              </a:lnSpc>
            </a:pPr>
            <a:endParaRPr lang="cs-CZ" sz="1800" dirty="0">
              <a:solidFill>
                <a:srgbClr val="000000"/>
              </a:solidFill>
            </a:endParaRPr>
          </a:p>
          <a:p>
            <a:pPr lvl="1" algn="just"/>
            <a:r>
              <a:rPr lang="cs-CZ" sz="1600" dirty="0">
                <a:solidFill>
                  <a:srgbClr val="000000"/>
                </a:solidFill>
              </a:rPr>
              <a:t>použití ustanovení </a:t>
            </a:r>
            <a:r>
              <a:rPr lang="cs-CZ" sz="1600" dirty="0" err="1">
                <a:solidFill>
                  <a:srgbClr val="000000"/>
                </a:solidFill>
              </a:rPr>
              <a:t>TrZ</a:t>
            </a:r>
            <a:r>
              <a:rPr lang="cs-CZ" sz="1600" dirty="0">
                <a:solidFill>
                  <a:srgbClr val="000000"/>
                </a:solidFill>
              </a:rPr>
              <a:t>, ZSM, ZTOPO na konkrétní případ, který je tomuto ustanovení subsumován (podřazen)</a:t>
            </a:r>
          </a:p>
          <a:p>
            <a:pPr algn="just">
              <a:lnSpc>
                <a:spcPct val="100000"/>
              </a:lnSpc>
            </a:pPr>
            <a:endParaRPr lang="cs-CZ" sz="1800" dirty="0">
              <a:solidFill>
                <a:srgbClr val="000000"/>
              </a:solidFill>
            </a:endParaRPr>
          </a:p>
          <a:p>
            <a:pPr algn="just">
              <a:lnSpc>
                <a:spcPct val="100000"/>
              </a:lnSpc>
            </a:pPr>
            <a:r>
              <a:rPr lang="cs-CZ" sz="1800" dirty="0">
                <a:solidFill>
                  <a:srgbClr val="000000"/>
                </a:solidFill>
              </a:rPr>
              <a:t>nepřímá – analogická  </a:t>
            </a:r>
          </a:p>
          <a:p>
            <a:pPr algn="just">
              <a:lnSpc>
                <a:spcPct val="100000"/>
              </a:lnSpc>
            </a:pPr>
            <a:endParaRPr lang="cs-CZ" sz="1800" dirty="0">
              <a:solidFill>
                <a:srgbClr val="000000"/>
              </a:solidFill>
            </a:endParaRPr>
          </a:p>
          <a:p>
            <a:pPr lvl="1" algn="just"/>
            <a:r>
              <a:rPr lang="cs-CZ" sz="1600" dirty="0">
                <a:solidFill>
                  <a:srgbClr val="000000"/>
                </a:solidFill>
              </a:rPr>
              <a:t>použití </a:t>
            </a:r>
            <a:r>
              <a:rPr lang="cs-CZ" sz="1600" dirty="0" err="1">
                <a:solidFill>
                  <a:srgbClr val="000000"/>
                </a:solidFill>
              </a:rPr>
              <a:t>TrZ</a:t>
            </a:r>
            <a:r>
              <a:rPr lang="cs-CZ" sz="1600" dirty="0">
                <a:solidFill>
                  <a:srgbClr val="000000"/>
                </a:solidFill>
              </a:rPr>
              <a:t> </a:t>
            </a:r>
            <a:r>
              <a:rPr lang="cs-CZ" sz="1600" dirty="0" err="1">
                <a:solidFill>
                  <a:srgbClr val="000000"/>
                </a:solidFill>
              </a:rPr>
              <a:t>etc</a:t>
            </a:r>
            <a:r>
              <a:rPr lang="cs-CZ" sz="1600" dirty="0">
                <a:solidFill>
                  <a:srgbClr val="000000"/>
                </a:solidFill>
              </a:rPr>
              <a:t>. na konkrétní případ je vyloučeno, pokud jde </a:t>
            </a:r>
            <a:r>
              <a:rPr lang="cs-CZ" sz="1600" i="1" dirty="0">
                <a:solidFill>
                  <a:srgbClr val="000000"/>
                </a:solidFill>
              </a:rPr>
              <a:t>k tíži</a:t>
            </a:r>
            <a:r>
              <a:rPr lang="cs-CZ" sz="1600" dirty="0">
                <a:solidFill>
                  <a:srgbClr val="000000"/>
                </a:solidFill>
              </a:rPr>
              <a:t> pachatele; viz zásada zákazu analogie k tíži pachatele</a:t>
            </a:r>
          </a:p>
        </p:txBody>
      </p:sp>
      <p:sp>
        <p:nvSpPr>
          <p:cNvPr id="4" name="Zástupný symbol pro číslo snímku 3"/>
          <p:cNvSpPr>
            <a:spLocks noGrp="1"/>
          </p:cNvSpPr>
          <p:nvPr>
            <p:ph type="sldNum" sz="quarter" idx="11"/>
          </p:nvPr>
        </p:nvSpPr>
        <p:spPr/>
        <p:txBody>
          <a:bodyPr/>
          <a:lstStyle/>
          <a:p>
            <a:pPr>
              <a:defRPr/>
            </a:pPr>
            <a:fld id="{B987478A-B655-4F0D-B6DD-2CFAB7C307BE}" type="slidenum">
              <a:rPr lang="cs-CZ" smtClean="0"/>
              <a:pPr>
                <a:defRPr/>
              </a:pPr>
              <a:t>22</a:t>
            </a:fld>
            <a:endParaRPr lang="cs-CZ"/>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algn="ctr"/>
            <a:r>
              <a:rPr lang="cs-CZ" sz="2800">
                <a:latin typeface="Arial" charset="0"/>
                <a:cs typeface="Arial" charset="0"/>
              </a:rPr>
              <a:t>Vztah trestního práva hmotného a procesního</a:t>
            </a:r>
          </a:p>
        </p:txBody>
      </p:sp>
      <p:sp>
        <p:nvSpPr>
          <p:cNvPr id="3" name="Zástupný symbol pro obsah 2"/>
          <p:cNvSpPr>
            <a:spLocks noGrp="1"/>
          </p:cNvSpPr>
          <p:nvPr>
            <p:ph idx="1"/>
          </p:nvPr>
        </p:nvSpPr>
        <p:spPr/>
        <p:txBody>
          <a:bodyPr/>
          <a:lstStyle/>
          <a:p>
            <a:pPr algn="just">
              <a:lnSpc>
                <a:spcPct val="100000"/>
              </a:lnSpc>
              <a:defRPr/>
            </a:pPr>
            <a:endParaRPr lang="cs-CZ" sz="1700" dirty="0">
              <a:solidFill>
                <a:srgbClr val="000000"/>
              </a:solidFill>
              <a:effectLst>
                <a:outerShdw blurRad="38100" dist="38100" dir="2700000" algn="tl">
                  <a:srgbClr val="C0C0C0"/>
                </a:outerShdw>
              </a:effectLst>
            </a:endParaRPr>
          </a:p>
          <a:p>
            <a:pPr algn="just">
              <a:lnSpc>
                <a:spcPct val="100000"/>
              </a:lnSpc>
              <a:defRPr/>
            </a:pPr>
            <a:r>
              <a:rPr lang="cs-CZ" sz="1700" dirty="0">
                <a:solidFill>
                  <a:srgbClr val="000000"/>
                </a:solidFill>
                <a:effectLst>
                  <a:outerShdw blurRad="38100" dist="38100" dir="2700000" algn="tl">
                    <a:srgbClr val="C0C0C0"/>
                  </a:outerShdw>
                </a:effectLst>
              </a:rPr>
              <a:t>TPH</a:t>
            </a:r>
            <a:r>
              <a:rPr lang="cs-CZ" sz="1700" dirty="0">
                <a:solidFill>
                  <a:srgbClr val="000000"/>
                </a:solidFill>
              </a:rPr>
              <a:t>  - určuje koho (pachatel), za co (trestný čin) a jak  (trestní sankce) trestně postihnout, resp. reagovat na TČ </a:t>
            </a:r>
          </a:p>
          <a:p>
            <a:pPr algn="just">
              <a:lnSpc>
                <a:spcPct val="100000"/>
              </a:lnSpc>
              <a:buFont typeface="Wingdings" pitchFamily="2" charset="2"/>
              <a:buNone/>
              <a:defRPr/>
            </a:pPr>
            <a:endParaRPr lang="cs-CZ" sz="1700" dirty="0">
              <a:solidFill>
                <a:srgbClr val="000000"/>
              </a:solidFill>
            </a:endParaRPr>
          </a:p>
          <a:p>
            <a:pPr algn="just">
              <a:lnSpc>
                <a:spcPct val="100000"/>
              </a:lnSpc>
              <a:defRPr/>
            </a:pPr>
            <a:r>
              <a:rPr lang="cs-CZ" sz="1700" dirty="0">
                <a:solidFill>
                  <a:srgbClr val="000000"/>
                </a:solidFill>
                <a:effectLst>
                  <a:outerShdw blurRad="38100" dist="38100" dir="2700000" algn="tl">
                    <a:srgbClr val="C0C0C0"/>
                  </a:outerShdw>
                </a:effectLst>
              </a:rPr>
              <a:t>TPP</a:t>
            </a:r>
            <a:r>
              <a:rPr lang="cs-CZ" sz="1700" dirty="0">
                <a:solidFill>
                  <a:srgbClr val="000000"/>
                </a:solidFill>
              </a:rPr>
              <a:t>  - určuje v rámci jaké procedury (trestní řízení) a ze strany koho (orgány činné v trestním řízení) se tak má stát</a:t>
            </a:r>
          </a:p>
          <a:p>
            <a:pPr>
              <a:lnSpc>
                <a:spcPct val="100000"/>
              </a:lnSpc>
              <a:defRPr/>
            </a:pPr>
            <a:endParaRPr lang="cs-CZ" sz="1700" dirty="0">
              <a:solidFill>
                <a:srgbClr val="000000"/>
              </a:solidFill>
            </a:endParaRPr>
          </a:p>
          <a:p>
            <a:pPr algn="just">
              <a:lnSpc>
                <a:spcPct val="100000"/>
              </a:lnSpc>
              <a:defRPr/>
            </a:pPr>
            <a:r>
              <a:rPr lang="cs-CZ" sz="1700" dirty="0">
                <a:solidFill>
                  <a:srgbClr val="000000"/>
                </a:solidFill>
              </a:rPr>
              <a:t>TPH bez TPP by byl obsah bez formy, tedy nepoužitelný</a:t>
            </a:r>
          </a:p>
          <a:p>
            <a:pPr algn="just">
              <a:lnSpc>
                <a:spcPct val="100000"/>
              </a:lnSpc>
              <a:defRPr/>
            </a:pPr>
            <a:endParaRPr lang="cs-CZ" sz="1700" dirty="0">
              <a:solidFill>
                <a:srgbClr val="000000"/>
              </a:solidFill>
            </a:endParaRPr>
          </a:p>
          <a:p>
            <a:pPr algn="just">
              <a:lnSpc>
                <a:spcPct val="100000"/>
              </a:lnSpc>
              <a:defRPr/>
            </a:pPr>
            <a:r>
              <a:rPr lang="cs-CZ" sz="1700" dirty="0">
                <a:solidFill>
                  <a:srgbClr val="000000"/>
                </a:solidFill>
              </a:rPr>
              <a:t>TPP bez TPH by bylo formou bez obsahu, tedy rovněž nepoužitelnou</a:t>
            </a:r>
          </a:p>
          <a:p>
            <a:pPr algn="just">
              <a:lnSpc>
                <a:spcPct val="100000"/>
              </a:lnSpc>
              <a:defRPr/>
            </a:pPr>
            <a:endParaRPr lang="cs-CZ" sz="1700" dirty="0">
              <a:solidFill>
                <a:srgbClr val="000000"/>
              </a:solidFill>
            </a:endParaRPr>
          </a:p>
          <a:p>
            <a:pPr algn="just">
              <a:lnSpc>
                <a:spcPct val="100000"/>
              </a:lnSpc>
              <a:defRPr/>
            </a:pPr>
            <a:r>
              <a:rPr lang="cs-CZ" sz="1700" dirty="0">
                <a:solidFill>
                  <a:srgbClr val="000000"/>
                </a:solidFill>
              </a:rPr>
              <a:t>existence obou TP odvětví je vzájemně podmíněna, při respektování jejich relativní samostatnosti </a:t>
            </a:r>
          </a:p>
          <a:p>
            <a:pPr algn="just">
              <a:lnSpc>
                <a:spcPct val="100000"/>
              </a:lnSpc>
              <a:defRPr/>
            </a:pPr>
            <a:endParaRPr lang="cs-CZ" sz="1700" dirty="0">
              <a:solidFill>
                <a:srgbClr val="000000"/>
              </a:solidFill>
            </a:endParaRPr>
          </a:p>
          <a:p>
            <a:pPr lvl="1" algn="just">
              <a:defRPr/>
            </a:pPr>
            <a:r>
              <a:rPr lang="cs-CZ" sz="1500" dirty="0">
                <a:solidFill>
                  <a:srgbClr val="000000"/>
                </a:solidFill>
              </a:rPr>
              <a:t>jde svým způsobem o </a:t>
            </a:r>
            <a:r>
              <a:rPr lang="cs-CZ" sz="1500" dirty="0">
                <a:solidFill>
                  <a:srgbClr val="000000"/>
                </a:solidFill>
                <a:latin typeface="Arial" pitchFamily="34" charset="0"/>
                <a:cs typeface="Arial" pitchFamily="34" charset="0"/>
              </a:rPr>
              <a:t>„spojité nádoby“, jedno bez druhého by nemohlo efektivně fungovat, stejně jako nemůže fungovat „spotřebič“ (TPH) bez „návodu na použití“ (TPP)</a:t>
            </a:r>
          </a:p>
          <a:p>
            <a:pPr algn="just">
              <a:defRPr/>
            </a:pPr>
            <a:endParaRPr lang="cs-CZ" sz="1800" dirty="0">
              <a:solidFill>
                <a:srgbClr val="000000"/>
              </a:solidFill>
            </a:endParaRPr>
          </a:p>
          <a:p>
            <a:pPr lvl="1">
              <a:lnSpc>
                <a:spcPct val="80000"/>
              </a:lnSpc>
              <a:buFontTx/>
              <a:buNone/>
              <a:defRPr/>
            </a:pPr>
            <a:endParaRPr lang="cs-CZ" sz="1800" dirty="0">
              <a:solidFill>
                <a:srgbClr val="000000"/>
              </a:solidFill>
            </a:endParaRPr>
          </a:p>
          <a:p>
            <a:pPr>
              <a:lnSpc>
                <a:spcPct val="80000"/>
              </a:lnSpc>
              <a:buFontTx/>
              <a:buNone/>
              <a:defRPr/>
            </a:pPr>
            <a:endParaRPr lang="cs-CZ" sz="2000" b="1" i="1" dirty="0">
              <a:solidFill>
                <a:srgbClr val="000000"/>
              </a:solidFill>
            </a:endParaRPr>
          </a:p>
          <a:p>
            <a:pPr>
              <a:lnSpc>
                <a:spcPct val="80000"/>
              </a:lnSpc>
              <a:defRPr/>
            </a:pPr>
            <a:endParaRPr lang="cs-CZ" sz="1800" dirty="0"/>
          </a:p>
          <a:p>
            <a:pPr>
              <a:defRPr/>
            </a:pPr>
            <a:endParaRPr lang="cs-CZ" dirty="0"/>
          </a:p>
        </p:txBody>
      </p:sp>
      <p:sp>
        <p:nvSpPr>
          <p:cNvPr id="5" name="Zástupný symbol pro číslo snímku 4"/>
          <p:cNvSpPr>
            <a:spLocks noGrp="1"/>
          </p:cNvSpPr>
          <p:nvPr>
            <p:ph type="sldNum" sz="quarter" idx="11"/>
          </p:nvPr>
        </p:nvSpPr>
        <p:spPr/>
        <p:txBody>
          <a:bodyPr/>
          <a:lstStyle/>
          <a:p>
            <a:pPr>
              <a:defRPr/>
            </a:pPr>
            <a:fld id="{FAFF43F4-3E8C-45D7-9722-DC00439D0398}" type="slidenum">
              <a:rPr lang="cs-CZ" smtClean="0"/>
              <a:pPr>
                <a:defRPr/>
              </a:pPr>
              <a:t>23</a:t>
            </a:fld>
            <a:endParaRPr lang="cs-CZ"/>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algn="ctr"/>
            <a:r>
              <a:rPr lang="cs-CZ" sz="2600" dirty="0">
                <a:latin typeface="Arial" charset="0"/>
                <a:cs typeface="Arial" charset="0"/>
              </a:rPr>
              <a:t>Místo trestního práva hmotného v právním řádu </a:t>
            </a:r>
            <a:endParaRPr lang="cs-CZ" dirty="0"/>
          </a:p>
        </p:txBody>
      </p:sp>
      <p:sp>
        <p:nvSpPr>
          <p:cNvPr id="3" name="Zástupný symbol pro obsah 2"/>
          <p:cNvSpPr>
            <a:spLocks noGrp="1"/>
          </p:cNvSpPr>
          <p:nvPr>
            <p:ph idx="1"/>
          </p:nvPr>
        </p:nvSpPr>
        <p:spPr/>
        <p:txBody>
          <a:bodyPr/>
          <a:lstStyle/>
          <a:p>
            <a:pPr>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a:lnSpc>
                <a:spcPct val="80000"/>
              </a:lnSpc>
              <a:defRPr/>
            </a:pPr>
            <a:endParaRPr lang="cs-CZ" sz="1800" dirty="0">
              <a:solidFill>
                <a:srgbClr val="000000"/>
              </a:solidFill>
              <a:latin typeface="Arial" pitchFamily="34" charset="0"/>
              <a:cs typeface="Arial" pitchFamily="34" charset="0"/>
            </a:endParaRPr>
          </a:p>
          <a:p>
            <a:pPr>
              <a:lnSpc>
                <a:spcPct val="80000"/>
              </a:lnSpc>
              <a:defRPr/>
            </a:pPr>
            <a:r>
              <a:rPr lang="cs-CZ" sz="1800" dirty="0">
                <a:solidFill>
                  <a:srgbClr val="000000"/>
                </a:solidFill>
                <a:latin typeface="Arial" pitchFamily="34" charset="0"/>
                <a:cs typeface="Arial" pitchFamily="34" charset="0"/>
              </a:rPr>
              <a:t>příměr „</a:t>
            </a:r>
            <a:r>
              <a:rPr lang="cs-CZ" sz="1800" dirty="0" err="1">
                <a:solidFill>
                  <a:srgbClr val="000000"/>
                </a:solidFill>
                <a:latin typeface="Arial" pitchFamily="34" charset="0"/>
                <a:cs typeface="Arial" pitchFamily="34" charset="0"/>
              </a:rPr>
              <a:t>cyklo</a:t>
            </a:r>
            <a:r>
              <a:rPr lang="cs-CZ" sz="1800" dirty="0">
                <a:solidFill>
                  <a:srgbClr val="000000"/>
                </a:solidFill>
                <a:latin typeface="Arial" pitchFamily="34" charset="0"/>
                <a:cs typeface="Arial" pitchFamily="34" charset="0"/>
              </a:rPr>
              <a:t>-pelotonu“ </a:t>
            </a:r>
          </a:p>
          <a:p>
            <a:pPr>
              <a:lnSpc>
                <a:spcPct val="80000"/>
              </a:lnSpc>
              <a:defRPr/>
            </a:pPr>
            <a:endParaRPr lang="cs-CZ" sz="1800" dirty="0">
              <a:solidFill>
                <a:srgbClr val="000000"/>
              </a:solidFill>
              <a:latin typeface="Arial" pitchFamily="34" charset="0"/>
              <a:cs typeface="Arial" pitchFamily="34" charset="0"/>
            </a:endParaRPr>
          </a:p>
          <a:p>
            <a:pPr lvl="1">
              <a:lnSpc>
                <a:spcPct val="80000"/>
              </a:lnSpc>
              <a:defRPr/>
            </a:pPr>
            <a:r>
              <a:rPr lang="cs-CZ" sz="1600" dirty="0">
                <a:solidFill>
                  <a:srgbClr val="000000"/>
                </a:solidFill>
                <a:latin typeface="Arial" pitchFamily="34" charset="0"/>
                <a:cs typeface="Arial" pitchFamily="34" charset="0"/>
              </a:rPr>
              <a:t>žlutý trikot -  ústavní právo </a:t>
            </a:r>
          </a:p>
          <a:p>
            <a:pPr>
              <a:lnSpc>
                <a:spcPct val="80000"/>
              </a:lnSpc>
              <a:defRPr/>
            </a:pPr>
            <a:endParaRPr lang="cs-CZ" sz="1600" dirty="0">
              <a:solidFill>
                <a:srgbClr val="000000"/>
              </a:solidFill>
              <a:latin typeface="Arial" pitchFamily="34" charset="0"/>
              <a:cs typeface="Arial" pitchFamily="34" charset="0"/>
            </a:endParaRPr>
          </a:p>
          <a:p>
            <a:pPr lvl="1">
              <a:lnSpc>
                <a:spcPct val="80000"/>
              </a:lnSpc>
              <a:defRPr/>
            </a:pPr>
            <a:r>
              <a:rPr lang="cs-CZ" sz="1600" dirty="0">
                <a:solidFill>
                  <a:srgbClr val="000000"/>
                </a:solidFill>
                <a:latin typeface="Arial" pitchFamily="34" charset="0"/>
                <a:cs typeface="Arial" pitchFamily="34" charset="0"/>
              </a:rPr>
              <a:t>závěr pelotonu - </a:t>
            </a:r>
            <a:r>
              <a:rPr lang="cs-CZ" sz="1600" dirty="0">
                <a:solidFill>
                  <a:srgbClr val="000000"/>
                </a:solidFill>
                <a:effectLst>
                  <a:outerShdw blurRad="38100" dist="38100" dir="2700000" algn="tl">
                    <a:srgbClr val="C0C0C0"/>
                  </a:outerShdw>
                </a:effectLst>
                <a:latin typeface="Arial" pitchFamily="34" charset="0"/>
                <a:cs typeface="Arial" pitchFamily="34" charset="0"/>
              </a:rPr>
              <a:t>TPH a TPP</a:t>
            </a:r>
            <a:r>
              <a:rPr lang="cs-CZ" sz="1600" dirty="0">
                <a:solidFill>
                  <a:srgbClr val="000000"/>
                </a:solidFill>
                <a:latin typeface="Arial" pitchFamily="34" charset="0"/>
                <a:cs typeface="Arial" pitchFamily="34" charset="0"/>
              </a:rPr>
              <a:t> </a:t>
            </a:r>
          </a:p>
          <a:p>
            <a:pPr algn="just">
              <a:lnSpc>
                <a:spcPct val="80000"/>
              </a:lnSpc>
              <a:defRPr/>
            </a:pPr>
            <a:endParaRPr lang="cs-CZ" sz="16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TPH a TPP nesbírá padlé a neplní funkci pouze „doprovodného a sběrného  vozidla“, ale postihuje ty a za to, na co nestačí ostatní v „pelotonu“, tj. občanské, obchodní, správní, finanční či přestupkové právo </a:t>
            </a:r>
          </a:p>
          <a:p>
            <a:pPr lvl="1" algn="just">
              <a:lnSpc>
                <a:spcPct val="80000"/>
              </a:lnSpc>
              <a:defRPr/>
            </a:pPr>
            <a:endParaRPr lang="cs-CZ" sz="1600" dirty="0">
              <a:solidFill>
                <a:srgbClr val="000000"/>
              </a:solidFill>
              <a:latin typeface="Arial" pitchFamily="34" charset="0"/>
              <a:cs typeface="Arial" pitchFamily="34" charset="0"/>
            </a:endParaRPr>
          </a:p>
          <a:p>
            <a:pPr lvl="1" algn="just">
              <a:lnSpc>
                <a:spcPct val="80000"/>
              </a:lnSpc>
              <a:defRPr/>
            </a:pPr>
            <a:r>
              <a:rPr lang="cs-CZ" sz="1600" dirty="0">
                <a:solidFill>
                  <a:srgbClr val="000000"/>
                </a:solidFill>
                <a:latin typeface="Arial" pitchFamily="34" charset="0"/>
                <a:cs typeface="Arial" pitchFamily="34" charset="0"/>
              </a:rPr>
              <a:t>TPH a TPP je tak  </a:t>
            </a:r>
            <a:r>
              <a:rPr lang="cs-CZ" sz="1600" dirty="0" err="1">
                <a:solidFill>
                  <a:srgbClr val="000000"/>
                </a:solidFill>
                <a:latin typeface="Arial" pitchFamily="34" charset="0"/>
                <a:cs typeface="Arial" pitchFamily="34" charset="0"/>
              </a:rPr>
              <a:t>ultima</a:t>
            </a:r>
            <a:r>
              <a:rPr lang="cs-CZ" sz="1600" dirty="0">
                <a:solidFill>
                  <a:srgbClr val="000000"/>
                </a:solidFill>
                <a:latin typeface="Arial" pitchFamily="34" charset="0"/>
                <a:cs typeface="Arial" pitchFamily="34" charset="0"/>
              </a:rPr>
              <a:t> ratio, </a:t>
            </a:r>
            <a:r>
              <a:rPr lang="cs-CZ" sz="1600" dirty="0" err="1">
                <a:solidFill>
                  <a:srgbClr val="000000"/>
                </a:solidFill>
                <a:latin typeface="Arial" pitchFamily="34" charset="0"/>
                <a:cs typeface="Arial" pitchFamily="34" charset="0"/>
              </a:rPr>
              <a:t>ultimum</a:t>
            </a:r>
            <a:r>
              <a:rPr lang="cs-CZ" sz="1600" dirty="0">
                <a:solidFill>
                  <a:srgbClr val="000000"/>
                </a:solidFill>
                <a:latin typeface="Arial" pitchFamily="34" charset="0"/>
                <a:cs typeface="Arial" pitchFamily="34" charset="0"/>
              </a:rPr>
              <a:t> remedium právní ochrany v rámci systému práva</a:t>
            </a:r>
          </a:p>
          <a:p>
            <a:pPr algn="just">
              <a:lnSpc>
                <a:spcPct val="80000"/>
              </a:lnSpc>
              <a:defRPr/>
            </a:pPr>
            <a:endParaRPr lang="cs-CZ" sz="1800" dirty="0">
              <a:solidFill>
                <a:srgbClr val="000000"/>
              </a:solidFill>
              <a:latin typeface="Arial" pitchFamily="34" charset="0"/>
              <a:cs typeface="Arial" pitchFamily="34" charset="0"/>
            </a:endParaRPr>
          </a:p>
          <a:p>
            <a:pPr lvl="1">
              <a:lnSpc>
                <a:spcPct val="90000"/>
              </a:lnSpc>
              <a:buFont typeface="Wingdings" pitchFamily="2" charset="2"/>
              <a:buNone/>
              <a:defRPr/>
            </a:pPr>
            <a:endParaRPr lang="cs-CZ" sz="1800" dirty="0"/>
          </a:p>
          <a:p>
            <a:pPr algn="just">
              <a:lnSpc>
                <a:spcPct val="80000"/>
              </a:lnSpc>
              <a:buFont typeface="Wingdings" pitchFamily="2" charset="2"/>
              <a:buNone/>
              <a:defRPr/>
            </a:pPr>
            <a:endParaRPr lang="cs-CZ" sz="1800" dirty="0">
              <a:solidFill>
                <a:srgbClr val="000000"/>
              </a:solidFill>
              <a:latin typeface="Arial" pitchFamily="34" charset="0"/>
              <a:cs typeface="Arial" pitchFamily="34" charset="0"/>
            </a:endParaRPr>
          </a:p>
          <a:p>
            <a:pPr>
              <a:defRPr/>
            </a:pPr>
            <a:endParaRPr lang="cs-CZ" dirty="0">
              <a:latin typeface="Arial" pitchFamily="34" charset="0"/>
              <a:cs typeface="Arial" pitchFamily="34" charset="0"/>
            </a:endParaRPr>
          </a:p>
        </p:txBody>
      </p:sp>
      <p:sp>
        <p:nvSpPr>
          <p:cNvPr id="5" name="Zástupný symbol pro číslo snímku 4"/>
          <p:cNvSpPr>
            <a:spLocks noGrp="1"/>
          </p:cNvSpPr>
          <p:nvPr>
            <p:ph type="sldNum" sz="quarter" idx="11"/>
          </p:nvPr>
        </p:nvSpPr>
        <p:spPr/>
        <p:txBody>
          <a:bodyPr/>
          <a:lstStyle/>
          <a:p>
            <a:pPr>
              <a:defRPr/>
            </a:pPr>
            <a:fld id="{824142BA-BF93-47AC-976C-26A0CABB4CC6}" type="slidenum">
              <a:rPr lang="cs-CZ" smtClean="0"/>
              <a:pPr>
                <a:defRPr/>
              </a:pPr>
              <a:t>24</a:t>
            </a:fld>
            <a:endParaRPr lang="cs-CZ"/>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p:cNvSpPr>
            <a:spLocks noGrp="1"/>
          </p:cNvSpPr>
          <p:nvPr>
            <p:ph type="title"/>
          </p:nvPr>
        </p:nvSpPr>
        <p:spPr/>
        <p:txBody>
          <a:bodyPr/>
          <a:lstStyle/>
          <a:p>
            <a:pPr algn="ctr"/>
            <a:r>
              <a:rPr lang="cs-CZ" sz="2600" dirty="0">
                <a:latin typeface="Arial" charset="0"/>
                <a:cs typeface="Arial" charset="0"/>
              </a:rPr>
              <a:t>Vztah trestního práva k neprávním disciplínám</a:t>
            </a:r>
          </a:p>
        </p:txBody>
      </p:sp>
      <p:sp>
        <p:nvSpPr>
          <p:cNvPr id="29699" name="Zástupný symbol pro obsah 2"/>
          <p:cNvSpPr>
            <a:spLocks noGrp="1"/>
          </p:cNvSpPr>
          <p:nvPr>
            <p:ph idx="1"/>
          </p:nvPr>
        </p:nvSpPr>
        <p:spPr/>
        <p:txBody>
          <a:bodyPr/>
          <a:lstStyle/>
          <a:p>
            <a:r>
              <a:rPr lang="cs-CZ" sz="1700" dirty="0">
                <a:latin typeface="Arial" charset="0"/>
                <a:cs typeface="Arial" charset="0"/>
              </a:rPr>
              <a:t>kriminologie </a:t>
            </a:r>
          </a:p>
          <a:p>
            <a:pPr lvl="1" algn="just"/>
            <a:r>
              <a:rPr lang="cs-CZ" sz="1500" dirty="0">
                <a:latin typeface="Arial" charset="0"/>
                <a:cs typeface="Arial" charset="0"/>
              </a:rPr>
              <a:t>nauka o zločinnosti, o jejích pachatelích a obětech a kontrole (její součástí je i </a:t>
            </a:r>
            <a:r>
              <a:rPr lang="cs-CZ" sz="1500" dirty="0" err="1">
                <a:latin typeface="Arial" charset="0"/>
                <a:cs typeface="Arial" charset="0"/>
              </a:rPr>
              <a:t>viktimologie</a:t>
            </a:r>
            <a:r>
              <a:rPr lang="cs-CZ" sz="1500" dirty="0">
                <a:latin typeface="Arial" charset="0"/>
                <a:cs typeface="Arial" charset="0"/>
              </a:rPr>
              <a:t> - nauka o obětech zločinu)</a:t>
            </a:r>
          </a:p>
          <a:p>
            <a:pPr lvl="1" algn="just"/>
            <a:r>
              <a:rPr lang="cs-CZ" sz="1500" dirty="0">
                <a:latin typeface="Arial" charset="0"/>
                <a:cs typeface="Arial" charset="0"/>
              </a:rPr>
              <a:t>může dát nauce i praxi poznatky o realitě; aby trestní právo odpovídalo společenským potřebám</a:t>
            </a:r>
            <a:endParaRPr lang="cs-CZ" sz="1700" dirty="0">
              <a:latin typeface="Arial" charset="0"/>
              <a:cs typeface="Arial" charset="0"/>
            </a:endParaRPr>
          </a:p>
          <a:p>
            <a:pPr algn="just"/>
            <a:r>
              <a:rPr lang="cs-CZ" sz="1700" dirty="0">
                <a:latin typeface="Arial" charset="0"/>
                <a:cs typeface="Arial" charset="0"/>
              </a:rPr>
              <a:t>penologie - nauka o trestech</a:t>
            </a:r>
          </a:p>
          <a:p>
            <a:pPr lvl="1" algn="just"/>
            <a:r>
              <a:rPr lang="cs-CZ" sz="1500" dirty="0">
                <a:latin typeface="Arial" charset="0"/>
                <a:cs typeface="Arial" charset="0"/>
              </a:rPr>
              <a:t>společný zájem o trestní sankce (tresty a ochranná opatření), z pohledu jejich výkonu i účinků</a:t>
            </a:r>
          </a:p>
          <a:p>
            <a:pPr algn="just"/>
            <a:r>
              <a:rPr lang="cs-CZ" sz="1700" dirty="0">
                <a:latin typeface="Arial" charset="0"/>
                <a:cs typeface="Arial" charset="0"/>
              </a:rPr>
              <a:t>kriminalistika </a:t>
            </a:r>
          </a:p>
          <a:p>
            <a:pPr lvl="1" algn="just"/>
            <a:r>
              <a:rPr lang="cs-CZ" sz="1500" dirty="0">
                <a:latin typeface="Arial" charset="0"/>
                <a:cs typeface="Arial" charset="0"/>
              </a:rPr>
              <a:t>zkoumá zákonitosti vzniku, změny a zániku stop a jiných relevantních informací, jakožto i zákonitost jejich zkoumání a zjišťování</a:t>
            </a:r>
          </a:p>
          <a:p>
            <a:pPr algn="just"/>
            <a:r>
              <a:rPr lang="cs-CZ" sz="1700" dirty="0">
                <a:latin typeface="Arial" charset="0"/>
                <a:cs typeface="Arial" charset="0"/>
              </a:rPr>
              <a:t>forenzní disciplíny </a:t>
            </a:r>
          </a:p>
          <a:p>
            <a:pPr lvl="1" algn="just"/>
            <a:r>
              <a:rPr lang="cs-CZ" sz="1500" dirty="0">
                <a:latin typeface="Arial" charset="0"/>
                <a:cs typeface="Arial" charset="0"/>
              </a:rPr>
              <a:t>soudní lékařství, psychologie, psychiatrie, antropologie - znalecké posudky od kterých se odvíjí i posouzení podmínek trestní odpovědnosti (viny) nebo předpoklady a ukládání trestů</a:t>
            </a:r>
          </a:p>
          <a:p>
            <a:pPr algn="just"/>
            <a:endParaRPr lang="cs-CZ" sz="1800" dirty="0">
              <a:latin typeface="Arial" charset="0"/>
              <a:cs typeface="Arial" charset="0"/>
            </a:endParaRPr>
          </a:p>
        </p:txBody>
      </p:sp>
      <p:sp>
        <p:nvSpPr>
          <p:cNvPr id="4" name="Zástupný symbol pro číslo snímku 3"/>
          <p:cNvSpPr>
            <a:spLocks noGrp="1"/>
          </p:cNvSpPr>
          <p:nvPr>
            <p:ph type="sldNum" sz="quarter" idx="11"/>
          </p:nvPr>
        </p:nvSpPr>
        <p:spPr/>
        <p:txBody>
          <a:bodyPr/>
          <a:lstStyle/>
          <a:p>
            <a:pPr>
              <a:defRPr/>
            </a:pPr>
            <a:fld id="{F5F755E9-9D9F-4845-9F3B-5BC94F00E364}" type="slidenum">
              <a:rPr lang="cs-CZ" smtClean="0"/>
              <a:pPr>
                <a:defRPr/>
              </a:pPr>
              <a:t>25</a:t>
            </a:fld>
            <a:endParaRPr lang="cs-CZ"/>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algn="ctr"/>
            <a:r>
              <a:rPr lang="cs-CZ" sz="2400" b="1" dirty="0">
                <a:latin typeface="Arial" charset="0"/>
                <a:cs typeface="Arial" charset="0"/>
              </a:rPr>
              <a:t>Vybrané zásady trestního práva hmotného </a:t>
            </a:r>
            <a:endParaRPr lang="cs-CZ" sz="2400" dirty="0"/>
          </a:p>
        </p:txBody>
      </p:sp>
      <p:sp>
        <p:nvSpPr>
          <p:cNvPr id="11267" name="Zástupný symbol pro obsah 2"/>
          <p:cNvSpPr>
            <a:spLocks noGrp="1"/>
          </p:cNvSpPr>
          <p:nvPr>
            <p:ph idx="1"/>
          </p:nvPr>
        </p:nvSpPr>
        <p:spPr/>
        <p:txBody>
          <a:bodyPr/>
          <a:lstStyle/>
          <a:p>
            <a:pPr algn="just"/>
            <a:r>
              <a:rPr lang="cs-CZ" sz="1800" dirty="0">
                <a:latin typeface="Arial" charset="0"/>
                <a:cs typeface="Arial" charset="0"/>
              </a:rPr>
              <a:t>implicitně nebo explicitně vyjádřená ústavně podmíněná východiska tvorby (zákonodárce), interpretace a aplikace (orgány činné v trestním řízení) trestněprávních norem</a:t>
            </a:r>
          </a:p>
          <a:p>
            <a:pPr algn="just"/>
            <a:endParaRPr lang="cs-CZ" sz="1800" dirty="0">
              <a:latin typeface="Arial" charset="0"/>
              <a:cs typeface="Arial" charset="0"/>
            </a:endParaRPr>
          </a:p>
          <a:p>
            <a:pPr lvl="1" algn="just"/>
            <a:r>
              <a:rPr lang="cs-CZ" sz="1600" dirty="0">
                <a:latin typeface="Arial" charset="0"/>
                <a:cs typeface="Arial" charset="0"/>
              </a:rPr>
              <a:t>např. opomenul-li zákonodárce kriminalizovat typicky pro společnost škodlivý čin, kupř. opuštění starého bezmocného člověka, někým, kdo má povinnost o něj pečovat, nemohl soud tuto zákonnou mezeru vyplnit analogickým použitím § 212 </a:t>
            </a:r>
            <a:r>
              <a:rPr lang="cs-CZ" sz="1600" dirty="0" err="1">
                <a:latin typeface="Arial" charset="0"/>
                <a:cs typeface="Arial" charset="0"/>
              </a:rPr>
              <a:t>TrZ</a:t>
            </a:r>
            <a:r>
              <a:rPr lang="cs-CZ" sz="1600" dirty="0">
                <a:latin typeface="Arial" charset="0"/>
                <a:cs typeface="Arial" charset="0"/>
              </a:rPr>
              <a:t>, neboť ten chránil pouze dítě; proto v § 195 </a:t>
            </a:r>
            <a:r>
              <a:rPr lang="cs-CZ" sz="1600" dirty="0" err="1">
                <a:latin typeface="Arial" charset="0"/>
                <a:cs typeface="Arial" charset="0"/>
              </a:rPr>
              <a:t>TrZ</a:t>
            </a:r>
            <a:r>
              <a:rPr lang="cs-CZ" sz="1600" dirty="0">
                <a:latin typeface="Arial" charset="0"/>
                <a:cs typeface="Arial" charset="0"/>
              </a:rPr>
              <a:t> je tato okolnost (jiná osoba, o kterou má povinnost pečovat) již uvedena</a:t>
            </a:r>
          </a:p>
          <a:p>
            <a:pPr algn="just"/>
            <a:endParaRPr lang="cs-CZ" sz="1800" dirty="0">
              <a:latin typeface="Arial" charset="0"/>
              <a:cs typeface="Arial" charset="0"/>
            </a:endParaRPr>
          </a:p>
          <a:p>
            <a:pPr algn="just"/>
            <a:r>
              <a:rPr lang="cs-CZ" sz="1800" dirty="0">
                <a:latin typeface="Arial" charset="0"/>
                <a:cs typeface="Arial" charset="0"/>
              </a:rPr>
              <a:t>zásady obecné - vlastní všem odvětvím práva ČR </a:t>
            </a:r>
          </a:p>
          <a:p>
            <a:pPr lvl="1" algn="just"/>
            <a:r>
              <a:rPr lang="cs-CZ" sz="1600" dirty="0">
                <a:latin typeface="Arial" charset="0"/>
                <a:cs typeface="Arial" charset="0"/>
              </a:rPr>
              <a:t>zásada  zákonnosti - </a:t>
            </a:r>
            <a:r>
              <a:rPr lang="cs-CZ" sz="1600" dirty="0" err="1">
                <a:latin typeface="Arial" charset="0"/>
                <a:cs typeface="Arial" charset="0"/>
              </a:rPr>
              <a:t>nullum</a:t>
            </a:r>
            <a:r>
              <a:rPr lang="cs-CZ" sz="1600" dirty="0">
                <a:latin typeface="Arial" charset="0"/>
                <a:cs typeface="Arial" charset="0"/>
              </a:rPr>
              <a:t> </a:t>
            </a:r>
            <a:r>
              <a:rPr lang="cs-CZ" sz="1600" dirty="0" err="1">
                <a:latin typeface="Arial" charset="0"/>
                <a:cs typeface="Arial" charset="0"/>
              </a:rPr>
              <a:t>crimen</a:t>
            </a:r>
            <a:r>
              <a:rPr lang="cs-CZ" sz="1600" dirty="0">
                <a:latin typeface="Arial" charset="0"/>
                <a:cs typeface="Arial" charset="0"/>
              </a:rPr>
              <a:t> sine lege </a:t>
            </a:r>
          </a:p>
          <a:p>
            <a:pPr lvl="1" algn="just"/>
            <a:r>
              <a:rPr lang="cs-CZ" sz="1600" dirty="0">
                <a:latin typeface="Arial" charset="0"/>
                <a:cs typeface="Arial" charset="0"/>
              </a:rPr>
              <a:t>zásada demokratismu - ochrana menšin vůči většině a ochrana většiny vůči menšině (pachatelům)</a:t>
            </a:r>
          </a:p>
          <a:p>
            <a:pPr lvl="1" algn="just"/>
            <a:r>
              <a:rPr lang="cs-CZ" sz="1600" dirty="0">
                <a:latin typeface="Arial" charset="0"/>
                <a:cs typeface="Arial" charset="0"/>
              </a:rPr>
              <a:t>zásada humanismu - humanismus vůči poškozených a pachatelům </a:t>
            </a:r>
          </a:p>
          <a:p>
            <a:pPr algn="just">
              <a:buFont typeface="Wingdings" pitchFamily="2" charset="2"/>
              <a:buNone/>
            </a:pPr>
            <a:endParaRPr lang="cs-CZ" sz="1800" dirty="0">
              <a:latin typeface="Arial" charset="0"/>
              <a:cs typeface="Arial" charset="0"/>
            </a:endParaRPr>
          </a:p>
          <a:p>
            <a:pPr>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32FB3382-47E7-4484-B346-C71B1A5724D2}" type="slidenum">
              <a:rPr lang="cs-CZ" smtClean="0"/>
              <a:pPr>
                <a:defRPr/>
              </a:pPr>
              <a:t>26</a:t>
            </a:fld>
            <a:endParaRPr lang="cs-CZ"/>
          </a:p>
        </p:txBody>
      </p:sp>
    </p:spTree>
    <p:extLst>
      <p:ext uri="{BB962C8B-B14F-4D97-AF65-F5344CB8AC3E}">
        <p14:creationId xmlns:p14="http://schemas.microsoft.com/office/powerpoint/2010/main" val="2862340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lstStyle/>
          <a:p>
            <a:endParaRPr lang="cs-CZ"/>
          </a:p>
        </p:txBody>
      </p:sp>
      <p:sp>
        <p:nvSpPr>
          <p:cNvPr id="12291" name="Zástupný symbol pro obsah 2"/>
          <p:cNvSpPr>
            <a:spLocks noGrp="1"/>
          </p:cNvSpPr>
          <p:nvPr>
            <p:ph idx="1"/>
          </p:nvPr>
        </p:nvSpPr>
        <p:spPr/>
        <p:txBody>
          <a:bodyPr/>
          <a:lstStyle/>
          <a:p>
            <a:pPr algn="just"/>
            <a:endParaRPr lang="cs-CZ" sz="1800">
              <a:latin typeface="Arial" charset="0"/>
              <a:cs typeface="Arial" charset="0"/>
            </a:endParaRPr>
          </a:p>
          <a:p>
            <a:pPr algn="just"/>
            <a:r>
              <a:rPr lang="cs-CZ" sz="1800">
                <a:latin typeface="Arial" charset="0"/>
                <a:cs typeface="Arial" charset="0"/>
              </a:rPr>
              <a:t>zásady zvláštní - vlastní jen některým právním odvětvím </a:t>
            </a:r>
          </a:p>
          <a:p>
            <a:pPr algn="just">
              <a:buFont typeface="Wingdings" pitchFamily="2" charset="2"/>
              <a:buNone/>
            </a:pPr>
            <a:endParaRPr lang="cs-CZ" sz="1800">
              <a:latin typeface="Arial" charset="0"/>
              <a:cs typeface="Arial" charset="0"/>
            </a:endParaRPr>
          </a:p>
          <a:p>
            <a:pPr lvl="1" algn="just"/>
            <a:r>
              <a:rPr lang="cs-CZ" sz="1600">
                <a:latin typeface="Arial" charset="0"/>
                <a:cs typeface="Arial" charset="0"/>
              </a:rPr>
              <a:t>např. zásada  zákazu analogie zákona k tíži pachatele </a:t>
            </a:r>
          </a:p>
          <a:p>
            <a:pPr algn="just">
              <a:buFont typeface="Wingdings" pitchFamily="2" charset="2"/>
              <a:buNone/>
            </a:pPr>
            <a:endParaRPr lang="cs-CZ" sz="1800">
              <a:latin typeface="Arial" charset="0"/>
              <a:cs typeface="Arial" charset="0"/>
            </a:endParaRPr>
          </a:p>
          <a:p>
            <a:pPr algn="just"/>
            <a:r>
              <a:rPr lang="cs-CZ" sz="1800">
                <a:latin typeface="Arial" charset="0"/>
                <a:cs typeface="Arial" charset="0"/>
              </a:rPr>
              <a:t>zásady specifické - vlastní jen TPH, např. zásada akcesority účastenství</a:t>
            </a:r>
          </a:p>
          <a:p>
            <a:pPr algn="just"/>
            <a:endParaRPr lang="cs-CZ" sz="1800">
              <a:latin typeface="Arial" charset="0"/>
              <a:cs typeface="Arial" charset="0"/>
            </a:endParaRPr>
          </a:p>
          <a:p>
            <a:pPr lvl="1" algn="just"/>
            <a:r>
              <a:rPr lang="cs-CZ" sz="1600">
                <a:latin typeface="Arial" charset="0"/>
                <a:cs typeface="Arial" charset="0"/>
              </a:rPr>
              <a:t>např. zásada zákonnosti jako obecná, se v TPH projevuje jako zásada  zvláštní - </a:t>
            </a:r>
            <a:r>
              <a:rPr lang="cs-CZ" sz="1600">
                <a:solidFill>
                  <a:srgbClr val="000000"/>
                </a:solidFill>
                <a:latin typeface="Arial" charset="0"/>
                <a:cs typeface="Arial" charset="0"/>
              </a:rPr>
              <a:t>nullum crimen sine lege</a:t>
            </a:r>
            <a:r>
              <a:rPr lang="cs-CZ" sz="1600">
                <a:latin typeface="Arial" charset="0"/>
                <a:cs typeface="Arial" charset="0"/>
              </a:rPr>
              <a:t>, neboť stejně platí i ve správním právu trestním</a:t>
            </a:r>
          </a:p>
          <a:p>
            <a:endParaRPr lang="cs-CZ"/>
          </a:p>
        </p:txBody>
      </p:sp>
      <p:sp>
        <p:nvSpPr>
          <p:cNvPr id="5" name="Zástupný symbol pro číslo snímku 4"/>
          <p:cNvSpPr>
            <a:spLocks noGrp="1"/>
          </p:cNvSpPr>
          <p:nvPr>
            <p:ph type="sldNum" sz="quarter" idx="11"/>
          </p:nvPr>
        </p:nvSpPr>
        <p:spPr/>
        <p:txBody>
          <a:bodyPr/>
          <a:lstStyle/>
          <a:p>
            <a:pPr>
              <a:defRPr/>
            </a:pPr>
            <a:fld id="{5934AA61-1EDA-4B91-B206-BC0435D450DB}" type="slidenum">
              <a:rPr lang="cs-CZ" smtClean="0"/>
              <a:pPr>
                <a:defRPr/>
              </a:pPr>
              <a:t>27</a:t>
            </a:fld>
            <a:endParaRPr lang="cs-CZ"/>
          </a:p>
        </p:txBody>
      </p:sp>
    </p:spTree>
    <p:extLst>
      <p:ext uri="{BB962C8B-B14F-4D97-AF65-F5344CB8AC3E}">
        <p14:creationId xmlns:p14="http://schemas.microsoft.com/office/powerpoint/2010/main" val="134562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Nadpis 1"/>
          <p:cNvSpPr>
            <a:spLocks noGrp="1"/>
          </p:cNvSpPr>
          <p:nvPr>
            <p:ph type="title"/>
          </p:nvPr>
        </p:nvSpPr>
        <p:spPr/>
        <p:txBody>
          <a:bodyPr/>
          <a:lstStyle/>
          <a:p>
            <a:pPr algn="ctr" eaLnBrk="1" hangingPunct="1"/>
            <a:r>
              <a:rPr lang="cs-CZ" sz="2400">
                <a:latin typeface="Arial" charset="0"/>
                <a:cs typeface="Arial" charset="0"/>
              </a:rPr>
              <a:t>Zásada subsidiarity trestní represe</a:t>
            </a:r>
          </a:p>
        </p:txBody>
      </p:sp>
      <p:sp>
        <p:nvSpPr>
          <p:cNvPr id="13315" name="Zástupný symbol pro obsah 2"/>
          <p:cNvSpPr>
            <a:spLocks noGrp="1"/>
          </p:cNvSpPr>
          <p:nvPr>
            <p:ph idx="1"/>
          </p:nvPr>
        </p:nvSpPr>
        <p:spPr/>
        <p:txBody>
          <a:bodyPr/>
          <a:lstStyle/>
          <a:p>
            <a:pPr algn="just" eaLnBrk="1" hangingPunct="1">
              <a:lnSpc>
                <a:spcPct val="100000"/>
              </a:lnSpc>
            </a:pPr>
            <a:r>
              <a:rPr lang="cs-CZ" sz="1700" dirty="0">
                <a:solidFill>
                  <a:srgbClr val="000000"/>
                </a:solidFill>
                <a:latin typeface="Arial" charset="0"/>
                <a:cs typeface="Arial" charset="0"/>
              </a:rPr>
              <a:t>zásada ekonomie TPH, subsidiarity trestní represe - TPH jako </a:t>
            </a:r>
            <a:r>
              <a:rPr lang="cs-CZ" sz="1700" dirty="0" err="1">
                <a:solidFill>
                  <a:srgbClr val="000000"/>
                </a:solidFill>
                <a:latin typeface="Arial" charset="0"/>
                <a:cs typeface="Arial" charset="0"/>
              </a:rPr>
              <a:t>ultima</a:t>
            </a:r>
            <a:r>
              <a:rPr lang="cs-CZ" sz="1700" dirty="0">
                <a:solidFill>
                  <a:srgbClr val="000000"/>
                </a:solidFill>
                <a:latin typeface="Arial" charset="0"/>
                <a:cs typeface="Arial" charset="0"/>
              </a:rPr>
              <a:t> ratio (fragmentární a subsidiární povaha TPH) </a:t>
            </a:r>
          </a:p>
          <a:p>
            <a:pPr algn="just" eaLnBrk="1" hangingPunct="1">
              <a:lnSpc>
                <a:spcPct val="100000"/>
              </a:lnSpc>
            </a:pPr>
            <a:endParaRPr lang="cs-CZ" sz="1700" dirty="0">
              <a:solidFill>
                <a:srgbClr val="000000"/>
              </a:solidFill>
              <a:latin typeface="Arial" charset="0"/>
              <a:cs typeface="Arial" charset="0"/>
            </a:endParaRPr>
          </a:p>
          <a:p>
            <a:pPr algn="just" eaLnBrk="1" hangingPunct="1">
              <a:lnSpc>
                <a:spcPct val="100000"/>
              </a:lnSpc>
            </a:pPr>
            <a:r>
              <a:rPr lang="cs-CZ" sz="1700" dirty="0">
                <a:solidFill>
                  <a:srgbClr val="000000"/>
                </a:solidFill>
                <a:latin typeface="Arial" charset="0"/>
                <a:cs typeface="Arial" charset="0"/>
              </a:rPr>
              <a:t>ochrana majetku v občanském, správním a trestním právu   </a:t>
            </a:r>
          </a:p>
          <a:p>
            <a:pPr algn="just" eaLnBrk="1" hangingPunct="1">
              <a:lnSpc>
                <a:spcPct val="100000"/>
              </a:lnSpc>
              <a:buFont typeface="Wingdings" pitchFamily="2" charset="2"/>
              <a:buNone/>
            </a:pPr>
            <a:endParaRPr lang="cs-CZ" sz="1800" dirty="0">
              <a:solidFill>
                <a:srgbClr val="000000"/>
              </a:solidFill>
              <a:latin typeface="Arial" charset="0"/>
              <a:cs typeface="Arial" charset="0"/>
            </a:endParaRPr>
          </a:p>
          <a:p>
            <a:pPr lvl="1" algn="just" eaLnBrk="1" hangingPunct="1"/>
            <a:r>
              <a:rPr lang="cs-CZ" sz="1500" dirty="0">
                <a:solidFill>
                  <a:srgbClr val="000000"/>
                </a:solidFill>
                <a:latin typeface="Arial" charset="0"/>
                <a:cs typeface="Arial" charset="0"/>
              </a:rPr>
              <a:t>§ 2991 </a:t>
            </a:r>
            <a:r>
              <a:rPr lang="cs-CZ" sz="1500" dirty="0" err="1">
                <a:solidFill>
                  <a:srgbClr val="000000"/>
                </a:solidFill>
                <a:latin typeface="Arial" charset="0"/>
                <a:cs typeface="Arial" charset="0"/>
              </a:rPr>
              <a:t>ObčZ</a:t>
            </a:r>
            <a:r>
              <a:rPr lang="cs-CZ" sz="1500" dirty="0">
                <a:solidFill>
                  <a:srgbClr val="000000"/>
                </a:solidFill>
                <a:latin typeface="Arial" charset="0"/>
                <a:cs typeface="Arial" charset="0"/>
              </a:rPr>
              <a:t> (bezdůvodné obohacení) </a:t>
            </a:r>
          </a:p>
          <a:p>
            <a:pPr lvl="1" algn="just" eaLnBrk="1" hangingPunct="1"/>
            <a:r>
              <a:rPr lang="cs-CZ" sz="1500" dirty="0">
                <a:solidFill>
                  <a:srgbClr val="000000"/>
                </a:solidFill>
                <a:latin typeface="Arial" charset="0"/>
                <a:cs typeface="Arial" charset="0"/>
              </a:rPr>
              <a:t>§ 50 </a:t>
            </a:r>
            <a:r>
              <a:rPr lang="cs-CZ" sz="1500" dirty="0" err="1">
                <a:solidFill>
                  <a:srgbClr val="000000"/>
                </a:solidFill>
                <a:latin typeface="Arial" charset="0"/>
                <a:cs typeface="Arial" charset="0"/>
              </a:rPr>
              <a:t>PřestZ</a:t>
            </a:r>
            <a:r>
              <a:rPr lang="cs-CZ" sz="1500" dirty="0">
                <a:solidFill>
                  <a:srgbClr val="000000"/>
                </a:solidFill>
                <a:latin typeface="Arial" charset="0"/>
                <a:cs typeface="Arial" charset="0"/>
              </a:rPr>
              <a:t> (přestupek krádeže) </a:t>
            </a:r>
          </a:p>
          <a:p>
            <a:pPr lvl="1" algn="just" eaLnBrk="1" hangingPunct="1"/>
            <a:r>
              <a:rPr lang="cs-CZ" sz="1500" dirty="0">
                <a:solidFill>
                  <a:srgbClr val="000000"/>
                </a:solidFill>
                <a:latin typeface="Arial" charset="0"/>
                <a:cs typeface="Arial" charset="0"/>
              </a:rPr>
              <a:t>§ 205 </a:t>
            </a:r>
            <a:r>
              <a:rPr lang="cs-CZ" sz="1500" dirty="0" err="1">
                <a:solidFill>
                  <a:srgbClr val="000000"/>
                </a:solidFill>
                <a:latin typeface="Arial" charset="0"/>
                <a:cs typeface="Arial" charset="0"/>
              </a:rPr>
              <a:t>TrZ</a:t>
            </a:r>
            <a:r>
              <a:rPr lang="cs-CZ" sz="1500" dirty="0">
                <a:solidFill>
                  <a:srgbClr val="000000"/>
                </a:solidFill>
                <a:latin typeface="Arial" charset="0"/>
                <a:cs typeface="Arial" charset="0"/>
              </a:rPr>
              <a:t> (trestný čin krádeže)</a:t>
            </a:r>
          </a:p>
          <a:p>
            <a:pPr algn="just" eaLnBrk="1" hangingPunct="1">
              <a:lnSpc>
                <a:spcPct val="100000"/>
              </a:lnSpc>
            </a:pPr>
            <a:endParaRPr lang="cs-CZ" sz="1800" dirty="0">
              <a:solidFill>
                <a:srgbClr val="000000"/>
              </a:solidFill>
              <a:latin typeface="Arial" charset="0"/>
              <a:cs typeface="Arial" charset="0"/>
            </a:endParaRPr>
          </a:p>
          <a:p>
            <a:pPr algn="just" eaLnBrk="1" hangingPunct="1">
              <a:lnSpc>
                <a:spcPct val="100000"/>
              </a:lnSpc>
            </a:pPr>
            <a:r>
              <a:rPr lang="cs-CZ" sz="1700" dirty="0">
                <a:solidFill>
                  <a:srgbClr val="000000"/>
                </a:solidFill>
                <a:latin typeface="Arial" charset="0"/>
                <a:cs typeface="Arial" charset="0"/>
              </a:rPr>
              <a:t>majetek jako fragment chráněných vztahů chrání TPH až subsidiárně, nestačí-li </a:t>
            </a:r>
            <a:r>
              <a:rPr lang="cs-CZ" sz="1700" dirty="0" err="1">
                <a:solidFill>
                  <a:srgbClr val="000000"/>
                </a:solidFill>
                <a:latin typeface="Arial" charset="0"/>
                <a:cs typeface="Arial" charset="0"/>
              </a:rPr>
              <a:t>mimotrestní</a:t>
            </a:r>
            <a:r>
              <a:rPr lang="cs-CZ" sz="1700" dirty="0">
                <a:solidFill>
                  <a:srgbClr val="000000"/>
                </a:solidFill>
                <a:latin typeface="Arial" charset="0"/>
                <a:cs typeface="Arial" charset="0"/>
              </a:rPr>
              <a:t> odvětví práva, tj. </a:t>
            </a:r>
            <a:r>
              <a:rPr lang="cs-CZ" sz="1700" dirty="0" err="1">
                <a:solidFill>
                  <a:srgbClr val="000000"/>
                </a:solidFill>
                <a:latin typeface="Arial" charset="0"/>
                <a:cs typeface="Arial" charset="0"/>
              </a:rPr>
              <a:t>ObčZ</a:t>
            </a:r>
            <a:r>
              <a:rPr lang="cs-CZ" sz="1700" dirty="0">
                <a:solidFill>
                  <a:srgbClr val="000000"/>
                </a:solidFill>
                <a:latin typeface="Arial" charset="0"/>
                <a:cs typeface="Arial" charset="0"/>
              </a:rPr>
              <a:t>, </a:t>
            </a:r>
            <a:r>
              <a:rPr lang="cs-CZ" sz="1700" dirty="0" err="1">
                <a:solidFill>
                  <a:srgbClr val="000000"/>
                </a:solidFill>
                <a:latin typeface="Arial" charset="0"/>
                <a:cs typeface="Arial" charset="0"/>
              </a:rPr>
              <a:t>PřestZ</a:t>
            </a:r>
            <a:endParaRPr lang="cs-CZ" sz="1700" dirty="0">
              <a:solidFill>
                <a:srgbClr val="000000"/>
              </a:solidFill>
              <a:latin typeface="Arial" charset="0"/>
              <a:cs typeface="Arial" charset="0"/>
            </a:endParaRPr>
          </a:p>
          <a:p>
            <a:pPr algn="just" eaLnBrk="1" hangingPunct="1">
              <a:lnSpc>
                <a:spcPct val="100000"/>
              </a:lnSpc>
            </a:pPr>
            <a:endParaRPr lang="cs-CZ" sz="1700" dirty="0">
              <a:solidFill>
                <a:srgbClr val="000000"/>
              </a:solidFill>
              <a:latin typeface="Arial" charset="0"/>
              <a:cs typeface="Arial" charset="0"/>
            </a:endParaRPr>
          </a:p>
          <a:p>
            <a:pPr algn="just" eaLnBrk="1" hangingPunct="1">
              <a:lnSpc>
                <a:spcPct val="100000"/>
              </a:lnSpc>
            </a:pPr>
            <a:r>
              <a:rPr lang="cs-CZ" sz="1700" dirty="0">
                <a:solidFill>
                  <a:srgbClr val="000000"/>
                </a:solidFill>
                <a:latin typeface="Arial" charset="0"/>
                <a:cs typeface="Arial" charset="0"/>
              </a:rPr>
              <a:t>je-li naplněna skutková podstata TČ krádeže, nelze odmítnout trestní postih s tím, že je třeba nejprve uplatnit občanskoprávní odpovědnost</a:t>
            </a:r>
          </a:p>
          <a:p>
            <a:endParaRPr lang="cs-CZ" sz="1800" dirty="0"/>
          </a:p>
          <a:p>
            <a:pPr algn="just" eaLnBrk="1" hangingPunct="1"/>
            <a:endParaRPr lang="cs-CZ" sz="1800" dirty="0">
              <a:solidFill>
                <a:srgbClr val="000000"/>
              </a:solidFill>
              <a:latin typeface="Arial" charset="0"/>
              <a:cs typeface="Arial" charset="0"/>
            </a:endParaRPr>
          </a:p>
        </p:txBody>
      </p:sp>
      <p:sp>
        <p:nvSpPr>
          <p:cNvPr id="5" name="Zástupný symbol pro číslo snímku 4"/>
          <p:cNvSpPr>
            <a:spLocks noGrp="1"/>
          </p:cNvSpPr>
          <p:nvPr>
            <p:ph type="sldNum" sz="quarter" idx="11"/>
          </p:nvPr>
        </p:nvSpPr>
        <p:spPr/>
        <p:txBody>
          <a:bodyPr/>
          <a:lstStyle/>
          <a:p>
            <a:pPr>
              <a:defRPr/>
            </a:pPr>
            <a:fld id="{23095855-95DD-40E8-AF61-CDA2E8318167}" type="slidenum">
              <a:rPr lang="cs-CZ" smtClean="0"/>
              <a:pPr>
                <a:defRPr/>
              </a:pPr>
              <a:t>28</a:t>
            </a:fld>
            <a:endParaRPr lang="cs-CZ"/>
          </a:p>
        </p:txBody>
      </p:sp>
    </p:spTree>
    <p:extLst>
      <p:ext uri="{BB962C8B-B14F-4D97-AF65-F5344CB8AC3E}">
        <p14:creationId xmlns:p14="http://schemas.microsoft.com/office/powerpoint/2010/main" val="10180464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algn="ctr"/>
            <a:r>
              <a:rPr lang="cs-CZ" b="1" dirty="0">
                <a:latin typeface="Arial" charset="0"/>
                <a:cs typeface="Arial" charset="0"/>
              </a:rPr>
              <a:t>Zásada analogie </a:t>
            </a:r>
            <a:r>
              <a:rPr lang="cs-CZ" b="1" dirty="0" err="1">
                <a:latin typeface="Arial" charset="0"/>
                <a:cs typeface="Arial" charset="0"/>
              </a:rPr>
              <a:t>legis</a:t>
            </a:r>
            <a:r>
              <a:rPr lang="cs-CZ" b="1" dirty="0">
                <a:latin typeface="Arial" charset="0"/>
                <a:cs typeface="Arial" charset="0"/>
              </a:rPr>
              <a:t>  k tíži pachatele</a:t>
            </a:r>
            <a:endParaRPr lang="cs-CZ" dirty="0"/>
          </a:p>
        </p:txBody>
      </p:sp>
      <p:sp>
        <p:nvSpPr>
          <p:cNvPr id="14339" name="Zástupný symbol pro obsah 2"/>
          <p:cNvSpPr>
            <a:spLocks noGrp="1"/>
          </p:cNvSpPr>
          <p:nvPr>
            <p:ph idx="1"/>
          </p:nvPr>
        </p:nvSpPr>
        <p:spPr/>
        <p:txBody>
          <a:bodyPr/>
          <a:lstStyle/>
          <a:p>
            <a:pPr algn="just"/>
            <a:endParaRPr lang="cs-CZ" sz="1700" dirty="0">
              <a:latin typeface="Arial" charset="0"/>
              <a:cs typeface="Arial" charset="0"/>
            </a:endParaRPr>
          </a:p>
          <a:p>
            <a:pPr algn="just"/>
            <a:r>
              <a:rPr lang="cs-CZ" sz="1700" dirty="0" err="1">
                <a:latin typeface="Arial" charset="0"/>
                <a:cs typeface="Arial" charset="0"/>
              </a:rPr>
              <a:t>nullum</a:t>
            </a:r>
            <a:r>
              <a:rPr lang="cs-CZ" sz="1700" dirty="0">
                <a:latin typeface="Arial" charset="0"/>
                <a:cs typeface="Arial" charset="0"/>
              </a:rPr>
              <a:t> </a:t>
            </a:r>
            <a:r>
              <a:rPr lang="cs-CZ" sz="1700" dirty="0" err="1">
                <a:latin typeface="Arial" charset="0"/>
                <a:cs typeface="Arial" charset="0"/>
              </a:rPr>
              <a:t>crimen</a:t>
            </a:r>
            <a:r>
              <a:rPr lang="cs-CZ" sz="1700" dirty="0">
                <a:latin typeface="Arial" charset="0"/>
                <a:cs typeface="Arial" charset="0"/>
              </a:rPr>
              <a:t> sine </a:t>
            </a:r>
            <a:r>
              <a:rPr lang="cs-CZ" sz="1700" dirty="0" err="1">
                <a:latin typeface="Arial" charset="0"/>
                <a:cs typeface="Arial" charset="0"/>
              </a:rPr>
              <a:t>lege</a:t>
            </a:r>
            <a:r>
              <a:rPr lang="cs-CZ" sz="1700" dirty="0">
                <a:latin typeface="Arial" charset="0"/>
                <a:cs typeface="Arial" charset="0"/>
              </a:rPr>
              <a:t> </a:t>
            </a:r>
            <a:r>
              <a:rPr lang="cs-CZ" sz="1700" dirty="0" err="1">
                <a:latin typeface="Arial" charset="0"/>
                <a:cs typeface="Arial" charset="0"/>
              </a:rPr>
              <a:t>stricta</a:t>
            </a:r>
            <a:r>
              <a:rPr lang="cs-CZ" sz="1700" dirty="0">
                <a:latin typeface="Arial" charset="0"/>
                <a:cs typeface="Arial" charset="0"/>
              </a:rPr>
              <a:t> - zákaz analogie v neprospěch/k tíži  pachatele (</a:t>
            </a:r>
            <a:r>
              <a:rPr lang="cs-CZ" sz="1700" dirty="0">
                <a:solidFill>
                  <a:srgbClr val="000000"/>
                </a:solidFill>
                <a:latin typeface="Arial" charset="0"/>
                <a:cs typeface="Arial" charset="0"/>
              </a:rPr>
              <a:t>in </a:t>
            </a:r>
            <a:r>
              <a:rPr lang="cs-CZ" sz="1700" dirty="0" err="1">
                <a:solidFill>
                  <a:srgbClr val="000000"/>
                </a:solidFill>
                <a:latin typeface="Arial" charset="0"/>
                <a:cs typeface="Arial" charset="0"/>
              </a:rPr>
              <a:t>malam</a:t>
            </a:r>
            <a:r>
              <a:rPr lang="cs-CZ" sz="1700" dirty="0">
                <a:solidFill>
                  <a:srgbClr val="000000"/>
                </a:solidFill>
                <a:latin typeface="Arial" charset="0"/>
                <a:cs typeface="Arial" charset="0"/>
              </a:rPr>
              <a:t> partem) </a:t>
            </a:r>
          </a:p>
          <a:p>
            <a:pPr algn="just">
              <a:buFont typeface="Wingdings" pitchFamily="2" charset="2"/>
              <a:buNone/>
            </a:pPr>
            <a:endParaRPr lang="cs-CZ" sz="18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např. § 212 </a:t>
            </a:r>
            <a:r>
              <a:rPr lang="cs-CZ" sz="1500" dirty="0" err="1">
                <a:solidFill>
                  <a:srgbClr val="000000"/>
                </a:solidFill>
                <a:latin typeface="Arial" charset="0"/>
                <a:cs typeface="Arial" charset="0"/>
              </a:rPr>
              <a:t>TrZ</a:t>
            </a:r>
            <a:r>
              <a:rPr lang="cs-CZ" sz="1500" dirty="0">
                <a:solidFill>
                  <a:srgbClr val="000000"/>
                </a:solidFill>
                <a:latin typeface="Arial" charset="0"/>
                <a:cs typeface="Arial" charset="0"/>
              </a:rPr>
              <a:t> (do 31. 12. 2009) - (opuštění dítěte) per </a:t>
            </a:r>
            <a:r>
              <a:rPr lang="cs-CZ" sz="1500" dirty="0" err="1">
                <a:solidFill>
                  <a:srgbClr val="000000"/>
                </a:solidFill>
                <a:latin typeface="Arial" charset="0"/>
                <a:cs typeface="Arial" charset="0"/>
              </a:rPr>
              <a:t>analogiam</a:t>
            </a:r>
            <a:r>
              <a:rPr lang="cs-CZ" sz="1500" dirty="0">
                <a:solidFill>
                  <a:srgbClr val="000000"/>
                </a:solidFill>
                <a:latin typeface="Arial" charset="0"/>
                <a:cs typeface="Arial" charset="0"/>
              </a:rPr>
              <a:t> použitý na opuštění starého nemohoucího člověka byl nepřípustný (analogie byla zakázaná) </a:t>
            </a:r>
          </a:p>
          <a:p>
            <a:pPr lvl="1" algn="just"/>
            <a:endParaRPr lang="cs-CZ" sz="1500" dirty="0">
              <a:solidFill>
                <a:srgbClr val="000000"/>
              </a:solidFill>
              <a:latin typeface="Arial" charset="0"/>
              <a:cs typeface="Arial" charset="0"/>
            </a:endParaRPr>
          </a:p>
          <a:p>
            <a:pPr lvl="1" algn="just"/>
            <a:r>
              <a:rPr lang="cs-CZ" sz="1500" dirty="0">
                <a:solidFill>
                  <a:srgbClr val="000000"/>
                </a:solidFill>
                <a:latin typeface="Arial" charset="0"/>
                <a:cs typeface="Arial" charset="0"/>
              </a:rPr>
              <a:t>§ 195 </a:t>
            </a:r>
            <a:r>
              <a:rPr lang="cs-CZ" sz="1500" dirty="0" err="1">
                <a:solidFill>
                  <a:srgbClr val="000000"/>
                </a:solidFill>
                <a:latin typeface="Arial" charset="0"/>
                <a:cs typeface="Arial" charset="0"/>
              </a:rPr>
              <a:t>TrZ</a:t>
            </a:r>
            <a:r>
              <a:rPr lang="cs-CZ" sz="1500" dirty="0">
                <a:solidFill>
                  <a:srgbClr val="000000"/>
                </a:solidFill>
                <a:latin typeface="Arial" charset="0"/>
                <a:cs typeface="Arial" charset="0"/>
              </a:rPr>
              <a:t> již dopadá na tento případ přímo (opuštění dítěte nebo svěřené osoby)</a:t>
            </a:r>
          </a:p>
          <a:p>
            <a:pPr algn="just">
              <a:buFont typeface="Wingdings" pitchFamily="2" charset="2"/>
              <a:buNone/>
            </a:pPr>
            <a:endParaRPr lang="cs-CZ" sz="1800" dirty="0">
              <a:solidFill>
                <a:srgbClr val="000000"/>
              </a:solidFill>
              <a:latin typeface="Arial" charset="0"/>
              <a:cs typeface="Arial" charset="0"/>
            </a:endParaRPr>
          </a:p>
          <a:p>
            <a:pPr algn="just"/>
            <a:r>
              <a:rPr lang="cs-CZ" sz="1700" dirty="0" err="1">
                <a:solidFill>
                  <a:srgbClr val="000000"/>
                </a:solidFill>
                <a:latin typeface="Arial" charset="0"/>
                <a:cs typeface="Arial" charset="0"/>
              </a:rPr>
              <a:t>nullum</a:t>
            </a:r>
            <a:r>
              <a:rPr lang="cs-CZ" sz="1700" dirty="0">
                <a:solidFill>
                  <a:srgbClr val="000000"/>
                </a:solidFill>
                <a:latin typeface="Arial" charset="0"/>
                <a:cs typeface="Arial" charset="0"/>
              </a:rPr>
              <a:t> </a:t>
            </a:r>
            <a:r>
              <a:rPr lang="cs-CZ" sz="1700" dirty="0" err="1">
                <a:solidFill>
                  <a:srgbClr val="000000"/>
                </a:solidFill>
                <a:latin typeface="Arial" charset="0"/>
                <a:cs typeface="Arial" charset="0"/>
              </a:rPr>
              <a:t>crimen</a:t>
            </a:r>
            <a:r>
              <a:rPr lang="cs-CZ" sz="1700" dirty="0">
                <a:solidFill>
                  <a:srgbClr val="000000"/>
                </a:solidFill>
                <a:latin typeface="Arial" charset="0"/>
                <a:cs typeface="Arial" charset="0"/>
              </a:rPr>
              <a:t> sine </a:t>
            </a:r>
            <a:r>
              <a:rPr lang="cs-CZ" sz="1700" dirty="0" err="1">
                <a:solidFill>
                  <a:srgbClr val="000000"/>
                </a:solidFill>
                <a:latin typeface="Arial" charset="0"/>
                <a:cs typeface="Arial" charset="0"/>
              </a:rPr>
              <a:t>lege</a:t>
            </a:r>
            <a:r>
              <a:rPr lang="cs-CZ" sz="1700" dirty="0">
                <a:solidFill>
                  <a:srgbClr val="000000"/>
                </a:solidFill>
                <a:latin typeface="Arial" charset="0"/>
                <a:cs typeface="Arial" charset="0"/>
              </a:rPr>
              <a:t> + zákaz analogie </a:t>
            </a:r>
            <a:r>
              <a:rPr lang="cs-CZ" sz="1700" dirty="0" err="1">
                <a:solidFill>
                  <a:srgbClr val="000000"/>
                </a:solidFill>
                <a:latin typeface="Arial" charset="0"/>
                <a:cs typeface="Arial" charset="0"/>
              </a:rPr>
              <a:t>legis</a:t>
            </a:r>
            <a:r>
              <a:rPr lang="cs-CZ" sz="1700" dirty="0">
                <a:solidFill>
                  <a:srgbClr val="000000"/>
                </a:solidFill>
                <a:latin typeface="Arial" charset="0"/>
                <a:cs typeface="Arial" charset="0"/>
              </a:rPr>
              <a:t> in </a:t>
            </a:r>
            <a:r>
              <a:rPr lang="cs-CZ" sz="1700" dirty="0" err="1">
                <a:solidFill>
                  <a:srgbClr val="000000"/>
                </a:solidFill>
                <a:latin typeface="Arial" charset="0"/>
                <a:cs typeface="Arial" charset="0"/>
              </a:rPr>
              <a:t>malam</a:t>
            </a:r>
            <a:r>
              <a:rPr lang="cs-CZ" sz="1700" dirty="0">
                <a:solidFill>
                  <a:srgbClr val="000000"/>
                </a:solidFill>
                <a:latin typeface="Arial" charset="0"/>
                <a:cs typeface="Arial" charset="0"/>
              </a:rPr>
              <a:t> partem (k tíži pachatele) = „LÍC“ + „RUB“ téhož</a:t>
            </a:r>
          </a:p>
          <a:p>
            <a:pPr>
              <a:buFont typeface="Wingdings" pitchFamily="2" charset="2"/>
              <a:buNone/>
            </a:pPr>
            <a:endParaRPr lang="cs-CZ" sz="1800" dirty="0">
              <a:latin typeface="Arial" charset="0"/>
              <a:cs typeface="Arial" charset="0"/>
            </a:endParaRPr>
          </a:p>
          <a:p>
            <a:r>
              <a:rPr lang="cs-CZ" sz="1700" dirty="0">
                <a:latin typeface="Arial" charset="0"/>
                <a:cs typeface="Arial" charset="0"/>
              </a:rPr>
              <a:t>ve prospěch pachatele (in </a:t>
            </a:r>
            <a:r>
              <a:rPr lang="cs-CZ" sz="1700" dirty="0" err="1">
                <a:latin typeface="Arial" charset="0"/>
                <a:cs typeface="Arial" charset="0"/>
              </a:rPr>
              <a:t>bonam</a:t>
            </a:r>
            <a:r>
              <a:rPr lang="cs-CZ" sz="1700" dirty="0">
                <a:latin typeface="Arial" charset="0"/>
                <a:cs typeface="Arial" charset="0"/>
              </a:rPr>
              <a:t> partem) je analogie přípustná</a:t>
            </a:r>
            <a:endParaRPr lang="cs-CZ" sz="1700" dirty="0">
              <a:solidFill>
                <a:srgbClr val="000000"/>
              </a:solidFill>
              <a:latin typeface="Arial" charset="0"/>
              <a:cs typeface="Arial" charset="0"/>
            </a:endParaRPr>
          </a:p>
          <a:p>
            <a:endParaRPr lang="cs-CZ" dirty="0"/>
          </a:p>
        </p:txBody>
      </p:sp>
      <p:sp>
        <p:nvSpPr>
          <p:cNvPr id="4" name="Zástupný symbol pro číslo snímku 3"/>
          <p:cNvSpPr>
            <a:spLocks noGrp="1"/>
          </p:cNvSpPr>
          <p:nvPr>
            <p:ph type="sldNum" sz="quarter" idx="11"/>
          </p:nvPr>
        </p:nvSpPr>
        <p:spPr/>
        <p:txBody>
          <a:bodyPr/>
          <a:lstStyle/>
          <a:p>
            <a:pPr>
              <a:defRPr/>
            </a:pPr>
            <a:fld id="{02E767A9-79A1-4D94-845B-D622512FB7A6}" type="slidenum">
              <a:rPr lang="cs-CZ" smtClean="0"/>
              <a:pPr>
                <a:defRPr/>
              </a:pPr>
              <a:t>29</a:t>
            </a:fld>
            <a:endParaRPr lang="cs-CZ"/>
          </a:p>
        </p:txBody>
      </p:sp>
    </p:spTree>
    <p:extLst>
      <p:ext uri="{BB962C8B-B14F-4D97-AF65-F5344CB8AC3E}">
        <p14:creationId xmlns:p14="http://schemas.microsoft.com/office/powerpoint/2010/main" val="138850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8"/>
          <p:cNvSpPr>
            <a:spLocks noGrp="1" noChangeArrowheads="1"/>
          </p:cNvSpPr>
          <p:nvPr>
            <p:ph type="title"/>
          </p:nvPr>
        </p:nvSpPr>
        <p:spPr/>
        <p:txBody>
          <a:bodyPr/>
          <a:lstStyle/>
          <a:p>
            <a:pPr algn="ctr" eaLnBrk="1" hangingPunct="1"/>
            <a:r>
              <a:rPr lang="cs-CZ" b="1"/>
              <a:t>Pojem a druhy</a:t>
            </a:r>
          </a:p>
        </p:txBody>
      </p:sp>
      <p:sp>
        <p:nvSpPr>
          <p:cNvPr id="6147" name="Rectangle 49"/>
          <p:cNvSpPr>
            <a:spLocks noGrp="1" noChangeArrowheads="1"/>
          </p:cNvSpPr>
          <p:nvPr>
            <p:ph type="body" idx="1"/>
          </p:nvPr>
        </p:nvSpPr>
        <p:spPr/>
        <p:txBody>
          <a:bodyPr/>
          <a:lstStyle/>
          <a:p>
            <a:pPr algn="just" eaLnBrk="1" hangingPunct="1"/>
            <a:endParaRPr lang="cs-CZ" sz="1800" dirty="0">
              <a:solidFill>
                <a:srgbClr val="000000"/>
              </a:solidFill>
              <a:latin typeface="Arial" charset="0"/>
              <a:cs typeface="Arial" charset="0"/>
            </a:endParaRPr>
          </a:p>
          <a:p>
            <a:pPr algn="just" eaLnBrk="1" hangingPunct="1"/>
            <a:r>
              <a:rPr lang="cs-CZ" sz="1700" dirty="0">
                <a:latin typeface="Arial" charset="0"/>
                <a:cs typeface="Arial" charset="0"/>
              </a:rPr>
              <a:t>TPH je odvětví právního řádu, jehož normy upravují předpoklady trestní odpovědnosti fyzických a právnických osob a ukládání trestů, ochranných opatření a chrání zájmy společnosti, ústavní zřízení České republiky, práva a oprávněné zájmy fyzických a právnických osob  </a:t>
            </a:r>
          </a:p>
          <a:p>
            <a:pPr algn="just" eaLnBrk="1" hangingPunct="1"/>
            <a:endParaRPr lang="cs-CZ" sz="1700" dirty="0">
              <a:solidFill>
                <a:srgbClr val="000000"/>
              </a:solidFill>
              <a:latin typeface="Arial" charset="0"/>
              <a:cs typeface="Arial" charset="0"/>
            </a:endParaRPr>
          </a:p>
          <a:p>
            <a:pPr algn="just" eaLnBrk="1" hangingPunct="1"/>
            <a:r>
              <a:rPr lang="cs-CZ" sz="1700" dirty="0">
                <a:solidFill>
                  <a:srgbClr val="000000"/>
                </a:solidFill>
                <a:latin typeface="Arial" charset="0"/>
                <a:cs typeface="Arial" charset="0"/>
              </a:rPr>
              <a:t>zajišťuje veřejnoprávní, fragmentární a subsidiární ochranu individuálních a celospolečenských zájmů </a:t>
            </a:r>
          </a:p>
          <a:p>
            <a:pPr algn="just" eaLnBrk="1" hangingPunct="1"/>
            <a:endParaRPr lang="cs-CZ" sz="1800" i="1" dirty="0">
              <a:solidFill>
                <a:srgbClr val="000000"/>
              </a:solidFill>
              <a:latin typeface="Arial" charset="0"/>
              <a:cs typeface="Arial" charset="0"/>
            </a:endParaRPr>
          </a:p>
          <a:p>
            <a:pPr lvl="1" algn="just" eaLnBrk="1" hangingPunct="1"/>
            <a:r>
              <a:rPr lang="cs-CZ" sz="1500" dirty="0">
                <a:solidFill>
                  <a:srgbClr val="000000"/>
                </a:solidFill>
                <a:latin typeface="Arial" charset="0"/>
                <a:cs typeface="Arial" charset="0"/>
              </a:rPr>
              <a:t>veřejnoprávní: odvětví práva veřejného … (x právo soukromé)</a:t>
            </a:r>
          </a:p>
          <a:p>
            <a:pPr lvl="1" algn="just" eaLnBrk="1" hangingPunct="1">
              <a:buFont typeface="Wingdings" pitchFamily="2" charset="2"/>
              <a:buNone/>
            </a:pPr>
            <a:endParaRPr lang="cs-CZ" sz="1500" dirty="0">
              <a:solidFill>
                <a:srgbClr val="000000"/>
              </a:solidFill>
              <a:latin typeface="Arial" charset="0"/>
              <a:cs typeface="Arial" charset="0"/>
            </a:endParaRPr>
          </a:p>
          <a:p>
            <a:pPr lvl="1" algn="just" eaLnBrk="1" hangingPunct="1"/>
            <a:r>
              <a:rPr lang="cs-CZ" sz="1500" dirty="0">
                <a:solidFill>
                  <a:srgbClr val="000000"/>
                </a:solidFill>
                <a:latin typeface="Arial" charset="0"/>
                <a:cs typeface="Arial" charset="0"/>
              </a:rPr>
              <a:t>fragmentární: ochrana jen vybraných oblastí ochrany; např. majetek …</a:t>
            </a:r>
          </a:p>
          <a:p>
            <a:pPr lvl="1" algn="just" eaLnBrk="1" hangingPunct="1">
              <a:buFont typeface="Wingdings" pitchFamily="2" charset="2"/>
              <a:buNone/>
            </a:pPr>
            <a:endParaRPr lang="cs-CZ" sz="1500" dirty="0">
              <a:solidFill>
                <a:srgbClr val="000000"/>
              </a:solidFill>
              <a:latin typeface="Arial" charset="0"/>
              <a:cs typeface="Arial" charset="0"/>
            </a:endParaRPr>
          </a:p>
          <a:p>
            <a:pPr lvl="1" algn="just" eaLnBrk="1" hangingPunct="1"/>
            <a:r>
              <a:rPr lang="cs-CZ" sz="1500" dirty="0">
                <a:solidFill>
                  <a:srgbClr val="000000"/>
                </a:solidFill>
                <a:latin typeface="Arial" charset="0"/>
                <a:cs typeface="Arial" charset="0"/>
              </a:rPr>
              <a:t>subsidiární: ochrana „fragmentů“ je jen podpůrná, nestačí-li </a:t>
            </a:r>
            <a:r>
              <a:rPr lang="cs-CZ" sz="1500" dirty="0" err="1">
                <a:solidFill>
                  <a:srgbClr val="000000"/>
                </a:solidFill>
                <a:latin typeface="Arial" charset="0"/>
                <a:cs typeface="Arial" charset="0"/>
              </a:rPr>
              <a:t>mimotrestní</a:t>
            </a:r>
            <a:r>
              <a:rPr lang="cs-CZ" sz="1500" dirty="0">
                <a:solidFill>
                  <a:srgbClr val="000000"/>
                </a:solidFill>
                <a:latin typeface="Arial" charset="0"/>
                <a:cs typeface="Arial" charset="0"/>
              </a:rPr>
              <a:t> právní ochrana; např. krádež hodinek  do 9.999,- Kč (přestupek),  za 10.000,- Kč (trestný čin)</a:t>
            </a:r>
          </a:p>
          <a:p>
            <a:pPr lvl="1">
              <a:buFontTx/>
              <a:buNone/>
            </a:pPr>
            <a:endParaRPr lang="cs-CZ" sz="1500" b="1" u="sng" dirty="0">
              <a:latin typeface="Arial" charset="0"/>
              <a:cs typeface="Arial" charset="0"/>
            </a:endParaRPr>
          </a:p>
          <a:p>
            <a:pPr eaLnBrk="1" hangingPunct="1">
              <a:buFont typeface="Wingdings" pitchFamily="2" charset="2"/>
              <a:buNone/>
            </a:pPr>
            <a:endParaRPr lang="cs-CZ" dirty="0"/>
          </a:p>
        </p:txBody>
      </p:sp>
      <p:sp>
        <p:nvSpPr>
          <p:cNvPr id="5" name="Zástupný symbol pro číslo snímku 4"/>
          <p:cNvSpPr>
            <a:spLocks noGrp="1"/>
          </p:cNvSpPr>
          <p:nvPr>
            <p:ph type="sldNum" sz="quarter" idx="11"/>
          </p:nvPr>
        </p:nvSpPr>
        <p:spPr/>
        <p:txBody>
          <a:bodyPr/>
          <a:lstStyle/>
          <a:p>
            <a:pPr>
              <a:defRPr/>
            </a:pPr>
            <a:fld id="{36666C13-A046-405C-AC26-A73D8BC863CD}" type="slidenum">
              <a:rPr lang="cs-CZ" smtClean="0"/>
              <a:pPr>
                <a:defRPr/>
              </a:pPr>
              <a:t>3</a:t>
            </a:fld>
            <a:endParaRPr lang="cs-CZ"/>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algn="ctr"/>
            <a:r>
              <a:rPr lang="cs-CZ" sz="2800">
                <a:latin typeface="Arial" charset="0"/>
                <a:cs typeface="Arial" charset="0"/>
              </a:rPr>
              <a:t>Zásada argumentum a simili</a:t>
            </a:r>
          </a:p>
        </p:txBody>
      </p:sp>
      <p:sp>
        <p:nvSpPr>
          <p:cNvPr id="15363" name="Zástupný symbol pro obsah 2"/>
          <p:cNvSpPr>
            <a:spLocks noGrp="1"/>
          </p:cNvSpPr>
          <p:nvPr>
            <p:ph idx="1"/>
          </p:nvPr>
        </p:nvSpPr>
        <p:spPr/>
        <p:txBody>
          <a:bodyPr/>
          <a:lstStyle/>
          <a:p>
            <a:pPr algn="just"/>
            <a:endParaRPr lang="cs-CZ" sz="1800">
              <a:solidFill>
                <a:srgbClr val="000000"/>
              </a:solidFill>
              <a:latin typeface="Arial" charset="0"/>
              <a:cs typeface="Arial" charset="0"/>
            </a:endParaRPr>
          </a:p>
          <a:p>
            <a:pPr algn="just"/>
            <a:endParaRPr lang="cs-CZ" sz="1800">
              <a:solidFill>
                <a:srgbClr val="000000"/>
              </a:solidFill>
              <a:latin typeface="Arial" charset="0"/>
              <a:cs typeface="Arial" charset="0"/>
            </a:endParaRPr>
          </a:p>
          <a:p>
            <a:pPr algn="just"/>
            <a:endParaRPr lang="cs-CZ" sz="1800">
              <a:solidFill>
                <a:srgbClr val="000000"/>
              </a:solidFill>
              <a:latin typeface="Arial" charset="0"/>
              <a:cs typeface="Arial" charset="0"/>
            </a:endParaRPr>
          </a:p>
          <a:p>
            <a:pPr algn="just"/>
            <a:r>
              <a:rPr lang="cs-CZ" sz="1800">
                <a:solidFill>
                  <a:srgbClr val="000000"/>
                </a:solidFill>
                <a:latin typeface="Arial" charset="0"/>
                <a:cs typeface="Arial" charset="0"/>
              </a:rPr>
              <a:t>argumentum a simili  (podle podobnosti) je dovolené</a:t>
            </a:r>
          </a:p>
          <a:p>
            <a:pPr lvl="1" algn="just">
              <a:buFont typeface="Wingdings" pitchFamily="2" charset="2"/>
              <a:buNone/>
            </a:pPr>
            <a:endParaRPr lang="cs-CZ" sz="1800">
              <a:solidFill>
                <a:srgbClr val="000000"/>
              </a:solidFill>
              <a:latin typeface="Arial" charset="0"/>
              <a:cs typeface="Arial" charset="0"/>
            </a:endParaRPr>
          </a:p>
          <a:p>
            <a:pPr lvl="1" algn="just"/>
            <a:r>
              <a:rPr lang="cs-CZ" sz="1800">
                <a:solidFill>
                  <a:srgbClr val="000000"/>
                </a:solidFill>
                <a:latin typeface="Arial" charset="0"/>
                <a:cs typeface="Arial" charset="0"/>
              </a:rPr>
              <a:t>§ 272 TrZ per argumentum a simili - škodlivý účinek výbušnin, plynu, elektřiny nebo „podobně nebezpečné jednání“ = vypuštění např. kyseliny sírové</a:t>
            </a:r>
          </a:p>
          <a:p>
            <a:endParaRPr lang="cs-CZ" sz="1800">
              <a:latin typeface="Arial" charset="0"/>
              <a:cs typeface="Arial" charset="0"/>
            </a:endParaRPr>
          </a:p>
          <a:p>
            <a:pPr>
              <a:buFont typeface="Wingdings" pitchFamily="2" charset="2"/>
              <a:buNone/>
            </a:pPr>
            <a:endParaRPr lang="cs-CZ" sz="1800">
              <a:latin typeface="Arial" charset="0"/>
              <a:cs typeface="Arial" charset="0"/>
            </a:endParaRPr>
          </a:p>
          <a:p>
            <a:endParaRPr lang="cs-CZ" sz="1800">
              <a:solidFill>
                <a:srgbClr val="000000"/>
              </a:solidFill>
              <a:latin typeface="Arial" charset="0"/>
              <a:cs typeface="Arial" charset="0"/>
            </a:endParaRPr>
          </a:p>
        </p:txBody>
      </p:sp>
      <p:sp>
        <p:nvSpPr>
          <p:cNvPr id="5" name="Zástupný symbol pro číslo snímku 4"/>
          <p:cNvSpPr>
            <a:spLocks noGrp="1"/>
          </p:cNvSpPr>
          <p:nvPr>
            <p:ph type="sldNum" sz="quarter" idx="11"/>
          </p:nvPr>
        </p:nvSpPr>
        <p:spPr/>
        <p:txBody>
          <a:bodyPr/>
          <a:lstStyle/>
          <a:p>
            <a:pPr>
              <a:defRPr/>
            </a:pPr>
            <a:fld id="{251E50F7-153A-428C-A9A9-3C263C652F7C}" type="slidenum">
              <a:rPr lang="cs-CZ" smtClean="0"/>
              <a:pPr>
                <a:defRPr/>
              </a:pPr>
              <a:t>30</a:t>
            </a:fld>
            <a:endParaRPr lang="cs-CZ"/>
          </a:p>
        </p:txBody>
      </p:sp>
    </p:spTree>
    <p:extLst>
      <p:ext uri="{BB962C8B-B14F-4D97-AF65-F5344CB8AC3E}">
        <p14:creationId xmlns:p14="http://schemas.microsoft.com/office/powerpoint/2010/main" val="24479657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algn="ctr"/>
            <a:r>
              <a:rPr lang="cs-CZ" sz="2800">
                <a:latin typeface="Arial" charset="0"/>
                <a:cs typeface="Arial" charset="0"/>
              </a:rPr>
              <a:t>Zásada zákazu retroaktivity k tíži pachatele</a:t>
            </a:r>
          </a:p>
        </p:txBody>
      </p:sp>
      <p:sp>
        <p:nvSpPr>
          <p:cNvPr id="16387" name="Zástupný symbol pro obsah 2"/>
          <p:cNvSpPr>
            <a:spLocks noGrp="1"/>
          </p:cNvSpPr>
          <p:nvPr>
            <p:ph idx="1"/>
          </p:nvPr>
        </p:nvSpPr>
        <p:spPr/>
        <p:txBody>
          <a:bodyPr/>
          <a:lstStyle/>
          <a:p>
            <a:pPr algn="just">
              <a:lnSpc>
                <a:spcPct val="100000"/>
              </a:lnSpc>
            </a:pPr>
            <a:endParaRPr lang="cs-CZ" sz="1700" dirty="0">
              <a:latin typeface="Arial" charset="0"/>
              <a:cs typeface="Arial" charset="0"/>
            </a:endParaRPr>
          </a:p>
          <a:p>
            <a:pPr algn="just">
              <a:lnSpc>
                <a:spcPct val="100000"/>
              </a:lnSpc>
            </a:pPr>
            <a:r>
              <a:rPr lang="cs-CZ" sz="1700" dirty="0" err="1">
                <a:latin typeface="Arial" charset="0"/>
                <a:cs typeface="Arial" charset="0"/>
              </a:rPr>
              <a:t>nullum</a:t>
            </a:r>
            <a:r>
              <a:rPr lang="cs-CZ" sz="1700" dirty="0">
                <a:latin typeface="Arial" charset="0"/>
                <a:cs typeface="Arial" charset="0"/>
              </a:rPr>
              <a:t> </a:t>
            </a:r>
            <a:r>
              <a:rPr lang="cs-CZ" sz="1700" dirty="0" err="1">
                <a:latin typeface="Arial" charset="0"/>
                <a:cs typeface="Arial" charset="0"/>
              </a:rPr>
              <a:t>crimen</a:t>
            </a:r>
            <a:r>
              <a:rPr lang="cs-CZ" sz="1700" dirty="0">
                <a:latin typeface="Arial" charset="0"/>
                <a:cs typeface="Arial" charset="0"/>
              </a:rPr>
              <a:t> sine lege </a:t>
            </a:r>
            <a:r>
              <a:rPr lang="cs-CZ" sz="1700" dirty="0" err="1">
                <a:latin typeface="Arial" charset="0"/>
                <a:cs typeface="Arial" charset="0"/>
              </a:rPr>
              <a:t>praevia</a:t>
            </a:r>
            <a:r>
              <a:rPr lang="cs-CZ" sz="1700" dirty="0">
                <a:latin typeface="Arial" charset="0"/>
                <a:cs typeface="Arial" charset="0"/>
              </a:rPr>
              <a:t> - žádný trestný čin bez předchozího zákona</a:t>
            </a:r>
          </a:p>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 1 </a:t>
            </a:r>
            <a:r>
              <a:rPr lang="cs-CZ" sz="1700" dirty="0" err="1">
                <a:latin typeface="Arial" charset="0"/>
                <a:cs typeface="Arial" charset="0"/>
              </a:rPr>
              <a:t>TrZ</a:t>
            </a:r>
            <a:r>
              <a:rPr lang="cs-CZ" sz="1700" dirty="0">
                <a:latin typeface="Arial" charset="0"/>
                <a:cs typeface="Arial" charset="0"/>
              </a:rPr>
              <a:t> - čin je trestný, jen pokud jeho trestnost byla zákonem stanovena dříve, než byl spáchán</a:t>
            </a:r>
          </a:p>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má-li být garantována právní jistota občana, tak zákonné podmínky viny pachatele a podmínky, jakož i kritéria jeho trestněprávního postihu, musí zákonodárce stanovit zásadně ještě předtím, než došlo ke spáchání činu takto kriminalizovaného </a:t>
            </a:r>
          </a:p>
          <a:p>
            <a:pPr algn="just">
              <a:lnSpc>
                <a:spcPct val="100000"/>
              </a:lnSpc>
            </a:pPr>
            <a:endParaRPr lang="cs-CZ" sz="1700" dirty="0">
              <a:latin typeface="Arial" charset="0"/>
              <a:cs typeface="Arial" charset="0"/>
            </a:endParaRPr>
          </a:p>
          <a:p>
            <a:pPr lvl="1" algn="just"/>
            <a:r>
              <a:rPr lang="cs-CZ" sz="1500" dirty="0">
                <a:latin typeface="Arial" charset="0"/>
                <a:cs typeface="Arial" charset="0"/>
              </a:rPr>
              <a:t>z těchto důvodů je zásadně vyloučeno až dodatečně stanovit podmínky trestnosti a tyto aplikovat zpětně (retroaktivně) na případy z doby předchozí</a:t>
            </a:r>
          </a:p>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retroaktivita ve prospěch pachatele naopak přípustná je </a:t>
            </a:r>
          </a:p>
          <a:p>
            <a:pPr algn="just"/>
            <a:endParaRPr lang="cs-CZ" sz="1800" dirty="0">
              <a:latin typeface="Arial" charset="0"/>
              <a:cs typeface="Arial" charset="0"/>
            </a:endParaRPr>
          </a:p>
        </p:txBody>
      </p:sp>
      <p:sp>
        <p:nvSpPr>
          <p:cNvPr id="4" name="Zástupný symbol pro číslo snímku 3"/>
          <p:cNvSpPr>
            <a:spLocks noGrp="1"/>
          </p:cNvSpPr>
          <p:nvPr>
            <p:ph type="sldNum" sz="quarter" idx="11"/>
          </p:nvPr>
        </p:nvSpPr>
        <p:spPr/>
        <p:txBody>
          <a:bodyPr/>
          <a:lstStyle/>
          <a:p>
            <a:pPr>
              <a:defRPr/>
            </a:pPr>
            <a:fld id="{8D2B1690-CFB7-4AE3-B394-4191C4E33BDE}" type="slidenum">
              <a:rPr lang="cs-CZ" smtClean="0"/>
              <a:pPr>
                <a:defRPr/>
              </a:pPr>
              <a:t>31</a:t>
            </a:fld>
            <a:endParaRPr lang="cs-CZ"/>
          </a:p>
        </p:txBody>
      </p:sp>
    </p:spTree>
    <p:extLst>
      <p:ext uri="{BB962C8B-B14F-4D97-AF65-F5344CB8AC3E}">
        <p14:creationId xmlns:p14="http://schemas.microsoft.com/office/powerpoint/2010/main" val="37654420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algn="ctr"/>
            <a:r>
              <a:rPr lang="cs-CZ" sz="2800">
                <a:latin typeface="Arial" charset="0"/>
                <a:cs typeface="Arial" charset="0"/>
              </a:rPr>
              <a:t>Trestní odpovědnost FO a PO </a:t>
            </a:r>
          </a:p>
        </p:txBody>
      </p:sp>
      <p:sp>
        <p:nvSpPr>
          <p:cNvPr id="17411" name="Zástupný symbol pro obsah 2"/>
          <p:cNvSpPr>
            <a:spLocks noGrp="1"/>
          </p:cNvSpPr>
          <p:nvPr>
            <p:ph idx="1"/>
          </p:nvPr>
        </p:nvSpPr>
        <p:spPr/>
        <p:txBody>
          <a:bodyPr/>
          <a:lstStyle/>
          <a:p>
            <a:pPr algn="just"/>
            <a:r>
              <a:rPr lang="cs-CZ" sz="1800" dirty="0">
                <a:latin typeface="Arial" charset="0"/>
                <a:cs typeface="Arial" charset="0"/>
              </a:rPr>
              <a:t>po spáchání trestného činu následuje (zpravidla) trestní sankce (např. trest odnětí svobody) nebo jiná kvalifikovaná reakce nespojená s trestem (např. upuštění od potrestání) </a:t>
            </a:r>
          </a:p>
          <a:p>
            <a:pPr algn="just"/>
            <a:endParaRPr lang="cs-CZ" sz="1800" dirty="0">
              <a:latin typeface="Arial" charset="0"/>
              <a:cs typeface="Arial" charset="0"/>
            </a:endParaRPr>
          </a:p>
          <a:p>
            <a:r>
              <a:rPr lang="cs-CZ" sz="1800" dirty="0">
                <a:latin typeface="Arial" charset="0"/>
                <a:cs typeface="Arial" charset="0"/>
              </a:rPr>
              <a:t>FO - </a:t>
            </a:r>
            <a:r>
              <a:rPr lang="cs-CZ" sz="1600" dirty="0">
                <a:latin typeface="Arial" charset="0"/>
                <a:cs typeface="Arial" charset="0"/>
              </a:rPr>
              <a:t>individuální trestní odpovědnost</a:t>
            </a:r>
          </a:p>
          <a:p>
            <a:endParaRPr lang="cs-CZ" sz="1600" dirty="0">
              <a:latin typeface="Arial" charset="0"/>
              <a:cs typeface="Arial" charset="0"/>
            </a:endParaRPr>
          </a:p>
          <a:p>
            <a:pPr lvl="1"/>
            <a:r>
              <a:rPr lang="cs-CZ" sz="1400" dirty="0">
                <a:latin typeface="Arial" charset="0"/>
                <a:cs typeface="Arial" charset="0"/>
              </a:rPr>
              <a:t>§ 25 </a:t>
            </a:r>
            <a:r>
              <a:rPr lang="cs-CZ" sz="1400" dirty="0" err="1">
                <a:latin typeface="Arial" charset="0"/>
                <a:cs typeface="Arial" charset="0"/>
              </a:rPr>
              <a:t>TrZ</a:t>
            </a:r>
            <a:r>
              <a:rPr lang="cs-CZ" sz="1400" dirty="0">
                <a:latin typeface="Arial" charset="0"/>
                <a:cs typeface="Arial" charset="0"/>
              </a:rPr>
              <a:t>  - kdo v době spáchání trestného činu nedovršil patnáctý rok svého věku</a:t>
            </a:r>
          </a:p>
          <a:p>
            <a:pPr lvl="1" algn="just"/>
            <a:r>
              <a:rPr lang="cs-CZ" sz="1400" dirty="0">
                <a:latin typeface="Arial" charset="0"/>
                <a:cs typeface="Arial" charset="0"/>
              </a:rPr>
              <a:t>§ 26 </a:t>
            </a:r>
            <a:r>
              <a:rPr lang="cs-CZ" sz="1400" dirty="0" err="1">
                <a:latin typeface="Arial" charset="0"/>
                <a:cs typeface="Arial" charset="0"/>
              </a:rPr>
              <a:t>TrZ</a:t>
            </a:r>
            <a:r>
              <a:rPr lang="cs-CZ" sz="1400" dirty="0">
                <a:latin typeface="Arial" charset="0"/>
                <a:cs typeface="Arial" charset="0"/>
              </a:rPr>
              <a:t> - kdo pro duševní poruchu nemohl rozpoznat protiprávnost svého činu nebo ovládat své  jednání</a:t>
            </a:r>
          </a:p>
          <a:p>
            <a:pPr lvl="1" algn="just"/>
            <a:r>
              <a:rPr lang="cs-CZ" sz="1400" dirty="0">
                <a:latin typeface="Arial" charset="0"/>
                <a:cs typeface="Arial" charset="0"/>
              </a:rPr>
              <a:t>§ 5/1 ZSM – mladistvý, který nedosáhl takové rozumové a mravní vyspělosti, aby rozpoznat protiprávnost svého činu nebo ovládat své  jednání </a:t>
            </a:r>
          </a:p>
          <a:p>
            <a:pPr lvl="1">
              <a:buFont typeface="Wingdings" pitchFamily="2" charset="2"/>
              <a:buNone/>
            </a:pPr>
            <a:endParaRPr lang="cs-CZ" sz="1600" dirty="0">
              <a:latin typeface="Arial" charset="0"/>
              <a:cs typeface="Arial" charset="0"/>
            </a:endParaRPr>
          </a:p>
          <a:p>
            <a:pPr lvl="1" algn="just"/>
            <a:r>
              <a:rPr lang="cs-CZ" sz="1600" dirty="0">
                <a:latin typeface="Arial" charset="0"/>
                <a:cs typeface="Arial" charset="0"/>
              </a:rPr>
              <a:t>odpovědnost za zavinění  </a:t>
            </a:r>
          </a:p>
          <a:p>
            <a:pPr lvl="2" algn="just"/>
            <a:r>
              <a:rPr lang="cs-CZ" sz="1400" dirty="0">
                <a:latin typeface="Arial" charset="0"/>
                <a:cs typeface="Arial" charset="0"/>
              </a:rPr>
              <a:t>§ 13/2 </a:t>
            </a:r>
            <a:r>
              <a:rPr lang="cs-CZ" sz="1400" dirty="0" err="1">
                <a:latin typeface="Arial" charset="0"/>
                <a:cs typeface="Arial" charset="0"/>
              </a:rPr>
              <a:t>TrZ</a:t>
            </a:r>
            <a:r>
              <a:rPr lang="cs-CZ" sz="1400" dirty="0">
                <a:latin typeface="Arial" charset="0"/>
                <a:cs typeface="Arial" charset="0"/>
              </a:rPr>
              <a:t> - k trestní odpovědnosti za trestný čin je třeba úmyslného zavinění, nestanoví-li trestní zákon výslovně, že postačí zavinění z nedbalosti</a:t>
            </a:r>
          </a:p>
          <a:p>
            <a:endParaRPr lang="cs-CZ" sz="1800" dirty="0"/>
          </a:p>
          <a:p>
            <a:pPr>
              <a:buFont typeface="Wingdings" pitchFamily="2" charset="2"/>
              <a:buNone/>
            </a:pPr>
            <a:endParaRPr lang="cs-CZ" sz="1800" dirty="0"/>
          </a:p>
          <a:p>
            <a:endParaRPr lang="cs-CZ" dirty="0"/>
          </a:p>
        </p:txBody>
      </p:sp>
      <p:sp>
        <p:nvSpPr>
          <p:cNvPr id="5" name="Zástupný symbol pro číslo snímku 4"/>
          <p:cNvSpPr>
            <a:spLocks noGrp="1"/>
          </p:cNvSpPr>
          <p:nvPr>
            <p:ph type="sldNum" sz="quarter" idx="11"/>
          </p:nvPr>
        </p:nvSpPr>
        <p:spPr/>
        <p:txBody>
          <a:bodyPr/>
          <a:lstStyle/>
          <a:p>
            <a:pPr>
              <a:defRPr/>
            </a:pPr>
            <a:fld id="{268C450E-CCCC-4088-88BD-8F5AD9DEA5FE}" type="slidenum">
              <a:rPr lang="cs-CZ" smtClean="0"/>
              <a:pPr>
                <a:defRPr/>
              </a:pPr>
              <a:t>32</a:t>
            </a:fld>
            <a:endParaRPr lang="cs-CZ"/>
          </a:p>
        </p:txBody>
      </p:sp>
    </p:spTree>
    <p:extLst>
      <p:ext uri="{BB962C8B-B14F-4D97-AF65-F5344CB8AC3E}">
        <p14:creationId xmlns:p14="http://schemas.microsoft.com/office/powerpoint/2010/main" val="8398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endParaRPr lang="cs-CZ"/>
          </a:p>
        </p:txBody>
      </p:sp>
      <p:sp>
        <p:nvSpPr>
          <p:cNvPr id="18435" name="Zástupný symbol pro obsah 2"/>
          <p:cNvSpPr>
            <a:spLocks noGrp="1"/>
          </p:cNvSpPr>
          <p:nvPr>
            <p:ph idx="1"/>
          </p:nvPr>
        </p:nvSpPr>
        <p:spPr/>
        <p:txBody>
          <a:bodyPr/>
          <a:lstStyle/>
          <a:p>
            <a:r>
              <a:rPr lang="cs-CZ" sz="1800" dirty="0">
                <a:latin typeface="Arial" charset="0"/>
                <a:cs typeface="Arial" charset="0"/>
              </a:rPr>
              <a:t>PO - </a:t>
            </a:r>
            <a:r>
              <a:rPr lang="cs-CZ" sz="1500" dirty="0">
                <a:latin typeface="Arial" charset="0"/>
                <a:cs typeface="Arial" charset="0"/>
              </a:rPr>
              <a:t>kolektivní trestní odpovědnost </a:t>
            </a:r>
          </a:p>
          <a:p>
            <a:pPr lvl="1">
              <a:buFont typeface="Wingdings" pitchFamily="2" charset="2"/>
              <a:buNone/>
            </a:pPr>
            <a:endParaRPr lang="cs-CZ" sz="1500" dirty="0">
              <a:latin typeface="Arial" charset="0"/>
              <a:cs typeface="Arial" charset="0"/>
            </a:endParaRPr>
          </a:p>
          <a:p>
            <a:pPr lvl="1"/>
            <a:r>
              <a:rPr lang="cs-CZ" sz="1500" dirty="0">
                <a:latin typeface="Arial" charset="0"/>
                <a:cs typeface="Arial" charset="0"/>
              </a:rPr>
              <a:t>tzv. přičitatelnost jednání  - § 8 ZTOPO</a:t>
            </a:r>
          </a:p>
          <a:p>
            <a:pPr lvl="1"/>
            <a:endParaRPr lang="cs-CZ" sz="1500" dirty="0">
              <a:latin typeface="Arial" charset="0"/>
              <a:cs typeface="Arial" charset="0"/>
            </a:endParaRPr>
          </a:p>
          <a:p>
            <a:pPr lvl="1" algn="just"/>
            <a:r>
              <a:rPr lang="cs-CZ" sz="1500" dirty="0">
                <a:latin typeface="Arial" charset="0"/>
                <a:cs typeface="Arial" charset="0"/>
              </a:rPr>
              <a:t>trestným činem spáchaným PO je protiprávní čin spáchaný v jejím zájmu nebo v rámci její činnosti, jednal-li tak např. statutární orgán nebo člen statutárního orgánu, osoba ve vedoucím postavení v rámci právnické osoby, která u této právnické osoby vykonává řídící nebo kontrolní činnost, ten, kdo vykonává rozhodující vliv na řízení této právnické osoby nebo zaměstnanec při plnění pracovních úkolů, a takové jednání lze PO přičítat </a:t>
            </a:r>
          </a:p>
          <a:p>
            <a:pPr lvl="1" algn="just"/>
            <a:endParaRPr lang="cs-CZ" sz="1500" dirty="0">
              <a:latin typeface="Arial" charset="0"/>
              <a:cs typeface="Arial" charset="0"/>
            </a:endParaRPr>
          </a:p>
          <a:p>
            <a:pPr lvl="1" algn="just"/>
            <a:r>
              <a:rPr lang="cs-CZ" sz="1500" dirty="0">
                <a:latin typeface="Arial" charset="0"/>
                <a:cs typeface="Arial" charset="0"/>
              </a:rPr>
              <a:t>trestní odpovědností PO není dotčena trestní odpovědnost FO uvedená v § 8 ZTOPO a trestní odpovědností těchto FO není dotčena trestní odpovědnost PO</a:t>
            </a:r>
          </a:p>
          <a:p>
            <a:pPr lvl="2" algn="just">
              <a:buFont typeface="Wingdings" pitchFamily="2" charset="2"/>
              <a:buNone/>
            </a:pPr>
            <a:endParaRPr lang="cs-CZ" dirty="0">
              <a:latin typeface="Arial" charset="0"/>
              <a:cs typeface="Arial" charset="0"/>
            </a:endParaRPr>
          </a:p>
          <a:p>
            <a:pPr lvl="1" algn="just"/>
            <a:r>
              <a:rPr lang="cs-CZ" sz="1500" dirty="0">
                <a:latin typeface="Arial" charset="0"/>
                <a:cs typeface="Arial" charset="0"/>
              </a:rPr>
              <a:t>odpovědnost bez ohledu na zavinění § 10/1 ZTOPO - trestní odpovědnost  právnické osoby přechází na všechny její právní nástupce</a:t>
            </a:r>
          </a:p>
          <a:p>
            <a:pPr lvl="1" algn="just"/>
            <a:endParaRPr lang="cs-CZ" sz="1600" dirty="0">
              <a:latin typeface="Arial" charset="0"/>
              <a:cs typeface="Arial" charset="0"/>
            </a:endParaRPr>
          </a:p>
          <a:p>
            <a:endParaRPr lang="cs-CZ" sz="1800" dirty="0">
              <a:latin typeface="Arial" charset="0"/>
              <a:cs typeface="Arial" charset="0"/>
            </a:endParaRPr>
          </a:p>
        </p:txBody>
      </p:sp>
      <p:sp>
        <p:nvSpPr>
          <p:cNvPr id="5" name="Zástupný symbol pro číslo snímku 4"/>
          <p:cNvSpPr>
            <a:spLocks noGrp="1"/>
          </p:cNvSpPr>
          <p:nvPr>
            <p:ph type="sldNum" sz="quarter" idx="11"/>
          </p:nvPr>
        </p:nvSpPr>
        <p:spPr/>
        <p:txBody>
          <a:bodyPr/>
          <a:lstStyle/>
          <a:p>
            <a:pPr>
              <a:defRPr/>
            </a:pPr>
            <a:fld id="{21A0416B-31AB-4AA0-B509-4EFD9F064D3D}" type="slidenum">
              <a:rPr lang="cs-CZ" smtClean="0"/>
              <a:pPr>
                <a:defRPr/>
              </a:pPr>
              <a:t>33</a:t>
            </a:fld>
            <a:endParaRPr lang="cs-CZ"/>
          </a:p>
        </p:txBody>
      </p:sp>
    </p:spTree>
    <p:extLst>
      <p:ext uri="{BB962C8B-B14F-4D97-AF65-F5344CB8AC3E}">
        <p14:creationId xmlns:p14="http://schemas.microsoft.com/office/powerpoint/2010/main" val="24807038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algn="ctr"/>
            <a:r>
              <a:rPr lang="cs-CZ" sz="2800">
                <a:latin typeface="Arial" charset="0"/>
                <a:cs typeface="Arial" charset="0"/>
              </a:rPr>
              <a:t>Zásada jednoty trestní represe a prevence</a:t>
            </a:r>
            <a:br>
              <a:rPr lang="cs-CZ"/>
            </a:br>
            <a:endParaRPr lang="cs-CZ"/>
          </a:p>
        </p:txBody>
      </p:sp>
      <p:sp>
        <p:nvSpPr>
          <p:cNvPr id="19459" name="Zástupný symbol pro obsah 2"/>
          <p:cNvSpPr>
            <a:spLocks noGrp="1"/>
          </p:cNvSpPr>
          <p:nvPr>
            <p:ph idx="1"/>
          </p:nvPr>
        </p:nvSpPr>
        <p:spPr/>
        <p:txBody>
          <a:bodyPr/>
          <a:lstStyle/>
          <a:p>
            <a:pPr algn="just"/>
            <a:endParaRPr lang="cs-CZ" sz="1700" dirty="0">
              <a:latin typeface="Arial" charset="0"/>
              <a:cs typeface="Arial" charset="0"/>
            </a:endParaRPr>
          </a:p>
          <a:p>
            <a:pPr algn="just">
              <a:lnSpc>
                <a:spcPct val="100000"/>
              </a:lnSpc>
            </a:pPr>
            <a:r>
              <a:rPr lang="cs-CZ" sz="1700" dirty="0">
                <a:latin typeface="Arial" charset="0"/>
                <a:cs typeface="Arial" charset="0"/>
              </a:rPr>
              <a:t>vyjadřuje podstatu (vyváženost) vztahu mezi trestní prevencí a represí, čímž vymezuje rámec a charakter působení obou těchto funkcí trestního práva</a:t>
            </a:r>
          </a:p>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prioritou je trestní prevence opírající se především o pozitivní metody působení na pachatele </a:t>
            </a:r>
          </a:p>
          <a:p>
            <a:pPr algn="just">
              <a:lnSpc>
                <a:spcPct val="100000"/>
              </a:lnSpc>
            </a:pPr>
            <a:endParaRPr lang="cs-CZ" sz="1800" dirty="0">
              <a:latin typeface="Arial" charset="0"/>
              <a:cs typeface="Arial" charset="0"/>
            </a:endParaRPr>
          </a:p>
          <a:p>
            <a:pPr lvl="1" algn="just"/>
            <a:r>
              <a:rPr lang="cs-CZ" sz="1600" dirty="0">
                <a:latin typeface="Arial" charset="0"/>
                <a:cs typeface="Arial" charset="0"/>
              </a:rPr>
              <a:t>důsledná a skutečně efektivní prevence garantuje ochranu společnosti trvaleji než sebepřísnější trestní represe, opírající se pouze o negativní působení na pachatele trestné činnosti </a:t>
            </a:r>
          </a:p>
          <a:p>
            <a:pPr algn="just">
              <a:lnSpc>
                <a:spcPct val="100000"/>
              </a:lnSpc>
              <a:buFont typeface="Wingdings" pitchFamily="2" charset="2"/>
              <a:buNone/>
            </a:pPr>
            <a:endParaRPr lang="cs-CZ" sz="1800" dirty="0">
              <a:latin typeface="Arial" charset="0"/>
              <a:cs typeface="Arial" charset="0"/>
            </a:endParaRPr>
          </a:p>
          <a:p>
            <a:pPr algn="just">
              <a:lnSpc>
                <a:spcPct val="100000"/>
              </a:lnSpc>
            </a:pPr>
            <a:r>
              <a:rPr lang="cs-CZ" sz="1700" dirty="0">
                <a:latin typeface="Arial" charset="0"/>
                <a:cs typeface="Arial" charset="0"/>
              </a:rPr>
              <a:t>v žádném případě ovšem nelze chápat mechanicky prioritu prevence tak, že by vždy a za všech okolností předcházel tzv. „výchovný trest“ před trestem „represivním“ </a:t>
            </a:r>
          </a:p>
          <a:p>
            <a:pPr algn="just">
              <a:buFont typeface="Wingdings" pitchFamily="2" charset="2"/>
              <a:buNone/>
            </a:pPr>
            <a:endParaRPr lang="cs-CZ" sz="1800" dirty="0">
              <a:latin typeface="Arial" charset="0"/>
              <a:cs typeface="Arial" charset="0"/>
            </a:endParaRPr>
          </a:p>
          <a:p>
            <a:pPr algn="just">
              <a:buFont typeface="Wingdings" pitchFamily="2" charset="2"/>
              <a:buNone/>
            </a:pPr>
            <a:endParaRPr lang="cs-CZ" sz="1800" dirty="0">
              <a:latin typeface="Arial" charset="0"/>
              <a:cs typeface="Arial" charset="0"/>
            </a:endParaRPr>
          </a:p>
          <a:p>
            <a:pPr algn="just"/>
            <a:endParaRPr lang="cs-CZ" sz="1800" dirty="0">
              <a:latin typeface="Arial" charset="0"/>
              <a:cs typeface="Arial" charset="0"/>
            </a:endParaRPr>
          </a:p>
        </p:txBody>
      </p:sp>
      <p:sp>
        <p:nvSpPr>
          <p:cNvPr id="4" name="Zástupný symbol pro číslo snímku 3"/>
          <p:cNvSpPr>
            <a:spLocks noGrp="1"/>
          </p:cNvSpPr>
          <p:nvPr>
            <p:ph type="sldNum" sz="quarter" idx="11"/>
          </p:nvPr>
        </p:nvSpPr>
        <p:spPr/>
        <p:txBody>
          <a:bodyPr/>
          <a:lstStyle/>
          <a:p>
            <a:pPr>
              <a:defRPr/>
            </a:pPr>
            <a:fld id="{581F52FD-6B98-4736-8EFD-73412BAC3A4B}" type="slidenum">
              <a:rPr lang="cs-CZ" smtClean="0"/>
              <a:pPr>
                <a:defRPr/>
              </a:pPr>
              <a:t>34</a:t>
            </a:fld>
            <a:endParaRPr lang="cs-CZ" dirty="0"/>
          </a:p>
        </p:txBody>
      </p:sp>
    </p:spTree>
    <p:extLst>
      <p:ext uri="{BB962C8B-B14F-4D97-AF65-F5344CB8AC3E}">
        <p14:creationId xmlns:p14="http://schemas.microsoft.com/office/powerpoint/2010/main" val="1163866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algn="ctr"/>
            <a:r>
              <a:rPr lang="cs-CZ" sz="2800">
                <a:latin typeface="Arial" charset="0"/>
                <a:cs typeface="Arial" charset="0"/>
              </a:rPr>
              <a:t>Zásada přiměřenosti a účelnosti trestu </a:t>
            </a:r>
          </a:p>
        </p:txBody>
      </p:sp>
      <p:sp>
        <p:nvSpPr>
          <p:cNvPr id="20483" name="Zástupný symbol pro obsah 2"/>
          <p:cNvSpPr>
            <a:spLocks noGrp="1"/>
          </p:cNvSpPr>
          <p:nvPr>
            <p:ph idx="1"/>
          </p:nvPr>
        </p:nvSpPr>
        <p:spPr/>
        <p:txBody>
          <a:bodyPr/>
          <a:lstStyle/>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zásada přiměřenosti vychází ze soudní individualizace trestní odpovědnosti pachatele právě prostřednictvím trestu a pokračuje individualizací trestu penologickou (penitenciární) </a:t>
            </a:r>
          </a:p>
          <a:p>
            <a:pPr algn="just">
              <a:lnSpc>
                <a:spcPct val="100000"/>
              </a:lnSpc>
            </a:pPr>
            <a:endParaRPr lang="cs-CZ" sz="1700" dirty="0">
              <a:latin typeface="Arial" charset="0"/>
              <a:cs typeface="Arial" charset="0"/>
            </a:endParaRPr>
          </a:p>
          <a:p>
            <a:pPr algn="just">
              <a:lnSpc>
                <a:spcPct val="100000"/>
              </a:lnSpc>
            </a:pPr>
            <a:r>
              <a:rPr lang="cs-CZ" sz="1700" dirty="0">
                <a:latin typeface="Arial" charset="0"/>
                <a:cs typeface="Arial" charset="0"/>
              </a:rPr>
              <a:t>za přiměřený trest lze považovat jen trest náležitě soudem odůvodněný a posléze ve výkonu trestu individualizovaný </a:t>
            </a:r>
          </a:p>
          <a:p>
            <a:pPr algn="just">
              <a:lnSpc>
                <a:spcPct val="100000"/>
              </a:lnSpc>
            </a:pPr>
            <a:endParaRPr lang="cs-CZ" sz="1800" dirty="0">
              <a:latin typeface="Arial" charset="0"/>
              <a:cs typeface="Arial" charset="0"/>
            </a:endParaRPr>
          </a:p>
          <a:p>
            <a:pPr lvl="1" algn="just"/>
            <a:r>
              <a:rPr lang="cs-CZ" sz="1600" dirty="0">
                <a:latin typeface="Arial" charset="0"/>
                <a:cs typeface="Arial" charset="0"/>
              </a:rPr>
              <a:t>z hlediska viny jde o přesnou právní kvalifikaci konkrétního trestného činu, zatímco z hlediska trestu se jedná o konkrétní určení trestu co do druhu a jeho výměry</a:t>
            </a:r>
          </a:p>
          <a:p>
            <a:pPr algn="just">
              <a:lnSpc>
                <a:spcPct val="100000"/>
              </a:lnSpc>
              <a:buFont typeface="Wingdings" pitchFamily="2" charset="2"/>
              <a:buNone/>
            </a:pPr>
            <a:r>
              <a:rPr lang="cs-CZ" sz="1800" dirty="0">
                <a:latin typeface="Arial" charset="0"/>
                <a:cs typeface="Arial" charset="0"/>
              </a:rPr>
              <a:t> </a:t>
            </a:r>
          </a:p>
          <a:p>
            <a:pPr algn="just">
              <a:lnSpc>
                <a:spcPct val="100000"/>
              </a:lnSpc>
            </a:pPr>
            <a:r>
              <a:rPr lang="cs-CZ" sz="1700" dirty="0">
                <a:latin typeface="Arial" charset="0"/>
                <a:cs typeface="Arial" charset="0"/>
              </a:rPr>
              <a:t>ze zásady účelnosti trestu vyplývá, že účelem trestu je chránit společnost před pachateli trestných činů, zabránit odsouzenému v dalším páchání trestné činnosti a vychovat jej k tomu, aby vedl řádný život a tím působit výchovně i na ostatní členy společnosti</a:t>
            </a:r>
          </a:p>
          <a:p>
            <a:pPr>
              <a:buFont typeface="Wingdings" pitchFamily="2" charset="2"/>
              <a:buNone/>
            </a:pPr>
            <a:endParaRPr lang="cs-CZ" dirty="0"/>
          </a:p>
        </p:txBody>
      </p:sp>
      <p:sp>
        <p:nvSpPr>
          <p:cNvPr id="4" name="Zástupný symbol pro číslo snímku 3"/>
          <p:cNvSpPr>
            <a:spLocks noGrp="1"/>
          </p:cNvSpPr>
          <p:nvPr>
            <p:ph type="sldNum" sz="quarter" idx="11"/>
          </p:nvPr>
        </p:nvSpPr>
        <p:spPr/>
        <p:txBody>
          <a:bodyPr/>
          <a:lstStyle/>
          <a:p>
            <a:pPr>
              <a:defRPr/>
            </a:pPr>
            <a:fld id="{E5B8FC55-0168-4F40-967B-87BE1DA97D61}" type="slidenum">
              <a:rPr lang="cs-CZ" smtClean="0"/>
              <a:pPr>
                <a:defRPr/>
              </a:pPr>
              <a:t>35</a:t>
            </a:fld>
            <a:endParaRPr lang="cs-CZ"/>
          </a:p>
        </p:txBody>
      </p:sp>
    </p:spTree>
    <p:extLst>
      <p:ext uri="{BB962C8B-B14F-4D97-AF65-F5344CB8AC3E}">
        <p14:creationId xmlns:p14="http://schemas.microsoft.com/office/powerpoint/2010/main" val="31901098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endParaRPr lang="cs-CZ"/>
          </a:p>
        </p:txBody>
      </p:sp>
      <p:sp>
        <p:nvSpPr>
          <p:cNvPr id="30723" name="Rectangle 3"/>
          <p:cNvSpPr>
            <a:spLocks noGrp="1" noChangeArrowheads="1"/>
          </p:cNvSpPr>
          <p:nvPr>
            <p:ph type="body" idx="1"/>
          </p:nvPr>
        </p:nvSpPr>
        <p:spPr/>
        <p:txBody>
          <a:bodyPr/>
          <a:lstStyle/>
          <a:p>
            <a:pPr algn="ctr" eaLnBrk="1" hangingPunct="1">
              <a:buFont typeface="Wingdings" pitchFamily="2" charset="2"/>
              <a:buNone/>
            </a:pPr>
            <a:endParaRPr lang="cs-CZ" b="1"/>
          </a:p>
          <a:p>
            <a:pPr algn="ctr" eaLnBrk="1" hangingPunct="1">
              <a:buFont typeface="Wingdings" pitchFamily="2" charset="2"/>
              <a:buNone/>
            </a:pPr>
            <a:endParaRPr lang="cs-CZ" b="1"/>
          </a:p>
          <a:p>
            <a:pPr algn="ctr" eaLnBrk="1" hangingPunct="1">
              <a:buFont typeface="Wingdings" pitchFamily="2" charset="2"/>
              <a:buNone/>
            </a:pPr>
            <a:r>
              <a:rPr lang="cs-CZ" sz="4000" b="1">
                <a:latin typeface="Arial" charset="0"/>
                <a:cs typeface="Arial" charset="0"/>
              </a:rPr>
              <a:t>Děkuji za pozornost </a:t>
            </a:r>
          </a:p>
          <a:p>
            <a:pPr eaLnBrk="1" hangingPunct="1"/>
            <a:endParaRPr lang="cs-CZ" sz="4000">
              <a:latin typeface="Arial" charset="0"/>
              <a:cs typeface="Arial" charset="0"/>
            </a:endParaRPr>
          </a:p>
          <a:p>
            <a:pPr algn="ctr" eaLnBrk="1" hangingPunct="1">
              <a:buFont typeface="Wingdings" pitchFamily="2" charset="2"/>
              <a:buNone/>
            </a:pPr>
            <a:r>
              <a:rPr lang="cs-CZ" sz="4000" b="1">
                <a:latin typeface="Arial" charset="0"/>
                <a:cs typeface="Arial" charset="0"/>
              </a:rPr>
              <a:t>Otázky…???</a:t>
            </a:r>
          </a:p>
          <a:p>
            <a:pPr eaLnBrk="1" hangingPunct="1"/>
            <a:endParaRPr lang="cs-CZ"/>
          </a:p>
        </p:txBody>
      </p:sp>
      <p:sp>
        <p:nvSpPr>
          <p:cNvPr id="5" name="Zástupný symbol pro číslo snímku 4"/>
          <p:cNvSpPr>
            <a:spLocks noGrp="1"/>
          </p:cNvSpPr>
          <p:nvPr>
            <p:ph type="sldNum" sz="quarter" idx="11"/>
          </p:nvPr>
        </p:nvSpPr>
        <p:spPr/>
        <p:txBody>
          <a:bodyPr/>
          <a:lstStyle/>
          <a:p>
            <a:pPr>
              <a:defRPr/>
            </a:pPr>
            <a:fld id="{EFAFD18F-8D97-42F7-8859-6D193F4097A4}" type="slidenum">
              <a:rPr lang="cs-CZ" smtClean="0"/>
              <a:pPr>
                <a:defRPr/>
              </a:pPr>
              <a:t>36</a:t>
            </a:fld>
            <a:endParaRPr lang="cs-CZ"/>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p:txBody>
          <a:bodyPr/>
          <a:lstStyle/>
          <a:p>
            <a:pPr eaLnBrk="1" hangingPunct="1"/>
            <a:endParaRPr lang="cs-CZ"/>
          </a:p>
        </p:txBody>
      </p:sp>
      <p:sp>
        <p:nvSpPr>
          <p:cNvPr id="31747" name="Zástupný symbol pro obsah 2"/>
          <p:cNvSpPr>
            <a:spLocks noGrp="1"/>
          </p:cNvSpPr>
          <p:nvPr>
            <p:ph idx="1"/>
          </p:nvPr>
        </p:nvSpPr>
        <p:spPr/>
        <p:txBody>
          <a:bodyPr/>
          <a:lstStyle/>
          <a:p>
            <a:pPr algn="ctr" eaLnBrk="1" hangingPunct="1">
              <a:buFont typeface="Wingdings" pitchFamily="2" charset="2"/>
              <a:buNone/>
            </a:pPr>
            <a:r>
              <a:rPr lang="cs-CZ" b="1"/>
              <a:t>prof. </a:t>
            </a:r>
            <a:r>
              <a:rPr lang="cs-CZ" b="1" dirty="0"/>
              <a:t>JUDr. Marek Fryšták, Ph.D.</a:t>
            </a:r>
          </a:p>
          <a:p>
            <a:pPr algn="ctr" eaLnBrk="1" hangingPunct="1">
              <a:buFont typeface="Wingdings" pitchFamily="2" charset="2"/>
              <a:buNone/>
            </a:pPr>
            <a:r>
              <a:rPr lang="cs-CZ" b="1" dirty="0"/>
              <a:t>Katedra trestního práva </a:t>
            </a:r>
          </a:p>
          <a:p>
            <a:pPr algn="ctr" eaLnBrk="1" hangingPunct="1">
              <a:buFont typeface="Wingdings" pitchFamily="2" charset="2"/>
              <a:buNone/>
            </a:pPr>
            <a:r>
              <a:rPr lang="cs-CZ" b="1" dirty="0"/>
              <a:t>Právnická fakulta Masarykovy univerzity  </a:t>
            </a:r>
          </a:p>
          <a:p>
            <a:pPr algn="ctr" eaLnBrk="1" hangingPunct="1">
              <a:buFont typeface="Wingdings" pitchFamily="2" charset="2"/>
              <a:buNone/>
            </a:pPr>
            <a:r>
              <a:rPr lang="cs-CZ" b="1" dirty="0"/>
              <a:t>Veveří 70, 611 80 Brno</a:t>
            </a:r>
          </a:p>
          <a:p>
            <a:pPr algn="ctr" eaLnBrk="1" hangingPunct="1">
              <a:buFont typeface="Wingdings" pitchFamily="2" charset="2"/>
              <a:buNone/>
            </a:pPr>
            <a:r>
              <a:rPr lang="cs-CZ" b="1" dirty="0"/>
              <a:t>Tel. + 420 549 493 870, Fax. + 420 541 213 162</a:t>
            </a:r>
          </a:p>
          <a:p>
            <a:pPr algn="ctr" eaLnBrk="1" hangingPunct="1">
              <a:buFont typeface="Wingdings" pitchFamily="2" charset="2"/>
              <a:buNone/>
            </a:pPr>
            <a:r>
              <a:rPr lang="cs-CZ" b="1" dirty="0"/>
              <a:t>E-mail: </a:t>
            </a:r>
            <a:r>
              <a:rPr lang="cs-CZ" b="1" dirty="0">
                <a:hlinkClick r:id="rId2"/>
              </a:rPr>
              <a:t>Marek.Frystak@law.muni.cz</a:t>
            </a:r>
            <a:r>
              <a:rPr lang="cs-CZ" b="1" dirty="0"/>
              <a:t> </a:t>
            </a:r>
          </a:p>
          <a:p>
            <a:pPr eaLnBrk="1" hangingPunct="1"/>
            <a:endParaRPr lang="cs-CZ" dirty="0"/>
          </a:p>
        </p:txBody>
      </p:sp>
      <p:sp>
        <p:nvSpPr>
          <p:cNvPr id="5" name="Zástupný symbol pro číslo snímku 4"/>
          <p:cNvSpPr>
            <a:spLocks noGrp="1"/>
          </p:cNvSpPr>
          <p:nvPr>
            <p:ph type="sldNum" sz="quarter" idx="11"/>
          </p:nvPr>
        </p:nvSpPr>
        <p:spPr/>
        <p:txBody>
          <a:bodyPr/>
          <a:lstStyle/>
          <a:p>
            <a:pPr>
              <a:defRPr/>
            </a:pPr>
            <a:fld id="{FE6CED58-10AC-4CA0-A572-3C0DADBAA36E}" type="slidenum">
              <a:rPr lang="cs-CZ" smtClean="0"/>
              <a:pPr>
                <a:defRPr/>
              </a:pPr>
              <a:t>37</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algn="ctr" eaLnBrk="1" hangingPunct="1"/>
            <a:endParaRPr lang="cs-CZ"/>
          </a:p>
        </p:txBody>
      </p:sp>
      <p:sp>
        <p:nvSpPr>
          <p:cNvPr id="7171" name="Zástupný symbol pro obsah 2"/>
          <p:cNvSpPr>
            <a:spLocks noGrp="1"/>
          </p:cNvSpPr>
          <p:nvPr>
            <p:ph idx="1"/>
          </p:nvPr>
        </p:nvSpPr>
        <p:spPr/>
        <p:txBody>
          <a:bodyPr/>
          <a:lstStyle/>
          <a:p>
            <a:pPr algn="just">
              <a:buFont typeface="Wingdings" pitchFamily="2" charset="2"/>
              <a:buNone/>
            </a:pPr>
            <a:endParaRPr lang="cs-CZ" sz="1800">
              <a:latin typeface="Arial" charset="0"/>
              <a:cs typeface="Arial" charset="0"/>
            </a:endParaRPr>
          </a:p>
          <a:p>
            <a:pPr algn="just"/>
            <a:r>
              <a:rPr lang="cs-CZ" sz="1800">
                <a:latin typeface="Arial" charset="0"/>
                <a:cs typeface="Arial" charset="0"/>
              </a:rPr>
              <a:t>TPH vnitrostátní existuje v trojí podobě</a:t>
            </a:r>
          </a:p>
          <a:p>
            <a:pPr algn="just">
              <a:buFont typeface="Wingdings" pitchFamily="2" charset="2"/>
              <a:buNone/>
            </a:pPr>
            <a:endParaRPr lang="cs-CZ" sz="1800">
              <a:latin typeface="Arial" charset="0"/>
              <a:cs typeface="Arial" charset="0"/>
            </a:endParaRPr>
          </a:p>
          <a:p>
            <a:pPr lvl="1" algn="just"/>
            <a:r>
              <a:rPr lang="cs-CZ" sz="1600">
                <a:latin typeface="Arial" charset="0"/>
                <a:cs typeface="Arial" charset="0"/>
              </a:rPr>
              <a:t>TPH dospělých - věk 18 a výše; trestní zákoník (zákon  č. 40/2009 Sb.) a trestní zákony   </a:t>
            </a:r>
          </a:p>
          <a:p>
            <a:pPr lvl="1" algn="just"/>
            <a:endParaRPr lang="cs-CZ" sz="1600">
              <a:latin typeface="Arial" charset="0"/>
              <a:cs typeface="Arial" charset="0"/>
            </a:endParaRPr>
          </a:p>
          <a:p>
            <a:pPr lvl="1" algn="just"/>
            <a:r>
              <a:rPr lang="cs-CZ" sz="1600">
                <a:latin typeface="Arial" charset="0"/>
                <a:cs typeface="Arial" charset="0"/>
              </a:rPr>
              <a:t>TPH mladistvých - věk 15-18; řízení ve věcech dětí mladších patnácti let, zákon o soudnictví ve věcech mládeže (zákon č. 218/2003 Sb.)  </a:t>
            </a:r>
          </a:p>
          <a:p>
            <a:pPr lvl="1" algn="just"/>
            <a:endParaRPr lang="cs-CZ" sz="1600">
              <a:latin typeface="Arial" charset="0"/>
              <a:cs typeface="Arial" charset="0"/>
            </a:endParaRPr>
          </a:p>
          <a:p>
            <a:pPr lvl="1" algn="just"/>
            <a:r>
              <a:rPr lang="cs-CZ" sz="1600">
                <a:latin typeface="Arial" charset="0"/>
                <a:cs typeface="Arial" charset="0"/>
              </a:rPr>
              <a:t>TPH právnických osob - zákon o trestní odpovědnosti právnických osob (zákon č. 418/2011 Sb.) </a:t>
            </a:r>
          </a:p>
        </p:txBody>
      </p:sp>
      <p:sp>
        <p:nvSpPr>
          <p:cNvPr id="5" name="Zástupný symbol pro číslo snímku 4"/>
          <p:cNvSpPr>
            <a:spLocks noGrp="1"/>
          </p:cNvSpPr>
          <p:nvPr>
            <p:ph type="sldNum" sz="quarter" idx="11"/>
          </p:nvPr>
        </p:nvSpPr>
        <p:spPr/>
        <p:txBody>
          <a:bodyPr/>
          <a:lstStyle/>
          <a:p>
            <a:pPr>
              <a:defRPr/>
            </a:pPr>
            <a:fld id="{B7F6C1BF-607A-49C4-B736-6CC839486966}" type="slidenum">
              <a:rPr lang="cs-CZ" smtClean="0"/>
              <a:pPr>
                <a:defRPr/>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a:extLst>
              <a:ext uri="{FF2B5EF4-FFF2-40B4-BE49-F238E27FC236}">
                <a16:creationId xmlns:a16="http://schemas.microsoft.com/office/drawing/2014/main" id="{B73B128B-E57A-49EC-B4C7-AD74DE47D6CE}"/>
              </a:ext>
            </a:extLst>
          </p:cNvPr>
          <p:cNvSpPr>
            <a:spLocks noGrp="1" noChangeArrowheads="1"/>
          </p:cNvSpPr>
          <p:nvPr>
            <p:ph type="title"/>
          </p:nvPr>
        </p:nvSpPr>
        <p:spPr/>
        <p:txBody>
          <a:bodyPr/>
          <a:lstStyle/>
          <a:p>
            <a:pPr algn="ctr"/>
            <a:r>
              <a:rPr lang="cs-CZ" altLang="cs-CZ" b="1"/>
              <a:t>Trestněprávní a trestněprocesní vztah </a:t>
            </a:r>
          </a:p>
        </p:txBody>
      </p:sp>
      <p:sp>
        <p:nvSpPr>
          <p:cNvPr id="3" name="Zástupný obsah 2">
            <a:extLst>
              <a:ext uri="{FF2B5EF4-FFF2-40B4-BE49-F238E27FC236}">
                <a16:creationId xmlns:a16="http://schemas.microsoft.com/office/drawing/2014/main" id="{5A829A00-0754-45FD-B4DC-5C0143A370D8}"/>
              </a:ext>
            </a:extLst>
          </p:cNvPr>
          <p:cNvSpPr>
            <a:spLocks noGrp="1"/>
          </p:cNvSpPr>
          <p:nvPr>
            <p:ph idx="1"/>
          </p:nvPr>
        </p:nvSpPr>
        <p:spPr/>
        <p:txBody>
          <a:bodyPr/>
          <a:lstStyle/>
          <a:p>
            <a:pPr algn="just">
              <a:lnSpc>
                <a:spcPct val="100000"/>
              </a:lnSpc>
              <a:defRPr/>
            </a:pPr>
            <a:r>
              <a:rPr lang="cs-CZ" sz="1700" dirty="0"/>
              <a:t>trestní právo hmotné stanoví podmínky trestnosti, tedy vymezuje znaky trestných činů a tresty či ochranná opatření za jejich spáchání</a:t>
            </a:r>
          </a:p>
          <a:p>
            <a:pPr algn="just">
              <a:lnSpc>
                <a:spcPct val="100000"/>
              </a:lnSpc>
              <a:defRPr/>
            </a:pPr>
            <a:endParaRPr lang="cs-CZ" sz="1700" dirty="0"/>
          </a:p>
          <a:p>
            <a:pPr algn="just">
              <a:lnSpc>
                <a:spcPct val="100000"/>
              </a:lnSpc>
              <a:defRPr/>
            </a:pPr>
            <a:r>
              <a:rPr lang="cs-CZ" sz="1700" dirty="0"/>
              <a:t>trestní právo procesní upravuje procesně-právní vztahy, které vznikají v trestním řízení, tedy jedná se zejména o vztahy mezi orgány činnými v trestním řízení a osobou, proti níž se vede trestní řízení </a:t>
            </a:r>
          </a:p>
          <a:p>
            <a:pPr marL="72000" indent="0" algn="just">
              <a:lnSpc>
                <a:spcPct val="100000"/>
              </a:lnSpc>
              <a:buNone/>
              <a:defRPr/>
            </a:pPr>
            <a:endParaRPr lang="cs-CZ" sz="1700" dirty="0"/>
          </a:p>
          <a:p>
            <a:pPr algn="just">
              <a:lnSpc>
                <a:spcPct val="100000"/>
              </a:lnSpc>
              <a:defRPr/>
            </a:pPr>
            <a:r>
              <a:rPr lang="cs-CZ" sz="1700" dirty="0"/>
              <a:t>spácháním trestného činu vzniká mezi pachatelem a státem trestněprávní vztah </a:t>
            </a:r>
          </a:p>
          <a:p>
            <a:pPr algn="just">
              <a:lnSpc>
                <a:spcPct val="100000"/>
              </a:lnSpc>
              <a:defRPr/>
            </a:pPr>
            <a:endParaRPr lang="cs-CZ" sz="1700" dirty="0"/>
          </a:p>
          <a:p>
            <a:pPr lvl="1" algn="just">
              <a:defRPr/>
            </a:pPr>
            <a:r>
              <a:rPr lang="cs-CZ" sz="1500" dirty="0"/>
              <a:t>jeho součástí je oprávnění a zároveň povinnost státu uložit pachateli trest či ochranné opatření a povinnost pachatele se trestu či ochrannému opatření podrobit </a:t>
            </a:r>
          </a:p>
          <a:p>
            <a:pPr lvl="1" algn="just">
              <a:defRPr/>
            </a:pPr>
            <a:r>
              <a:rPr lang="cs-CZ" sz="1500" dirty="0"/>
              <a:t>pachatel má však i právo spočívající v oprávnění žádat, aby jeho jednání bylo posuzováno podle zákona</a:t>
            </a:r>
          </a:p>
          <a:p>
            <a:pPr algn="just">
              <a:lnSpc>
                <a:spcPct val="100000"/>
              </a:lnSpc>
              <a:defRPr/>
            </a:pPr>
            <a:endParaRPr lang="cs-CZ" sz="1700" dirty="0"/>
          </a:p>
          <a:p>
            <a:pPr marL="0" indent="0">
              <a:buNone/>
              <a:defRPr/>
            </a:pPr>
            <a:endParaRPr lang="cs-CZ" dirty="0"/>
          </a:p>
        </p:txBody>
      </p:sp>
      <p:sp>
        <p:nvSpPr>
          <p:cNvPr id="11269" name="Zástupný symbol pro číslo snímku 4">
            <a:extLst>
              <a:ext uri="{FF2B5EF4-FFF2-40B4-BE49-F238E27FC236}">
                <a16:creationId xmlns:a16="http://schemas.microsoft.com/office/drawing/2014/main" id="{E33199B1-DC81-469D-BF6B-DBBF31682DC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5DC5E33C-EA04-4919-B1C9-E853B7E55C6D}" type="slidenum">
              <a:rPr lang="cs-CZ" altLang="cs-CZ" sz="1200">
                <a:latin typeface="Trebuchet MS" panose="020B0603020202020204" pitchFamily="34" charset="0"/>
              </a:rPr>
              <a:pPr/>
              <a:t>5</a:t>
            </a:fld>
            <a:endParaRPr lang="cs-CZ" altLang="cs-CZ" sz="1200">
              <a:latin typeface="Trebuchet MS" panose="020B0603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a:extLst>
              <a:ext uri="{FF2B5EF4-FFF2-40B4-BE49-F238E27FC236}">
                <a16:creationId xmlns:a16="http://schemas.microsoft.com/office/drawing/2014/main" id="{F4EC92EE-7CFA-4FF1-842B-9805FF51C583}"/>
              </a:ext>
            </a:extLst>
          </p:cNvPr>
          <p:cNvSpPr>
            <a:spLocks noGrp="1" noChangeArrowheads="1"/>
          </p:cNvSpPr>
          <p:nvPr>
            <p:ph type="title"/>
          </p:nvPr>
        </p:nvSpPr>
        <p:spPr/>
        <p:txBody>
          <a:bodyPr/>
          <a:lstStyle/>
          <a:p>
            <a:endParaRPr lang="cs-CZ" altLang="cs-CZ"/>
          </a:p>
        </p:txBody>
      </p:sp>
      <p:sp>
        <p:nvSpPr>
          <p:cNvPr id="12291" name="Zástupný obsah 2">
            <a:extLst>
              <a:ext uri="{FF2B5EF4-FFF2-40B4-BE49-F238E27FC236}">
                <a16:creationId xmlns:a16="http://schemas.microsoft.com/office/drawing/2014/main" id="{5FB47363-FC95-4103-A5AC-247BB0BB243E}"/>
              </a:ext>
            </a:extLst>
          </p:cNvPr>
          <p:cNvSpPr>
            <a:spLocks noGrp="1" noChangeArrowheads="1"/>
          </p:cNvSpPr>
          <p:nvPr>
            <p:ph idx="1"/>
          </p:nvPr>
        </p:nvSpPr>
        <p:spPr/>
        <p:txBody>
          <a:bodyPr/>
          <a:lstStyle/>
          <a:p>
            <a:pPr algn="just"/>
            <a:endParaRPr lang="cs-CZ" altLang="cs-CZ" sz="1700" dirty="0"/>
          </a:p>
          <a:p>
            <a:pPr algn="just"/>
            <a:r>
              <a:rPr lang="cs-CZ" altLang="cs-CZ" sz="1700" dirty="0"/>
              <a:t>trestně-procesní vztahy vznikají mezi subjekty trestně procesních práv a povinností </a:t>
            </a:r>
          </a:p>
          <a:p>
            <a:pPr marL="72000" indent="0" algn="just">
              <a:buNone/>
            </a:pPr>
            <a:endParaRPr lang="cs-CZ" altLang="cs-CZ" sz="1700" dirty="0"/>
          </a:p>
          <a:p>
            <a:pPr lvl="1" algn="just"/>
            <a:r>
              <a:rPr lang="cs-CZ" altLang="cs-CZ" sz="1500" dirty="0"/>
              <a:t>předně jsou to vztahy mezi OČTŘ a obviněným, jejichž základní podmínkou není spáchání trestného činu, ale sdělení obvinění </a:t>
            </a:r>
          </a:p>
          <a:p>
            <a:pPr marL="324000" lvl="1" indent="0" algn="just">
              <a:buNone/>
            </a:pPr>
            <a:endParaRPr lang="cs-CZ" altLang="cs-CZ" sz="1500" dirty="0"/>
          </a:p>
          <a:p>
            <a:pPr lvl="1" algn="just"/>
            <a:r>
              <a:rPr lang="cs-CZ" altLang="cs-CZ" sz="1500" dirty="0"/>
              <a:t>subjektem trestněprávně procesního vztahu může být tedy i ten, kdo nespáchal trestný čin, zatímco v trestněprávně hmotném vztahu je touto osobou pouze pachatel </a:t>
            </a:r>
          </a:p>
          <a:p>
            <a:pPr marL="324000" lvl="1" indent="0" algn="just">
              <a:buNone/>
            </a:pPr>
            <a:endParaRPr lang="cs-CZ" altLang="cs-CZ" sz="1500" dirty="0"/>
          </a:p>
          <a:p>
            <a:pPr lvl="1" algn="just"/>
            <a:r>
              <a:rPr lang="cs-CZ" altLang="cs-CZ" sz="1500" dirty="0"/>
              <a:t>ovšem vznikají tu i další vztahy, např. mezi orgány činnými v trestním řízení navzájem, mezi nimi a poškozeným, svědkem, advokátem, soudním tlumočníkem a překladatelem a znalcem</a:t>
            </a:r>
          </a:p>
          <a:p>
            <a:endParaRPr lang="cs-CZ" altLang="cs-CZ" dirty="0"/>
          </a:p>
        </p:txBody>
      </p:sp>
      <p:sp>
        <p:nvSpPr>
          <p:cNvPr id="12293" name="Zástupný symbol pro číslo snímku 4">
            <a:extLst>
              <a:ext uri="{FF2B5EF4-FFF2-40B4-BE49-F238E27FC236}">
                <a16:creationId xmlns:a16="http://schemas.microsoft.com/office/drawing/2014/main" id="{D0BBDF90-BDEB-4083-BB23-9A89A738C45B}"/>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600">
                <a:solidFill>
                  <a:schemeClr val="tx1"/>
                </a:solidFill>
                <a:latin typeface="Arial" panose="020B0604020202020204" pitchFamily="34" charset="0"/>
              </a:defRPr>
            </a:lvl1pPr>
            <a:lvl2pPr marL="742950" indent="-285750">
              <a:defRPr sz="1600">
                <a:solidFill>
                  <a:schemeClr val="tx1"/>
                </a:solidFill>
                <a:latin typeface="Arial" panose="020B0604020202020204" pitchFamily="34" charset="0"/>
              </a:defRPr>
            </a:lvl2pPr>
            <a:lvl3pPr marL="1143000" indent="-228600">
              <a:defRPr sz="1600">
                <a:solidFill>
                  <a:schemeClr val="tx1"/>
                </a:solidFill>
                <a:latin typeface="Arial" panose="020B0604020202020204" pitchFamily="34" charset="0"/>
              </a:defRPr>
            </a:lvl3pPr>
            <a:lvl4pPr marL="1600200" indent="-228600">
              <a:defRPr sz="1600">
                <a:solidFill>
                  <a:schemeClr val="tx1"/>
                </a:solidFill>
                <a:latin typeface="Arial" panose="020B0604020202020204" pitchFamily="34" charset="0"/>
              </a:defRPr>
            </a:lvl4pPr>
            <a:lvl5pPr marL="2057400" indent="-228600">
              <a:defRPr sz="1600">
                <a:solidFill>
                  <a:schemeClr val="tx1"/>
                </a:solidFill>
                <a:latin typeface="Arial" panose="020B0604020202020204" pitchFamily="34" charset="0"/>
              </a:defRPr>
            </a:lvl5pPr>
            <a:lvl6pPr marL="2514600" indent="-228600" eaLnBrk="0" fontAlgn="base" hangingPunct="0">
              <a:spcBef>
                <a:spcPct val="0"/>
              </a:spcBef>
              <a:spcAft>
                <a:spcPct val="0"/>
              </a:spcAft>
              <a:defRPr sz="1600">
                <a:solidFill>
                  <a:schemeClr val="tx1"/>
                </a:solidFill>
                <a:latin typeface="Arial" panose="020B0604020202020204" pitchFamily="34" charset="0"/>
              </a:defRPr>
            </a:lvl6pPr>
            <a:lvl7pPr marL="2971800" indent="-228600" eaLnBrk="0" fontAlgn="base" hangingPunct="0">
              <a:spcBef>
                <a:spcPct val="0"/>
              </a:spcBef>
              <a:spcAft>
                <a:spcPct val="0"/>
              </a:spcAft>
              <a:defRPr sz="1600">
                <a:solidFill>
                  <a:schemeClr val="tx1"/>
                </a:solidFill>
                <a:latin typeface="Arial" panose="020B0604020202020204" pitchFamily="34" charset="0"/>
              </a:defRPr>
            </a:lvl7pPr>
            <a:lvl8pPr marL="3429000" indent="-228600" eaLnBrk="0" fontAlgn="base" hangingPunct="0">
              <a:spcBef>
                <a:spcPct val="0"/>
              </a:spcBef>
              <a:spcAft>
                <a:spcPct val="0"/>
              </a:spcAft>
              <a:defRPr sz="1600">
                <a:solidFill>
                  <a:schemeClr val="tx1"/>
                </a:solidFill>
                <a:latin typeface="Arial" panose="020B0604020202020204" pitchFamily="34" charset="0"/>
              </a:defRPr>
            </a:lvl8pPr>
            <a:lvl9pPr marL="3886200" indent="-228600" eaLnBrk="0" fontAlgn="base" hangingPunct="0">
              <a:spcBef>
                <a:spcPct val="0"/>
              </a:spcBef>
              <a:spcAft>
                <a:spcPct val="0"/>
              </a:spcAft>
              <a:defRPr sz="1600">
                <a:solidFill>
                  <a:schemeClr val="tx1"/>
                </a:solidFill>
                <a:latin typeface="Arial" panose="020B0604020202020204" pitchFamily="34" charset="0"/>
              </a:defRPr>
            </a:lvl9pPr>
          </a:lstStyle>
          <a:p>
            <a:fld id="{6E6A5C58-5D99-4A9E-BF6F-5B3913A6B52D}" type="slidenum">
              <a:rPr lang="cs-CZ" altLang="cs-CZ" sz="1200">
                <a:latin typeface="Trebuchet MS" panose="020B0603020202020204" pitchFamily="34" charset="0"/>
              </a:rPr>
              <a:pPr/>
              <a:t>6</a:t>
            </a:fld>
            <a:endParaRPr lang="cs-CZ" altLang="cs-CZ" sz="1200">
              <a:latin typeface="Trebuchet MS" panose="020B0603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algn="ctr" eaLnBrk="1" hangingPunct="1"/>
            <a:r>
              <a:rPr lang="cs-CZ" b="1"/>
              <a:t>Struktura TPH</a:t>
            </a:r>
          </a:p>
        </p:txBody>
      </p:sp>
      <p:sp>
        <p:nvSpPr>
          <p:cNvPr id="8195" name="Zástupný symbol pro obsah 2"/>
          <p:cNvSpPr>
            <a:spLocks noGrp="1"/>
          </p:cNvSpPr>
          <p:nvPr>
            <p:ph idx="1"/>
          </p:nvPr>
        </p:nvSpPr>
        <p:spPr/>
        <p:txBody>
          <a:bodyPr/>
          <a:lstStyle/>
          <a:p>
            <a:pPr algn="just" eaLnBrk="1" hangingPunct="1"/>
            <a:endParaRPr lang="cs-CZ" sz="1800">
              <a:solidFill>
                <a:srgbClr val="000000"/>
              </a:solidFill>
              <a:latin typeface="Arial" charset="0"/>
              <a:cs typeface="Arial" charset="0"/>
            </a:endParaRPr>
          </a:p>
          <a:p>
            <a:pPr algn="just" eaLnBrk="1" hangingPunct="1"/>
            <a:r>
              <a:rPr lang="cs-CZ" sz="1800">
                <a:solidFill>
                  <a:srgbClr val="000000"/>
                </a:solidFill>
                <a:latin typeface="Arial" charset="0"/>
                <a:cs typeface="Arial" charset="0"/>
              </a:rPr>
              <a:t>základy trestní odpovědnosti (vina) </a:t>
            </a:r>
          </a:p>
          <a:p>
            <a:pPr lvl="1" algn="just" eaLnBrk="1" hangingPunct="1"/>
            <a:r>
              <a:rPr lang="cs-CZ" sz="1600">
                <a:solidFill>
                  <a:srgbClr val="000000"/>
                </a:solidFill>
                <a:latin typeface="Arial" charset="0"/>
                <a:cs typeface="Arial" charset="0"/>
              </a:rPr>
              <a:t>vymezení pojmů trestný čin, provinění, trestný čin právnické osoby </a:t>
            </a:r>
          </a:p>
          <a:p>
            <a:pPr algn="just" eaLnBrk="1" hangingPunct="1"/>
            <a:endParaRPr lang="cs-CZ" sz="1800">
              <a:solidFill>
                <a:srgbClr val="000000"/>
              </a:solidFill>
              <a:latin typeface="Arial" charset="0"/>
              <a:cs typeface="Arial" charset="0"/>
            </a:endParaRPr>
          </a:p>
          <a:p>
            <a:pPr algn="just" eaLnBrk="1" hangingPunct="1"/>
            <a:r>
              <a:rPr lang="cs-CZ" sz="1800">
                <a:solidFill>
                  <a:srgbClr val="000000"/>
                </a:solidFill>
                <a:latin typeface="Arial" charset="0"/>
                <a:cs typeface="Arial" charset="0"/>
              </a:rPr>
              <a:t>právní následky základů trestní odpovědnosti (trest)</a:t>
            </a:r>
          </a:p>
          <a:p>
            <a:pPr lvl="1" algn="just" eaLnBrk="1" hangingPunct="1"/>
            <a:r>
              <a:rPr lang="cs-CZ" sz="1600">
                <a:solidFill>
                  <a:srgbClr val="000000"/>
                </a:solidFill>
                <a:latin typeface="Arial" charset="0"/>
                <a:cs typeface="Arial" charset="0"/>
              </a:rPr>
              <a:t>trestní sankce: tresty a ochranná opatření ukládaná FO a PO, opatření ukládaná mladistvým </a:t>
            </a:r>
          </a:p>
          <a:p>
            <a:pPr algn="just" eaLnBrk="1" hangingPunct="1"/>
            <a:endParaRPr lang="cs-CZ" sz="1800">
              <a:solidFill>
                <a:srgbClr val="000000"/>
              </a:solidFill>
              <a:latin typeface="Arial" charset="0"/>
              <a:cs typeface="Arial" charset="0"/>
            </a:endParaRPr>
          </a:p>
          <a:p>
            <a:pPr algn="just" eaLnBrk="1" hangingPunct="1"/>
            <a:r>
              <a:rPr lang="cs-CZ" sz="1800">
                <a:solidFill>
                  <a:srgbClr val="000000"/>
                </a:solidFill>
                <a:latin typeface="Arial" charset="0"/>
                <a:cs typeface="Arial" charset="0"/>
              </a:rPr>
              <a:t>obecná část (společné pojmy; např. úmysl, pachatel, omyl)  </a:t>
            </a:r>
          </a:p>
          <a:p>
            <a:pPr algn="just" eaLnBrk="1" hangingPunct="1"/>
            <a:endParaRPr lang="cs-CZ" sz="1800">
              <a:solidFill>
                <a:srgbClr val="000000"/>
              </a:solidFill>
              <a:latin typeface="Arial" charset="0"/>
              <a:cs typeface="Arial" charset="0"/>
            </a:endParaRPr>
          </a:p>
          <a:p>
            <a:pPr algn="just" eaLnBrk="1" hangingPunct="1"/>
            <a:r>
              <a:rPr lang="cs-CZ" sz="1800">
                <a:solidFill>
                  <a:srgbClr val="000000"/>
                </a:solidFill>
                <a:latin typeface="Arial" charset="0"/>
                <a:cs typeface="Arial" charset="0"/>
              </a:rPr>
              <a:t>zvláštní část (skutkové podstaty; např. § 205 TZ - krádež)</a:t>
            </a:r>
          </a:p>
          <a:p>
            <a:pPr algn="just" eaLnBrk="1" hangingPunct="1"/>
            <a:endParaRPr lang="cs-CZ" sz="1800">
              <a:solidFill>
                <a:srgbClr val="000000"/>
              </a:solidFill>
              <a:latin typeface="Arial" charset="0"/>
              <a:cs typeface="Arial" charset="0"/>
            </a:endParaRPr>
          </a:p>
        </p:txBody>
      </p:sp>
      <p:sp>
        <p:nvSpPr>
          <p:cNvPr id="5" name="Zástupný symbol pro číslo snímku 4"/>
          <p:cNvSpPr>
            <a:spLocks noGrp="1"/>
          </p:cNvSpPr>
          <p:nvPr>
            <p:ph type="sldNum" sz="quarter" idx="11"/>
          </p:nvPr>
        </p:nvSpPr>
        <p:spPr/>
        <p:txBody>
          <a:bodyPr/>
          <a:lstStyle/>
          <a:p>
            <a:pPr>
              <a:defRPr/>
            </a:pPr>
            <a:fld id="{BBC994B7-9CFC-4FA6-A6F2-D8A9FA151B34}" type="slidenum">
              <a:rPr lang="cs-CZ" smtClean="0"/>
              <a:pPr>
                <a:defRPr/>
              </a:pPr>
              <a:t>7</a:t>
            </a:fld>
            <a:endParaRPr lang="cs-CZ"/>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algn="ctr" eaLnBrk="1" hangingPunct="1"/>
            <a:r>
              <a:rPr lang="cs-CZ" b="1"/>
              <a:t>Funkce TPH </a:t>
            </a:r>
            <a:endParaRPr lang="cs-CZ"/>
          </a:p>
        </p:txBody>
      </p:sp>
      <p:sp>
        <p:nvSpPr>
          <p:cNvPr id="9219" name="Zástupný symbol pro obsah 2"/>
          <p:cNvSpPr>
            <a:spLocks noGrp="1"/>
          </p:cNvSpPr>
          <p:nvPr>
            <p:ph idx="1"/>
          </p:nvPr>
        </p:nvSpPr>
        <p:spPr/>
        <p:txBody>
          <a:bodyPr/>
          <a:lstStyle/>
          <a:p>
            <a:pPr eaLnBrk="1" hangingPunct="1"/>
            <a:endParaRPr lang="cs-CZ" sz="1800">
              <a:solidFill>
                <a:srgbClr val="000000"/>
              </a:solidFill>
              <a:latin typeface="Arial" charset="0"/>
              <a:cs typeface="Arial" charset="0"/>
            </a:endParaRPr>
          </a:p>
          <a:p>
            <a:pPr eaLnBrk="1" hangingPunct="1"/>
            <a:r>
              <a:rPr lang="cs-CZ" sz="1800">
                <a:solidFill>
                  <a:srgbClr val="000000"/>
                </a:solidFill>
                <a:latin typeface="Arial" charset="0"/>
                <a:cs typeface="Arial" charset="0"/>
              </a:rPr>
              <a:t>ochranná  - „krajní prostředek“</a:t>
            </a:r>
          </a:p>
          <a:p>
            <a:pPr eaLnBrk="1" hangingPunct="1">
              <a:buFont typeface="Wingdings" pitchFamily="2" charset="2"/>
              <a:buNone/>
            </a:pPr>
            <a:endParaRPr lang="cs-CZ" sz="1800">
              <a:solidFill>
                <a:srgbClr val="000000"/>
              </a:solidFill>
              <a:latin typeface="Arial" charset="0"/>
              <a:cs typeface="Arial" charset="0"/>
            </a:endParaRPr>
          </a:p>
          <a:p>
            <a:pPr lvl="1" eaLnBrk="1" hangingPunct="1"/>
            <a:r>
              <a:rPr lang="cs-CZ" sz="1600">
                <a:solidFill>
                  <a:srgbClr val="000000"/>
                </a:solidFill>
                <a:latin typeface="Arial" charset="0"/>
                <a:cs typeface="Arial" charset="0"/>
              </a:rPr>
              <a:t>TPH jako „ultima ratio“, zásada subsidiarity trestní represe (§ 12/2 TrZ)</a:t>
            </a:r>
          </a:p>
          <a:p>
            <a:pPr eaLnBrk="1" hangingPunct="1"/>
            <a:endParaRPr lang="cs-CZ" sz="1800">
              <a:solidFill>
                <a:srgbClr val="000000"/>
              </a:solidFill>
              <a:latin typeface="Arial" charset="0"/>
              <a:cs typeface="Arial" charset="0"/>
            </a:endParaRPr>
          </a:p>
          <a:p>
            <a:pPr eaLnBrk="1" hangingPunct="1"/>
            <a:r>
              <a:rPr lang="cs-CZ" sz="1800">
                <a:solidFill>
                  <a:srgbClr val="000000"/>
                </a:solidFill>
                <a:latin typeface="Arial" charset="0"/>
                <a:cs typeface="Arial" charset="0"/>
              </a:rPr>
              <a:t>preventivní  - individuální a generální prevence </a:t>
            </a:r>
          </a:p>
          <a:p>
            <a:pPr eaLnBrk="1" hangingPunct="1">
              <a:buFont typeface="Wingdings" pitchFamily="2" charset="2"/>
              <a:buNone/>
            </a:pPr>
            <a:endParaRPr lang="cs-CZ" sz="1800">
              <a:solidFill>
                <a:srgbClr val="000000"/>
              </a:solidFill>
              <a:latin typeface="Arial" charset="0"/>
              <a:cs typeface="Arial" charset="0"/>
            </a:endParaRPr>
          </a:p>
          <a:p>
            <a:pPr lvl="1" algn="just" eaLnBrk="1" hangingPunct="1"/>
            <a:r>
              <a:rPr lang="cs-CZ" sz="1600">
                <a:solidFill>
                  <a:srgbClr val="000000"/>
                </a:solidFill>
                <a:latin typeface="Arial" charset="0"/>
                <a:cs typeface="Arial" charset="0"/>
              </a:rPr>
              <a:t>prevence individuální jako prostředek prevence generální; nikoliv opak, to by se jednalo o „exemplární trest“ - jako individuálně nepřiměřený je nepřípustný (zásada adekvátnosti trestu); nepřípustný je i příliš mírný (liberální) trest </a:t>
            </a:r>
          </a:p>
          <a:p>
            <a:pPr eaLnBrk="1" hangingPunct="1"/>
            <a:endParaRPr lang="cs-CZ" sz="1800">
              <a:solidFill>
                <a:srgbClr val="000000"/>
              </a:solidFill>
              <a:latin typeface="Arial" charset="0"/>
              <a:cs typeface="Arial" charset="0"/>
            </a:endParaRPr>
          </a:p>
          <a:p>
            <a:pPr eaLnBrk="1" hangingPunct="1"/>
            <a:endParaRPr lang="cs-CZ" sz="1800">
              <a:latin typeface="Arial" charset="0"/>
              <a:cs typeface="Arial" charset="0"/>
            </a:endParaRPr>
          </a:p>
        </p:txBody>
      </p:sp>
      <p:sp>
        <p:nvSpPr>
          <p:cNvPr id="5" name="Zástupný symbol pro číslo snímku 4"/>
          <p:cNvSpPr>
            <a:spLocks noGrp="1"/>
          </p:cNvSpPr>
          <p:nvPr>
            <p:ph type="sldNum" sz="quarter" idx="11"/>
          </p:nvPr>
        </p:nvSpPr>
        <p:spPr/>
        <p:txBody>
          <a:bodyPr/>
          <a:lstStyle/>
          <a:p>
            <a:pPr>
              <a:defRPr/>
            </a:pPr>
            <a:fld id="{87C6BAC6-BA15-4E6D-8618-533D4D1025E6}" type="slidenum">
              <a:rPr lang="cs-CZ" smtClean="0"/>
              <a:pPr>
                <a:defRPr/>
              </a:pPr>
              <a:t>8</a:t>
            </a:fld>
            <a:endParaRPr lang="cs-CZ"/>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endParaRPr lang="cs-CZ"/>
          </a:p>
        </p:txBody>
      </p:sp>
      <p:sp>
        <p:nvSpPr>
          <p:cNvPr id="10243" name="Zástupný symbol pro obsah 2"/>
          <p:cNvSpPr>
            <a:spLocks noGrp="1"/>
          </p:cNvSpPr>
          <p:nvPr>
            <p:ph idx="1"/>
          </p:nvPr>
        </p:nvSpPr>
        <p:spPr/>
        <p:txBody>
          <a:bodyPr/>
          <a:lstStyle/>
          <a:p>
            <a:pPr eaLnBrk="1" hangingPunct="1"/>
            <a:r>
              <a:rPr lang="cs-CZ" sz="1800">
                <a:solidFill>
                  <a:srgbClr val="000000"/>
                </a:solidFill>
                <a:latin typeface="Arial" charset="0"/>
                <a:cs typeface="Arial" charset="0"/>
              </a:rPr>
              <a:t>represivní </a:t>
            </a:r>
          </a:p>
          <a:p>
            <a:pPr eaLnBrk="1" hangingPunct="1">
              <a:buFont typeface="Wingdings" pitchFamily="2" charset="2"/>
              <a:buNone/>
            </a:pPr>
            <a:endParaRPr lang="cs-CZ" sz="1800">
              <a:solidFill>
                <a:srgbClr val="000000"/>
              </a:solidFill>
              <a:latin typeface="Arial" charset="0"/>
              <a:cs typeface="Arial" charset="0"/>
            </a:endParaRPr>
          </a:p>
          <a:p>
            <a:pPr lvl="1" algn="just" eaLnBrk="1" hangingPunct="1"/>
            <a:r>
              <a:rPr lang="cs-CZ" sz="1600">
                <a:solidFill>
                  <a:srgbClr val="000000"/>
                </a:solidFill>
                <a:latin typeface="Arial" charset="0"/>
                <a:cs typeface="Arial" charset="0"/>
              </a:rPr>
              <a:t>individuální represe zabraňuje pachateli v dalších páchání trestné činnosti; např. nepodmíněným trestem odnětí svobody, zákazem činnosti  (§ 38/2 TrZ citelnost trestu)</a:t>
            </a:r>
          </a:p>
          <a:p>
            <a:pPr lvl="1" algn="just" eaLnBrk="1" hangingPunct="1"/>
            <a:r>
              <a:rPr lang="cs-CZ" sz="1600">
                <a:solidFill>
                  <a:srgbClr val="000000"/>
                </a:solidFill>
                <a:latin typeface="Arial" charset="0"/>
                <a:cs typeface="Arial" charset="0"/>
              </a:rPr>
              <a:t>generální represe je vyloučena </a:t>
            </a:r>
          </a:p>
          <a:p>
            <a:pPr lvl="1" algn="just" eaLnBrk="1" hangingPunct="1">
              <a:buFont typeface="Wingdings" pitchFamily="2" charset="2"/>
              <a:buNone/>
            </a:pPr>
            <a:endParaRPr lang="cs-CZ" sz="1600">
              <a:solidFill>
                <a:srgbClr val="000000"/>
              </a:solidFill>
              <a:latin typeface="Arial" charset="0"/>
              <a:cs typeface="Arial" charset="0"/>
            </a:endParaRPr>
          </a:p>
          <a:p>
            <a:pPr eaLnBrk="1" hangingPunct="1"/>
            <a:r>
              <a:rPr lang="cs-CZ" sz="1800">
                <a:solidFill>
                  <a:srgbClr val="000000"/>
                </a:solidFill>
                <a:latin typeface="Arial" charset="0"/>
                <a:cs typeface="Arial" charset="0"/>
              </a:rPr>
              <a:t>regulativní </a:t>
            </a:r>
          </a:p>
          <a:p>
            <a:pPr eaLnBrk="1" hangingPunct="1">
              <a:buFont typeface="Wingdings" pitchFamily="2" charset="2"/>
              <a:buNone/>
            </a:pPr>
            <a:endParaRPr lang="cs-CZ" sz="1800">
              <a:solidFill>
                <a:srgbClr val="000000"/>
              </a:solidFill>
              <a:latin typeface="Arial" charset="0"/>
              <a:cs typeface="Arial" charset="0"/>
            </a:endParaRPr>
          </a:p>
          <a:p>
            <a:pPr lvl="1" algn="just" eaLnBrk="1" hangingPunct="1"/>
            <a:r>
              <a:rPr lang="cs-CZ" sz="1600">
                <a:latin typeface="Arial" charset="0"/>
                <a:cs typeface="Arial" charset="0"/>
              </a:rPr>
              <a:t>zákonné vymezení předpokladů trestní odpovědnosti a ukládání trestů, ochranných opatření a opatření</a:t>
            </a:r>
            <a:endParaRPr lang="cs-CZ" sz="1600">
              <a:solidFill>
                <a:srgbClr val="000000"/>
              </a:solidFill>
              <a:latin typeface="Arial" charset="0"/>
              <a:cs typeface="Arial" charset="0"/>
            </a:endParaRPr>
          </a:p>
          <a:p>
            <a:pPr lvl="1" algn="just" eaLnBrk="1" hangingPunct="1"/>
            <a:r>
              <a:rPr lang="cs-CZ" sz="1600">
                <a:solidFill>
                  <a:srgbClr val="000000"/>
                </a:solidFill>
                <a:latin typeface="Arial" charset="0"/>
                <a:cs typeface="Arial" charset="0"/>
              </a:rPr>
              <a:t>nullum crimen sine lege   - § 12/1 TrZ, definice trestného činu (§ 13/1 TrZ)   </a:t>
            </a:r>
          </a:p>
          <a:p>
            <a:pPr lvl="1" algn="just" eaLnBrk="1" hangingPunct="1"/>
            <a:r>
              <a:rPr lang="cs-CZ" sz="1600">
                <a:solidFill>
                  <a:srgbClr val="000000"/>
                </a:solidFill>
                <a:latin typeface="Arial" charset="0"/>
                <a:cs typeface="Arial" charset="0"/>
              </a:rPr>
              <a:t>nulla poena sine lege – katalog trestů (52 TrZ), ochranných opatření (§ 98 TrZ), opatření pro mladistvého (§ 10 ZSM), tresty a opatření PO (§ 15 ZTOPO) </a:t>
            </a:r>
          </a:p>
          <a:p>
            <a:endParaRPr lang="cs-CZ"/>
          </a:p>
        </p:txBody>
      </p:sp>
      <p:sp>
        <p:nvSpPr>
          <p:cNvPr id="4" name="Zástupný symbol pro číslo snímku 3"/>
          <p:cNvSpPr>
            <a:spLocks noGrp="1"/>
          </p:cNvSpPr>
          <p:nvPr>
            <p:ph type="sldNum" sz="quarter" idx="11"/>
          </p:nvPr>
        </p:nvSpPr>
        <p:spPr/>
        <p:txBody>
          <a:bodyPr/>
          <a:lstStyle/>
          <a:p>
            <a:pPr>
              <a:defRPr/>
            </a:pPr>
            <a:fld id="{A85FF153-E821-44CD-9A31-3E2AB56983B1}" type="slidenum">
              <a:rPr lang="cs-CZ" smtClean="0"/>
              <a:pPr>
                <a:defRPr/>
              </a:pPr>
              <a:t>9</a:t>
            </a:fld>
            <a:endParaRPr lang="cs-CZ"/>
          </a:p>
        </p:txBody>
      </p:sp>
    </p:spTree>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236</TotalTime>
  <Words>3650</Words>
  <Application>Microsoft Office PowerPoint</Application>
  <PresentationFormat>Širokoúhlá obrazovka</PresentationFormat>
  <Paragraphs>407</Paragraphs>
  <Slides>37</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Arial</vt:lpstr>
      <vt:lpstr>Tahoma</vt:lpstr>
      <vt:lpstr>Trebuchet MS</vt:lpstr>
      <vt:lpstr>Wingdings</vt:lpstr>
      <vt:lpstr>Prezentace_MU_CZ</vt:lpstr>
      <vt:lpstr>Trestní právo hmotné  – úvodní výklady</vt:lpstr>
      <vt:lpstr>Prezentace aplikace PowerPoint</vt:lpstr>
      <vt:lpstr>Pojem a druhy</vt:lpstr>
      <vt:lpstr>Prezentace aplikace PowerPoint</vt:lpstr>
      <vt:lpstr>Trestněprávní a trestněprocesní vztah </vt:lpstr>
      <vt:lpstr>Prezentace aplikace PowerPoint</vt:lpstr>
      <vt:lpstr>Struktura TPH</vt:lpstr>
      <vt:lpstr>Funkce TPH </vt:lpstr>
      <vt:lpstr>Prezentace aplikace PowerPoint</vt:lpstr>
      <vt:lpstr>Prameny trestního práva hmotného </vt:lpstr>
      <vt:lpstr>Prezentace aplikace PowerPoint</vt:lpstr>
      <vt:lpstr>Prezentace aplikace PowerPoint</vt:lpstr>
      <vt:lpstr>Prezentace aplikace PowerPoint</vt:lpstr>
      <vt:lpstr>Působnost TrZ</vt:lpstr>
      <vt:lpstr>Prezentace aplikace PowerPoint</vt:lpstr>
      <vt:lpstr>Prezentace aplikace PowerPoint</vt:lpstr>
      <vt:lpstr>Prezentace aplikace PowerPoint</vt:lpstr>
      <vt:lpstr>Prezentace aplikace PowerPoint</vt:lpstr>
      <vt:lpstr>Výklad TrZ </vt:lpstr>
      <vt:lpstr>Prezentace aplikace PowerPoint</vt:lpstr>
      <vt:lpstr>Prezentace aplikace PowerPoint</vt:lpstr>
      <vt:lpstr>Aplikace TrZ</vt:lpstr>
      <vt:lpstr>Vztah trestního práva hmotného a procesního</vt:lpstr>
      <vt:lpstr>Místo trestního práva hmotného v právním řádu </vt:lpstr>
      <vt:lpstr>Vztah trestního práva k neprávním disciplínám</vt:lpstr>
      <vt:lpstr>Vybrané zásady trestního práva hmotného </vt:lpstr>
      <vt:lpstr>Prezentace aplikace PowerPoint</vt:lpstr>
      <vt:lpstr>Zásada subsidiarity trestní represe</vt:lpstr>
      <vt:lpstr>Zásada analogie legis  k tíži pachatele</vt:lpstr>
      <vt:lpstr>Zásada argumentum a simili</vt:lpstr>
      <vt:lpstr>Zásada zákazu retroaktivity k tíži pachatele</vt:lpstr>
      <vt:lpstr>Trestní odpovědnost FO a PO </vt:lpstr>
      <vt:lpstr>Prezentace aplikace PowerPoint</vt:lpstr>
      <vt:lpstr>Zásada jednoty trestní represe a prevence </vt:lpstr>
      <vt:lpstr>Zásada přiměřenosti a účelnosti trestu </vt:lpstr>
      <vt:lpstr>Prezentace aplikace PowerPoint</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Marek Fryšták</cp:lastModifiedBy>
  <cp:revision>33</cp:revision>
  <cp:lastPrinted>1601-01-01T00:00:00Z</cp:lastPrinted>
  <dcterms:created xsi:type="dcterms:W3CDTF">2019-01-29T09:52:45Z</dcterms:created>
  <dcterms:modified xsi:type="dcterms:W3CDTF">2021-09-16T06:33:03Z</dcterms:modified>
</cp:coreProperties>
</file>