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7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0" r:id="rId9"/>
    <p:sldId id="298" r:id="rId10"/>
    <p:sldId id="268" r:id="rId11"/>
    <p:sldId id="269" r:id="rId12"/>
    <p:sldId id="270" r:id="rId13"/>
    <p:sldId id="297" r:id="rId14"/>
    <p:sldId id="266" r:id="rId15"/>
    <p:sldId id="279" r:id="rId16"/>
    <p:sldId id="267" r:id="rId17"/>
    <p:sldId id="295" r:id="rId18"/>
    <p:sldId id="280" r:id="rId19"/>
    <p:sldId id="296" r:id="rId20"/>
    <p:sldId id="294" r:id="rId21"/>
    <p:sldId id="271" r:id="rId22"/>
    <p:sldId id="299" r:id="rId23"/>
    <p:sldId id="281" r:id="rId24"/>
    <p:sldId id="290" r:id="rId25"/>
    <p:sldId id="300" r:id="rId26"/>
    <p:sldId id="272" r:id="rId27"/>
    <p:sldId id="282" r:id="rId28"/>
    <p:sldId id="291" r:id="rId29"/>
    <p:sldId id="283" r:id="rId30"/>
    <p:sldId id="284" r:id="rId31"/>
    <p:sldId id="285" r:id="rId32"/>
    <p:sldId id="286" r:id="rId33"/>
    <p:sldId id="273" r:id="rId34"/>
    <p:sldId id="287" r:id="rId35"/>
    <p:sldId id="288" r:id="rId36"/>
    <p:sldId id="274" r:id="rId37"/>
    <p:sldId id="289" r:id="rId38"/>
    <p:sldId id="275" r:id="rId39"/>
    <p:sldId id="276" r:id="rId40"/>
    <p:sldId id="277" r:id="rId4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DB12BF1-F466-4EA8-ABC1-871E486CEF82}">
          <p14:sldIdLst>
            <p14:sldId id="256"/>
            <p14:sldId id="257"/>
          </p14:sldIdLst>
        </p14:section>
        <p14:section name="Oddíl bez názvu" id="{045253EB-686D-41B2-8D98-6A8A39457EA9}">
          <p14:sldIdLst>
            <p14:sldId id="258"/>
            <p14:sldId id="262"/>
            <p14:sldId id="263"/>
            <p14:sldId id="264"/>
            <p14:sldId id="259"/>
            <p14:sldId id="260"/>
            <p14:sldId id="298"/>
            <p14:sldId id="268"/>
            <p14:sldId id="269"/>
            <p14:sldId id="270"/>
            <p14:sldId id="297"/>
            <p14:sldId id="266"/>
            <p14:sldId id="279"/>
            <p14:sldId id="267"/>
            <p14:sldId id="295"/>
            <p14:sldId id="280"/>
            <p14:sldId id="296"/>
            <p14:sldId id="294"/>
            <p14:sldId id="271"/>
            <p14:sldId id="299"/>
            <p14:sldId id="281"/>
            <p14:sldId id="290"/>
            <p14:sldId id="300"/>
            <p14:sldId id="272"/>
            <p14:sldId id="282"/>
            <p14:sldId id="291"/>
            <p14:sldId id="283"/>
            <p14:sldId id="284"/>
            <p14:sldId id="285"/>
            <p14:sldId id="286"/>
            <p14:sldId id="273"/>
            <p14:sldId id="287"/>
            <p14:sldId id="288"/>
            <p14:sldId id="274"/>
            <p14:sldId id="289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9" d="100"/>
          <a:sy n="119" d="100"/>
        </p:scale>
        <p:origin x="33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</p:spTree>
    <p:extLst>
      <p:ext uri="{BB962C8B-B14F-4D97-AF65-F5344CB8AC3E}">
        <p14:creationId xmlns:p14="http://schemas.microsoft.com/office/powerpoint/2010/main" val="316208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1653540" y="2567940"/>
            <a:ext cx="7772400" cy="3173309"/>
          </a:xfrm>
        </p:spPr>
        <p:txBody>
          <a:bodyPr/>
          <a:lstStyle/>
          <a:p>
            <a:pPr algn="ctr" eaLnBrk="1" hangingPunct="1"/>
            <a:r>
              <a:rPr lang="cs-CZ" sz="3200" dirty="0"/>
              <a:t>Trestní právo hmotné II</a:t>
            </a:r>
            <a:br>
              <a:rPr lang="cs-CZ" sz="3200" dirty="0"/>
            </a:br>
            <a:br>
              <a:rPr lang="cs-CZ" sz="3200"/>
            </a:br>
            <a:r>
              <a:rPr lang="cs-CZ" sz="3200" i="1"/>
              <a:t>Trestné činy proti České republice, cizímu státu a mezinárodní organizaci</a:t>
            </a:r>
            <a:br>
              <a:rPr lang="cs-CZ" sz="3200" i="1"/>
            </a:br>
            <a:br>
              <a:rPr lang="cs-CZ" sz="3200" i="1" dirty="0"/>
            </a:br>
            <a:r>
              <a:rPr lang="cs-CZ" sz="3200" i="1" dirty="0"/>
              <a:t>Trestné činy </a:t>
            </a:r>
            <a:r>
              <a:rPr lang="cs-CZ" sz="3200" i="1"/>
              <a:t>proti pořádku ve věcech veřejných</a:t>
            </a:r>
            <a:endParaRPr lang="cs-CZ" sz="32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Úřední osoba (§ 127)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 dirty="0"/>
              <a:t>soudce, státní zástupce,</a:t>
            </a:r>
          </a:p>
          <a:p>
            <a:pPr lvl="1"/>
            <a:r>
              <a:rPr lang="cs-CZ" sz="2400" dirty="0"/>
              <a:t>prezident České republiky, člen Parlamentu České republiky, člen vlády České republiky nebo </a:t>
            </a:r>
            <a:r>
              <a:rPr lang="cs-CZ" sz="2400" b="1" dirty="0"/>
              <a:t>jiná osoba zastávající funkci v jiném orgánu veřejné moci</a:t>
            </a:r>
            <a:r>
              <a:rPr lang="cs-CZ" sz="2400" dirty="0"/>
              <a:t>,</a:t>
            </a:r>
          </a:p>
          <a:p>
            <a:pPr lvl="1"/>
            <a:r>
              <a:rPr lang="cs-CZ" sz="2400" dirty="0"/>
              <a:t>člen zastupitelstva nebo </a:t>
            </a:r>
            <a:r>
              <a:rPr lang="cs-CZ" sz="2400" b="1" dirty="0"/>
              <a:t>odpovědný úředník </a:t>
            </a:r>
            <a:r>
              <a:rPr lang="cs-CZ" sz="2400" dirty="0"/>
              <a:t>územní samosprávy, orgánu státní správy nebo </a:t>
            </a:r>
            <a:r>
              <a:rPr lang="cs-CZ" sz="2400" b="1" dirty="0"/>
              <a:t>jiného orgánu veřejné moci</a:t>
            </a:r>
            <a:r>
              <a:rPr lang="cs-CZ" sz="2400" dirty="0"/>
              <a:t>,</a:t>
            </a:r>
          </a:p>
          <a:p>
            <a:pPr lvl="1"/>
            <a:r>
              <a:rPr lang="cs-CZ" sz="2400" dirty="0"/>
              <a:t>příslušník ozbrojených sil nebo bezpečnostního sboru nebo strážník obecní policie,</a:t>
            </a:r>
          </a:p>
          <a:p>
            <a:pPr lvl="1"/>
            <a:r>
              <a:rPr lang="cs-CZ" sz="2400" dirty="0"/>
              <a:t>soudní exekutor při výkonu exekuční činnosti a při činnostech vykonávaných z pověření soudu nebo státního zástupce,</a:t>
            </a:r>
          </a:p>
          <a:p>
            <a:pPr lvl="1"/>
            <a:r>
              <a:rPr lang="cs-CZ" sz="2400" dirty="0"/>
              <a:t>notář při provádění úkonů v řízení o dědictví jako soudní komisař,</a:t>
            </a:r>
          </a:p>
          <a:p>
            <a:pPr lvl="1"/>
            <a:r>
              <a:rPr lang="cs-CZ" sz="2400" dirty="0"/>
              <a:t>finanční arbitr a jeho zástupce,</a:t>
            </a:r>
          </a:p>
          <a:p>
            <a:pPr lvl="1"/>
            <a:r>
              <a:rPr lang="cs-CZ" sz="2400" dirty="0"/>
              <a:t>fyzická osoba, která byla ustanovena lesní stráží, stráží přírody, mysliveckou stráží nebo rybářskou stráží,</a:t>
            </a:r>
          </a:p>
          <a:p>
            <a:pPr marL="324000" lvl="1" indent="0">
              <a:buNone/>
            </a:pPr>
            <a:r>
              <a:rPr lang="cs-CZ" sz="2400" b="1" dirty="0"/>
              <a:t>pokud plní úkoly státu nebo společnosti a používá při tom svěřené pravomoci pro plnění těchto úkolů.</a:t>
            </a:r>
          </a:p>
          <a:p>
            <a:pPr lvl="1"/>
            <a:endParaRPr lang="cs-CZ" sz="2400" dirty="0"/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4CA2D0-E431-436D-A984-A512F69F51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91398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F89D8-92C9-4D21-BDF8-69C47638E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50" y="566055"/>
            <a:ext cx="11347753" cy="850132"/>
          </a:xfrm>
        </p:spPr>
        <p:txBody>
          <a:bodyPr/>
          <a:lstStyle/>
          <a:p>
            <a:r>
              <a:rPr lang="cs-CZ" dirty="0"/>
              <a:t>Judikatura k pojmu úřední osoba - ano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043EA9-D2FF-47F4-B91D-5891D87D5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91121"/>
            <a:ext cx="11512547" cy="4356100"/>
          </a:xfrm>
        </p:spPr>
        <p:txBody>
          <a:bodyPr/>
          <a:lstStyle/>
          <a:p>
            <a:pPr algn="just"/>
            <a:r>
              <a:rPr lang="cs-CZ" dirty="0"/>
              <a:t>pracovník orgánu sociálně-právní ochrany dětí (</a:t>
            </a:r>
            <a:r>
              <a:rPr lang="cs-CZ" dirty="0" err="1"/>
              <a:t>Rt</a:t>
            </a:r>
            <a:r>
              <a:rPr lang="cs-CZ" dirty="0"/>
              <a:t> 69/2013)</a:t>
            </a:r>
          </a:p>
          <a:p>
            <a:pPr algn="just"/>
            <a:r>
              <a:rPr lang="cs-CZ" dirty="0"/>
              <a:t>vychovatel ve věznici (6 </a:t>
            </a:r>
            <a:r>
              <a:rPr lang="cs-CZ" dirty="0" err="1"/>
              <a:t>Tdo</a:t>
            </a:r>
            <a:r>
              <a:rPr lang="cs-CZ" dirty="0"/>
              <a:t> 675/2014)</a:t>
            </a:r>
          </a:p>
          <a:p>
            <a:pPr algn="just"/>
            <a:r>
              <a:rPr lang="cs-CZ" dirty="0"/>
              <a:t>zkušební komisař u zkoušky pro získání průkazu profesní způsobilosti řidičů (4 </a:t>
            </a:r>
            <a:r>
              <a:rPr lang="cs-CZ" dirty="0" err="1"/>
              <a:t>Tdo</a:t>
            </a:r>
            <a:r>
              <a:rPr lang="cs-CZ" dirty="0"/>
              <a:t> 1203/2014)</a:t>
            </a:r>
          </a:p>
          <a:p>
            <a:pPr algn="just"/>
            <a:r>
              <a:rPr lang="cs-CZ" dirty="0"/>
              <a:t>ředitel Úřadu Regionální rady soudržnosti (8 </a:t>
            </a:r>
            <a:r>
              <a:rPr lang="cs-CZ" dirty="0" err="1"/>
              <a:t>Tdo</a:t>
            </a:r>
            <a:r>
              <a:rPr lang="cs-CZ" dirty="0"/>
              <a:t> 1376/2013)</a:t>
            </a:r>
          </a:p>
          <a:p>
            <a:pPr algn="just"/>
            <a:r>
              <a:rPr lang="cs-CZ" dirty="0"/>
              <a:t>starosta obce (8 </a:t>
            </a:r>
            <a:r>
              <a:rPr lang="cs-CZ" dirty="0" err="1"/>
              <a:t>Tdo</a:t>
            </a:r>
            <a:r>
              <a:rPr lang="cs-CZ" dirty="0"/>
              <a:t> 1131/2011)</a:t>
            </a:r>
          </a:p>
          <a:p>
            <a:pPr algn="just"/>
            <a:r>
              <a:rPr lang="cs-CZ" dirty="0"/>
              <a:t>úředník Probační a mediační služby (</a:t>
            </a:r>
            <a:r>
              <a:rPr lang="cs-CZ" dirty="0" err="1"/>
              <a:t>Rt</a:t>
            </a:r>
            <a:r>
              <a:rPr lang="cs-CZ" dirty="0"/>
              <a:t> 77/2013)</a:t>
            </a:r>
          </a:p>
          <a:p>
            <a:pPr algn="just"/>
            <a:r>
              <a:rPr lang="cs-CZ" dirty="0"/>
              <a:t>prezident Nejvyššího kontrolního úřadu (5 </a:t>
            </a:r>
            <a:r>
              <a:rPr lang="cs-CZ" dirty="0" err="1"/>
              <a:t>Tdo</a:t>
            </a:r>
            <a:r>
              <a:rPr lang="cs-CZ" dirty="0"/>
              <a:t> 288/2013)</a:t>
            </a:r>
          </a:p>
          <a:p>
            <a:pPr algn="just"/>
            <a:r>
              <a:rPr lang="cs-CZ" dirty="0"/>
              <a:t>vykonavatel soudního exekutora (</a:t>
            </a:r>
            <a:r>
              <a:rPr lang="cs-CZ" dirty="0" err="1"/>
              <a:t>Rt</a:t>
            </a:r>
            <a:r>
              <a:rPr lang="cs-CZ" dirty="0"/>
              <a:t> 51/2015)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7C537E-480E-404C-BAE4-0783CC170D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81264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F89D8-92C9-4D21-BDF8-69C47638E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50" y="566055"/>
            <a:ext cx="11347753" cy="850132"/>
          </a:xfrm>
        </p:spPr>
        <p:txBody>
          <a:bodyPr/>
          <a:lstStyle/>
          <a:p>
            <a:pPr algn="ctr"/>
            <a:r>
              <a:rPr lang="cs-CZ" dirty="0"/>
              <a:t>Judikatura k pojmu úřední osoba - ne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043EA9-D2FF-47F4-B91D-5891D87D5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9" y="1416187"/>
            <a:ext cx="11512547" cy="4356100"/>
          </a:xfrm>
        </p:spPr>
        <p:txBody>
          <a:bodyPr/>
          <a:lstStyle/>
          <a:p>
            <a:pPr algn="just"/>
            <a:r>
              <a:rPr lang="cs-CZ" dirty="0"/>
              <a:t>insolvenční správce (</a:t>
            </a:r>
            <a:r>
              <a:rPr lang="cs-CZ" dirty="0" err="1"/>
              <a:t>Rt</a:t>
            </a:r>
            <a:r>
              <a:rPr lang="cs-CZ" dirty="0"/>
              <a:t> 40/2010)</a:t>
            </a:r>
          </a:p>
          <a:p>
            <a:pPr algn="just"/>
            <a:r>
              <a:rPr lang="cs-CZ" dirty="0"/>
              <a:t>soudní znalec (</a:t>
            </a:r>
            <a:r>
              <a:rPr lang="cs-CZ" dirty="0" err="1"/>
              <a:t>Rt</a:t>
            </a:r>
            <a:r>
              <a:rPr lang="cs-CZ" dirty="0"/>
              <a:t> 26/1985)</a:t>
            </a:r>
          </a:p>
          <a:p>
            <a:pPr algn="just"/>
            <a:r>
              <a:rPr lang="cs-CZ" dirty="0"/>
              <a:t>člen orgánu samosprávy stavebního bytového družstva (</a:t>
            </a:r>
            <a:r>
              <a:rPr lang="cs-CZ" dirty="0" err="1"/>
              <a:t>Rt</a:t>
            </a:r>
            <a:r>
              <a:rPr lang="cs-CZ" dirty="0"/>
              <a:t> 33/1996)</a:t>
            </a:r>
          </a:p>
          <a:p>
            <a:pPr algn="just"/>
            <a:r>
              <a:rPr lang="cs-CZ" dirty="0"/>
              <a:t>ředitel základní školy (</a:t>
            </a:r>
            <a:r>
              <a:rPr lang="cs-CZ" dirty="0" err="1"/>
              <a:t>Rt</a:t>
            </a:r>
            <a:r>
              <a:rPr lang="cs-CZ" dirty="0"/>
              <a:t> 34/1986) </a:t>
            </a:r>
          </a:p>
          <a:p>
            <a:pPr algn="just"/>
            <a:r>
              <a:rPr lang="cs-CZ" dirty="0"/>
              <a:t>vlakvedoucí (</a:t>
            </a:r>
            <a:r>
              <a:rPr lang="cs-CZ" dirty="0" err="1"/>
              <a:t>Rt</a:t>
            </a:r>
            <a:r>
              <a:rPr lang="cs-CZ" dirty="0"/>
              <a:t> 22/1994)</a:t>
            </a:r>
          </a:p>
          <a:p>
            <a:pPr algn="just"/>
            <a:r>
              <a:rPr lang="cs-CZ" dirty="0"/>
              <a:t>přednosta porodnického oddělení v nemocnici (</a:t>
            </a:r>
            <a:r>
              <a:rPr lang="cs-CZ" dirty="0" err="1"/>
              <a:t>Rt</a:t>
            </a:r>
            <a:r>
              <a:rPr lang="cs-CZ" dirty="0"/>
              <a:t> 13/1990)</a:t>
            </a:r>
          </a:p>
          <a:p>
            <a:pPr algn="just"/>
            <a:r>
              <a:rPr lang="cs-CZ" dirty="0"/>
              <a:t>vedoucí domova důchodců (</a:t>
            </a:r>
            <a:r>
              <a:rPr lang="cs-CZ" sz="2400" dirty="0" err="1"/>
              <a:t>Rt</a:t>
            </a:r>
            <a:r>
              <a:rPr lang="cs-CZ" sz="2400" dirty="0"/>
              <a:t> 10/1981)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9A97892-9401-454C-913E-2B23D861F8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6903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trestněprávní ochrany </a:t>
            </a:r>
            <a:endParaRPr lang="en-US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9270886-E5B4-4FF4-B535-63A98ECE5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fyzický útok (§ 323 a § 325) či kvalifikovaná výhružka (§ 324 a § 326) 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v úmyslu působit na výkon pravomoci či pro výkon pravomoci (s výjimkou § 324) 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orgánu veřejné moci (§ 323 a § 324) či úřední osoby (§ 325 a § 326)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k ublížení na zdraví či škodě dojít nemusí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násilí či výhružka nemusí směřovat vůči úřední osobě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>+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přisvojení pravomoci úřadu – ochrana monopolu orgánů veřejné moci na její výkon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095355-FA44-45B1-86DC-1B13B3B680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0300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Násilí proti úřední osobě (§ 325)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Najíždění vozidlem, byť i pomalu, může být násilím proti úřední osobě, násilí může směřovat proti člověku i proti věci (</a:t>
            </a:r>
            <a:r>
              <a:rPr lang="cs-CZ" sz="2400" dirty="0" err="1"/>
              <a:t>Rt</a:t>
            </a:r>
            <a:r>
              <a:rPr lang="cs-CZ" sz="2400" dirty="0"/>
              <a:t> 39/2013)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V takovém případě lze uložit i trest zákazu činnosti spočívající v zákazu řízení motorových  vozidel (</a:t>
            </a:r>
            <a:r>
              <a:rPr lang="cs-CZ" sz="2400" dirty="0" err="1"/>
              <a:t>Rt</a:t>
            </a:r>
            <a:r>
              <a:rPr lang="cs-CZ" sz="2400" dirty="0"/>
              <a:t> 58/2012)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Pokud úřední osoba provádí úkon v mezích své pravomoci v civilním oděvu a nemůže prokázat svou příslušnost, avšak pachatel z konkrétních okolností ví, že je to úřední osoba, taková osoba ochrany požívá (</a:t>
            </a:r>
            <a:r>
              <a:rPr lang="cs-CZ" sz="2400" dirty="0" err="1"/>
              <a:t>Rt</a:t>
            </a:r>
            <a:r>
              <a:rPr lang="cs-CZ" sz="2400" dirty="0"/>
              <a:t> 57/2013, 3 </a:t>
            </a:r>
            <a:r>
              <a:rPr lang="cs-CZ" sz="2400" dirty="0" err="1"/>
              <a:t>Tdo</a:t>
            </a:r>
            <a:r>
              <a:rPr lang="cs-CZ" sz="2400" dirty="0"/>
              <a:t> 1297/2017)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Pouze chycení za oděv a zacloumání nestačí (7 </a:t>
            </a:r>
            <a:r>
              <a:rPr lang="cs-CZ" sz="2400" dirty="0" err="1"/>
              <a:t>Tdo</a:t>
            </a:r>
            <a:r>
              <a:rPr lang="cs-CZ" sz="2400" dirty="0"/>
              <a:t> 1625/2014)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Újma na zdraví se nevyžaduje (8 </a:t>
            </a:r>
            <a:r>
              <a:rPr lang="cs-CZ" sz="2400" dirty="0" err="1"/>
              <a:t>Tdo</a:t>
            </a:r>
            <a:r>
              <a:rPr lang="cs-CZ" sz="2400" dirty="0"/>
              <a:t> 148/2017)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Při zákroku mimo meze pravomoci se ochrana dle § 325 neposkytuje (7 </a:t>
            </a:r>
            <a:r>
              <a:rPr lang="cs-CZ" sz="2400" dirty="0" err="1"/>
              <a:t>Tdo</a:t>
            </a:r>
            <a:r>
              <a:rPr lang="cs-CZ" sz="2400" dirty="0"/>
              <a:t> 653/2013)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Nevyžaduje se účinek (4 </a:t>
            </a:r>
            <a:r>
              <a:rPr lang="cs-CZ" sz="2400" dirty="0" err="1"/>
              <a:t>Tdo</a:t>
            </a:r>
            <a:r>
              <a:rPr lang="cs-CZ" sz="2400" dirty="0"/>
              <a:t> 391/2014)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Lze spáchat i pomocí osobě, vůči níž zákrok úřední osoby směřuje (11 </a:t>
            </a:r>
            <a:r>
              <a:rPr lang="cs-CZ" sz="2400" dirty="0" err="1"/>
              <a:t>Tdo</a:t>
            </a:r>
            <a:r>
              <a:rPr lang="cs-CZ" sz="2400" dirty="0"/>
              <a:t> 475/2011)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DC92BD-5027-46DB-8331-0EF646747B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32417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42846" y="152212"/>
            <a:ext cx="10753200" cy="451576"/>
          </a:xfrm>
        </p:spPr>
        <p:txBody>
          <a:bodyPr/>
          <a:lstStyle/>
          <a:p>
            <a:r>
              <a:rPr lang="cs-CZ" dirty="0"/>
              <a:t>Vyhrožování s cílem působit na úřední osobu (§ 326)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endParaRPr lang="cs-CZ" sz="2400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Výhružka může směřovat i proti jiné osobě (3 </a:t>
            </a:r>
            <a:r>
              <a:rPr lang="cs-CZ" dirty="0" err="1"/>
              <a:t>Tdo</a:t>
            </a:r>
            <a:r>
              <a:rPr lang="cs-CZ" dirty="0"/>
              <a:t> 754/2015)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Není rozhodné, zda by pachatel výhružku realizoval (8 </a:t>
            </a:r>
            <a:r>
              <a:rPr lang="cs-CZ" dirty="0" err="1"/>
              <a:t>Tdo</a:t>
            </a:r>
            <a:r>
              <a:rPr lang="cs-CZ" dirty="0"/>
              <a:t> 1601/2017), ani zda byla způsobilá v úřední osobě vyvolat obavy (7 </a:t>
            </a:r>
            <a:r>
              <a:rPr lang="cs-CZ" dirty="0" err="1"/>
              <a:t>Tdo</a:t>
            </a:r>
            <a:r>
              <a:rPr lang="cs-CZ" dirty="0"/>
              <a:t> 1165/2010)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Postačí, byla-li způsobilá vyvolat obavy v obecné rovině (3 </a:t>
            </a:r>
            <a:r>
              <a:rPr lang="cs-CZ" dirty="0" err="1"/>
              <a:t>Tdo</a:t>
            </a:r>
            <a:r>
              <a:rPr lang="cs-CZ" dirty="0"/>
              <a:t> 925/2015)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Lze spáchat vůči úřední osobě, která již nevykonává pravomoc vůči pachateli (8 </a:t>
            </a:r>
            <a:r>
              <a:rPr lang="cs-CZ" dirty="0" err="1"/>
              <a:t>Tdo</a:t>
            </a:r>
            <a:r>
              <a:rPr lang="cs-CZ" dirty="0"/>
              <a:t> 297/2012)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Vůči nebezpečnému vyhrožování je speciálním TČ (3 </a:t>
            </a:r>
            <a:r>
              <a:rPr lang="cs-CZ" dirty="0" err="1"/>
              <a:t>Tdo</a:t>
            </a:r>
            <a:r>
              <a:rPr lang="cs-CZ" dirty="0"/>
              <a:t> 1058/2018)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06AB80-D998-4B74-9F40-360F3AE328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23002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2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800" dirty="0"/>
              <a:t>ochrana řádného výkonu veřejné moci před útoky „zvnitřku“ 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speciální subjekt – úřední osoba</a:t>
            </a:r>
          </a:p>
          <a:p>
            <a:pPr lvl="1"/>
            <a:endParaRPr lang="cs-CZ" sz="2400" dirty="0"/>
          </a:p>
          <a:p>
            <a:pPr lvl="1"/>
            <a:r>
              <a:rPr lang="cs-CZ" sz="2800" dirty="0"/>
              <a:t>zneužití pravomoci úřední osoby (§ 329)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maření úkolu úřední osoby z nedbalosti (§ 330) </a:t>
            </a:r>
          </a:p>
          <a:p>
            <a:pPr lvl="1"/>
            <a:endParaRPr lang="cs-CZ" sz="2400" dirty="0"/>
          </a:p>
          <a:p>
            <a:pPr lvl="1"/>
            <a:endParaRPr lang="en-GB" sz="2400" dirty="0"/>
          </a:p>
          <a:p>
            <a:pPr lvl="1"/>
            <a:endParaRPr lang="cs-CZ" sz="2400" dirty="0"/>
          </a:p>
          <a:p>
            <a:pPr lvl="1"/>
            <a:endParaRPr lang="en-GB" sz="2400" dirty="0"/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  <p:sp>
        <p:nvSpPr>
          <p:cNvPr id="12" name="Zástupný symbol pro číslo snímku 11">
            <a:extLst>
              <a:ext uri="{FF2B5EF4-FFF2-40B4-BE49-F238E27FC236}">
                <a16:creationId xmlns:a16="http://schemas.microsoft.com/office/drawing/2014/main" id="{C5F7255D-F8ED-4938-B082-7A0C16FDD3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8822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06C0727-5D74-40C2-B4CD-59EDFE976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Zneužití pravomoci úřední osoby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3B072F5-43AA-4811-8629-17C0B72B9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speciální pachatel</a:t>
            </a:r>
          </a:p>
          <a:p>
            <a:r>
              <a:rPr lang="cs-CZ" dirty="0"/>
              <a:t>alternativně</a:t>
            </a:r>
          </a:p>
          <a:p>
            <a:pPr lvl="1"/>
            <a:r>
              <a:rPr lang="cs-CZ" dirty="0"/>
              <a:t>výkon pravomoci v rozporu s jiným právním předpisem</a:t>
            </a:r>
          </a:p>
          <a:p>
            <a:pPr lvl="1"/>
            <a:r>
              <a:rPr lang="cs-CZ" dirty="0"/>
              <a:t>překročení pravomoci</a:t>
            </a:r>
          </a:p>
          <a:p>
            <a:pPr lvl="1"/>
            <a:r>
              <a:rPr lang="cs-CZ" dirty="0"/>
              <a:t>nesplnění povinnosti vyplývající z pravomoci (</a:t>
            </a:r>
            <a:r>
              <a:rPr lang="cs-CZ" dirty="0" err="1"/>
              <a:t>omise</a:t>
            </a:r>
            <a:r>
              <a:rPr lang="cs-CZ" dirty="0"/>
              <a:t>) </a:t>
            </a:r>
          </a:p>
          <a:p>
            <a:r>
              <a:rPr lang="cs-CZ" dirty="0"/>
              <a:t>alternativně </a:t>
            </a:r>
            <a:r>
              <a:rPr lang="cs-CZ" dirty="0" err="1"/>
              <a:t>poškozovací</a:t>
            </a:r>
            <a:r>
              <a:rPr lang="cs-CZ" dirty="0"/>
              <a:t> či prospěchový úmysl</a:t>
            </a:r>
          </a:p>
          <a:p>
            <a:pPr lvl="1"/>
            <a:r>
              <a:rPr lang="cs-CZ" dirty="0"/>
              <a:t>postačí i nepřímý, poškození může spočívat ve škodě i v závažné újmě, prospěch jemu i třetí osobě </a:t>
            </a:r>
          </a:p>
          <a:p>
            <a:pPr lvl="1"/>
            <a:r>
              <a:rPr lang="cs-CZ" dirty="0"/>
              <a:t>ke vzniku škody či k získání prospěchu nemusí dojít </a:t>
            </a:r>
          </a:p>
          <a:p>
            <a:pPr marL="252000" lvl="1">
              <a:lnSpc>
                <a:spcPct val="150000"/>
              </a:lnSpc>
            </a:pPr>
            <a:r>
              <a:rPr lang="cs-CZ" sz="2800" dirty="0">
                <a:ea typeface="+mn-ea"/>
                <a:cs typeface="+mn-cs"/>
              </a:rPr>
              <a:t>četná možnost souběhů</a:t>
            </a:r>
          </a:p>
          <a:p>
            <a:pPr marL="324000" lvl="1" indent="0">
              <a:buNone/>
            </a:pPr>
            <a:endParaRPr lang="cs-CZ" sz="2800" dirty="0">
              <a:ea typeface="+mn-ea"/>
              <a:cs typeface="+mn-cs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973240-3BF8-4630-9BF7-6F5D09B96F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1184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zneužití pravomoci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Vstup policistů do domu pod falešnou záminkou, že jde o služební zákrok v úmyslu získat tam majetkový prospěch je souběh krádeže, porušování domovní svobody a zneužití pravomoci úřední osoby (</a:t>
            </a:r>
            <a:r>
              <a:rPr lang="cs-CZ" sz="1800" dirty="0" err="1"/>
              <a:t>Rt</a:t>
            </a:r>
            <a:r>
              <a:rPr lang="cs-CZ" sz="1800" dirty="0"/>
              <a:t> 16/2013)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Souběh s nadržováním není vyloučen (15 </a:t>
            </a:r>
            <a:r>
              <a:rPr lang="cs-CZ" sz="1800" dirty="0" err="1"/>
              <a:t>Tdo</a:t>
            </a:r>
            <a:r>
              <a:rPr lang="cs-CZ" sz="1800" dirty="0"/>
              <a:t> 190/2014)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Součástí subjektivní stránky nutně i „pohnutka“ (7 </a:t>
            </a:r>
            <a:r>
              <a:rPr lang="cs-CZ" sz="1800" dirty="0" err="1"/>
              <a:t>Tdo</a:t>
            </a:r>
            <a:r>
              <a:rPr lang="cs-CZ" sz="1800" dirty="0"/>
              <a:t> 72/2010)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Prospěchem může být prospěch materiální i imateriální (8 </a:t>
            </a:r>
            <a:r>
              <a:rPr lang="cs-CZ" sz="1800" dirty="0" err="1"/>
              <a:t>Tdo</a:t>
            </a:r>
            <a:r>
              <a:rPr lang="cs-CZ" sz="1800" dirty="0"/>
              <a:t> 523/2016)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Prospěchem např. zařízení, že vůči pachateli přestupku nebudou uplatňovány správní sankce (4 </a:t>
            </a:r>
            <a:r>
              <a:rPr lang="cs-CZ" sz="1800" dirty="0" err="1"/>
              <a:t>Tdo</a:t>
            </a:r>
            <a:r>
              <a:rPr lang="cs-CZ" sz="1800" dirty="0"/>
              <a:t> 1018/2015)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Exekutor může spáchat i nedostatečnou kontrolou zaměstnanců (7 </a:t>
            </a:r>
            <a:r>
              <a:rPr lang="cs-CZ" sz="1800" dirty="0" err="1"/>
              <a:t>Tdo</a:t>
            </a:r>
            <a:r>
              <a:rPr lang="cs-CZ" sz="1800" dirty="0"/>
              <a:t> 977/2010)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Trestní odpovědnost nevylučuje, že došlo k nápravě (zde k legalizaci stavby) po výkonu pravomoci v rozporu s jiným právním předpisem (4 </a:t>
            </a:r>
            <a:r>
              <a:rPr lang="cs-CZ" sz="1800" dirty="0" err="1"/>
              <a:t>Tdo</a:t>
            </a:r>
            <a:r>
              <a:rPr lang="cs-CZ" sz="1800" dirty="0"/>
              <a:t> 1145/2017)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Vypůjčení vyšetřovacího spisu policistou, pořízení kopií a jejich poskytnutí třetí osobě je zneužitím pravomoci (4 </a:t>
            </a:r>
            <a:r>
              <a:rPr lang="cs-CZ" sz="1800" dirty="0" err="1"/>
              <a:t>Tdo</a:t>
            </a:r>
            <a:r>
              <a:rPr lang="cs-CZ" sz="1800" dirty="0"/>
              <a:t> 196/2015)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Neoprávněná lustrace, z níž nikdo nemohl mít prospěch, není zneužitím pravomoci (7 </a:t>
            </a:r>
            <a:r>
              <a:rPr lang="cs-CZ" sz="1800" dirty="0" err="1"/>
              <a:t>Tdo</a:t>
            </a:r>
            <a:r>
              <a:rPr lang="cs-CZ" sz="1800" dirty="0"/>
              <a:t> 516/2015)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Vznik škody ani prospěchu není podmínkou trestnosti (4 </a:t>
            </a:r>
            <a:r>
              <a:rPr lang="cs-CZ" sz="1800" dirty="0" err="1"/>
              <a:t>Tdo</a:t>
            </a:r>
            <a:r>
              <a:rPr lang="cs-CZ" sz="1800" dirty="0"/>
              <a:t> 115/2018)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Postačuje úmysl nepřímý, zde lhostejnost vůči neznalosti obsahu listin nutných k registraci vozidla (</a:t>
            </a:r>
            <a:r>
              <a:rPr lang="cs-CZ" sz="1800" dirty="0" err="1"/>
              <a:t>Rt</a:t>
            </a:r>
            <a:r>
              <a:rPr lang="cs-CZ" sz="1800" dirty="0"/>
              <a:t> 17/2012)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Zneužitím pravomoci není jiný právní názor soudce (6 </a:t>
            </a:r>
            <a:r>
              <a:rPr lang="cs-CZ" sz="1800" dirty="0" err="1"/>
              <a:t>Tdo</a:t>
            </a:r>
            <a:r>
              <a:rPr lang="cs-CZ" sz="1800" dirty="0"/>
              <a:t> 1372/2012)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I nerespektování metodického pokynu k výkladu určitého ustanovení může být zneužitím pravomoci (7 </a:t>
            </a:r>
            <a:r>
              <a:rPr lang="cs-CZ" sz="1800" dirty="0" err="1"/>
              <a:t>Tdo</a:t>
            </a:r>
            <a:r>
              <a:rPr lang="cs-CZ" sz="1800" dirty="0"/>
              <a:t> 456/2016)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800" dirty="0"/>
              <a:t>I porušení zákazu donucení k sebeobvinění může být zneužitím pravomoci (6 </a:t>
            </a:r>
            <a:r>
              <a:rPr lang="cs-CZ" sz="1800" dirty="0" err="1"/>
              <a:t>Tdo</a:t>
            </a:r>
            <a:r>
              <a:rPr lang="cs-CZ" sz="1800" dirty="0"/>
              <a:t> 1247/2016)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055116-744E-478E-AB2B-6EF80F1449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82955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06C0727-5D74-40C2-B4CD-59EDFE976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Maření úkolu úřední osoby z nedbalosti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3B072F5-43AA-4811-8629-17C0B72B9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speciální pachatel</a:t>
            </a:r>
          </a:p>
          <a:p>
            <a:r>
              <a:rPr lang="cs-CZ" dirty="0"/>
              <a:t>nedbalost </a:t>
            </a:r>
          </a:p>
          <a:p>
            <a:pPr lvl="1"/>
            <a:r>
              <a:rPr lang="cs-CZ" dirty="0"/>
              <a:t>nemusí být hrubá, srov. § 221 TZ</a:t>
            </a:r>
          </a:p>
          <a:p>
            <a:r>
              <a:rPr lang="cs-CZ" dirty="0"/>
              <a:t>zmaření či podstatné ztížení důležitého úkolu</a:t>
            </a:r>
          </a:p>
          <a:p>
            <a:pPr lvl="1"/>
            <a:r>
              <a:rPr lang="cs-CZ" dirty="0"/>
              <a:t>zmaření – úkol již nemůže být splněn</a:t>
            </a:r>
          </a:p>
          <a:p>
            <a:pPr lvl="1"/>
            <a:r>
              <a:rPr lang="cs-CZ" dirty="0"/>
              <a:t>podstatné ztížení – splnění si vyžádá dodatečné finanční prostředky či jiné materiální zdroje, čas, lidskou práci</a:t>
            </a:r>
          </a:p>
          <a:p>
            <a:pPr lvl="1"/>
            <a:r>
              <a:rPr lang="cs-CZ" dirty="0"/>
              <a:t>chybí kvantifikace  </a:t>
            </a:r>
          </a:p>
          <a:p>
            <a:pPr marL="324000" lvl="1" indent="0">
              <a:buNone/>
            </a:pPr>
            <a:endParaRPr lang="cs-CZ" sz="2800" dirty="0">
              <a:ea typeface="+mn-ea"/>
              <a:cs typeface="+mn-cs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355187-18F5-4FDE-B92D-49B9F8CBA4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2255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Hlava IX. - Trestné činy proti ČR, cizímu státu a mezinárodní organizaci</a:t>
            </a:r>
            <a:endParaRPr lang="en-US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697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cs-CZ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Důležitý úkol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endParaRPr lang="cs-CZ" sz="2400" dirty="0"/>
          </a:p>
          <a:p>
            <a:pPr lvl="1">
              <a:buFontTx/>
              <a:buChar char="-"/>
            </a:pPr>
            <a:r>
              <a:rPr lang="cs-CZ" sz="2400" dirty="0"/>
              <a:t>rozhodování o přestupcích v prekluzivní lhůtě (8 </a:t>
            </a:r>
            <a:r>
              <a:rPr lang="cs-CZ" sz="2400" dirty="0" err="1"/>
              <a:t>Tz</a:t>
            </a:r>
            <a:r>
              <a:rPr lang="cs-CZ" sz="2400" dirty="0"/>
              <a:t> 97/2012) </a:t>
            </a:r>
          </a:p>
          <a:p>
            <a:pPr lvl="1">
              <a:buFontTx/>
              <a:buChar char="-"/>
            </a:pPr>
            <a:r>
              <a:rPr lang="cs-CZ" sz="2400" dirty="0"/>
              <a:t>prověřování skutečností nasvědčujících tomu, že byl spáchán trestný čin (6 </a:t>
            </a:r>
            <a:r>
              <a:rPr lang="cs-CZ" sz="2400" dirty="0" err="1"/>
              <a:t>Tdo</a:t>
            </a:r>
            <a:r>
              <a:rPr lang="cs-CZ" sz="2400" dirty="0"/>
              <a:t> 1121/2003)</a:t>
            </a:r>
          </a:p>
          <a:p>
            <a:pPr lvl="1">
              <a:buFontTx/>
              <a:buChar char="-"/>
            </a:pPr>
            <a:r>
              <a:rPr lang="cs-CZ" sz="2400" dirty="0"/>
              <a:t>nesprávné vyhodnocení telefonátu na tísňovou linku (8 </a:t>
            </a:r>
            <a:r>
              <a:rPr lang="cs-CZ" sz="2400" dirty="0" err="1"/>
              <a:t>Tdo</a:t>
            </a:r>
            <a:r>
              <a:rPr lang="cs-CZ" sz="2400" dirty="0"/>
              <a:t> 1648/2014)</a:t>
            </a:r>
          </a:p>
          <a:p>
            <a:pPr lvl="1">
              <a:buFontTx/>
              <a:buChar char="-"/>
            </a:pPr>
            <a:r>
              <a:rPr lang="cs-CZ" sz="2400" dirty="0"/>
              <a:t>provedení vyšetřovacích úkonů, které mohou přímo usvědčit pachatele (6 </a:t>
            </a:r>
            <a:r>
              <a:rPr lang="cs-CZ" sz="2400" dirty="0" err="1"/>
              <a:t>Tdo</a:t>
            </a:r>
            <a:r>
              <a:rPr lang="cs-CZ" sz="2400" dirty="0"/>
              <a:t> 768/2011)</a:t>
            </a:r>
          </a:p>
          <a:p>
            <a:pPr lvl="1">
              <a:buFontTx/>
              <a:buChar char="-"/>
            </a:pPr>
            <a:r>
              <a:rPr lang="cs-CZ" sz="2400" dirty="0"/>
              <a:t>rozhodování o vzetí do vazby (7 </a:t>
            </a:r>
            <a:r>
              <a:rPr lang="cs-CZ" sz="2400" dirty="0" err="1"/>
              <a:t>Tdo</a:t>
            </a:r>
            <a:r>
              <a:rPr lang="cs-CZ" sz="2400" dirty="0"/>
              <a:t> 329/2005)</a:t>
            </a:r>
          </a:p>
          <a:p>
            <a:pPr lvl="1">
              <a:buFontTx/>
              <a:buChar char="-"/>
            </a:pPr>
            <a:r>
              <a:rPr lang="cs-CZ" sz="2400" dirty="0"/>
              <a:t>vydávání stavebních povolení v souladu s územním plánem (NS 7 </a:t>
            </a:r>
            <a:r>
              <a:rPr lang="cs-CZ" sz="2400" dirty="0" err="1"/>
              <a:t>Tdo</a:t>
            </a:r>
            <a:r>
              <a:rPr lang="cs-CZ" sz="2400" dirty="0"/>
              <a:t> 991/2005)</a:t>
            </a:r>
          </a:p>
          <a:p>
            <a:pPr lvl="1">
              <a:buFontTx/>
              <a:buChar char="-"/>
            </a:pPr>
            <a:r>
              <a:rPr lang="cs-CZ" sz="2400" dirty="0"/>
              <a:t>vydávání zbrojních průkazů pouze osobám, které splňují všechny zákonné podmínky (NS 5 </a:t>
            </a:r>
            <a:r>
              <a:rPr lang="cs-CZ" sz="2400" dirty="0" err="1"/>
              <a:t>Tdo</a:t>
            </a:r>
            <a:r>
              <a:rPr lang="cs-CZ" sz="2400" dirty="0"/>
              <a:t> 336/2002)</a:t>
            </a:r>
          </a:p>
          <a:p>
            <a:pPr lvl="1">
              <a:buFontTx/>
              <a:buChar char="-"/>
            </a:pPr>
            <a:r>
              <a:rPr lang="cs-CZ" sz="2400" dirty="0"/>
              <a:t>ochrana dětí v rámci činnosti OSPOD (8 </a:t>
            </a:r>
            <a:r>
              <a:rPr lang="cs-CZ" sz="2400" dirty="0" err="1"/>
              <a:t>Tdo</a:t>
            </a:r>
            <a:r>
              <a:rPr lang="cs-CZ" sz="2400" dirty="0"/>
              <a:t> 1092/2012)</a:t>
            </a:r>
          </a:p>
          <a:p>
            <a:pPr lvl="1">
              <a:buFontTx/>
              <a:buChar char="-"/>
            </a:pPr>
            <a:r>
              <a:rPr lang="cs-CZ" sz="2400" dirty="0"/>
              <a:t>zajišťování řádného chodu informačních systémů obce (NS 5 </a:t>
            </a:r>
            <a:r>
              <a:rPr lang="cs-CZ" sz="2400" dirty="0" err="1"/>
              <a:t>Tdo</a:t>
            </a:r>
            <a:r>
              <a:rPr lang="cs-CZ" sz="2400" dirty="0"/>
              <a:t> 334/2017)</a:t>
            </a:r>
          </a:p>
          <a:p>
            <a:pPr lvl="1">
              <a:buFontTx/>
              <a:buChar char="-"/>
            </a:pPr>
            <a:r>
              <a:rPr lang="cs-CZ" sz="2400" dirty="0"/>
              <a:t>realizace dražeb v daňovém exekučním řízení za podmínek stanovených zákonem (NS 7 </a:t>
            </a:r>
            <a:r>
              <a:rPr lang="cs-CZ" sz="2400" dirty="0" err="1"/>
              <a:t>Tdo</a:t>
            </a:r>
            <a:r>
              <a:rPr lang="cs-CZ" sz="2400" dirty="0"/>
              <a:t> 1158/2019</a:t>
            </a:r>
            <a:r>
              <a:rPr lang="cs-CZ" sz="2000" dirty="0"/>
              <a:t>)</a:t>
            </a:r>
            <a:endParaRPr lang="cs-CZ" sz="2400" dirty="0"/>
          </a:p>
          <a:p>
            <a:pPr lvl="1"/>
            <a:endParaRPr lang="cs-CZ" sz="2400" dirty="0"/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A4B46C-0BB9-4066-9D04-F3894D799F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89771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 3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marL="252000" lvl="1" algn="just"/>
            <a:r>
              <a:rPr lang="cs-CZ" sz="2800" dirty="0">
                <a:ea typeface="+mn-ea"/>
                <a:cs typeface="+mn-cs"/>
              </a:rPr>
              <a:t>zájem na ochraně obstarávání věcí obecného zájmu a na podnikání před korupcí </a:t>
            </a:r>
          </a:p>
          <a:p>
            <a:pPr marL="252000" lvl="1" algn="just"/>
            <a:r>
              <a:rPr lang="cs-CZ" sz="2800" dirty="0">
                <a:ea typeface="+mn-ea"/>
                <a:cs typeface="+mn-cs"/>
              </a:rPr>
              <a:t>ochrana před aktivní korupcí (podplacení - § 332), pasivní korupcí (přijetí úplatku - § 331) i tzv. obchodováním s vlivem (nepřímé úplatkářství - § 333)</a:t>
            </a:r>
          </a:p>
          <a:p>
            <a:pPr lvl="1"/>
            <a:r>
              <a:rPr lang="cs-CZ" dirty="0"/>
              <a:t>trestné činy korupční povahy však i v jiných hlavách – srov. § 226, § 257, § 258</a:t>
            </a:r>
          </a:p>
          <a:p>
            <a:pPr marL="252000" lvl="1" algn="just"/>
            <a:r>
              <a:rPr lang="cs-CZ" sz="2800" dirty="0">
                <a:ea typeface="+mn-ea"/>
                <a:cs typeface="+mn-cs"/>
              </a:rPr>
              <a:t>u aktivní i pasivní korupce široký dosah – „obstarávání věcí obecného zájmu“ či „podnikání“</a:t>
            </a:r>
          </a:p>
          <a:p>
            <a:pPr lvl="1"/>
            <a:r>
              <a:rPr lang="cs-CZ" dirty="0"/>
              <a:t>u nepřímého úplatkářství jen výkon pravomoci úřední osoby</a:t>
            </a:r>
          </a:p>
          <a:p>
            <a:pPr marL="252000" lvl="1" algn="just"/>
            <a:r>
              <a:rPr lang="cs-CZ" sz="2800" dirty="0">
                <a:ea typeface="+mn-ea"/>
                <a:cs typeface="+mn-cs"/>
              </a:rPr>
              <a:t>modifikace pojmu „úřední osoba“ i na další osoby - § 334</a:t>
            </a:r>
          </a:p>
          <a:p>
            <a:pPr lvl="1"/>
            <a:r>
              <a:rPr lang="cs-CZ" dirty="0"/>
              <a:t> zahraniční úřední osoby, funkcionáři a zaměstnanci mezinárodních a nadnárodních organizací, „vlivné“ osoby u podnikající právnické osoby, v níž má rozhodující vliv ČR či cizí stát </a:t>
            </a:r>
          </a:p>
          <a:p>
            <a:pPr lvl="1"/>
            <a:r>
              <a:rPr lang="cs-CZ" b="1" dirty="0"/>
              <a:t>jen </a:t>
            </a:r>
            <a:r>
              <a:rPr lang="cs-CZ" dirty="0"/>
              <a:t>je-li součástí pravomoc při obstarávání věcí obecného zájmu a čin s ní má souvislost 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E8FADD-1CEC-4DC5-A7E6-F6ED624D69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532686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 „úplatek“ a „věc obecného zájmu“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 dirty="0"/>
              <a:t>úplatek (§ 334 odst. 1) = neoprávněná výhoda spočívající v přímém majetkovém obohacení nebo jiném zvýhodnění, které se dostává nebo má dostat uplácené osobě nebo s jejím souhlasem jiné osobě, a na kterou není nárok</a:t>
            </a:r>
          </a:p>
          <a:p>
            <a:pPr lvl="1">
              <a:buFontTx/>
              <a:buChar char="-"/>
            </a:pPr>
            <a:r>
              <a:rPr lang="cs-CZ" dirty="0"/>
              <a:t>může mít majetkovou podobu hmotnou (peníze, šperky) i nehmotnou (poskytnutí služby), ale i </a:t>
            </a:r>
            <a:r>
              <a:rPr lang="cs-CZ" b="1" dirty="0"/>
              <a:t>podobu nemajetkovou </a:t>
            </a:r>
            <a:r>
              <a:rPr lang="cs-CZ" dirty="0"/>
              <a:t>(přijetí ke studiu, sexuální protislužba, studijní stáž, pracovní poměr atd.)</a:t>
            </a:r>
          </a:p>
          <a:p>
            <a:pPr lvl="1">
              <a:buFontTx/>
              <a:buChar char="-"/>
            </a:pPr>
            <a:r>
              <a:rPr lang="cs-CZ" b="1" dirty="0"/>
              <a:t>chybí kvantifikace</a:t>
            </a:r>
          </a:p>
          <a:p>
            <a:pPr lvl="1">
              <a:buFontTx/>
              <a:buChar char="-"/>
            </a:pPr>
            <a:endParaRPr lang="cs-CZ" dirty="0"/>
          </a:p>
          <a:p>
            <a:pPr lvl="1"/>
            <a:r>
              <a:rPr lang="cs-CZ" sz="2400" dirty="0"/>
              <a:t>pří výkladu „věci obecného zájmu“ judikatura stále stojí na východiscích z doby před rokem 1989</a:t>
            </a:r>
          </a:p>
          <a:p>
            <a:pPr lvl="1">
              <a:buFontTx/>
              <a:buChar char="-"/>
            </a:pPr>
            <a:r>
              <a:rPr lang="cs-CZ" dirty="0"/>
              <a:t>&gt; každá činnost, která souvisí s </a:t>
            </a:r>
            <a:r>
              <a:rPr lang="cs-CZ" b="1" dirty="0"/>
              <a:t>plněním společensky významných úkolů</a:t>
            </a:r>
            <a:r>
              <a:rPr lang="cs-CZ" dirty="0"/>
              <a:t>, tedy nejen o rozhodování orgánů státní moci a správy, ale i o </a:t>
            </a:r>
            <a:r>
              <a:rPr lang="cs-CZ" b="1" dirty="0"/>
              <a:t>uspokojování zájmů občanů a organizací v oblasti materiálních, zdravotních, sociálních, kulturních a jiných potřeb </a:t>
            </a:r>
            <a:r>
              <a:rPr lang="cs-CZ" dirty="0"/>
              <a:t>(</a:t>
            </a:r>
            <a:r>
              <a:rPr lang="cs-CZ" dirty="0" err="1"/>
              <a:t>Rt</a:t>
            </a:r>
            <a:r>
              <a:rPr lang="cs-CZ" dirty="0"/>
              <a:t> 16/1988) </a:t>
            </a:r>
          </a:p>
          <a:p>
            <a:pPr lvl="1">
              <a:buFontTx/>
              <a:buChar char="-"/>
            </a:pPr>
            <a:r>
              <a:rPr lang="cs-CZ" dirty="0"/>
              <a:t>před rokem 1989 výrazně veřejnoprávní charakter jakéhokoliv kolektivního uspokojování potřeb  </a:t>
            </a:r>
          </a:p>
          <a:p>
            <a:pPr lvl="1">
              <a:buFontTx/>
              <a:buChar char="-"/>
            </a:pPr>
            <a:r>
              <a:rPr lang="cs-CZ" dirty="0"/>
              <a:t>je proto </a:t>
            </a:r>
            <a:r>
              <a:rPr lang="cs-CZ" b="1" dirty="0"/>
              <a:t>nutné vždy zohledňovat použitelnost starší judikatury v současných podmínkách</a:t>
            </a:r>
          </a:p>
          <a:p>
            <a:pPr lvl="1">
              <a:buFontTx/>
              <a:buChar char="-"/>
            </a:pPr>
            <a:endParaRPr lang="cs-CZ" dirty="0"/>
          </a:p>
          <a:p>
            <a:pPr lvl="1"/>
            <a:r>
              <a:rPr lang="cs-CZ" sz="2400" dirty="0"/>
              <a:t>nemusí mít přímo celospolečenský dopad, postačí, ovlivňuje-li větší skupinu lidí (</a:t>
            </a:r>
            <a:r>
              <a:rPr lang="cs-CZ" sz="2400" dirty="0" err="1"/>
              <a:t>Rt</a:t>
            </a:r>
            <a:r>
              <a:rPr lang="cs-CZ" sz="2400" dirty="0"/>
              <a:t> 1/1978)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C108E1-2071-4680-93FB-668F33B774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442220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Podplacení (§ 332)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Pletichy v insolvenčním řízení jsou vůči podplacení subsidiární (15 </a:t>
            </a:r>
            <a:r>
              <a:rPr lang="cs-CZ" dirty="0" err="1"/>
              <a:t>Tdo</a:t>
            </a:r>
            <a:r>
              <a:rPr lang="cs-CZ" dirty="0"/>
              <a:t> 885/2013)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Nejde o podplácení, slíbí-li úplatek osoba, která se podílí na obstarávání věcí obecného zájmu, osobě, která se na něm nepodílí (7 </a:t>
            </a:r>
            <a:r>
              <a:rPr lang="cs-CZ" dirty="0" err="1"/>
              <a:t>Tdo</a:t>
            </a:r>
            <a:r>
              <a:rPr lang="cs-CZ" dirty="0"/>
              <a:t> 582/2008)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Dar v podobě financování zahraniční cesty lékařem výměnou za zmanipulování veřejné zakázky může být podplacením (5 </a:t>
            </a:r>
            <a:r>
              <a:rPr lang="cs-CZ" dirty="0" err="1"/>
              <a:t>Tdo</a:t>
            </a:r>
            <a:r>
              <a:rPr lang="cs-CZ" dirty="0"/>
              <a:t> 66/2015)</a:t>
            </a:r>
            <a:endParaRPr lang="cs-CZ" sz="1600" dirty="0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Úplatkem může být i finanční zápůjčka poskytnutá státnímu zástupci za mimořádně výhodných podmínek (7 </a:t>
            </a:r>
            <a:r>
              <a:rPr lang="cs-CZ" dirty="0" err="1"/>
              <a:t>Tdo</a:t>
            </a:r>
            <a:r>
              <a:rPr lang="cs-CZ" dirty="0"/>
              <a:t> 659/2014)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U kvalifikované skutkové podstaty nemusí nakonec úplatek odpovídající značnému prospěchu podplácená osoba získat (7 </a:t>
            </a:r>
            <a:r>
              <a:rPr lang="cs-CZ" dirty="0" err="1"/>
              <a:t>Tz</a:t>
            </a:r>
            <a:r>
              <a:rPr lang="cs-CZ" dirty="0"/>
              <a:t> 19/2015)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K dokonání dochází již samotnou nabídkou (7 </a:t>
            </a:r>
            <a:r>
              <a:rPr lang="cs-CZ" dirty="0" err="1"/>
              <a:t>Tdo</a:t>
            </a:r>
            <a:r>
              <a:rPr lang="cs-CZ" dirty="0"/>
              <a:t> 1094/2017)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Úplatek nemusí být přesně konkretizován (5 </a:t>
            </a:r>
            <a:r>
              <a:rPr lang="cs-CZ" dirty="0" err="1"/>
              <a:t>Tdo</a:t>
            </a:r>
            <a:r>
              <a:rPr lang="cs-CZ" dirty="0"/>
              <a:t> 1127/2014)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000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E34020-ACCA-4D19-AC76-97610A5730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758396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Obstarávání věcí obecného zájmu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výkon veřejné moci, ale i: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činnost insolvenčního správce tam, kde jde o uspokojení pohledávek z obchodněprávních vztahů (7 </a:t>
            </a:r>
            <a:r>
              <a:rPr lang="cs-CZ" sz="2400" dirty="0" err="1"/>
              <a:t>Tdo</a:t>
            </a:r>
            <a:r>
              <a:rPr lang="cs-CZ" sz="2400" dirty="0"/>
              <a:t> 311/2013)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řádně a objektivně provedený výběr veřejné zakázky (3 </a:t>
            </a:r>
            <a:r>
              <a:rPr lang="cs-CZ" sz="2400" dirty="0" err="1"/>
              <a:t>Tdo</a:t>
            </a:r>
            <a:r>
              <a:rPr lang="cs-CZ" sz="2400" dirty="0"/>
              <a:t> 814/2010)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zpracovávání znaleckého posudku (8 </a:t>
            </a:r>
            <a:r>
              <a:rPr lang="cs-CZ" sz="2400" dirty="0" err="1"/>
              <a:t>Tdo</a:t>
            </a:r>
            <a:r>
              <a:rPr lang="cs-CZ" sz="2400" dirty="0"/>
              <a:t> 81/2011, </a:t>
            </a:r>
            <a:r>
              <a:rPr lang="cs-CZ" sz="2400" dirty="0" err="1"/>
              <a:t>Rt</a:t>
            </a:r>
            <a:r>
              <a:rPr lang="cs-CZ" sz="2400" dirty="0"/>
              <a:t> 55/2011)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rozhodování o úkonech lékařské péče (</a:t>
            </a:r>
            <a:r>
              <a:rPr lang="cs-CZ" sz="2400" dirty="0" err="1"/>
              <a:t>Rt</a:t>
            </a:r>
            <a:r>
              <a:rPr lang="cs-CZ" sz="2400" dirty="0"/>
              <a:t> 13/1990)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řádný chod zdravotnické záchranné služby (5 </a:t>
            </a:r>
            <a:r>
              <a:rPr lang="cs-CZ" sz="2400" dirty="0" err="1"/>
              <a:t>Tdo</a:t>
            </a:r>
            <a:r>
              <a:rPr lang="cs-CZ" sz="2400" dirty="0"/>
              <a:t> 66/2015)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 err="1"/>
              <a:t>rozhodcování</a:t>
            </a:r>
            <a:r>
              <a:rPr lang="cs-CZ" sz="2400" dirty="0"/>
              <a:t> fotbalových utkání (7 </a:t>
            </a:r>
            <a:r>
              <a:rPr lang="cs-CZ" sz="2400" dirty="0" err="1"/>
              <a:t>Tdo</a:t>
            </a:r>
            <a:r>
              <a:rPr lang="cs-CZ" sz="2400" dirty="0"/>
              <a:t> 1057/2008)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zájem občanů na informování o veřejném životě (4 </a:t>
            </a:r>
            <a:r>
              <a:rPr lang="cs-CZ" sz="2400" dirty="0" err="1"/>
              <a:t>Tdo</a:t>
            </a:r>
            <a:r>
              <a:rPr lang="cs-CZ" sz="2400" dirty="0"/>
              <a:t> 27/2013)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též zachovávání </a:t>
            </a:r>
            <a:r>
              <a:rPr lang="cs-CZ" sz="2400" b="1" dirty="0"/>
              <a:t>povinnosti </a:t>
            </a:r>
            <a:r>
              <a:rPr lang="cs-CZ" sz="2400" dirty="0"/>
              <a:t>uložené právním předpisem nebo smluvně převzaté, </a:t>
            </a:r>
            <a:r>
              <a:rPr lang="cs-CZ" sz="2400" b="1" dirty="0"/>
              <a:t>jejímž účelem je zajistit, aby v obchodních vztazích nedocházelo k poškozování nebo bezdůvodnému zvýhodňování </a:t>
            </a:r>
            <a:r>
              <a:rPr lang="cs-CZ" sz="2400" dirty="0"/>
              <a:t>účastníků těchto vztahů nebo osob, které jejich jménem jednají (§ 334 odst. 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naopak není to poskytnutí svědecké výpovědi (7 </a:t>
            </a:r>
            <a:r>
              <a:rPr lang="cs-CZ" sz="2400" dirty="0" err="1"/>
              <a:t>Tdo</a:t>
            </a:r>
            <a:r>
              <a:rPr lang="cs-CZ" sz="2400" dirty="0"/>
              <a:t> 1061/2014)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F847E5-6B91-4307-B5A6-E30C2EA077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25523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 4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marL="252000" lvl="1" algn="just"/>
            <a:r>
              <a:rPr lang="cs-CZ" sz="2800" dirty="0">
                <a:ea typeface="+mn-ea"/>
                <a:cs typeface="+mn-cs"/>
              </a:rPr>
              <a:t>ochrana některých zvláštních složek veřejné moci </a:t>
            </a:r>
          </a:p>
          <a:p>
            <a:pPr marL="252000" lvl="1" algn="just"/>
            <a:r>
              <a:rPr lang="cs-CZ" sz="2800" dirty="0">
                <a:ea typeface="+mn-ea"/>
                <a:cs typeface="+mn-cs"/>
              </a:rPr>
              <a:t>velká rozmanitost a nesourodost, lze vymezit některé skupiny:</a:t>
            </a:r>
          </a:p>
          <a:p>
            <a:pPr lvl="1"/>
            <a:r>
              <a:rPr lang="cs-CZ" dirty="0"/>
              <a:t>trestné činy poskytující ochranu autoritě soudu a rozhodnutí orgánů veřejné moci (§ 335 až § 337)</a:t>
            </a:r>
          </a:p>
          <a:p>
            <a:pPr lvl="1"/>
            <a:r>
              <a:rPr lang="cs-CZ" dirty="0"/>
              <a:t>trestné činy související s ochranou státních hranic a pobytem cizinců (§ 339 až § 343)</a:t>
            </a:r>
          </a:p>
          <a:p>
            <a:pPr lvl="1"/>
            <a:r>
              <a:rPr lang="cs-CZ" dirty="0"/>
              <a:t>trestné činy poskytující ochranu kontrole vězňů (§ 338 a § 344)</a:t>
            </a:r>
          </a:p>
          <a:p>
            <a:pPr lvl="1"/>
            <a:r>
              <a:rPr lang="cs-CZ" dirty="0"/>
              <a:t>trestné činy chránící integritu dokazování v právních řízeních (§ 345 až 347a)</a:t>
            </a:r>
          </a:p>
          <a:p>
            <a:pPr lvl="1"/>
            <a:r>
              <a:rPr lang="cs-CZ" dirty="0"/>
              <a:t>trestné činy poskytující ochranu autoritě dokumentů užívaných v úředním styku (§ 348 až § 350)</a:t>
            </a:r>
          </a:p>
          <a:p>
            <a:pPr lvl="1"/>
            <a:r>
              <a:rPr lang="cs-CZ" dirty="0"/>
              <a:t>trestné činy volební (§ 351)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E8FADD-1CEC-4DC5-A7E6-F6ED624D69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559289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0"/>
            <a:ext cx="10753200" cy="451576"/>
          </a:xfrm>
        </p:spPr>
        <p:txBody>
          <a:bodyPr/>
          <a:lstStyle/>
          <a:p>
            <a:r>
              <a:rPr lang="cs-CZ"/>
              <a:t>Díl 4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0676" y="330563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zasahování do nezávislosti soudu (§ 335)</a:t>
            </a:r>
            <a:endParaRPr lang="en-GB" sz="2400"/>
          </a:p>
          <a:p>
            <a:pPr lvl="1"/>
            <a:r>
              <a:rPr lang="cs-CZ" sz="2400"/>
              <a:t>pohrdání soudem (§ 336)</a:t>
            </a:r>
            <a:endParaRPr lang="en-GB" sz="2400"/>
          </a:p>
          <a:p>
            <a:pPr lvl="1"/>
            <a:r>
              <a:rPr lang="cs-CZ" sz="2400"/>
              <a:t>maření výkonu úředního rozhodnutí a vykázání (§ 337)</a:t>
            </a:r>
            <a:endParaRPr lang="en-GB" sz="2400"/>
          </a:p>
          <a:p>
            <a:pPr lvl="1"/>
            <a:r>
              <a:rPr lang="cs-CZ" sz="2400"/>
              <a:t>osvobození vězně (§ 338)</a:t>
            </a:r>
            <a:endParaRPr lang="en-GB" sz="2400"/>
          </a:p>
          <a:p>
            <a:pPr lvl="1"/>
            <a:r>
              <a:rPr lang="cs-CZ" sz="2400"/>
              <a:t>násilné překročení státní hranice (§ 339)</a:t>
            </a:r>
            <a:endParaRPr lang="en-GB" sz="2400"/>
          </a:p>
          <a:p>
            <a:pPr lvl="1"/>
            <a:r>
              <a:rPr lang="cs-CZ" sz="2400"/>
              <a:t>organizování a umožnění nedovoleného překročení státní hranice (§ 340)</a:t>
            </a:r>
            <a:endParaRPr lang="en-GB" sz="2400"/>
          </a:p>
          <a:p>
            <a:pPr lvl="1"/>
            <a:r>
              <a:rPr lang="cs-CZ" sz="2400"/>
              <a:t>napomáhání k neoprávněnému pobytu na území republiky (§ 341)</a:t>
            </a:r>
            <a:endParaRPr lang="en-GB" sz="2400"/>
          </a:p>
          <a:p>
            <a:pPr lvl="1"/>
            <a:r>
              <a:rPr lang="cs-CZ" sz="2400"/>
              <a:t>neoprávněné zaměstnávání cizinců (§ 342)</a:t>
            </a:r>
          </a:p>
          <a:p>
            <a:pPr lvl="1"/>
            <a:r>
              <a:rPr lang="cs-CZ" sz="2400"/>
              <a:t>porušení předpisů o mezinárodních letech (§ 343)</a:t>
            </a:r>
          </a:p>
          <a:p>
            <a:pPr lvl="1"/>
            <a:r>
              <a:rPr lang="cs-CZ" sz="2400"/>
              <a:t>vzpoura vězňů (§ 344)</a:t>
            </a:r>
            <a:endParaRPr lang="en-GB" sz="2400"/>
          </a:p>
          <a:p>
            <a:pPr lvl="1"/>
            <a:r>
              <a:rPr lang="cs-CZ" sz="2400"/>
              <a:t>křivé obvinění (§ 345)</a:t>
            </a:r>
            <a:endParaRPr lang="en-GB" sz="2400"/>
          </a:p>
          <a:p>
            <a:pPr lvl="1"/>
            <a:r>
              <a:rPr lang="cs-CZ" sz="2400"/>
              <a:t>křivá výpověď a nepravdivý znalecký posudek (§ 346)</a:t>
            </a:r>
            <a:endParaRPr lang="en-GB" sz="2400"/>
          </a:p>
          <a:p>
            <a:pPr lvl="1"/>
            <a:r>
              <a:rPr lang="cs-CZ" sz="2400"/>
              <a:t>křivé tlumočení (§ 347)</a:t>
            </a:r>
          </a:p>
          <a:p>
            <a:pPr lvl="1"/>
            <a:r>
              <a:rPr lang="cs-CZ" sz="2400"/>
              <a:t>maření spravedlnosti (§347a)</a:t>
            </a:r>
            <a:endParaRPr lang="en-GB" sz="2400"/>
          </a:p>
          <a:p>
            <a:pPr lvl="1"/>
            <a:r>
              <a:rPr lang="cs-CZ" sz="2400"/>
              <a:t>padělání a pozměnění veřejné listiny (§ 348)</a:t>
            </a:r>
            <a:endParaRPr lang="en-GB" sz="2400"/>
          </a:p>
          <a:p>
            <a:pPr lvl="1"/>
            <a:r>
              <a:rPr lang="cs-CZ" sz="2400"/>
              <a:t>nedovolená výroba a držení pečetidla státní pečeti a úředního razítka (§ 349)</a:t>
            </a:r>
            <a:endParaRPr lang="en-GB" sz="2400"/>
          </a:p>
          <a:p>
            <a:pPr lvl="1"/>
            <a:r>
              <a:rPr lang="cs-CZ" sz="2400"/>
              <a:t>padělání a vystavení nepravdivé lékařské zprávy, posudku a nálezu (§ 350)</a:t>
            </a:r>
            <a:endParaRPr lang="en-GB" sz="2400"/>
          </a:p>
          <a:p>
            <a:pPr lvl="1"/>
            <a:r>
              <a:rPr lang="cs-CZ" sz="2400"/>
              <a:t>maření přípravy a průběhu voleb a referenda (§ 351)</a:t>
            </a:r>
            <a:endParaRPr lang="en-GB" sz="2400"/>
          </a:p>
          <a:p>
            <a:pPr lvl="1"/>
            <a:endParaRPr lang="en-GB" sz="240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F349BE-480A-47A7-91B9-7881D9C8B2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7216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1678" y="152212"/>
            <a:ext cx="12015536" cy="451576"/>
          </a:xfrm>
        </p:spPr>
        <p:txBody>
          <a:bodyPr/>
          <a:lstStyle/>
          <a:p>
            <a:r>
              <a:rPr lang="cs-CZ" dirty="0"/>
              <a:t>Maření výkonu úředního rozhodnutí a vykázání (§ 337) </a:t>
            </a:r>
            <a:br>
              <a:rPr lang="cs-CZ" dirty="0"/>
            </a:b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4" y="1266092"/>
            <a:ext cx="11980985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Podmínkou je vykonatelnost rozhodnutí (7 </a:t>
            </a:r>
            <a:r>
              <a:rPr lang="cs-CZ" sz="2000" dirty="0" err="1"/>
              <a:t>Tdo</a:t>
            </a:r>
            <a:r>
              <a:rPr lang="cs-CZ" sz="2000" dirty="0"/>
              <a:t> 517/2016), i kdyby šlo o vykonatelnost předběžnou (8 </a:t>
            </a:r>
            <a:r>
              <a:rPr lang="cs-CZ" sz="2000" dirty="0" err="1"/>
              <a:t>Tdo</a:t>
            </a:r>
            <a:r>
              <a:rPr lang="cs-CZ" sz="2000" dirty="0"/>
              <a:t> 1187/2011)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Stačí jednorázové řízení motorového vozidla podléhajícího zákazu činnosti (</a:t>
            </a:r>
            <a:r>
              <a:rPr lang="cs-CZ" sz="2000" dirty="0" err="1"/>
              <a:t>Rt</a:t>
            </a:r>
            <a:r>
              <a:rPr lang="cs-CZ" sz="2000" dirty="0"/>
              <a:t> 43/2012)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Ne však přejíždění v rozsahu 10-15 m v areálu autoopravny při plnění pracovních povinností (II. ÚS 1152/17)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Nabude-li rozsudek ukládající trest zákazu činnosti právní moci rozhodnutím odvolacího soudu, dopouští se maření pachatel, který jej porušuje, byl-li osobně přítomen veřejnému zasedání o odvolání (</a:t>
            </a:r>
            <a:r>
              <a:rPr lang="cs-CZ" sz="2000" dirty="0" err="1"/>
              <a:t>Rt</a:t>
            </a:r>
            <a:r>
              <a:rPr lang="cs-CZ" sz="2000" dirty="0"/>
              <a:t> 20/2012)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Podstatným ztížením např. nedodržování omezení uložených v souvislosti s trestem (3 </a:t>
            </a:r>
            <a:r>
              <a:rPr lang="cs-CZ" sz="2000" dirty="0" err="1"/>
              <a:t>Tdo</a:t>
            </a:r>
            <a:r>
              <a:rPr lang="cs-CZ" sz="2000" dirty="0"/>
              <a:t> 231/2017)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Maří-li pachatel trest zákazu činnosti, který byl později zrušen (např. na podkladě mimořádného opravného prostředku), pak nikdy nemařil (</a:t>
            </a:r>
            <a:r>
              <a:rPr lang="cs-CZ" sz="2000" dirty="0" err="1"/>
              <a:t>Rt</a:t>
            </a:r>
            <a:r>
              <a:rPr lang="cs-CZ" sz="2000" dirty="0"/>
              <a:t> 39/2012)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Věcnou správnost vykonávaného rozhodnutí nelze zkoumat (7 </a:t>
            </a:r>
            <a:r>
              <a:rPr lang="cs-CZ" sz="2000" dirty="0" err="1"/>
              <a:t>Tdo</a:t>
            </a:r>
            <a:r>
              <a:rPr lang="cs-CZ" sz="2000" dirty="0"/>
              <a:t> 1545/2015)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Řídí-li pachatel motorové vozidlo poté, co již vykonal trest zákazu jeho řízení, ale ještě znovu nezískal řidičský průkaz, TČ maření výkonu se nedopouští (15 </a:t>
            </a:r>
            <a:r>
              <a:rPr lang="cs-CZ" sz="2000" dirty="0" err="1"/>
              <a:t>Tdo</a:t>
            </a:r>
            <a:r>
              <a:rPr lang="cs-CZ" sz="2000" dirty="0"/>
              <a:t> 876/2013)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V případě ochranného léčení musí jít o jednání srovnatelné s útěkem (7 </a:t>
            </a:r>
            <a:r>
              <a:rPr lang="cs-CZ" sz="2000" dirty="0" err="1"/>
              <a:t>Tdo</a:t>
            </a:r>
            <a:r>
              <a:rPr lang="cs-CZ" sz="2000" dirty="0"/>
              <a:t> 490/2018)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Ve vztahu k § 337 odst. 4 i bezdůvodné bránění ve styku s dítětem druhému rodiči (6 </a:t>
            </a:r>
            <a:r>
              <a:rPr lang="cs-CZ" sz="2000" dirty="0" err="1"/>
              <a:t>Tdo</a:t>
            </a:r>
            <a:r>
              <a:rPr lang="cs-CZ" sz="2000" dirty="0"/>
              <a:t> 1392/2017)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A42A02-C199-456F-A997-8DDD6A78BC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7213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1678" y="152212"/>
            <a:ext cx="12015536" cy="451576"/>
          </a:xfrm>
        </p:spPr>
        <p:txBody>
          <a:bodyPr/>
          <a:lstStyle/>
          <a:p>
            <a:r>
              <a:rPr lang="cs-CZ" dirty="0"/>
              <a:t>Maření výkonu úředního rozhodnutí a vykázání (§ 337) </a:t>
            </a:r>
            <a:br>
              <a:rPr lang="cs-CZ" dirty="0"/>
            </a:b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4" y="1266092"/>
            <a:ext cx="11980985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Nezdržování se doma u trestu domácího vězení není mařením (</a:t>
            </a:r>
            <a:r>
              <a:rPr lang="cs-CZ" sz="2000" dirty="0" err="1"/>
              <a:t>Rt</a:t>
            </a:r>
            <a:r>
              <a:rPr lang="cs-CZ" sz="2000" dirty="0"/>
              <a:t> 4/2014)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Maření výkonu trestu odnětí svobody je přípustné i tehdy, jestliže byl předtím pachatel potrestán za kázeňský přestupek a znovu porušoval pravidla výkonu trestu (</a:t>
            </a:r>
            <a:r>
              <a:rPr lang="cs-CZ" sz="2000" dirty="0" err="1"/>
              <a:t>Rt</a:t>
            </a:r>
            <a:r>
              <a:rPr lang="cs-CZ" sz="2000" dirty="0"/>
              <a:t> 40/2015)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Změna postoje poškozené, s níž byl pachateli zakázán styk, nevylučuje trestní odpovědnost za maření (7 </a:t>
            </a:r>
            <a:r>
              <a:rPr lang="cs-CZ" sz="2000" dirty="0" err="1"/>
              <a:t>Tdo</a:t>
            </a:r>
            <a:r>
              <a:rPr lang="cs-CZ" sz="2000" dirty="0"/>
              <a:t> 711/2017)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Předběžné opatření zákazu styku s určitou osobou podle o.s.ř. lze mařit již od okamžiku, kdy o něm byl pachatel telefonicky vyrozuměn, není třeba, aby mu bylo i řádně doručeno rozhodnutí, neboť jeho vykonatelnost nastává vydáním (</a:t>
            </a:r>
            <a:r>
              <a:rPr lang="cs-CZ" sz="2000" dirty="0" err="1"/>
              <a:t>Rt</a:t>
            </a:r>
            <a:r>
              <a:rPr lang="cs-CZ" sz="2000" dirty="0"/>
              <a:t> 13/2016)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Zánik podnikatelského oprávnění nevyvolává současně zákaz podnikatelské činnosti, a tedy nebyl-li tento současně uložen, nedopouští se pachatel maření (4 </a:t>
            </a:r>
            <a:r>
              <a:rPr lang="cs-CZ" sz="2000" dirty="0" err="1"/>
              <a:t>Tdo</a:t>
            </a:r>
            <a:r>
              <a:rPr lang="cs-CZ" sz="2000" dirty="0"/>
              <a:t> 162/2011)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U § 337 odst. 2 musí jít alespoň o dvě porušení, nemusí však být provedena totožným způsobem, např. poprvé drobné fyzické napadení, po druhé verbální (8 </a:t>
            </a:r>
            <a:r>
              <a:rPr lang="cs-CZ" sz="2000" dirty="0" err="1"/>
              <a:t>Tdo</a:t>
            </a:r>
            <a:r>
              <a:rPr lang="cs-CZ" sz="2000" dirty="0"/>
              <a:t> 1427/2016)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000" dirty="0"/>
              <a:t>Bránění se nástupu výkonu trestu odnětí svobody lze spáchat i tak, že pachatel sdělí soudu nepravdivé informace ohledně trvání svého invalidního důchodu a lékařského vyšetření s tím spojeného (11 </a:t>
            </a:r>
            <a:r>
              <a:rPr lang="cs-CZ" sz="2000" dirty="0" err="1"/>
              <a:t>Tdo</a:t>
            </a:r>
            <a:r>
              <a:rPr lang="cs-CZ" sz="2000" dirty="0"/>
              <a:t> 1519/2011)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20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5B68AF-8992-4811-9EBF-6EF4A52A7F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934692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86904" y="720000"/>
            <a:ext cx="11816863" cy="451576"/>
          </a:xfrm>
        </p:spPr>
        <p:txBody>
          <a:bodyPr/>
          <a:lstStyle/>
          <a:p>
            <a:r>
              <a:rPr lang="cs-CZ" dirty="0"/>
              <a:t>Křivé obvinění (§ 345)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Narušením rodinných vztahů jiného je i křivé obvinění druhého rodiče v rámci sporu o péči o dítě, aby v něm pachatel dosáhl lepšího postavení (</a:t>
            </a:r>
            <a:r>
              <a:rPr lang="cs-CZ" sz="2400" dirty="0" err="1"/>
              <a:t>Rt</a:t>
            </a:r>
            <a:r>
              <a:rPr lang="cs-CZ" sz="2400" dirty="0"/>
              <a:t> 30/2019)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K základní skutkové podstatě postačí nepravdivé sdělení, že určitá osoba jednala tak, že naplnila skutkovou podstatu TČ (</a:t>
            </a:r>
            <a:r>
              <a:rPr lang="cs-CZ" sz="2400" dirty="0" err="1"/>
              <a:t>Rt</a:t>
            </a:r>
            <a:r>
              <a:rPr lang="cs-CZ" sz="2400" dirty="0"/>
              <a:t> 45/2013)</a:t>
            </a:r>
            <a:r>
              <a:rPr lang="cs-CZ" dirty="0"/>
              <a:t>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Ve vztahu ke specifickému úmyslu přivodit trestní stíhání postačuje úmysl nepřímý (7 </a:t>
            </a:r>
            <a:r>
              <a:rPr lang="cs-CZ" sz="2400" dirty="0" err="1"/>
              <a:t>Tdo</a:t>
            </a:r>
            <a:r>
              <a:rPr lang="cs-CZ" sz="2400" dirty="0"/>
              <a:t> 1272/2016), ve vztahu k lživému obvinění je třeba úmyslu přímého (3 </a:t>
            </a:r>
            <a:r>
              <a:rPr lang="cs-CZ" sz="2400" dirty="0" err="1"/>
              <a:t>Tdo</a:t>
            </a:r>
            <a:r>
              <a:rPr lang="cs-CZ" sz="2400" dirty="0"/>
              <a:t> 1568/2015)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Lživostí není jen nedostatek skutečností nasvědčujících podezření (7 </a:t>
            </a:r>
            <a:r>
              <a:rPr lang="cs-CZ" sz="2400" dirty="0" err="1"/>
              <a:t>Tdo</a:t>
            </a:r>
            <a:r>
              <a:rPr lang="cs-CZ" sz="2400" dirty="0"/>
              <a:t> 1404/2014)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Trestnosti nepřekáží, že byla křivě obviněná osoba odsouzena (7 </a:t>
            </a:r>
            <a:r>
              <a:rPr lang="cs-CZ" sz="2400" dirty="0" err="1"/>
              <a:t>Tdo</a:t>
            </a:r>
            <a:r>
              <a:rPr lang="cs-CZ" sz="2400" dirty="0"/>
              <a:t> 1275/2015)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Pachatel nemusí znát právní kvalifikaci skutku, z nějž někoho křivě obviní (4 </a:t>
            </a:r>
            <a:r>
              <a:rPr lang="cs-CZ" sz="2400" dirty="0" err="1"/>
              <a:t>Tdo</a:t>
            </a:r>
            <a:r>
              <a:rPr lang="cs-CZ" sz="2400" dirty="0"/>
              <a:t> 1017/2014)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Souběh křivého obvinění a křivé výpovědi je možný (7 </a:t>
            </a:r>
            <a:r>
              <a:rPr lang="cs-CZ" sz="2400" dirty="0" err="1"/>
              <a:t>Tdo</a:t>
            </a:r>
            <a:r>
              <a:rPr lang="cs-CZ" sz="2400" dirty="0"/>
              <a:t> 1494/2014)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Zpětvzetí trestního oznámení nemá vliv na trestnost (7 </a:t>
            </a:r>
            <a:r>
              <a:rPr lang="cs-CZ" sz="2400" dirty="0" err="1"/>
              <a:t>Tdo</a:t>
            </a:r>
            <a:r>
              <a:rPr lang="cs-CZ" sz="2400" dirty="0"/>
              <a:t> 1033/2018)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Na trestnost nemá vliv, že křivě obviněný byl zproštěn (4 </a:t>
            </a:r>
            <a:r>
              <a:rPr lang="cs-CZ" sz="2400" dirty="0" err="1"/>
              <a:t>Tdo</a:t>
            </a:r>
            <a:r>
              <a:rPr lang="cs-CZ" sz="2400" dirty="0"/>
              <a:t> 1564/2015)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4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DB5CE4-9A95-439E-82F6-F8E05E6B25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0181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16523"/>
            <a:ext cx="10753200" cy="551547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Druhovým objektem je zájem na ochraně </a:t>
            </a:r>
            <a:r>
              <a:rPr lang="cs-CZ" b="1" dirty="0"/>
              <a:t>samotné existence </a:t>
            </a:r>
            <a:r>
              <a:rPr lang="cs-CZ" dirty="0"/>
              <a:t>ČR a v určitém rozsahu i cizího státu a mezinárodních organizací</a:t>
            </a:r>
          </a:p>
          <a:p>
            <a:pPr lvl="1">
              <a:buFontTx/>
              <a:buChar char="-"/>
            </a:pPr>
            <a:r>
              <a:rPr lang="cs-CZ" dirty="0"/>
              <a:t>chrání se základní stavební prvky (územní celistvost, ústavní zřízení, suverenita atd., u MO nezávislé postavení, materiální substrát atd.), tedy samotné předpoklady řádného naplňování funkcí  ČR, cizího státu či MO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Tři díly</a:t>
            </a:r>
          </a:p>
          <a:p>
            <a:pPr lvl="1">
              <a:buFontTx/>
              <a:buChar char="-"/>
            </a:pPr>
            <a:r>
              <a:rPr lang="cs-CZ" dirty="0"/>
              <a:t>trestné činy proti základům České republiky, cizího státu a mezinárodní organizace</a:t>
            </a:r>
          </a:p>
          <a:p>
            <a:pPr lvl="1">
              <a:buFontTx/>
              <a:buChar char="-"/>
            </a:pPr>
            <a:r>
              <a:rPr lang="cs-CZ" dirty="0"/>
              <a:t>trestné činy proti bezpečnosti České republiky, cizího státu a mezinárodní organizace</a:t>
            </a:r>
          </a:p>
          <a:p>
            <a:pPr lvl="1">
              <a:buFontTx/>
              <a:buChar char="-"/>
            </a:pPr>
            <a:r>
              <a:rPr lang="cs-CZ" dirty="0"/>
              <a:t>trestné činy proti obraně státu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Častý </a:t>
            </a:r>
            <a:r>
              <a:rPr lang="cs-CZ" dirty="0" err="1"/>
              <a:t>blanketní</a:t>
            </a:r>
            <a:r>
              <a:rPr lang="cs-CZ" dirty="0"/>
              <a:t> charakter a normativní znaky skutkových podstat</a:t>
            </a:r>
          </a:p>
          <a:p>
            <a:pPr lvl="1">
              <a:buFontTx/>
              <a:buChar char="-"/>
            </a:pPr>
            <a:r>
              <a:rPr lang="cs-CZ" dirty="0"/>
              <a:t>zvláštností abstraktní pojmy jako „ústavní zřízení“ či „politická, hospodářská nebo sociální struktura“ </a:t>
            </a:r>
          </a:p>
          <a:p>
            <a:pPr lvl="1">
              <a:buFontTx/>
              <a:buChar char="-"/>
            </a:pPr>
            <a:r>
              <a:rPr lang="cs-CZ" dirty="0"/>
              <a:t>viz k tomu poradní posudek ESLP ze dne 29. 5. 2020, žádost č. P16-2019-001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63A46FA-BF26-4FD4-A4BD-4EF63AD2E5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553760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03657" y="152212"/>
            <a:ext cx="12015536" cy="451576"/>
          </a:xfrm>
        </p:spPr>
        <p:txBody>
          <a:bodyPr/>
          <a:lstStyle/>
          <a:p>
            <a:r>
              <a:rPr lang="cs-CZ" dirty="0"/>
              <a:t>Křivá výpověď a nepravdivý znalecký posudek (§ 346)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02994" y="1282134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Postačuje úmysl nepřímý, pohnutka či záměr se nevyžadují, zavinění však musí pokrývat i znak podstatného významu pro rozhodnutí (</a:t>
            </a:r>
            <a:r>
              <a:rPr lang="cs-CZ" sz="2400" dirty="0" err="1"/>
              <a:t>Rt</a:t>
            </a:r>
            <a:r>
              <a:rPr lang="cs-CZ" sz="2400" dirty="0"/>
              <a:t> 23/2018)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Hrubě zkreslený znalecký posudek je tehdy, liší-li se závěry znalce v míře, která není běžně odůvodnitelná rozdílností pohledu znalce (6 </a:t>
            </a:r>
            <a:r>
              <a:rPr lang="cs-CZ" sz="2400" dirty="0" err="1"/>
              <a:t>Tdo</a:t>
            </a:r>
            <a:r>
              <a:rPr lang="cs-CZ" sz="2400" dirty="0"/>
              <a:t> 1604/2015)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Jestliže pachatel tento čin spáchal proto, aby sebe neusvědčil ze spáchání jiného trestného činu, nedopouští se křivé výpovědi, ačkoliv mohl využít práva nevypovídat (6 </a:t>
            </a:r>
            <a:r>
              <a:rPr lang="cs-CZ" sz="2400" dirty="0" err="1"/>
              <a:t>Tz</a:t>
            </a:r>
            <a:r>
              <a:rPr lang="cs-CZ" sz="2400" dirty="0"/>
              <a:t> 47/2011)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Křivé výpovědi se může dopustit jen svědek, který musí být vyzván (předvolán) k dostavení se k výpovědi (7 </a:t>
            </a:r>
            <a:r>
              <a:rPr lang="cs-CZ" sz="2400" dirty="0" err="1"/>
              <a:t>Tdo</a:t>
            </a:r>
            <a:r>
              <a:rPr lang="cs-CZ" sz="2400" dirty="0"/>
              <a:t> 52/2016)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400" dirty="0"/>
              <a:t>Křivá výpověď nemusí rozhodnutí ve věci nijak ovlivnit (7 </a:t>
            </a:r>
            <a:r>
              <a:rPr lang="cs-CZ" sz="2400" dirty="0" err="1"/>
              <a:t>Tdo</a:t>
            </a:r>
            <a:r>
              <a:rPr lang="cs-CZ" sz="2400" dirty="0"/>
              <a:t> 674/2018)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E62843-EA71-4E1A-9212-2F8A4F4296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68816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720000"/>
            <a:ext cx="11689768" cy="451576"/>
          </a:xfrm>
        </p:spPr>
        <p:txBody>
          <a:bodyPr/>
          <a:lstStyle/>
          <a:p>
            <a:r>
              <a:rPr lang="cs-CZ" dirty="0"/>
              <a:t>Padělání a pozměnění veřejné listiny (§ 348)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Veřejná listina - § 131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Veřejnou listinou je i ověřovací doložka notáře o podpisu (</a:t>
            </a:r>
            <a:r>
              <a:rPr lang="cs-CZ" dirty="0" err="1"/>
              <a:t>Rt</a:t>
            </a:r>
            <a:r>
              <a:rPr lang="cs-CZ" dirty="0"/>
              <a:t> 49/2012)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Použití padělané listiny se nevyžaduje (</a:t>
            </a:r>
            <a:r>
              <a:rPr lang="cs-CZ" dirty="0" err="1"/>
              <a:t>Rt</a:t>
            </a:r>
            <a:r>
              <a:rPr lang="cs-CZ" dirty="0"/>
              <a:t> 6/2011)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Trestné je i použití ověřené kopie padělku veřejné listiny (</a:t>
            </a:r>
            <a:r>
              <a:rPr lang="cs-CZ" dirty="0" err="1"/>
              <a:t>Rt</a:t>
            </a:r>
            <a:r>
              <a:rPr lang="cs-CZ" dirty="0"/>
              <a:t> 18/2015)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Užitím se rozumí užití k tomu účelu, k němuž by veřejná listina sloužila (4 </a:t>
            </a:r>
            <a:r>
              <a:rPr lang="cs-CZ" dirty="0" err="1"/>
              <a:t>Tdo</a:t>
            </a:r>
            <a:r>
              <a:rPr lang="cs-CZ" dirty="0"/>
              <a:t> 1089/2018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Notář při vyhotovování veřejných listin nemá postavení úřední osoby, a tedy se může dopustit jen padělání a pozměnění veřejné listiny (6 </a:t>
            </a:r>
            <a:r>
              <a:rPr lang="cs-CZ" dirty="0" err="1"/>
              <a:t>Tdo</a:t>
            </a:r>
            <a:r>
              <a:rPr lang="cs-CZ" dirty="0"/>
              <a:t> 510/2014)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9B8D9D-5ACB-4371-B96D-DE8318D123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066072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11678" y="152212"/>
            <a:ext cx="12015536" cy="451576"/>
          </a:xfrm>
        </p:spPr>
        <p:txBody>
          <a:bodyPr/>
          <a:lstStyle/>
          <a:p>
            <a:r>
              <a:rPr lang="cs-CZ" dirty="0"/>
              <a:t>Padělání a vystavení nepravdivé lékařské zprávy, posudku a nálezu (§ 350)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posudek pro potřeby rozhodnutí o nároku ze systému sociálního zabezpečení, např. invalidního důchodu (8 </a:t>
            </a:r>
            <a:r>
              <a:rPr lang="cs-CZ" dirty="0" err="1"/>
              <a:t>Tdo</a:t>
            </a:r>
            <a:r>
              <a:rPr lang="cs-CZ" dirty="0"/>
              <a:t> 766/2017) 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posudek pro potřeby přiznání podpory v nezaměstnanosti (5 </a:t>
            </a:r>
            <a:r>
              <a:rPr lang="cs-CZ" dirty="0" err="1"/>
              <a:t>Tdo</a:t>
            </a:r>
            <a:r>
              <a:rPr lang="cs-CZ" dirty="0"/>
              <a:t> 698/2019)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i padělání nebo podstatné pozměnění lékařského posudku potřebného k doložení zdravotní způsobilosti vyžadované orgánem veřejné moci k vydání určitého oprávnění (</a:t>
            </a:r>
            <a:r>
              <a:rPr lang="cs-CZ" dirty="0" err="1"/>
              <a:t>Rt</a:t>
            </a:r>
            <a:r>
              <a:rPr lang="cs-CZ" dirty="0"/>
              <a:t> 8/2018)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pozměnit může i sám lékař, který původní dokument vypracovat (3 </a:t>
            </a:r>
            <a:r>
              <a:rPr lang="cs-CZ" dirty="0" err="1"/>
              <a:t>Tdo</a:t>
            </a:r>
            <a:r>
              <a:rPr lang="cs-CZ" dirty="0"/>
              <a:t> 369/2018)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55F8D7-82DA-4202-A030-0B2DCF6973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630017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5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 dirty="0"/>
              <a:t>ochrana základního požadavku na vyloučení násilí z komunikace mezi lidmi</a:t>
            </a:r>
          </a:p>
          <a:p>
            <a:pPr lvl="1"/>
            <a:r>
              <a:rPr lang="cs-CZ" sz="2400" dirty="0"/>
              <a:t>patří sem i verbální trestné činy z nenávisti (</a:t>
            </a:r>
            <a:r>
              <a:rPr lang="cs-CZ" sz="2400" i="1" dirty="0"/>
              <a:t>tzv. </a:t>
            </a:r>
            <a:r>
              <a:rPr lang="cs-CZ" sz="2400" i="1" dirty="0" err="1"/>
              <a:t>hate</a:t>
            </a:r>
            <a:r>
              <a:rPr lang="cs-CZ" sz="2400" i="1" dirty="0"/>
              <a:t> </a:t>
            </a:r>
            <a:r>
              <a:rPr lang="cs-CZ" sz="2400" i="1" dirty="0" err="1"/>
              <a:t>speech</a:t>
            </a:r>
            <a:r>
              <a:rPr lang="cs-CZ" sz="2400" dirty="0"/>
              <a:t>) a stalking</a:t>
            </a:r>
            <a:endParaRPr lang="cs-CZ" sz="2400" i="1" dirty="0"/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násilí proti skupině obyvatelů a proti jednotlivci (§ 352)</a:t>
            </a:r>
            <a:endParaRPr lang="en-GB" sz="2400" dirty="0"/>
          </a:p>
          <a:p>
            <a:pPr lvl="1"/>
            <a:r>
              <a:rPr lang="cs-CZ" sz="2400" dirty="0"/>
              <a:t>nebezpečné vyhrožování (§ 353)</a:t>
            </a:r>
            <a:endParaRPr lang="en-GB" sz="2400" dirty="0"/>
          </a:p>
          <a:p>
            <a:pPr lvl="1"/>
            <a:r>
              <a:rPr lang="cs-CZ" sz="2400" dirty="0"/>
              <a:t>nebezpečné pronásledování (§ 354)</a:t>
            </a:r>
            <a:endParaRPr lang="en-GB" sz="2400" dirty="0"/>
          </a:p>
          <a:p>
            <a:pPr lvl="1"/>
            <a:r>
              <a:rPr lang="cs-CZ" sz="2400" dirty="0"/>
              <a:t>hanobení národa, rasy, etnické nebo jiné skupiny osob (§ 355)</a:t>
            </a:r>
            <a:endParaRPr lang="en-GB" sz="2400" dirty="0"/>
          </a:p>
          <a:p>
            <a:pPr lvl="1"/>
            <a:r>
              <a:rPr lang="cs-CZ" sz="2400" dirty="0"/>
              <a:t>podněcování k nenávisti vůči skupině osob nebo k omezování jejich práv a svobod (§ 356)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ochrana skupin sdílejících kvalifikované charakteristiky -&gt; pojmy jako rasa (tzv. „lidové“ pojetí), etnikum, národnost, politické přesvědčení, vyznání (§ 352 odst. 2, § 355) vs. ochrana jakýchkoliv skupin (§ 352 odst. 1, § 356) vs. ochrana jakéhokoliv jednotlivce (§ 353 a § 354)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EE750B-468A-4408-A79A-8496568BB7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517222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152212"/>
            <a:ext cx="11713214" cy="451576"/>
          </a:xfrm>
        </p:spPr>
        <p:txBody>
          <a:bodyPr/>
          <a:lstStyle/>
          <a:p>
            <a:r>
              <a:rPr lang="cs-CZ" dirty="0"/>
              <a:t>Nebezpečné vyhrožování (§ 353 </a:t>
            </a:r>
            <a:r>
              <a:rPr lang="cs-CZ" dirty="0" err="1"/>
              <a:t>TrZ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753979"/>
            <a:ext cx="11816862" cy="5078021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Souběh s loupeží je vyloučen (8 </a:t>
            </a:r>
            <a:r>
              <a:rPr lang="cs-CZ" dirty="0" err="1"/>
              <a:t>Tdo</a:t>
            </a:r>
            <a:r>
              <a:rPr lang="cs-CZ" dirty="0"/>
              <a:t> 510/2016)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Nutná způsobilost vzbudit u poškozeného důvodnou obavu (</a:t>
            </a:r>
            <a:r>
              <a:rPr lang="en-GB" dirty="0"/>
              <a:t>3 </a:t>
            </a:r>
            <a:r>
              <a:rPr lang="en-GB" dirty="0" err="1"/>
              <a:t>Tdo</a:t>
            </a:r>
            <a:r>
              <a:rPr lang="en-GB" dirty="0"/>
              <a:t> 1360/2014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Intenzitu nutno bedlivě zvažovat (11 </a:t>
            </a:r>
            <a:r>
              <a:rPr lang="cs-CZ" dirty="0" err="1"/>
              <a:t>Tdo</a:t>
            </a:r>
            <a:r>
              <a:rPr lang="cs-CZ" dirty="0"/>
              <a:t> 1672/2011)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Zpravidla důvodnou obavu nezaloží ojedinělý exces pod psychickým tlakem (6 </a:t>
            </a:r>
            <a:r>
              <a:rPr lang="cs-CZ" dirty="0" err="1"/>
              <a:t>Tdo</a:t>
            </a:r>
            <a:r>
              <a:rPr lang="cs-CZ" dirty="0"/>
              <a:t> 87/2017)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Stačí však i konkludentní jednání, např. gesto (3 </a:t>
            </a:r>
            <a:r>
              <a:rPr lang="cs-CZ" dirty="0" err="1"/>
              <a:t>Tdo</a:t>
            </a:r>
            <a:r>
              <a:rPr lang="cs-CZ" dirty="0"/>
              <a:t> 1042/2013)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Spáchání se zbraní je i situace, kdy pachatel dá poškozenému pouze najevo, že je ozbrojen, se zbraní však nijak nemanipuluje (3 </a:t>
            </a:r>
            <a:r>
              <a:rPr lang="cs-CZ" dirty="0" err="1"/>
              <a:t>Tdo</a:t>
            </a:r>
            <a:r>
              <a:rPr lang="cs-CZ" dirty="0"/>
              <a:t> 1450/2015)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en-GB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37B1F9-84A3-4156-ACF4-6E80900938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931795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152212"/>
            <a:ext cx="11713214" cy="451576"/>
          </a:xfrm>
        </p:spPr>
        <p:txBody>
          <a:bodyPr/>
          <a:lstStyle/>
          <a:p>
            <a:r>
              <a:rPr lang="cs-CZ" dirty="0"/>
              <a:t>Nebezpečné pronásledování (§ 354 </a:t>
            </a:r>
            <a:r>
              <a:rPr lang="cs-CZ" dirty="0" err="1"/>
              <a:t>TrZ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I zde nutno zvažovat kontext výhružek (8 </a:t>
            </a:r>
            <a:r>
              <a:rPr lang="cs-CZ" dirty="0" err="1"/>
              <a:t>Tdo</a:t>
            </a:r>
            <a:r>
              <a:rPr lang="cs-CZ" dirty="0"/>
              <a:t> 1082/2011)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Reálnost výhružek nesnižuje fyzický handicap pachatele (7 </a:t>
            </a:r>
            <a:r>
              <a:rPr lang="cs-CZ" dirty="0" err="1"/>
              <a:t>Tdo</a:t>
            </a:r>
            <a:r>
              <a:rPr lang="cs-CZ" dirty="0"/>
              <a:t> 1492/2012)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Vyhledávání blízkosti může být i nekontaktní (noční hlídky, sledování atd. – 8 </a:t>
            </a:r>
            <a:r>
              <a:rPr lang="cs-CZ" dirty="0" err="1"/>
              <a:t>Tdo</a:t>
            </a:r>
            <a:r>
              <a:rPr lang="cs-CZ" dirty="0"/>
              <a:t> 1084/2014)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Opakované nechtěné navazování kontaktu – alespoň 10 pokusů v intervalu minimálně 4 týdnů (3 </a:t>
            </a:r>
            <a:r>
              <a:rPr lang="cs-CZ" dirty="0" err="1"/>
              <a:t>Tdo</a:t>
            </a:r>
            <a:r>
              <a:rPr lang="cs-CZ" dirty="0"/>
              <a:t> 1625/2016)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U telefonních kontaktů nepostačuje jen četnost, ale i to, zda na ně poškozený reagoval (8 </a:t>
            </a:r>
            <a:r>
              <a:rPr lang="cs-CZ" dirty="0" err="1"/>
              <a:t>Tdo</a:t>
            </a:r>
            <a:r>
              <a:rPr lang="cs-CZ" dirty="0"/>
              <a:t> 891/2018)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582660-2174-4321-9752-91847254A1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787932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6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marL="252000" lvl="1" algn="just"/>
            <a:r>
              <a:rPr lang="cs-CZ" sz="2800" dirty="0">
                <a:ea typeface="+mn-ea"/>
                <a:cs typeface="+mn-cs"/>
              </a:rPr>
              <a:t>„zbytková kategorie“, ochrana se poskytuje dalším závažným formám narušení veřejného pořádku a klidu</a:t>
            </a:r>
          </a:p>
          <a:p>
            <a:pPr lvl="1"/>
            <a:r>
              <a:rPr lang="cs-CZ" dirty="0"/>
              <a:t>ochrana před panikou vyvolanou poplašnými zprávami, ochrana minima zásad slušnosti chování na veřejných místech, ochrana piety zemřelého, ochrana před negativními důsledky zaviněné nepříčetnosti</a:t>
            </a:r>
          </a:p>
          <a:p>
            <a:pPr lvl="1"/>
            <a:endParaRPr lang="cs-CZ" sz="2400" dirty="0"/>
          </a:p>
          <a:p>
            <a:pPr marL="252000" lvl="1" algn="just"/>
            <a:r>
              <a:rPr lang="cs-CZ" sz="2800" dirty="0">
                <a:ea typeface="+mn-ea"/>
                <a:cs typeface="+mn-cs"/>
              </a:rPr>
              <a:t>šíření poplašné zprávy (§ 357)</a:t>
            </a:r>
            <a:endParaRPr lang="en-GB" sz="2800" dirty="0">
              <a:ea typeface="+mn-ea"/>
              <a:cs typeface="+mn-cs"/>
            </a:endParaRPr>
          </a:p>
          <a:p>
            <a:pPr marL="252000" lvl="1" algn="just"/>
            <a:r>
              <a:rPr lang="cs-CZ" sz="2800" dirty="0">
                <a:ea typeface="+mn-ea"/>
                <a:cs typeface="+mn-cs"/>
              </a:rPr>
              <a:t>výtržnictví (§ 358)</a:t>
            </a:r>
            <a:endParaRPr lang="en-GB" sz="2800" dirty="0">
              <a:ea typeface="+mn-ea"/>
              <a:cs typeface="+mn-cs"/>
            </a:endParaRPr>
          </a:p>
          <a:p>
            <a:pPr marL="252000" lvl="1" algn="just"/>
            <a:r>
              <a:rPr lang="cs-CZ" sz="2800" dirty="0">
                <a:ea typeface="+mn-ea"/>
                <a:cs typeface="+mn-cs"/>
              </a:rPr>
              <a:t>hanobení lidských ostatků (§ 359)</a:t>
            </a:r>
            <a:endParaRPr lang="en-GB" sz="2800" dirty="0">
              <a:ea typeface="+mn-ea"/>
              <a:cs typeface="+mn-cs"/>
            </a:endParaRPr>
          </a:p>
          <a:p>
            <a:pPr marL="252000" lvl="1" algn="just"/>
            <a:r>
              <a:rPr lang="cs-CZ" sz="2800" dirty="0">
                <a:ea typeface="+mn-ea"/>
                <a:cs typeface="+mn-cs"/>
              </a:rPr>
              <a:t>opilství (§ 360)</a:t>
            </a:r>
            <a:endParaRPr lang="en-GB" sz="2800" dirty="0">
              <a:ea typeface="+mn-ea"/>
              <a:cs typeface="+mn-cs"/>
            </a:endParaRPr>
          </a:p>
          <a:p>
            <a:pPr lvl="1"/>
            <a:endParaRPr lang="cs-CZ" sz="2400" dirty="0"/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271758-3AF2-4E5A-8AA2-3171E4CC0D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827688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386434"/>
            <a:ext cx="11525635" cy="451576"/>
          </a:xfrm>
        </p:spPr>
        <p:txBody>
          <a:bodyPr/>
          <a:lstStyle/>
          <a:p>
            <a:r>
              <a:rPr lang="cs-CZ" dirty="0"/>
              <a:t>Výtržnictví (§ 358 </a:t>
            </a:r>
            <a:r>
              <a:rPr lang="cs-CZ" dirty="0" err="1"/>
              <a:t>TrZ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87569" y="1250051"/>
            <a:ext cx="11816862" cy="4565908"/>
          </a:xfrm>
        </p:spPr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Napadením je nejen jakýkoliv fyzický útok proti tělesné integritě osoby, ale i vulgární slovní výpady proti jinému apod. (</a:t>
            </a:r>
            <a:r>
              <a:rPr lang="cs-CZ" dirty="0" err="1"/>
              <a:t>Rt</a:t>
            </a:r>
            <a:r>
              <a:rPr lang="cs-CZ" dirty="0"/>
              <a:t> 27/2016)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Výtržnost je jednání, které závažným způsobem narušuje veřejný klid a pořádek a je pro ně typický zjevně neuctivý a neukázněný postoj pachatele k zásadám občanského soužití. Jde zpravidla o násilný nebo slovní projev takového charakteru, že hrubě uráží, vzbuzuje obavy o bezpečnost zdraví, majetku nebo výrazně snižuje vážnost většího počtu osob současně přítomných (</a:t>
            </a:r>
            <a:r>
              <a:rPr lang="cs-CZ" dirty="0" err="1"/>
              <a:t>Rt</a:t>
            </a:r>
            <a:r>
              <a:rPr lang="cs-CZ" dirty="0"/>
              <a:t> 44/1990)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dirty="0"/>
              <a:t>Hrubá neslušnost je jednání, jímž jsou hrubě porušována pravidla občanského soužití a zásady občanské morálky. Za hrubou neslušnost lze považovat rovněž hrubý útok na čest a vážnost občana (8 </a:t>
            </a:r>
            <a:r>
              <a:rPr lang="cs-CZ" dirty="0" err="1"/>
              <a:t>Tdo</a:t>
            </a:r>
            <a:r>
              <a:rPr lang="cs-CZ" dirty="0"/>
              <a:t> 481/2015)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9AAFFB-943E-438E-A7F4-9AE6062694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068022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7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účast na organizované zločinecké skupině (§ 361)</a:t>
            </a:r>
          </a:p>
          <a:p>
            <a:pPr lvl="1"/>
            <a:r>
              <a:rPr lang="cs-CZ" sz="2400"/>
              <a:t>organizovaná zločinecká skupina (§ 129):</a:t>
            </a:r>
          </a:p>
          <a:p>
            <a:pPr lvl="1">
              <a:buFontTx/>
              <a:buChar char="-"/>
            </a:pPr>
            <a:r>
              <a:rPr lang="cs-CZ"/>
              <a:t>tři a více trestně odpovědných osob </a:t>
            </a:r>
          </a:p>
          <a:p>
            <a:pPr lvl="1">
              <a:buFontTx/>
              <a:buChar char="-"/>
            </a:pPr>
            <a:r>
              <a:rPr lang="cs-CZ"/>
              <a:t>vnitřní organizační struktura</a:t>
            </a:r>
          </a:p>
          <a:p>
            <a:pPr lvl="1">
              <a:buFontTx/>
              <a:buChar char="-"/>
            </a:pPr>
            <a:r>
              <a:rPr lang="cs-CZ"/>
              <a:t>rozdělení funkcí a dělba činností</a:t>
            </a:r>
          </a:p>
          <a:p>
            <a:pPr lvl="1">
              <a:buFontTx/>
              <a:buChar char="-"/>
            </a:pPr>
            <a:r>
              <a:rPr lang="cs-CZ"/>
              <a:t>zaměření na soustavné páchání úmyslné trestné činnosti</a:t>
            </a:r>
          </a:p>
          <a:p>
            <a:pPr lvl="1">
              <a:buFontTx/>
              <a:buChar char="-"/>
            </a:pPr>
            <a:r>
              <a:rPr lang="cs-CZ"/>
              <a:t>zvláštní režim trestání - § 107 odst. 1, vyloučeno však u TČ účasti na organizované zločinecké skupině</a:t>
            </a:r>
          </a:p>
          <a:p>
            <a:pPr marL="324000" lvl="1" indent="0">
              <a:buNone/>
            </a:pPr>
            <a:endParaRPr lang="cs-CZ" sz="2400"/>
          </a:p>
          <a:p>
            <a:pPr lvl="1"/>
            <a:r>
              <a:rPr lang="cs-CZ" sz="2400"/>
              <a:t>organizovaná zločinecká skupina vs. teroristická skupina</a:t>
            </a:r>
          </a:p>
          <a:p>
            <a:pPr lvl="1">
              <a:buFontTx/>
              <a:buChar char="-"/>
            </a:pPr>
            <a:r>
              <a:rPr lang="cs-CZ"/>
              <a:t>u teroristické skupiny jen trvalejší charakter, nikoliv soustavnost, plánovanost a koordinovanost</a:t>
            </a:r>
          </a:p>
          <a:p>
            <a:pPr lvl="2"/>
            <a:endParaRPr lang="cs-CZ" sz="1900"/>
          </a:p>
          <a:p>
            <a:pPr lvl="1"/>
            <a:r>
              <a:rPr lang="cs-CZ" sz="2400"/>
              <a:t>organizovaná skupina</a:t>
            </a:r>
          </a:p>
          <a:p>
            <a:pPr lvl="1">
              <a:buFontTx/>
              <a:buChar char="-"/>
            </a:pPr>
            <a:r>
              <a:rPr lang="cs-CZ"/>
              <a:t>přitěžující okolnost (§ 42 písm. o)</a:t>
            </a:r>
          </a:p>
          <a:p>
            <a:pPr lvl="1">
              <a:buFontTx/>
              <a:buChar char="-"/>
            </a:pPr>
            <a:r>
              <a:rPr lang="cs-CZ"/>
              <a:t>znak celé řady skutkových podstat </a:t>
            </a:r>
          </a:p>
          <a:p>
            <a:pPr lvl="1">
              <a:buFontTx/>
              <a:buChar char="-"/>
            </a:pPr>
            <a:r>
              <a:rPr lang="cs-CZ"/>
              <a:t>tři a více trestně odpovědných osob, nemusí být soustavnost, nemusí být vnitřní organizační struktura</a:t>
            </a:r>
          </a:p>
          <a:p>
            <a:pPr lvl="1">
              <a:buFontTx/>
              <a:buChar char="-"/>
            </a:pPr>
            <a:endParaRPr lang="cs-CZ"/>
          </a:p>
          <a:p>
            <a:pPr lvl="2"/>
            <a:endParaRPr lang="en-GB" sz="1900"/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3D7596-CF04-40C4-BE5D-68D133C20C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757778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8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/>
              <a:t>podněcování k trestnému činu (§ 364)</a:t>
            </a:r>
          </a:p>
          <a:p>
            <a:pPr lvl="1"/>
            <a:r>
              <a:rPr lang="cs-CZ" sz="2400"/>
              <a:t>schvalování trestného činu (§ 365)</a:t>
            </a:r>
          </a:p>
          <a:p>
            <a:pPr lvl="1"/>
            <a:r>
              <a:rPr lang="cs-CZ" sz="2400"/>
              <a:t>nadržování (§ 366)</a:t>
            </a:r>
            <a:endParaRPr lang="cs-CZ" sz="1900"/>
          </a:p>
          <a:p>
            <a:pPr lvl="1"/>
            <a:r>
              <a:rPr lang="cs-CZ" sz="2400"/>
              <a:t>nepřekažení trestného činu (§ 367)</a:t>
            </a:r>
          </a:p>
          <a:p>
            <a:pPr lvl="1"/>
            <a:r>
              <a:rPr lang="cs-CZ" sz="2400"/>
              <a:t>neoznámení trestného činu (§ 368)</a:t>
            </a:r>
            <a:endParaRPr lang="cs-CZ"/>
          </a:p>
          <a:p>
            <a:pPr lvl="1">
              <a:buFontTx/>
              <a:buChar char="-"/>
            </a:pPr>
            <a:endParaRPr lang="cs-CZ"/>
          </a:p>
          <a:p>
            <a:pPr lvl="2"/>
            <a:endParaRPr lang="en-GB" sz="1900"/>
          </a:p>
          <a:p>
            <a:pPr lvl="1"/>
            <a:endParaRPr lang="cs-CZ" sz="2400"/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E7FC05-CDE3-4444-9114-78A287701F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05509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1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vlastizrada (§ 309)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rozvracení republiky (§ 310)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teroristický útok (§ 311)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teror (§ 312)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účast na teroristické skupině (§ 312a)</a:t>
            </a:r>
          </a:p>
          <a:p>
            <a:pPr lvl="1">
              <a:buFontTx/>
              <a:buChar char="-"/>
            </a:pPr>
            <a:r>
              <a:rPr lang="cs-CZ" dirty="0"/>
              <a:t>teroristická skupina -&gt; § 129a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financování terorismu (§ 312d)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podpora a propagace terorismu (§ 312e)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vyhrožování teroristickým trestným činem (§ 312f)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sabotáž (§ 314)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zneužití zastupování státu a mezinárodní organizace (§ 315)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§ 313 – teroristický útok a teror i ve vztahu k cizímu státu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99CA26-9DA4-4B78-B046-D15990672D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987832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796552" y="2748252"/>
            <a:ext cx="9763944" cy="1470025"/>
          </a:xfrm>
        </p:spPr>
        <p:txBody>
          <a:bodyPr/>
          <a:lstStyle/>
          <a:p>
            <a:pPr algn="ctr"/>
            <a:r>
              <a:rPr lang="cs-CZ"/>
              <a:t>Děkuji Vám za pozornost!</a:t>
            </a:r>
            <a:br>
              <a:rPr lang="cs-CZ"/>
            </a:b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xfrm>
            <a:off x="2921977" y="2048608"/>
            <a:ext cx="6400800" cy="1752600"/>
          </a:xfrm>
        </p:spPr>
        <p:txBody>
          <a:bodyPr/>
          <a:lstStyle/>
          <a:p>
            <a:endParaRPr lang="cs-CZ" dirty="0"/>
          </a:p>
          <a:p>
            <a:endParaRPr lang="cs-CZ" sz="4800"/>
          </a:p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52402" y="3341114"/>
            <a:ext cx="105976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/>
              <a:t>JUDr. Jan Provazník, Ph.D.</a:t>
            </a:r>
          </a:p>
          <a:p>
            <a:r>
              <a:rPr lang="cs-CZ" sz="1800" dirty="0"/>
              <a:t>Katedra trestního práva </a:t>
            </a:r>
          </a:p>
          <a:p>
            <a:r>
              <a:rPr lang="cs-CZ" sz="1800" dirty="0"/>
              <a:t>Právnická fakulta, Masarykova univerzita</a:t>
            </a:r>
          </a:p>
          <a:p>
            <a:r>
              <a:rPr lang="cs-CZ" sz="1800" dirty="0"/>
              <a:t>Veveří 158/70</a:t>
            </a:r>
          </a:p>
          <a:p>
            <a:r>
              <a:rPr lang="cs-CZ" sz="1800" dirty="0"/>
              <a:t>611 80 Brno </a:t>
            </a:r>
          </a:p>
          <a:p>
            <a:r>
              <a:rPr lang="cs-CZ" sz="1800" dirty="0"/>
              <a:t>jan.provaznik@law.muni.cz</a:t>
            </a:r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192362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Díl 2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vyzvědačství (§ 316)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ohrožení utajované informace (§ 317)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ohrožení utajované informace z nedbalosti (§ 318)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zák. č. 412/2005 Sb., o ochraně utajovaných informací a o bezpečnostní způsobilosti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stupně utajení podle dopadu na zájmy ČR:</a:t>
            </a:r>
          </a:p>
          <a:p>
            <a:pPr lvl="1">
              <a:buFontTx/>
              <a:buChar char="-"/>
            </a:pPr>
            <a:r>
              <a:rPr lang="cs-CZ"/>
              <a:t>přísně tajné -&gt; mimořádně vážná újma</a:t>
            </a:r>
          </a:p>
          <a:p>
            <a:pPr lvl="1">
              <a:buFontTx/>
              <a:buChar char="-"/>
            </a:pPr>
            <a:r>
              <a:rPr lang="cs-CZ"/>
              <a:t>tajné -&gt; vážná újma</a:t>
            </a:r>
          </a:p>
          <a:p>
            <a:pPr lvl="1">
              <a:buFontTx/>
              <a:buChar char="-"/>
            </a:pPr>
            <a:r>
              <a:rPr lang="cs-CZ"/>
              <a:t>vyhrazené -&gt; prostá újma</a:t>
            </a:r>
          </a:p>
          <a:p>
            <a:pPr lvl="1">
              <a:buFontTx/>
              <a:buChar char="-"/>
            </a:pPr>
            <a:r>
              <a:rPr lang="cs-CZ"/>
              <a:t>důvěrné -&gt; nevýhodné pro zájmy ČR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7CF67C-676A-4EDA-95F6-E9036B7F03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85837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644304"/>
            <a:ext cx="10753200" cy="451576"/>
          </a:xfrm>
        </p:spPr>
        <p:txBody>
          <a:bodyPr/>
          <a:lstStyle/>
          <a:p>
            <a:r>
              <a:rPr lang="cs-CZ"/>
              <a:t>Díl 3 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spolupráce s nepřítelem (§ 319)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válečná zrada (§ 320)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služba v cizích ozbrojených silách (§ 321)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porušení osobní a věcné povinnosti pro obranu státu (§ 322)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dirty="0"/>
              <a:t>§ 34 zákona č. 585/2004 Sb., o branné povinnosti a jejím zajišťování</a:t>
            </a:r>
          </a:p>
          <a:p>
            <a:pPr lvl="1" algn="just">
              <a:buFontTx/>
              <a:buChar char="-"/>
            </a:pPr>
            <a:r>
              <a:rPr lang="cs-CZ" dirty="0"/>
              <a:t>služba v cizích ozbrojených silách jen na žádost adresovanou Ministerstvu obrany jedině se souhlasem prezidenta po vyjádření MO, MV a MZV</a:t>
            </a:r>
          </a:p>
          <a:p>
            <a:pPr lvl="1" algn="just">
              <a:buFontTx/>
              <a:buChar char="-"/>
            </a:pPr>
            <a:r>
              <a:rPr lang="cs-CZ" dirty="0"/>
              <a:t>souhlas zaniká dnem vyhlášením stavu ohrožení státu či válečného stavu</a:t>
            </a:r>
          </a:p>
          <a:p>
            <a:pPr lvl="1" algn="just">
              <a:buFontTx/>
              <a:buChar char="-"/>
            </a:pPr>
            <a:r>
              <a:rPr lang="cs-CZ" dirty="0"/>
              <a:t>u vícečetných občanství může bez souhlasu prezidenta nastoupit k ozbrojeným silám jiného „svého“ státu</a:t>
            </a:r>
          </a:p>
          <a:p>
            <a:pPr lvl="1" algn="just">
              <a:buFontTx/>
              <a:buChar char="-"/>
            </a:pPr>
            <a:r>
              <a:rPr lang="cs-CZ" dirty="0"/>
              <a:t>nastoupit může bez souhlasu i tehdy, jde-li o ozbrojené síly státu, který je členem stejné mezinárodní organizace kolektivní obrany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17189C-6BA6-4D39-A6AF-DE97EC8ACA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1480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Hlava X. - Trestné činy proti pořádku ve věcech veřejných</a:t>
            </a:r>
            <a:endParaRPr lang="en-US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0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16523"/>
            <a:ext cx="10753200" cy="551547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/>
              <a:t>Druhovým objektem je zájem na ochraně </a:t>
            </a:r>
            <a:r>
              <a:rPr lang="cs-CZ" b="1"/>
              <a:t>řádného výkonu veřejné moci </a:t>
            </a:r>
            <a:r>
              <a:rPr lang="cs-CZ"/>
              <a:t>a </a:t>
            </a:r>
            <a:r>
              <a:rPr lang="cs-CZ" b="1"/>
              <a:t>základních pravidel fungování veřejného života </a:t>
            </a:r>
            <a:r>
              <a:rPr lang="cs-CZ"/>
              <a:t>v demokratickém a právním státě</a:t>
            </a:r>
          </a:p>
          <a:p>
            <a:pPr lvl="1" algn="just">
              <a:buFontTx/>
              <a:buChar char="-"/>
            </a:pPr>
            <a:r>
              <a:rPr lang="cs-CZ"/>
              <a:t>již se nechrání sama existence, ale náležité naplňování funkcí státu realizujících se prostřednictvím výkonu veřejné moci před útoky „zevnitř“ i „zvnějšku“ a udržování nejnutnějšího základního rámce, v němž se musí pohybovat veřejný život (zákaz násilí, vyhrožování atd., i když nesměřují přímo proti životu a zdraví – viz např. šíření nenávisti) </a:t>
            </a:r>
          </a:p>
          <a:p>
            <a:pPr marL="72000" indent="0">
              <a:lnSpc>
                <a:spcPct val="100000"/>
              </a:lnSpc>
              <a:buNone/>
            </a:pPr>
            <a:endParaRPr lang="cs-CZ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/>
              <a:t>Osm dílů</a:t>
            </a:r>
          </a:p>
          <a:p>
            <a:pPr lvl="1">
              <a:buFontTx/>
              <a:buChar char="-"/>
            </a:pPr>
            <a:r>
              <a:rPr lang="cs-CZ"/>
              <a:t>trestné činy proti výkonu pravomoci orgánu veřejné moci a úřední osoby</a:t>
            </a:r>
          </a:p>
          <a:p>
            <a:pPr lvl="1">
              <a:buFontTx/>
              <a:buChar char="-"/>
            </a:pPr>
            <a:r>
              <a:rPr lang="cs-CZ"/>
              <a:t>trestné činy úředních osob</a:t>
            </a:r>
          </a:p>
          <a:p>
            <a:pPr lvl="1">
              <a:buFontTx/>
              <a:buChar char="-"/>
            </a:pPr>
            <a:r>
              <a:rPr lang="cs-CZ"/>
              <a:t>úplatkářství</a:t>
            </a:r>
          </a:p>
          <a:p>
            <a:pPr lvl="1">
              <a:buFontTx/>
              <a:buChar char="-"/>
            </a:pPr>
            <a:r>
              <a:rPr lang="cs-CZ"/>
              <a:t>jiná rušení činnosti orgánu veřejné moci</a:t>
            </a:r>
          </a:p>
          <a:p>
            <a:pPr lvl="1">
              <a:buFontTx/>
              <a:buChar char="-"/>
            </a:pPr>
            <a:r>
              <a:rPr lang="cs-CZ"/>
              <a:t>trestné činy narušující soužití lidí</a:t>
            </a:r>
          </a:p>
          <a:p>
            <a:pPr lvl="1">
              <a:buFontTx/>
              <a:buChar char="-"/>
            </a:pPr>
            <a:r>
              <a:rPr lang="cs-CZ"/>
              <a:t>jiná rušení veřejného pořádku</a:t>
            </a:r>
          </a:p>
          <a:p>
            <a:pPr lvl="1">
              <a:buFontTx/>
              <a:buChar char="-"/>
            </a:pPr>
            <a:r>
              <a:rPr lang="cs-CZ"/>
              <a:t>organizovaná zločinecká skupina</a:t>
            </a:r>
          </a:p>
          <a:p>
            <a:pPr lvl="1">
              <a:buFontTx/>
              <a:buChar char="-"/>
            </a:pPr>
            <a:r>
              <a:rPr lang="cs-CZ"/>
              <a:t>některé další formy trestné součinnosti </a:t>
            </a:r>
          </a:p>
          <a:p>
            <a:pPr marL="72000" indent="0">
              <a:lnSpc>
                <a:spcPct val="100000"/>
              </a:lnSpc>
              <a:buNone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C587BD6-A066-43A7-8B14-1F3FB5E017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662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 1 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1015" y="1266092"/>
            <a:ext cx="11816862" cy="4565908"/>
          </a:xfrm>
        </p:spPr>
        <p:txBody>
          <a:bodyPr/>
          <a:lstStyle/>
          <a:p>
            <a:pPr lvl="1"/>
            <a:r>
              <a:rPr lang="cs-CZ" sz="2400" dirty="0"/>
              <a:t>ochrana orgánů a nositelů veřejné moci před útoky „zvnějšku“ před násilnou deformací výkonu veřejné moci + ochrana „exkluzivity“ veřejné moci</a:t>
            </a:r>
          </a:p>
          <a:p>
            <a:pPr lvl="1"/>
            <a:r>
              <a:rPr lang="cs-CZ" sz="2400" dirty="0"/>
              <a:t>orgán veřejné moci je kterýkoliv orgán, který na základě zákona a v jeho mezích autoritativně rozhoduje o právech a povinnostech jiných subjektů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násilí proti orgánu veřejné moci (§ 323)</a:t>
            </a:r>
          </a:p>
          <a:p>
            <a:pPr lvl="1"/>
            <a:r>
              <a:rPr lang="cs-CZ" sz="2400" dirty="0"/>
              <a:t>vyhrožování s cílem působit na orgán veřejné moci (§ 324)</a:t>
            </a:r>
          </a:p>
          <a:p>
            <a:pPr lvl="1"/>
            <a:r>
              <a:rPr lang="cs-CZ" sz="2400" dirty="0"/>
              <a:t>násilí proti úřední osobě (§ 325)</a:t>
            </a:r>
          </a:p>
          <a:p>
            <a:pPr lvl="1"/>
            <a:r>
              <a:rPr lang="cs-CZ" sz="2400" dirty="0"/>
              <a:t>vyhrožování s cílem působit na úřední osobu (§ 326)</a:t>
            </a:r>
          </a:p>
          <a:p>
            <a:pPr lvl="1"/>
            <a:r>
              <a:rPr lang="cs-CZ" sz="2400" dirty="0"/>
              <a:t>přisvojení pravomoci úřadu (§ 328)</a:t>
            </a:r>
          </a:p>
          <a:p>
            <a:pPr lvl="1"/>
            <a:endParaRPr lang="cs-CZ" sz="2400" dirty="0"/>
          </a:p>
          <a:p>
            <a:pPr lvl="1"/>
            <a:r>
              <a:rPr lang="cs-CZ" sz="2400" dirty="0"/>
              <a:t>§ 327 odst. 1 ochrana se poskytuje i </a:t>
            </a:r>
            <a:r>
              <a:rPr lang="cs-CZ" sz="2400" dirty="0" err="1"/>
              <a:t>ingerentovi</a:t>
            </a:r>
            <a:endParaRPr lang="cs-CZ" sz="2400" dirty="0"/>
          </a:p>
          <a:p>
            <a:pPr lvl="1"/>
            <a:r>
              <a:rPr lang="cs-CZ" sz="2400" dirty="0"/>
              <a:t>§ 327 odst. 2 ochrana se poskytuje i úřední osobě cizího státu nebo mezinárodní organizace, která požívá diplomatické výsady nebo imunity + osoba s funkcí, zaměstnáním či prací v mezinárodním soudním orgánu</a:t>
            </a:r>
          </a:p>
          <a:p>
            <a:pPr lvl="1"/>
            <a:endParaRPr lang="cs-CZ" sz="2400" dirty="0"/>
          </a:p>
          <a:p>
            <a:pPr>
              <a:lnSpc>
                <a:spcPct val="100000"/>
              </a:lnSpc>
              <a:buFontTx/>
              <a:buChar char="-"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89B31C-4607-421C-8133-4EDD5D9793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302148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</TotalTime>
  <Words>4278</Words>
  <Application>Microsoft Office PowerPoint</Application>
  <PresentationFormat>Širokoúhlá obrazovka</PresentationFormat>
  <Paragraphs>405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4" baseType="lpstr">
      <vt:lpstr>Arial</vt:lpstr>
      <vt:lpstr>Tahoma</vt:lpstr>
      <vt:lpstr>Wingdings</vt:lpstr>
      <vt:lpstr>Prezentace_MU_CZ</vt:lpstr>
      <vt:lpstr>Trestní právo hmotné II  Trestné činy proti České republice, cizímu státu a mezinárodní organizaci  Trestné činy proti pořádku ve věcech veřejných</vt:lpstr>
      <vt:lpstr>Hlava IX. - Trestné činy proti ČR, cizímu státu a mezinárodní organizaci</vt:lpstr>
      <vt:lpstr>Prezentace aplikace PowerPoint</vt:lpstr>
      <vt:lpstr>Díl 1 </vt:lpstr>
      <vt:lpstr>Díl 2 </vt:lpstr>
      <vt:lpstr>Díl 3 </vt:lpstr>
      <vt:lpstr>Hlava X. - Trestné činy proti pořádku ve věcech veřejných</vt:lpstr>
      <vt:lpstr>Prezentace aplikace PowerPoint</vt:lpstr>
      <vt:lpstr>Díl 1 </vt:lpstr>
      <vt:lpstr>Úřední osoba (§ 127)</vt:lpstr>
      <vt:lpstr>Judikatura k pojmu úřední osoba - ano</vt:lpstr>
      <vt:lpstr>Judikatura k pojmu úřední osoba - ne</vt:lpstr>
      <vt:lpstr>Konstrukce trestněprávní ochrany </vt:lpstr>
      <vt:lpstr>Násilí proti úřední osobě (§ 325) </vt:lpstr>
      <vt:lpstr>Vyhrožování s cílem působit na úřední osobu (§ 326) </vt:lpstr>
      <vt:lpstr>Díl 2 </vt:lpstr>
      <vt:lpstr>Zneužití pravomoci úřední osoby</vt:lpstr>
      <vt:lpstr>Příklady zneužití pravomoci</vt:lpstr>
      <vt:lpstr>Maření úkolu úřední osoby z nedbalosti</vt:lpstr>
      <vt:lpstr>Důležitý úkol</vt:lpstr>
      <vt:lpstr>Díl 3 </vt:lpstr>
      <vt:lpstr>Pojmy „úplatek“ a „věc obecného zájmu“</vt:lpstr>
      <vt:lpstr>Podplacení (§ 332) </vt:lpstr>
      <vt:lpstr>Obstarávání věcí obecného zájmu</vt:lpstr>
      <vt:lpstr>Díl 4 </vt:lpstr>
      <vt:lpstr>Díl 4 </vt:lpstr>
      <vt:lpstr>Maření výkonu úředního rozhodnutí a vykázání (§ 337)  </vt:lpstr>
      <vt:lpstr>Maření výkonu úředního rozhodnutí a vykázání (§ 337)  </vt:lpstr>
      <vt:lpstr>Křivé obvinění (§ 345) </vt:lpstr>
      <vt:lpstr>Křivá výpověď a nepravdivý znalecký posudek (§ 346) </vt:lpstr>
      <vt:lpstr>Padělání a pozměnění veřejné listiny (§ 348) </vt:lpstr>
      <vt:lpstr>Padělání a vystavení nepravdivé lékařské zprávy, posudku a nálezu (§ 350) </vt:lpstr>
      <vt:lpstr>Díl 5 </vt:lpstr>
      <vt:lpstr>Nebezpečné vyhrožování (§ 353 TrZ)</vt:lpstr>
      <vt:lpstr>Nebezpečné pronásledování (§ 354 TrZ)</vt:lpstr>
      <vt:lpstr>Díl 6 </vt:lpstr>
      <vt:lpstr>Výtržnictví (§ 358 TrZ)</vt:lpstr>
      <vt:lpstr>Díl 7 </vt:lpstr>
      <vt:lpstr>Díl 8 </vt:lpstr>
      <vt:lpstr>Děkuji Vám za pozornost!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Trestní právo hmotné II  Seminář pátý:  Hlavy V. až VIII. zvláštní části trestního zákoníku</dc:title>
  <dc:creator>Jan Provazník</dc:creator>
  <cp:lastModifiedBy>Uživatel</cp:lastModifiedBy>
  <cp:revision>124</cp:revision>
  <cp:lastPrinted>1601-01-01T00:00:00Z</cp:lastPrinted>
  <dcterms:created xsi:type="dcterms:W3CDTF">2018-11-27T20:51:37Z</dcterms:created>
  <dcterms:modified xsi:type="dcterms:W3CDTF">2021-12-08T23:41:21Z</dcterms:modified>
</cp:coreProperties>
</file>