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1"/>
  </p:notesMasterIdLst>
  <p:handoutMasterIdLst>
    <p:handoutMasterId r:id="rId42"/>
  </p:handoutMasterIdLst>
  <p:sldIdLst>
    <p:sldId id="325" r:id="rId2"/>
    <p:sldId id="336" r:id="rId3"/>
    <p:sldId id="372" r:id="rId4"/>
    <p:sldId id="327" r:id="rId5"/>
    <p:sldId id="337" r:id="rId6"/>
    <p:sldId id="376" r:id="rId7"/>
    <p:sldId id="329" r:id="rId8"/>
    <p:sldId id="330" r:id="rId9"/>
    <p:sldId id="333" r:id="rId10"/>
    <p:sldId id="334" r:id="rId11"/>
    <p:sldId id="377" r:id="rId12"/>
    <p:sldId id="335" r:id="rId13"/>
    <p:sldId id="352" r:id="rId14"/>
    <p:sldId id="380" r:id="rId15"/>
    <p:sldId id="378" r:id="rId16"/>
    <p:sldId id="379" r:id="rId17"/>
    <p:sldId id="360" r:id="rId18"/>
    <p:sldId id="375" r:id="rId19"/>
    <p:sldId id="363" r:id="rId20"/>
    <p:sldId id="361" r:id="rId21"/>
    <p:sldId id="362" r:id="rId22"/>
    <p:sldId id="364" r:id="rId23"/>
    <p:sldId id="366" r:id="rId24"/>
    <p:sldId id="350" r:id="rId25"/>
    <p:sldId id="349" r:id="rId26"/>
    <p:sldId id="359" r:id="rId27"/>
    <p:sldId id="274" r:id="rId28"/>
    <p:sldId id="275" r:id="rId29"/>
    <p:sldId id="340" r:id="rId30"/>
    <p:sldId id="354" r:id="rId31"/>
    <p:sldId id="338" r:id="rId32"/>
    <p:sldId id="278" r:id="rId33"/>
    <p:sldId id="341" r:id="rId34"/>
    <p:sldId id="294" r:id="rId35"/>
    <p:sldId id="321" r:id="rId36"/>
    <p:sldId id="343" r:id="rId37"/>
    <p:sldId id="344" r:id="rId38"/>
    <p:sldId id="374" r:id="rId39"/>
    <p:sldId id="367" r:id="rId40"/>
  </p:sldIdLst>
  <p:sldSz cx="9144000" cy="6858000" type="screen4x3"/>
  <p:notesSz cx="6858000" cy="99472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0" autoAdjust="0"/>
    <p:restoredTop sz="94660"/>
  </p:normalViewPr>
  <p:slideViewPr>
    <p:cSldViewPr>
      <p:cViewPr varScale="1">
        <p:scale>
          <a:sx n="84" d="100"/>
          <a:sy n="84" d="100"/>
        </p:scale>
        <p:origin x="-109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004" cy="498367"/>
          </a:xfrm>
          <a:prstGeom prst="rect">
            <a:avLst/>
          </a:prstGeom>
        </p:spPr>
        <p:txBody>
          <a:bodyPr vert="horz" lIns="88651" tIns="44326" rIns="88651" bIns="4432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463" y="1"/>
            <a:ext cx="2972004" cy="498367"/>
          </a:xfrm>
          <a:prstGeom prst="rect">
            <a:avLst/>
          </a:prstGeom>
        </p:spPr>
        <p:txBody>
          <a:bodyPr vert="horz" lIns="88651" tIns="44326" rIns="88651" bIns="44326" rtlCol="0"/>
          <a:lstStyle>
            <a:lvl1pPr algn="r">
              <a:defRPr sz="1200"/>
            </a:lvl1pPr>
          </a:lstStyle>
          <a:p>
            <a:fld id="{84883F18-D492-446A-AA88-5CFEBC117565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48908"/>
            <a:ext cx="2972004" cy="498367"/>
          </a:xfrm>
          <a:prstGeom prst="rect">
            <a:avLst/>
          </a:prstGeom>
        </p:spPr>
        <p:txBody>
          <a:bodyPr vert="horz" lIns="88651" tIns="44326" rIns="88651" bIns="4432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463" y="9448908"/>
            <a:ext cx="2972004" cy="498367"/>
          </a:xfrm>
          <a:prstGeom prst="rect">
            <a:avLst/>
          </a:prstGeom>
        </p:spPr>
        <p:txBody>
          <a:bodyPr vert="horz" lIns="88651" tIns="44326" rIns="88651" bIns="44326" rtlCol="0" anchor="b"/>
          <a:lstStyle>
            <a:lvl1pPr algn="r">
              <a:defRPr sz="1200"/>
            </a:lvl1pPr>
          </a:lstStyle>
          <a:p>
            <a:fld id="{41F2A279-12DA-4A2E-819F-6C270AA775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532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7364"/>
          </a:xfrm>
          <a:prstGeom prst="rect">
            <a:avLst/>
          </a:prstGeom>
        </p:spPr>
        <p:txBody>
          <a:bodyPr vert="horz" lIns="96027" tIns="48014" rIns="96027" bIns="4801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7364"/>
          </a:xfrm>
          <a:prstGeom prst="rect">
            <a:avLst/>
          </a:prstGeom>
        </p:spPr>
        <p:txBody>
          <a:bodyPr vert="horz" lIns="96027" tIns="48014" rIns="96027" bIns="48014" rtlCol="0"/>
          <a:lstStyle>
            <a:lvl1pPr algn="r">
              <a:defRPr sz="1300"/>
            </a:lvl1pPr>
          </a:lstStyle>
          <a:p>
            <a:fld id="{D761D695-8C0E-4055-AEE7-1C04C3E1C730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027" tIns="48014" rIns="96027" bIns="4801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24955"/>
            <a:ext cx="5486400" cy="4476274"/>
          </a:xfrm>
          <a:prstGeom prst="rect">
            <a:avLst/>
          </a:prstGeom>
        </p:spPr>
        <p:txBody>
          <a:bodyPr vert="horz" lIns="96027" tIns="48014" rIns="96027" bIns="48014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6027" tIns="48014" rIns="96027" bIns="4801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6027" tIns="48014" rIns="96027" bIns="48014" rtlCol="0" anchor="b"/>
          <a:lstStyle>
            <a:lvl1pPr algn="r">
              <a:defRPr sz="1300"/>
            </a:lvl1pPr>
          </a:lstStyle>
          <a:p>
            <a:fld id="{7F5E699C-F168-44E3-886A-6A9B05826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896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E699C-F168-44E3-886A-6A9B058265B6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75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E699C-F168-44E3-886A-6A9B058265B6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326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665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37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232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32517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288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097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230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082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826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267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436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58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663AD-CFF2-43B6-B704-15448A350AC4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692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1124744"/>
            <a:ext cx="7518400" cy="4968552"/>
          </a:xfrm>
        </p:spPr>
        <p:txBody>
          <a:bodyPr>
            <a:normAutofit fontScale="90000"/>
          </a:bodyPr>
          <a:lstStyle/>
          <a:p>
            <a:r>
              <a:rPr lang="cs-CZ" sz="2700" dirty="0">
                <a:latin typeface="+mn-lt"/>
              </a:rPr>
              <a:t>Správní právo II</a:t>
            </a:r>
            <a:br>
              <a:rPr lang="cs-CZ" sz="2700" dirty="0">
                <a:latin typeface="+mn-lt"/>
              </a:rPr>
            </a:br>
            <a:r>
              <a:rPr lang="cs-CZ" sz="2700" dirty="0" smtClean="0">
                <a:latin typeface="+mn-lt"/>
              </a:rPr>
              <a:t>6. přednáška </a:t>
            </a:r>
            <a:r>
              <a:rPr lang="cs-CZ" sz="2700" dirty="0" smtClean="0">
                <a:latin typeface="+mn-lt"/>
              </a:rPr>
              <a:t>25.10.2021</a:t>
            </a:r>
            <a:r>
              <a:rPr lang="cs-CZ" sz="2700" b="1" dirty="0">
                <a:solidFill>
                  <a:srgbClr val="C00000"/>
                </a:solidFill>
                <a:latin typeface="+mn-lt"/>
              </a:rPr>
              <a:t/>
            </a:r>
            <a:br>
              <a:rPr lang="cs-CZ" sz="2700" b="1" dirty="0">
                <a:solidFill>
                  <a:srgbClr val="C00000"/>
                </a:solidFill>
                <a:latin typeface="+mn-lt"/>
              </a:rPr>
            </a:br>
            <a:r>
              <a:rPr lang="cs-CZ" sz="2800" dirty="0">
                <a:latin typeface="+mn-lt"/>
              </a:rPr>
              <a:t/>
            </a:r>
            <a:br>
              <a:rPr lang="cs-CZ" sz="2800" dirty="0">
                <a:latin typeface="+mn-lt"/>
              </a:rPr>
            </a:br>
            <a:r>
              <a:rPr lang="cs-CZ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I.</a:t>
            </a:r>
            <a:r>
              <a:rPr lang="cs-CZ" sz="3100" dirty="0" smtClean="0">
                <a:latin typeface="+mn-lt"/>
              </a:rPr>
              <a:t> </a:t>
            </a:r>
            <a:r>
              <a:rPr lang="cs-CZ" sz="3100" b="1" dirty="0" smtClean="0">
                <a:latin typeface="+mn-lt"/>
              </a:rPr>
              <a:t>Charakteristika </a:t>
            </a:r>
            <a:r>
              <a:rPr lang="cs-CZ" sz="3100" b="1" dirty="0">
                <a:latin typeface="+mn-lt"/>
              </a:rPr>
              <a:t>a znaky hlavních forem realizace</a:t>
            </a:r>
            <a:r>
              <a:rPr lang="cs-CZ" sz="3100" dirty="0">
                <a:latin typeface="+mn-lt"/>
              </a:rPr>
              <a:t> </a:t>
            </a:r>
            <a:r>
              <a:rPr lang="cs-CZ" sz="3100" b="1" dirty="0">
                <a:latin typeface="+mn-lt"/>
              </a:rPr>
              <a:t>veřejné správy</a:t>
            </a:r>
            <a:r>
              <a:rPr lang="cs-CZ" sz="3100" dirty="0">
                <a:latin typeface="+mn-lt"/>
              </a:rPr>
              <a:t> </a:t>
            </a:r>
            <a:r>
              <a:rPr lang="cs-CZ" sz="3100" dirty="0" smtClean="0">
                <a:latin typeface="+mn-lt"/>
              </a:rPr>
              <a:t>(3. část - </a:t>
            </a:r>
            <a:r>
              <a:rPr lang="cs-CZ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dokončení</a:t>
            </a:r>
            <a:r>
              <a:rPr lang="cs-CZ" sz="3100" dirty="0" smtClean="0">
                <a:latin typeface="+mn-lt"/>
              </a:rPr>
              <a:t>):</a:t>
            </a:r>
            <a:r>
              <a:rPr lang="cs-CZ" sz="3100" dirty="0">
                <a:latin typeface="+mn-lt"/>
              </a:rPr>
              <a:t/>
            </a:r>
            <a:br>
              <a:rPr lang="cs-CZ" sz="3100" dirty="0">
                <a:latin typeface="+mn-lt"/>
              </a:rPr>
            </a:br>
            <a:r>
              <a:rPr lang="cs-CZ" dirty="0" smtClean="0">
                <a:latin typeface="+mn-lt"/>
              </a:rPr>
              <a:t>     </a:t>
            </a:r>
            <a:br>
              <a:rPr lang="cs-CZ" dirty="0" smtClean="0">
                <a:latin typeface="+mn-lt"/>
              </a:rPr>
            </a:br>
            <a:r>
              <a:rPr lang="cs-CZ" dirty="0" smtClean="0">
                <a:latin typeface="+mn-lt"/>
              </a:rPr>
              <a:t>    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Administrativní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dozor. Kontrolní řád.</a:t>
            </a:r>
            <a:r>
              <a:rPr lang="cs-CZ" b="1" dirty="0">
                <a:latin typeface="+mn-lt"/>
              </a:rPr>
              <a:t/>
            </a:r>
            <a:br>
              <a:rPr lang="cs-CZ" b="1" dirty="0">
                <a:latin typeface="+mn-lt"/>
              </a:rPr>
            </a:br>
            <a:r>
              <a:rPr lang="cs-CZ" b="1" dirty="0">
                <a:latin typeface="+mn-lt"/>
              </a:rPr>
              <a:t/>
            </a:r>
            <a:br>
              <a:rPr lang="cs-CZ" b="1" dirty="0">
                <a:latin typeface="+mn-lt"/>
              </a:rPr>
            </a:br>
            <a:r>
              <a:rPr lang="cs-CZ" b="1" dirty="0" smtClean="0">
                <a:latin typeface="+mn-lt"/>
              </a:rPr>
              <a:t>II. Diskreční </a:t>
            </a:r>
            <a:r>
              <a:rPr lang="cs-CZ" b="1" dirty="0">
                <a:latin typeface="+mn-lt"/>
              </a:rPr>
              <a:t>pravomoc veřejné správy </a:t>
            </a:r>
            <a:br>
              <a:rPr lang="cs-CZ" b="1" dirty="0">
                <a:latin typeface="+mn-lt"/>
              </a:rPr>
            </a:b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</a:t>
            </a:r>
            <a:r>
              <a:rPr lang="cs-CZ" sz="2200" dirty="0" err="1" smtClean="0">
                <a:latin typeface="+mn-lt"/>
              </a:rPr>
              <a:t>doc.JUDr</a:t>
            </a:r>
            <a:r>
              <a:rPr lang="cs-CZ" sz="2200" dirty="0" smtClean="0">
                <a:latin typeface="+mn-lt"/>
              </a:rPr>
              <a:t>. Soňa Skulová, Ph.D.</a:t>
            </a:r>
            <a:r>
              <a:rPr lang="cs-CZ" sz="2400" dirty="0">
                <a:latin typeface="+mn-lt"/>
              </a:rPr>
              <a:t/>
            </a:r>
            <a:br>
              <a:rPr lang="cs-CZ" sz="2400" dirty="0">
                <a:latin typeface="+mn-lt"/>
              </a:rPr>
            </a:br>
            <a:endParaRPr lang="cs-CZ" alt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296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-315415"/>
            <a:ext cx="7886700" cy="1584176"/>
          </a:xfrm>
        </p:spPr>
        <p:txBody>
          <a:bodyPr/>
          <a:lstStyle/>
          <a:p>
            <a:pPr algn="l">
              <a:defRPr/>
            </a:pPr>
            <a:r>
              <a:rPr lang="cs-CZ" sz="2800" b="1" i="1" dirty="0" smtClean="0"/>
              <a:t/>
            </a:r>
            <a:br>
              <a:rPr lang="cs-CZ" sz="2800" b="1" i="1" dirty="0" smtClean="0"/>
            </a:br>
            <a:r>
              <a:rPr lang="cs-CZ" sz="2400" b="1" dirty="0" smtClean="0">
                <a:latin typeface="+mn-lt"/>
              </a:rPr>
              <a:t>Kontrolní řád upravuje:</a:t>
            </a:r>
            <a:br>
              <a:rPr lang="cs-CZ" sz="2400" b="1" dirty="0" smtClean="0">
                <a:latin typeface="+mn-lt"/>
              </a:rPr>
            </a:br>
            <a:endParaRPr lang="cs-CZ" sz="24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764704"/>
            <a:ext cx="7886700" cy="5760640"/>
          </a:xfrm>
        </p:spPr>
        <p:txBody>
          <a:bodyPr>
            <a:normAutofit fontScale="85000" lnSpcReduction="10000"/>
          </a:bodyPr>
          <a:lstStyle/>
          <a:p>
            <a:pPr lvl="2">
              <a:defRPr/>
            </a:pPr>
            <a:r>
              <a:rPr lang="cs-CZ" sz="2400" b="1" dirty="0"/>
              <a:t> osoby </a:t>
            </a:r>
            <a:r>
              <a:rPr lang="cs-CZ" sz="2400" b="1" dirty="0" smtClean="0"/>
              <a:t>pověřené </a:t>
            </a:r>
            <a:r>
              <a:rPr lang="cs-CZ" sz="2400" b="1" dirty="0"/>
              <a:t>výkonem kontrolní činnosti (</a:t>
            </a:r>
            <a:r>
              <a:rPr lang="cs-CZ" sz="2400" b="1" dirty="0">
                <a:solidFill>
                  <a:srgbClr val="7030A0"/>
                </a:solidFill>
              </a:rPr>
              <a:t>„</a:t>
            </a:r>
            <a:r>
              <a:rPr lang="cs-CZ" sz="2400" b="1" dirty="0" smtClean="0">
                <a:solidFill>
                  <a:srgbClr val="7030A0"/>
                </a:solidFill>
              </a:rPr>
              <a:t>kontrolující“</a:t>
            </a:r>
            <a:r>
              <a:rPr lang="cs-CZ" sz="2400" b="1" dirty="0" smtClean="0"/>
              <a:t>):</a:t>
            </a:r>
            <a:endParaRPr lang="cs-CZ" sz="2400" b="1" dirty="0"/>
          </a:p>
          <a:p>
            <a:pPr lvl="2" algn="just">
              <a:buNone/>
              <a:defRPr/>
            </a:pPr>
            <a:r>
              <a:rPr lang="cs-CZ" sz="2400" b="1" dirty="0"/>
              <a:t>   </a:t>
            </a:r>
            <a:r>
              <a:rPr lang="cs-CZ" sz="2400" dirty="0"/>
              <a:t>(pověření ke kontrole), včetně  vyloučení kontrolních pracovníků   (podjatost),</a:t>
            </a:r>
          </a:p>
          <a:p>
            <a:pPr lvl="2" algn="just">
              <a:defRPr/>
            </a:pPr>
            <a:r>
              <a:rPr lang="cs-CZ" sz="2400" b="1" dirty="0">
                <a:solidFill>
                  <a:srgbClr val="7030A0"/>
                </a:solidFill>
              </a:rPr>
              <a:t>oprávnění</a:t>
            </a:r>
            <a:r>
              <a:rPr lang="cs-CZ" sz="2400" b="1" dirty="0"/>
              <a:t> kontrolních pracovníků </a:t>
            </a:r>
            <a:r>
              <a:rPr lang="cs-CZ" sz="2400" dirty="0"/>
              <a:t>(mj. přizvat třetí nestrannou   osobu) + korespondující </a:t>
            </a:r>
            <a:r>
              <a:rPr lang="cs-CZ" sz="2400" b="1" dirty="0"/>
              <a:t>povinnosti kontrolovaných subjektů,	</a:t>
            </a:r>
          </a:p>
          <a:p>
            <a:pPr lvl="2">
              <a:defRPr/>
            </a:pPr>
            <a:r>
              <a:rPr lang="cs-CZ" sz="2400" b="1" dirty="0">
                <a:solidFill>
                  <a:srgbClr val="7030A0"/>
                </a:solidFill>
              </a:rPr>
              <a:t>povinnosti</a:t>
            </a:r>
            <a:r>
              <a:rPr lang="cs-CZ" sz="2400" b="1" dirty="0"/>
              <a:t> kontrolních pracovníků,</a:t>
            </a:r>
          </a:p>
          <a:p>
            <a:pPr lvl="2">
              <a:defRPr/>
            </a:pPr>
            <a:r>
              <a:rPr lang="cs-CZ" sz="2400" b="1" dirty="0" smtClean="0">
                <a:solidFill>
                  <a:srgbClr val="7030A0"/>
                </a:solidFill>
              </a:rPr>
              <a:t>protokol </a:t>
            </a:r>
            <a:r>
              <a:rPr lang="cs-CZ" sz="2400" b="1" dirty="0" smtClean="0"/>
              <a:t>o kontrole,</a:t>
            </a:r>
            <a:endParaRPr lang="cs-CZ" sz="2400" b="1" dirty="0"/>
          </a:p>
          <a:p>
            <a:pPr lvl="2">
              <a:defRPr/>
            </a:pPr>
            <a:r>
              <a:rPr lang="cs-CZ" sz="2400" b="1" dirty="0">
                <a:solidFill>
                  <a:srgbClr val="7030A0"/>
                </a:solidFill>
              </a:rPr>
              <a:t>řízení o </a:t>
            </a:r>
            <a:r>
              <a:rPr lang="cs-CZ" sz="2400" b="1" dirty="0" smtClean="0">
                <a:solidFill>
                  <a:srgbClr val="7030A0"/>
                </a:solidFill>
              </a:rPr>
              <a:t>námitkách</a:t>
            </a:r>
            <a:r>
              <a:rPr lang="cs-CZ" sz="2400" b="1" dirty="0" smtClean="0"/>
              <a:t> proti kontrolnímu protokolu .</a:t>
            </a:r>
            <a:endParaRPr lang="cs-CZ" sz="2400" b="1" dirty="0"/>
          </a:p>
          <a:p>
            <a:pPr lvl="2">
              <a:defRPr/>
            </a:pPr>
            <a:r>
              <a:rPr lang="cs-CZ" sz="2400" b="1" dirty="0"/>
              <a:t>            a také  </a:t>
            </a: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přestupky</a:t>
            </a:r>
            <a:r>
              <a:rPr lang="cs-CZ" sz="2400" b="1" dirty="0"/>
              <a:t> </a:t>
            </a:r>
            <a:r>
              <a:rPr lang="cs-CZ" sz="2400" dirty="0"/>
              <a:t>(za „nesoučinnost“).</a:t>
            </a:r>
            <a:r>
              <a:rPr lang="cs-CZ" sz="2400" b="1" dirty="0"/>
              <a:t> </a:t>
            </a:r>
          </a:p>
          <a:p>
            <a:pPr>
              <a:defRPr/>
            </a:pPr>
            <a:endParaRPr lang="cs-CZ" sz="2400" b="1" dirty="0" smtClean="0"/>
          </a:p>
          <a:p>
            <a:pPr marL="0" indent="0">
              <a:buNone/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Režim protokolu o kontrole:</a:t>
            </a:r>
          </a:p>
          <a:p>
            <a:pPr algn="just">
              <a:defRPr/>
            </a:pPr>
            <a:r>
              <a:rPr lang="cs-CZ" sz="2400" dirty="0" smtClean="0"/>
              <a:t>do 30 dnů ode dne  posledního kontrolního úkonu, ve zvláště složitých případech do 60 dnů.</a:t>
            </a:r>
          </a:p>
          <a:p>
            <a:pPr>
              <a:defRPr/>
            </a:pPr>
            <a:r>
              <a:rPr lang="cs-CZ" sz="2400" dirty="0" smtClean="0"/>
              <a:t>Stejnopis protokolu se doručuje kontrolované osobě.</a:t>
            </a:r>
          </a:p>
          <a:p>
            <a:pPr algn="just">
              <a:defRPr/>
            </a:pPr>
            <a:r>
              <a:rPr lang="cs-CZ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Námitky</a:t>
            </a:r>
            <a:r>
              <a:rPr lang="cs-CZ" sz="2400" dirty="0" smtClean="0"/>
              <a:t> lze podat </a:t>
            </a:r>
            <a:r>
              <a:rPr lang="cs-CZ" sz="2400" dirty="0" smtClean="0">
                <a:solidFill>
                  <a:srgbClr val="7030A0"/>
                </a:solidFill>
              </a:rPr>
              <a:t>ke kontrolnímu </a:t>
            </a:r>
            <a:r>
              <a:rPr lang="cs-CZ" sz="2400" dirty="0" smtClean="0">
                <a:solidFill>
                  <a:srgbClr val="7030A0"/>
                </a:solidFill>
              </a:rPr>
              <a:t>orgánu</a:t>
            </a:r>
            <a:r>
              <a:rPr lang="cs-CZ" sz="2400" dirty="0" smtClean="0"/>
              <a:t> do 15 dnů ode dne doručení protokolu.</a:t>
            </a:r>
          </a:p>
          <a:p>
            <a:pPr>
              <a:defRPr/>
            </a:pPr>
            <a:r>
              <a:rPr lang="cs-CZ" sz="2400" dirty="0" smtClean="0"/>
              <a:t>Nevyhoví-li námitkám kontrolující do 7 dnů po jejich doručení, vyřídí je </a:t>
            </a:r>
            <a:r>
              <a:rPr lang="cs-CZ" sz="2400" dirty="0" smtClean="0">
                <a:solidFill>
                  <a:srgbClr val="7030A0"/>
                </a:solidFill>
              </a:rPr>
              <a:t>nadřízená osoba </a:t>
            </a:r>
            <a:r>
              <a:rPr lang="cs-CZ" sz="2400" dirty="0" smtClean="0"/>
              <a:t>kontrolujícího do 30 dnů ode dne jejich doručení.</a:t>
            </a:r>
          </a:p>
          <a:p>
            <a:pPr>
              <a:defRPr/>
            </a:pPr>
            <a:endParaRPr lang="cs-CZ" dirty="0" smtClean="0"/>
          </a:p>
          <a:p>
            <a:pPr lvl="2">
              <a:defRPr/>
            </a:pPr>
            <a:endParaRPr lang="cs-CZ" sz="2400" b="1" dirty="0"/>
          </a:p>
          <a:p>
            <a:pPr>
              <a:defRPr/>
            </a:pPr>
            <a:endParaRPr lang="cs-CZ" dirty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D27448-E3E3-436D-9AD6-CD007EF52A8C}" type="slidenum">
              <a:rPr lang="cs-CZ" altLang="cs-CZ">
                <a:latin typeface="Tahoma" panose="020B0604030504040204" pitchFamily="34" charset="0"/>
              </a:rPr>
              <a:pPr/>
              <a:t>10</a:t>
            </a:fld>
            <a:endParaRPr lang="cs-CZ" altLang="cs-CZ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30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303237"/>
            <a:ext cx="7886700" cy="1325563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latin typeface="+mn-lt"/>
              </a:rPr>
              <a:t>Kontrolní řád:</a:t>
            </a:r>
            <a:endParaRPr lang="cs-CZ" sz="24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0185" y="1628800"/>
            <a:ext cx="7886700" cy="435133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2000" b="1" dirty="0"/>
              <a:t>Uplatňuje se</a:t>
            </a:r>
            <a:r>
              <a:rPr lang="cs-CZ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podpůrná působnost správního řádu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defRPr/>
            </a:pPr>
            <a:endParaRPr lang="cs-CZ" dirty="0"/>
          </a:p>
          <a:p>
            <a:pPr marL="685800" lvl="2" indent="0" algn="just">
              <a:buNone/>
              <a:defRPr/>
            </a:pPr>
            <a:r>
              <a:rPr lang="cs-CZ" sz="2000" b="1" dirty="0">
                <a:solidFill>
                  <a:srgbClr val="7030A0"/>
                </a:solidFill>
              </a:rPr>
              <a:t>Odlišnosti a specifika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postupů</a:t>
            </a:r>
            <a:r>
              <a:rPr lang="cs-CZ" sz="2000" dirty="0"/>
              <a:t>, kontrolované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skutečnosti</a:t>
            </a:r>
            <a:r>
              <a:rPr lang="cs-CZ" sz="2000" dirty="0"/>
              <a:t>, apod. </a:t>
            </a:r>
          </a:p>
          <a:p>
            <a:pPr marL="685800" lvl="2" indent="0" algn="just">
              <a:buNone/>
              <a:defRPr/>
            </a:pPr>
            <a:r>
              <a:rPr lang="cs-CZ" sz="2000" dirty="0"/>
              <a:t>+  režim </a:t>
            </a:r>
            <a:r>
              <a:rPr lang="cs-CZ" sz="2000" b="1" dirty="0">
                <a:solidFill>
                  <a:srgbClr val="7030A0"/>
                </a:solidFill>
              </a:rPr>
              <a:t>vyvození následků </a:t>
            </a:r>
            <a:r>
              <a:rPr lang="cs-CZ" sz="2000" b="1" dirty="0"/>
              <a:t>kontrolních zjištění </a:t>
            </a:r>
            <a:r>
              <a:rPr lang="cs-CZ" sz="2000" dirty="0"/>
              <a:t>(porušení povinností) </a:t>
            </a:r>
          </a:p>
          <a:p>
            <a:pPr marL="685800" lvl="2" indent="0" algn="just">
              <a:buNone/>
              <a:defRPr/>
            </a:pPr>
            <a:r>
              <a:rPr lang="cs-CZ" sz="2000" dirty="0"/>
              <a:t>       – upraveny </a:t>
            </a:r>
            <a:r>
              <a:rPr lang="cs-CZ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zvláštních zákonech.</a:t>
            </a:r>
          </a:p>
          <a:p>
            <a:pPr marL="685800" lvl="2" indent="0" algn="just">
              <a:buNone/>
              <a:defRPr/>
            </a:pPr>
            <a:endParaRPr lang="cs-CZ" sz="2000" b="1" dirty="0"/>
          </a:p>
          <a:p>
            <a:pPr marL="685800" lvl="2" indent="0" algn="just">
              <a:buNone/>
              <a:defRPr/>
            </a:pPr>
            <a:r>
              <a:rPr lang="cs-CZ" sz="2000" b="1" dirty="0"/>
              <a:t>POZN.:</a:t>
            </a:r>
            <a:r>
              <a:rPr lang="cs-CZ" sz="2000" dirty="0"/>
              <a:t> Odraz také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správním řádu </a:t>
            </a:r>
            <a:r>
              <a:rPr lang="cs-CZ" sz="2000" dirty="0"/>
              <a:t>– viz úprava „řízení /na místě/ navazující na výkon dozoru“ (§ 143), „příkaz“, „příkaz na místě“ (§ 150 odst. 2, 6).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953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-387424"/>
            <a:ext cx="7886700" cy="309634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</a:t>
            </a: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Téma:</a:t>
            </a:r>
            <a:b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Diskreční </a:t>
            </a: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pravomoc veřejné 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správy.</a:t>
            </a:r>
            <a:endParaRPr lang="cs-CZ" sz="2800" b="1" dirty="0">
              <a:latin typeface="+mn-lt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916832"/>
            <a:ext cx="3543662" cy="4680520"/>
          </a:xfrm>
          <a:prstGeom prst="rect">
            <a:avLst/>
          </a:prstGeom>
        </p:spPr>
      </p:pic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100" y="2276872"/>
            <a:ext cx="4852348" cy="3600400"/>
          </a:xfrm>
        </p:spPr>
      </p:pic>
    </p:spTree>
    <p:extLst>
      <p:ext uri="{BB962C8B-B14F-4D97-AF65-F5344CB8AC3E}">
        <p14:creationId xmlns:p14="http://schemas.microsoft.com/office/powerpoint/2010/main" val="36222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Obsah ( a zároveň i možné otázky):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endParaRPr lang="cs-CZ" sz="2000" dirty="0" smtClean="0"/>
          </a:p>
          <a:p>
            <a:pPr marL="457200" indent="-457200">
              <a:buFont typeface="+mj-lt"/>
              <a:buAutoNum type="arabicParenR"/>
            </a:pPr>
            <a:r>
              <a:rPr lang="cs-CZ" sz="2000" b="1" dirty="0" smtClean="0"/>
              <a:t>Problém vázanosti </a:t>
            </a:r>
            <a:r>
              <a:rPr lang="cs-CZ" sz="2000" b="1" dirty="0"/>
              <a:t>vs. „</a:t>
            </a:r>
            <a:r>
              <a:rPr lang="cs-CZ" sz="2000" b="1" dirty="0" smtClean="0"/>
              <a:t>volnosti“ v činnosti veřejné </a:t>
            </a:r>
            <a:r>
              <a:rPr lang="cs-CZ" sz="2000" b="1" dirty="0"/>
              <a:t>správy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000" b="1" dirty="0"/>
              <a:t>Pojmy „správní uvážení“, „diskreční pravomoc“. Varianty správního uvážení. 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000" b="1" dirty="0" smtClean="0"/>
              <a:t>Správní </a:t>
            </a:r>
            <a:r>
              <a:rPr lang="cs-CZ" sz="2000" b="1" dirty="0"/>
              <a:t>uvážení jako projev pravomoci správního </a:t>
            </a:r>
            <a:r>
              <a:rPr lang="cs-CZ" sz="2000" b="1" dirty="0" smtClean="0"/>
              <a:t>orgánu. </a:t>
            </a:r>
            <a:endParaRPr lang="cs-CZ" sz="2000" b="1" dirty="0"/>
          </a:p>
          <a:p>
            <a:pPr marL="457200" lvl="0" indent="-457200">
              <a:buFont typeface="+mj-lt"/>
              <a:buAutoNum type="arabicParenR"/>
            </a:pPr>
            <a:r>
              <a:rPr lang="cs-CZ" sz="2000" b="1" dirty="0" smtClean="0"/>
              <a:t>problém </a:t>
            </a:r>
            <a:r>
              <a:rPr lang="cs-CZ" sz="2000" b="1" dirty="0"/>
              <a:t>tzv. </a:t>
            </a:r>
            <a:r>
              <a:rPr lang="cs-CZ" sz="2000" b="1" dirty="0" smtClean="0"/>
              <a:t>„absolutního </a:t>
            </a:r>
            <a:r>
              <a:rPr lang="cs-CZ" sz="2000" b="1" dirty="0"/>
              <a:t>volného </a:t>
            </a:r>
            <a:r>
              <a:rPr lang="cs-CZ" sz="2000" b="1" dirty="0" smtClean="0"/>
              <a:t>uvážení" 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000" b="1" dirty="0"/>
              <a:t>Identifikace </a:t>
            </a:r>
            <a:r>
              <a:rPr lang="cs-CZ" sz="2000" b="1" dirty="0" smtClean="0"/>
              <a:t>správního </a:t>
            </a:r>
            <a:r>
              <a:rPr lang="cs-CZ" sz="2000" b="1" dirty="0"/>
              <a:t>uvážení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000" b="1" dirty="0" smtClean="0"/>
              <a:t>Meze a  hlediska správního uvážení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000" b="1" dirty="0" smtClean="0"/>
              <a:t>Neurčité pojmy</a:t>
            </a:r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97024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872208"/>
          </a:xfrm>
        </p:spPr>
        <p:txBody>
          <a:bodyPr>
            <a:normAutofit/>
          </a:bodyPr>
          <a:lstStyle/>
          <a:p>
            <a:pPr marL="0" lvl="0" indent="0"/>
            <a:r>
              <a:rPr lang="cs-CZ" sz="2400" b="1" dirty="0" smtClean="0">
                <a:latin typeface="+mn-lt"/>
              </a:rPr>
              <a:t>Pojem </a:t>
            </a:r>
            <a:r>
              <a:rPr lang="cs-CZ" sz="2400" b="1" dirty="0">
                <a:latin typeface="+mn-lt"/>
              </a:rPr>
              <a:t>„diskrece</a:t>
            </a:r>
            <a:r>
              <a:rPr lang="cs-CZ" sz="2400" b="1" dirty="0" smtClean="0">
                <a:latin typeface="+mn-lt"/>
              </a:rPr>
              <a:t>“:</a:t>
            </a:r>
            <a:endParaRPr lang="cs-CZ" sz="24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Obecně </a:t>
            </a:r>
            <a:r>
              <a:rPr lang="cs-CZ" sz="2000" dirty="0"/>
              <a:t>- slovníkový význam:</a:t>
            </a:r>
          </a:p>
          <a:p>
            <a:pPr marL="0" indent="0">
              <a:buNone/>
            </a:pPr>
            <a:r>
              <a:rPr lang="cs-CZ" sz="2000" i="1" dirty="0"/>
              <a:t> </a:t>
            </a:r>
            <a:endParaRPr lang="cs-CZ" sz="2000" dirty="0"/>
          </a:p>
          <a:p>
            <a:pPr marL="0" indent="0">
              <a:buNone/>
            </a:pPr>
            <a:r>
              <a:rPr lang="cs-CZ" sz="2000" i="1" dirty="0"/>
              <a:t>„Uvážlivost, rozvážnost, volnost jednání a rozhodování, vlastní úsudek, volné uvážení, úvaha</a:t>
            </a:r>
            <a:r>
              <a:rPr lang="cs-CZ" sz="2000" i="1" dirty="0" smtClean="0"/>
              <a:t>.“ </a:t>
            </a:r>
          </a:p>
          <a:p>
            <a:pPr marL="0" indent="0">
              <a:buNone/>
            </a:pPr>
            <a:endParaRPr lang="cs-CZ" sz="2000" i="1" dirty="0" smtClean="0"/>
          </a:p>
          <a:p>
            <a:pPr marL="0" indent="0">
              <a:buNone/>
            </a:pPr>
            <a:r>
              <a:rPr lang="cs-CZ" sz="2000" i="1" dirty="0" smtClean="0"/>
              <a:t>(ale </a:t>
            </a:r>
            <a:r>
              <a:rPr lang="cs-CZ" sz="2000" i="1" dirty="0"/>
              <a:t>také taktnost, zdrženlivost, rezervovanost</a:t>
            </a:r>
            <a:r>
              <a:rPr lang="cs-CZ" sz="2000" i="1" dirty="0" smtClean="0"/>
              <a:t>). </a:t>
            </a: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 </a:t>
            </a:r>
            <a:endParaRPr lang="cs-CZ" sz="20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95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10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latin typeface="+mn-lt"/>
              </a:rPr>
              <a:t>Na co navazujeme ? Co jsme již probírali ?</a:t>
            </a:r>
            <a:endParaRPr lang="cs-CZ" sz="24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2524" y="1027950"/>
            <a:ext cx="7886700" cy="4705306"/>
          </a:xfrm>
        </p:spPr>
        <p:txBody>
          <a:bodyPr>
            <a:noAutofit/>
          </a:bodyPr>
          <a:lstStyle/>
          <a:p>
            <a:r>
              <a:rPr lang="cs-CZ" sz="2000" b="1" dirty="0" smtClean="0"/>
              <a:t>ve 2. přednášce </a:t>
            </a:r>
            <a:r>
              <a:rPr lang="cs-CZ" sz="2000" dirty="0" smtClean="0"/>
              <a:t>– rozlišili jsme složky pravomoci správních orgánů dle obsahu a zaměření. Dotkli jsme se – </a:t>
            </a:r>
            <a:r>
              <a:rPr lang="cs-CZ" sz="2000" b="1" i="1" dirty="0" smtClean="0">
                <a:solidFill>
                  <a:srgbClr val="7030A0"/>
                </a:solidFill>
              </a:rPr>
              <a:t>otázky vázanosti a volnosti </a:t>
            </a:r>
            <a:r>
              <a:rPr lang="cs-CZ" sz="2000" i="1" dirty="0" smtClean="0"/>
              <a:t>výkonu pravomoci.</a:t>
            </a:r>
          </a:p>
          <a:p>
            <a:pPr algn="just"/>
            <a:r>
              <a:rPr lang="cs-CZ" sz="2000" dirty="0" smtClean="0"/>
              <a:t>Rovněž otázka</a:t>
            </a:r>
            <a:r>
              <a:rPr lang="cs-CZ" sz="2000" i="1" dirty="0" smtClean="0"/>
              <a:t> </a:t>
            </a: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(veřejných) subjektivních práv a jejich struktura </a:t>
            </a:r>
            <a:r>
              <a:rPr lang="cs-CZ" sz="2000" i="1" dirty="0" smtClean="0"/>
              <a:t>(„pětice“: </a:t>
            </a:r>
            <a:r>
              <a:rPr lang="cs-CZ" sz="2000" dirty="0" smtClean="0"/>
              <a:t>právo </a:t>
            </a:r>
            <a:r>
              <a:rPr lang="cs-CZ" sz="2000" dirty="0"/>
              <a:t>na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vydání povolení</a:t>
            </a:r>
            <a:r>
              <a:rPr lang="cs-CZ" sz="2000" dirty="0"/>
              <a:t> nebo </a:t>
            </a:r>
            <a:r>
              <a:rPr lang="cs-CZ" sz="2000" dirty="0" smtClean="0"/>
              <a:t>souhlasu, právo </a:t>
            </a:r>
            <a:r>
              <a:rPr lang="cs-CZ" sz="2000" dirty="0"/>
              <a:t>na určitá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plnění</a:t>
            </a:r>
            <a:r>
              <a:rPr lang="cs-CZ" sz="2000" dirty="0"/>
              <a:t> od </a:t>
            </a:r>
            <a:r>
              <a:rPr lang="cs-CZ" sz="2000" dirty="0" smtClean="0"/>
              <a:t>VS, právo </a:t>
            </a:r>
            <a:r>
              <a:rPr lang="cs-CZ" sz="2000" dirty="0"/>
              <a:t>aby se VS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zdržela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zásahů</a:t>
            </a:r>
            <a:r>
              <a:rPr lang="cs-CZ" sz="2000" dirty="0"/>
              <a:t> či zákroků</a:t>
            </a:r>
            <a:r>
              <a:rPr lang="cs-CZ" sz="2000" dirty="0" smtClean="0"/>
              <a:t>, právo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uplatňovat procesní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práva, </a:t>
            </a:r>
            <a:r>
              <a:rPr lang="cs-CZ" sz="2000" dirty="0" smtClean="0"/>
              <a:t>právo </a:t>
            </a:r>
            <a:r>
              <a:rPr lang="cs-CZ" sz="2000" dirty="0"/>
              <a:t>na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participaci na výkonu </a:t>
            </a:r>
            <a:r>
              <a:rPr lang="cs-CZ" sz="2000" dirty="0" smtClean="0"/>
              <a:t>VS)  - již jsme nanesli </a:t>
            </a:r>
            <a:r>
              <a:rPr lang="cs-CZ" sz="2000" b="1" i="1" dirty="0" smtClean="0">
                <a:solidFill>
                  <a:srgbClr val="7030A0"/>
                </a:solidFill>
              </a:rPr>
              <a:t>otázku jejich ne/</a:t>
            </a:r>
            <a:r>
              <a:rPr lang="cs-CZ" sz="2000" b="1" i="1" dirty="0" err="1" smtClean="0">
                <a:solidFill>
                  <a:srgbClr val="7030A0"/>
                </a:solidFill>
              </a:rPr>
              <a:t>nárokovosti</a:t>
            </a:r>
            <a:r>
              <a:rPr lang="cs-CZ" sz="2000" b="1" i="1" dirty="0" smtClean="0">
                <a:solidFill>
                  <a:srgbClr val="7030A0"/>
                </a:solidFill>
              </a:rPr>
              <a:t> </a:t>
            </a:r>
            <a:r>
              <a:rPr lang="cs-CZ" sz="2000" dirty="0" smtClean="0"/>
              <a:t>(resp.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ne/vymahatelnosti</a:t>
            </a:r>
            <a:r>
              <a:rPr lang="cs-CZ" sz="2000" dirty="0" smtClean="0"/>
              <a:t>).</a:t>
            </a:r>
            <a:r>
              <a:rPr lang="cs-CZ" sz="2000" i="1" dirty="0" smtClean="0">
                <a:solidFill>
                  <a:srgbClr val="7030A0"/>
                </a:solidFill>
              </a:rPr>
              <a:t> </a:t>
            </a:r>
            <a:endParaRPr lang="cs-CZ" sz="2000" i="1" dirty="0">
              <a:solidFill>
                <a:srgbClr val="7030A0"/>
              </a:solidFill>
            </a:endParaRPr>
          </a:p>
          <a:p>
            <a:r>
              <a:rPr lang="cs-CZ" sz="2000" b="1" dirty="0" smtClean="0">
                <a:solidFill>
                  <a:srgbClr val="FF0000"/>
                </a:solidFill>
              </a:rPr>
              <a:t>Otázka</a:t>
            </a:r>
            <a:r>
              <a:rPr lang="cs-CZ" sz="2000" dirty="0" smtClean="0">
                <a:solidFill>
                  <a:srgbClr val="FF0000"/>
                </a:solidFill>
              </a:rPr>
              <a:t> : </a:t>
            </a:r>
            <a:r>
              <a:rPr lang="cs-CZ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vždy odpověď ANO – NE ?</a:t>
            </a:r>
          </a:p>
          <a:p>
            <a:r>
              <a:rPr lang="cs-CZ" sz="2000" b="1" dirty="0" smtClean="0"/>
              <a:t>Otázka</a:t>
            </a:r>
            <a:r>
              <a:rPr lang="cs-CZ" sz="2000" dirty="0" smtClean="0"/>
              <a:t>: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rozhoduje ? Jaké faktory zde působí ?</a:t>
            </a:r>
          </a:p>
          <a:p>
            <a:r>
              <a:rPr lang="cs-CZ" sz="2000" dirty="0" smtClean="0"/>
              <a:t>Ve 2. přednášce jsem prezentovali </a:t>
            </a:r>
            <a:r>
              <a:rPr lang="cs-CZ" sz="2000" b="1" i="1" dirty="0" smtClean="0">
                <a:solidFill>
                  <a:srgbClr val="7030A0"/>
                </a:solidFill>
              </a:rPr>
              <a:t>základní zásady činnosti </a:t>
            </a:r>
            <a:r>
              <a:rPr lang="cs-CZ" sz="2000" dirty="0" smtClean="0"/>
              <a:t>– a jejich specifickou úlohu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vztahu ke správnímu uvážení – diskreční pravomoci.</a:t>
            </a:r>
          </a:p>
          <a:p>
            <a:pPr marL="0" indent="0" algn="just">
              <a:buNone/>
            </a:pP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mezi nimi </a:t>
            </a: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primus inter </a:t>
            </a:r>
            <a:r>
              <a:rPr lang="cs-CZ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pares</a:t>
            </a: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 smtClean="0"/>
              <a:t>– </a:t>
            </a:r>
            <a:r>
              <a:rPr lang="cs-CZ" sz="2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zásada legality. </a:t>
            </a:r>
            <a:r>
              <a:rPr lang="cs-CZ" sz="2000" dirty="0" smtClean="0"/>
              <a:t>Sama o sobě, úzce chápaná (výslovná ustanovení) – odpovědi vždy nedává. Naopak – nastoluje problém povahy pravomoci ( viz níže </a:t>
            </a:r>
            <a:r>
              <a:rPr lang="cs-CZ" sz="2000" b="1" dirty="0" smtClean="0"/>
              <a:t>příklad</a:t>
            </a:r>
            <a:r>
              <a:rPr lang="cs-CZ" sz="2000" dirty="0" smtClean="0"/>
              <a:t>).</a:t>
            </a:r>
          </a:p>
          <a:p>
            <a:pPr marL="0" indent="0">
              <a:buNone/>
            </a:pPr>
            <a:r>
              <a:rPr lang="cs-CZ" sz="2000" dirty="0" smtClean="0"/>
              <a:t>,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 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529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9618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latin typeface="+mn-lt"/>
              </a:rPr>
              <a:t>Co víme dál ?</a:t>
            </a:r>
            <a:endParaRPr lang="cs-CZ" sz="24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908720"/>
            <a:ext cx="7886700" cy="52682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Problém současného působení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resp. požadavků</a:t>
            </a:r>
            <a:r>
              <a:rPr lang="cs-CZ" sz="2400" dirty="0" smtClean="0"/>
              <a:t>: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>
                <a:solidFill>
                  <a:srgbClr val="7030A0"/>
                </a:solidFill>
              </a:rPr>
              <a:t>veřejných zájmů  </a:t>
            </a:r>
            <a:r>
              <a:rPr lang="cs-CZ" sz="2400" dirty="0"/>
              <a:t>vs. (</a:t>
            </a:r>
            <a:r>
              <a:rPr lang="cs-CZ" sz="2400" dirty="0" smtClean="0"/>
              <a:t>veřejných) </a:t>
            </a:r>
            <a:r>
              <a:rPr lang="cs-CZ" sz="2400" dirty="0" smtClean="0">
                <a:solidFill>
                  <a:srgbClr val="7030A0"/>
                </a:solidFill>
              </a:rPr>
              <a:t>subjektivních práv </a:t>
            </a:r>
            <a:r>
              <a:rPr lang="cs-CZ" sz="2400" dirty="0"/>
              <a:t>( a někdy mezi nimi v rámci obou kategorií). </a:t>
            </a:r>
          </a:p>
          <a:p>
            <a:pPr marL="0" indent="0" algn="just">
              <a:buNone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Zásady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poskytují </a:t>
            </a: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vodítka</a:t>
            </a:r>
            <a:r>
              <a:rPr lang="cs-CZ" sz="2400" dirty="0">
                <a:solidFill>
                  <a:srgbClr val="7030A0"/>
                </a:solidFill>
              </a:rPr>
              <a:t>: - </a:t>
            </a:r>
            <a:r>
              <a:rPr lang="cs-CZ" sz="2400" dirty="0"/>
              <a:t>jednání ve veřejném zájmu, ochrana práv, zákaz zneužití pravomoci, proporcionalita ( vyváženost), vztah k věcnému základu,  legitimní očekávání, (+ odůvodnění).  </a:t>
            </a:r>
          </a:p>
          <a:p>
            <a:pPr marL="0" indent="0">
              <a:buNone/>
            </a:pPr>
            <a:r>
              <a:rPr lang="cs-CZ" sz="2400" dirty="0" smtClean="0"/>
              <a:t>      </a:t>
            </a:r>
            <a:r>
              <a:rPr lang="cs-CZ" sz="2200" dirty="0" smtClean="0"/>
              <a:t>(Pozn.: u VP smluv – také zásada účelnosti, VS jako služba - § 159 o.2 a 3 </a:t>
            </a:r>
            <a:r>
              <a:rPr lang="cs-CZ" sz="2200" dirty="0" err="1" smtClean="0"/>
              <a:t>s.ř</a:t>
            </a:r>
            <a:r>
              <a:rPr lang="cs-CZ" sz="2200" dirty="0" smtClean="0"/>
              <a:t>.).</a:t>
            </a:r>
          </a:p>
          <a:p>
            <a:r>
              <a:rPr lang="cs-CZ" sz="2400" b="1" dirty="0" smtClean="0"/>
              <a:t>Ve </a:t>
            </a:r>
            <a:r>
              <a:rPr lang="cs-CZ" sz="2400" b="1" dirty="0"/>
              <a:t>3. přednášce </a:t>
            </a:r>
            <a:r>
              <a:rPr lang="cs-CZ" sz="2400" dirty="0"/>
              <a:t>– </a:t>
            </a:r>
            <a:r>
              <a:rPr lang="cs-CZ" sz="2400" dirty="0" smtClean="0"/>
              <a:t> </a:t>
            </a:r>
            <a:r>
              <a:rPr lang="cs-CZ" sz="2400" b="1" i="1" dirty="0" smtClean="0">
                <a:solidFill>
                  <a:srgbClr val="7030A0"/>
                </a:solidFill>
              </a:rPr>
              <a:t>cíle </a:t>
            </a:r>
            <a:r>
              <a:rPr lang="cs-CZ" sz="2400" b="1" i="1" dirty="0">
                <a:solidFill>
                  <a:srgbClr val="7030A0"/>
                </a:solidFill>
              </a:rPr>
              <a:t>a </a:t>
            </a:r>
            <a:r>
              <a:rPr lang="cs-CZ" sz="2400" b="1" i="1" dirty="0" smtClean="0">
                <a:solidFill>
                  <a:srgbClr val="7030A0"/>
                </a:solidFill>
              </a:rPr>
              <a:t>úkoly</a:t>
            </a:r>
            <a:r>
              <a:rPr lang="cs-CZ" sz="2400" b="1" i="1" dirty="0" smtClean="0"/>
              <a:t> </a:t>
            </a:r>
            <a:r>
              <a:rPr lang="cs-CZ" sz="2400" dirty="0"/>
              <a:t>veřejné správy.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Jakou úlohu </a:t>
            </a:r>
            <a:r>
              <a:rPr lang="cs-CZ" sz="2400" dirty="0"/>
              <a:t>mají při rozhodování dle konkrétních zákonných ustanovení ? </a:t>
            </a:r>
            <a:r>
              <a:rPr lang="cs-CZ" sz="2400" dirty="0" smtClean="0"/>
              <a:t>Je zde souvislost </a:t>
            </a:r>
            <a:r>
              <a:rPr lang="cs-CZ" sz="2400" i="1" dirty="0"/>
              <a:t>s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účelem pravomoci SO </a:t>
            </a:r>
            <a:r>
              <a:rPr lang="cs-CZ" sz="2400" i="1" dirty="0"/>
              <a:t>? </a:t>
            </a:r>
          </a:p>
          <a:p>
            <a:pPr algn="just"/>
            <a:r>
              <a:rPr lang="cs-CZ" sz="2400" b="1" dirty="0"/>
              <a:t>Ve 4. a 5. </a:t>
            </a:r>
            <a:r>
              <a:rPr lang="cs-CZ" sz="2400" b="1" dirty="0" smtClean="0"/>
              <a:t>přednášce </a:t>
            </a:r>
            <a:r>
              <a:rPr lang="cs-CZ" sz="2400" dirty="0" smtClean="0"/>
              <a:t>– </a:t>
            </a:r>
            <a:r>
              <a:rPr lang="cs-C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jednotlivých forem veřejné správy </a:t>
            </a:r>
            <a:r>
              <a:rPr lang="cs-CZ" sz="2400" dirty="0" smtClean="0"/>
              <a:t>- dotkli jste se </a:t>
            </a:r>
            <a:r>
              <a:rPr lang="cs-CZ" sz="2400" b="1" i="1" dirty="0" smtClean="0">
                <a:solidFill>
                  <a:srgbClr val="7030A0"/>
                </a:solidFill>
              </a:rPr>
              <a:t>otázky zákonnosti a (věcné) správnosti </a:t>
            </a:r>
            <a:r>
              <a:rPr lang="cs-CZ" sz="2400" i="1" dirty="0" smtClean="0"/>
              <a:t>výsledku </a:t>
            </a:r>
            <a:r>
              <a:rPr lang="cs-CZ" sz="2400" dirty="0" smtClean="0"/>
              <a:t> (rozhodnutí), tedy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obsahové stránky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rozhodnutí</a:t>
            </a:r>
            <a:r>
              <a:rPr lang="cs-CZ" sz="2400" dirty="0" smtClean="0"/>
              <a:t>, a také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postupu.  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1" dirty="0" smtClean="0"/>
              <a:t>Otázka: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předepisuje právo </a:t>
            </a:r>
            <a:r>
              <a:rPr lang="cs-CZ" dirty="0" smtClean="0"/>
              <a:t>vždy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varianty</a:t>
            </a:r>
            <a:r>
              <a:rPr lang="cs-CZ" dirty="0" smtClean="0"/>
              <a:t> konkrétního výsledku, tedy věcného řešení ?</a:t>
            </a:r>
          </a:p>
          <a:p>
            <a:r>
              <a:rPr lang="cs-CZ" b="1" dirty="0" smtClean="0"/>
              <a:t>Otázka:</a:t>
            </a:r>
            <a:r>
              <a:rPr lang="cs-CZ" dirty="0" smtClean="0"/>
              <a:t> A týkají se položené otázky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pouze procesních forem </a:t>
            </a:r>
            <a:r>
              <a:rPr lang="cs-CZ" dirty="0" smtClean="0"/>
              <a:t>činnosti ?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974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2561" y="980728"/>
            <a:ext cx="7467600" cy="1715082"/>
          </a:xfrm>
        </p:spPr>
        <p:txBody>
          <a:bodyPr>
            <a:normAutofit fontScale="90000"/>
          </a:bodyPr>
          <a:lstStyle/>
          <a:p>
            <a:pPr lvl="0"/>
            <a:r>
              <a:rPr lang="cs-CZ" sz="2700" b="1" dirty="0" smtClean="0">
                <a:effectLst/>
                <a:latin typeface="+mn-lt"/>
              </a:rPr>
              <a:t>1) Otázka vztahu </a:t>
            </a:r>
            <a:r>
              <a:rPr lang="cs-CZ" sz="2700" b="1" dirty="0" smtClean="0">
                <a:latin typeface="+mn-lt"/>
              </a:rPr>
              <a:t>vázanosti vs</a:t>
            </a:r>
            <a:r>
              <a:rPr lang="cs-CZ" sz="2700" b="1" dirty="0" smtClean="0">
                <a:effectLst/>
                <a:latin typeface="+mn-lt"/>
              </a:rPr>
              <a:t>. volnosti při výkonu pravomoci správních orgánů</a:t>
            </a:r>
            <a:r>
              <a:rPr lang="cs-CZ" sz="2700" b="1" dirty="0" smtClean="0">
                <a:solidFill>
                  <a:srgbClr val="FF0000"/>
                </a:solidFill>
                <a:effectLst/>
                <a:latin typeface="+mn-lt"/>
              </a:rPr>
              <a:t/>
            </a:r>
            <a:br>
              <a:rPr lang="cs-CZ" sz="2700" b="1" dirty="0" smtClean="0">
                <a:solidFill>
                  <a:srgbClr val="FF0000"/>
                </a:solidFill>
                <a:effectLst/>
                <a:latin typeface="+mn-lt"/>
              </a:rPr>
            </a:br>
            <a:r>
              <a:rPr lang="cs-CZ" sz="2700" b="1" dirty="0" smtClean="0">
                <a:effectLst/>
                <a:latin typeface="+mn-lt"/>
              </a:rPr>
              <a:t/>
            </a:r>
            <a:br>
              <a:rPr lang="cs-CZ" sz="2700" b="1" dirty="0" smtClean="0">
                <a:effectLst/>
                <a:latin typeface="+mn-lt"/>
              </a:rPr>
            </a:br>
            <a:r>
              <a:rPr lang="cs-CZ" sz="2700" b="1" dirty="0" smtClean="0">
                <a:effectLst/>
                <a:latin typeface="+mn-lt"/>
              </a:rPr>
              <a:t>Základní problém</a:t>
            </a:r>
            <a:r>
              <a:rPr lang="cs-CZ" sz="27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</a:t>
            </a:r>
            <a:r>
              <a:rPr lang="cs-CZ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cs-CZ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sz="2700" b="1" dirty="0" smtClean="0">
                <a:latin typeface="+mn-lt"/>
              </a:rPr>
              <a:t/>
            </a:r>
            <a:br>
              <a:rPr lang="cs-CZ" sz="2700" b="1" dirty="0" smtClean="0">
                <a:latin typeface="+mn-lt"/>
              </a:rPr>
            </a:br>
            <a:r>
              <a:rPr lang="cs-CZ" sz="2200" b="1" dirty="0" smtClean="0"/>
              <a:t> </a:t>
            </a:r>
            <a:r>
              <a:rPr lang="cs-CZ" sz="2200" b="1" dirty="0">
                <a:effectLst/>
              </a:rPr>
              <a:t/>
            </a:r>
            <a:br>
              <a:rPr lang="cs-CZ" sz="2200" b="1" dirty="0">
                <a:effectLst/>
              </a:rPr>
            </a:br>
            <a:endParaRPr lang="cs-CZ" sz="2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032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Připadá v úvahu</a:t>
            </a:r>
            <a:r>
              <a:rPr lang="cs-CZ" sz="2400" dirty="0" smtClean="0"/>
              <a:t> - s ohledem na povahu a rozmanitost úkolů a forem  veřejné správy:</a:t>
            </a:r>
          </a:p>
          <a:p>
            <a:pPr marL="0" indent="0">
              <a:buNone/>
            </a:pPr>
            <a:r>
              <a:rPr lang="cs-CZ" sz="2400" dirty="0" smtClean="0"/>
              <a:t>a) 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plná právní regulace činnosti </a:t>
            </a:r>
            <a:r>
              <a:rPr lang="cs-CZ" sz="2400" dirty="0" smtClean="0"/>
              <a:t>veřejné správy, resp. správních orgánů („SO“), tedy  pro </a:t>
            </a:r>
            <a:r>
              <a:rPr lang="cs-CZ" sz="2400" dirty="0"/>
              <a:t>všechny případy a </a:t>
            </a:r>
            <a:r>
              <a:rPr lang="cs-CZ" sz="2400" dirty="0" smtClean="0"/>
              <a:t>situace, resp.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    - lze požadovat </a:t>
            </a:r>
            <a:r>
              <a:rPr lang="cs-CZ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plnou právní vázanost</a:t>
            </a:r>
            <a:r>
              <a:rPr lang="cs-CZ" sz="2400" dirty="0" smtClean="0">
                <a:solidFill>
                  <a:srgbClr val="7030A0"/>
                </a:solidFill>
              </a:rPr>
              <a:t> </a:t>
            </a:r>
            <a:r>
              <a:rPr lang="cs-CZ" sz="2400" dirty="0" smtClean="0"/>
              <a:t>veřejné správy?</a:t>
            </a:r>
            <a:r>
              <a:rPr lang="cs-CZ" sz="2400" dirty="0"/>
              <a:t> 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A na druhé straně 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b) pro </a:t>
            </a:r>
            <a:r>
              <a:rPr lang="cs-CZ" sz="2400" dirty="0"/>
              <a:t>situace, kde </a:t>
            </a:r>
            <a:r>
              <a:rPr lang="cs-CZ" sz="2400" dirty="0" smtClean="0"/>
              <a:t>nejsou dána konkrétní </a:t>
            </a:r>
            <a:r>
              <a:rPr lang="cs-CZ" sz="2400" dirty="0"/>
              <a:t>a </a:t>
            </a:r>
            <a:r>
              <a:rPr lang="cs-CZ" sz="2400" dirty="0" smtClean="0"/>
              <a:t>přesná pravidla, resp. hlediska pro rozhodování,  </a:t>
            </a:r>
            <a:r>
              <a:rPr lang="cs-CZ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plná rozhodovací volnost</a:t>
            </a:r>
            <a:r>
              <a:rPr lang="cs-CZ" sz="2400" dirty="0" smtClean="0"/>
              <a:t>, tedy 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ničím neomezený výkon činnosti</a:t>
            </a:r>
            <a:r>
              <a:rPr lang="cs-CZ" sz="2400" dirty="0" smtClean="0"/>
              <a:t> správních orgánů ?</a:t>
            </a:r>
            <a:r>
              <a:rPr lang="cs-CZ" sz="2400" b="1" dirty="0" smtClean="0"/>
              <a:t>  </a:t>
            </a:r>
          </a:p>
          <a:p>
            <a:pPr marL="0" indent="0">
              <a:buNone/>
            </a:pPr>
            <a:r>
              <a:rPr lang="cs-CZ" sz="2000" dirty="0" smtClean="0"/>
              <a:t>   </a:t>
            </a: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749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412776"/>
            <a:ext cx="7886700" cy="277913"/>
          </a:xfrm>
        </p:spPr>
        <p:txBody>
          <a:bodyPr>
            <a:normAutofit fontScale="90000"/>
          </a:bodyPr>
          <a:lstStyle/>
          <a:p>
            <a:pPr algn="just"/>
            <a:r>
              <a:rPr lang="cs-CZ" sz="2400" b="1" dirty="0">
                <a:solidFill>
                  <a:srgbClr val="7030A0"/>
                </a:solidFill>
                <a:latin typeface="+mn-lt"/>
              </a:rPr>
              <a:t>Nastavení vztahu vázanosti a volnosti </a:t>
            </a:r>
            <a:r>
              <a:rPr lang="cs-CZ" sz="2400" b="1" dirty="0">
                <a:latin typeface="+mn-lt"/>
              </a:rPr>
              <a:t>v  činnosti veřejné správy – výsledek vývoje v podmínkách moderního právního státu:</a:t>
            </a:r>
            <a:br>
              <a:rPr lang="cs-CZ" sz="2400" b="1" dirty="0">
                <a:latin typeface="+mn-lt"/>
              </a:rPr>
            </a:br>
            <a:endParaRPr lang="cs-CZ" sz="24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204865"/>
            <a:ext cx="7886700" cy="3972098"/>
          </a:xfrm>
        </p:spPr>
        <p:txBody>
          <a:bodyPr/>
          <a:lstStyle/>
          <a:p>
            <a:pPr marL="0" indent="0">
              <a:buNone/>
            </a:pPr>
            <a:r>
              <a:rPr lang="cs-CZ" sz="2400" b="1" i="1" dirty="0" smtClean="0"/>
              <a:t>Řešením: </a:t>
            </a:r>
            <a:r>
              <a:rPr lang="cs-CZ" sz="2400" b="1" dirty="0" smtClean="0"/>
              <a:t> </a:t>
            </a:r>
            <a:r>
              <a:rPr lang="cs-CZ" sz="2400" b="1" dirty="0">
                <a:solidFill>
                  <a:srgbClr val="7030A0"/>
                </a:solidFill>
              </a:rPr>
              <a:t>kompromis</a:t>
            </a:r>
            <a:r>
              <a:rPr lang="cs-CZ" sz="2400" b="1" dirty="0"/>
              <a:t> </a:t>
            </a: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mezi vázaností a volností 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</a:t>
            </a:r>
            <a:r>
              <a:rPr lang="cs-CZ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r>
              <a:rPr lang="cs-CZ" sz="2400" dirty="0"/>
              <a:t>– </a:t>
            </a:r>
            <a:r>
              <a:rPr lang="cs-CZ" sz="2400" b="1" i="1" dirty="0">
                <a:solidFill>
                  <a:srgbClr val="7030A0"/>
                </a:solidFill>
              </a:rPr>
              <a:t>nikoliv však jakýkoliv</a:t>
            </a:r>
            <a:r>
              <a:rPr lang="cs-CZ" sz="2400" dirty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r>
              <a:rPr lang="cs-CZ" sz="2400" b="1" dirty="0">
                <a:solidFill>
                  <a:srgbClr val="7030A0"/>
                </a:solidFill>
              </a:rPr>
              <a:t>= </a:t>
            </a:r>
            <a:r>
              <a:rPr lang="cs-CZ" sz="2400" b="1" dirty="0" smtClean="0">
                <a:solidFill>
                  <a:srgbClr val="7030A0"/>
                </a:solidFill>
              </a:rPr>
              <a:t> </a:t>
            </a:r>
            <a:r>
              <a:rPr lang="cs-CZ" sz="2400" b="1" dirty="0">
                <a:solidFill>
                  <a:srgbClr val="7030A0"/>
                </a:solidFill>
              </a:rPr>
              <a:t>výzva  pro legislativu</a:t>
            </a:r>
            <a:r>
              <a:rPr lang="cs-CZ" sz="2400" dirty="0"/>
              <a:t>: </a:t>
            </a:r>
            <a:r>
              <a:rPr lang="cs-CZ" sz="2400" i="1" dirty="0"/>
              <a:t>Míra určitosti a přesnosti právních úprav měla by být adekvátní významu upravované věci</a:t>
            </a:r>
            <a:r>
              <a:rPr lang="cs-CZ" sz="2400" i="1" dirty="0" smtClean="0"/>
              <a:t>.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Následně - náročný </a:t>
            </a:r>
            <a:r>
              <a:rPr lang="cs-CZ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úkol </a:t>
            </a:r>
            <a:r>
              <a:rPr lang="cs-CZ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interpretační, a také aplikační</a:t>
            </a:r>
            <a:r>
              <a:rPr lang="cs-CZ" sz="2400" dirty="0" smtClean="0"/>
              <a:t>.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Přičemž – otázka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kvalifikovanosti osob</a:t>
            </a:r>
            <a:r>
              <a:rPr lang="cs-CZ" sz="2400" dirty="0" smtClean="0"/>
              <a:t> </a:t>
            </a:r>
            <a:r>
              <a:rPr lang="cs-CZ" sz="2400" dirty="0" err="1" smtClean="0"/>
              <a:t>vykonávajícíh</a:t>
            </a:r>
            <a:r>
              <a:rPr lang="cs-CZ" sz="2400" dirty="0" smtClean="0"/>
              <a:t> VS („úřední osoby“). </a:t>
            </a:r>
            <a:endParaRPr lang="cs-CZ" sz="2400" dirty="0"/>
          </a:p>
          <a:p>
            <a:pPr>
              <a:buNone/>
            </a:pPr>
            <a:r>
              <a:rPr lang="cs-CZ" sz="2400" dirty="0" smtClean="0"/>
              <a:t>Pro ilustraci – příklad z právní úpravy přestupků: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522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196752"/>
            <a:ext cx="7886700" cy="493937"/>
          </a:xfrm>
        </p:spPr>
        <p:txBody>
          <a:bodyPr>
            <a:normAutofit fontScale="90000"/>
          </a:bodyPr>
          <a:lstStyle/>
          <a:p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Příklad: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§ 125c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z.č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361/2000 Sb., o provozu na pozemních komunikacích: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Fyzická osoba se dopustí přestupku tím, že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v provozu na pozemních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komunikacích: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f)</a:t>
            </a:r>
            <a:r>
              <a:rPr lang="cs-CZ" dirty="0"/>
              <a:t> při řízení </a:t>
            </a:r>
            <a:r>
              <a:rPr lang="cs-CZ" dirty="0" smtClean="0"/>
              <a:t>vozidla:…..</a:t>
            </a:r>
          </a:p>
          <a:p>
            <a:pPr marL="0" indent="0" algn="just">
              <a:buNone/>
            </a:pPr>
            <a:r>
              <a:rPr lang="cs-CZ" dirty="0" smtClean="0"/>
              <a:t>7</a:t>
            </a:r>
            <a:r>
              <a:rPr lang="cs-CZ" dirty="0"/>
              <a:t>. předjíždí vozidlo v případech, kdy je to obecnou, místní nebo přechodnou úpravou provozu na pozemních komunikacích zakázáno</a:t>
            </a:r>
            <a:r>
              <a:rPr lang="cs-CZ" dirty="0" smtClean="0"/>
              <a:t>,…</a:t>
            </a:r>
            <a:endParaRPr lang="cs-CZ" dirty="0"/>
          </a:p>
          <a:p>
            <a:pPr marL="0" indent="0">
              <a:buNone/>
            </a:pPr>
            <a:endParaRPr lang="pl-PL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pl-PL" b="1" dirty="0" smtClean="0"/>
              <a:t>(</a:t>
            </a:r>
            <a:r>
              <a:rPr lang="pl-PL" b="1" dirty="0"/>
              <a:t>5)</a:t>
            </a:r>
            <a:r>
              <a:rPr lang="pl-PL" dirty="0"/>
              <a:t> </a:t>
            </a:r>
            <a:r>
              <a:rPr lang="pl-PL" b="1" dirty="0"/>
              <a:t>Za přestupek </a:t>
            </a:r>
            <a:r>
              <a:rPr lang="pl-PL" b="1" dirty="0">
                <a:solidFill>
                  <a:srgbClr val="7030A0"/>
                </a:solidFill>
              </a:rPr>
              <a:t>se uloží </a:t>
            </a:r>
            <a:r>
              <a:rPr lang="pl-PL" b="1" dirty="0" smtClean="0"/>
              <a:t>pokuta:...</a:t>
            </a:r>
          </a:p>
          <a:p>
            <a:pPr marL="0" indent="0">
              <a:buNone/>
            </a:pPr>
            <a:r>
              <a:rPr lang="cs-CZ" b="1" dirty="0" smtClean="0"/>
              <a:t>d</a:t>
            </a:r>
            <a:r>
              <a:rPr lang="cs-CZ" b="1" dirty="0"/>
              <a:t>)</a:t>
            </a:r>
            <a:r>
              <a:rPr lang="cs-CZ" dirty="0"/>
              <a:t> </a:t>
            </a:r>
            <a:r>
              <a:rPr lang="cs-CZ" dirty="0">
                <a:solidFill>
                  <a:srgbClr val="7030A0"/>
                </a:solidFill>
              </a:rPr>
              <a:t>od 5000 Kč do 10000 Kč</a:t>
            </a:r>
            <a:r>
              <a:rPr lang="cs-CZ" dirty="0"/>
              <a:t>, jde-li o přestupek podle odstavce </a:t>
            </a:r>
            <a:r>
              <a:rPr lang="cs-CZ" dirty="0" smtClean="0"/>
              <a:t>1 …. písm. f) bodu …7…</a:t>
            </a:r>
          </a:p>
          <a:p>
            <a:pPr marL="0" indent="0">
              <a:buNone/>
            </a:pPr>
            <a:r>
              <a:rPr lang="cs-CZ" b="1" dirty="0"/>
              <a:t>(9)</a:t>
            </a:r>
            <a:r>
              <a:rPr lang="cs-CZ" dirty="0"/>
              <a:t> Za přestupek podle odstavců 1 až 4 </a:t>
            </a:r>
            <a:r>
              <a:rPr lang="cs-CZ" dirty="0">
                <a:solidFill>
                  <a:srgbClr val="7030A0"/>
                </a:solidFill>
              </a:rPr>
              <a:t>nelze uložit napomenutí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Od </a:t>
            </a:r>
            <a:r>
              <a:rPr lang="cs-CZ" dirty="0"/>
              <a:t>uložení správního trestu podle odstavců 5 a 6 </a:t>
            </a:r>
            <a:r>
              <a:rPr lang="cs-CZ" dirty="0">
                <a:solidFill>
                  <a:srgbClr val="7030A0"/>
                </a:solidFill>
              </a:rPr>
              <a:t>nelze v rozhodnutí o přestupku upustit</a:t>
            </a:r>
            <a:r>
              <a:rPr lang="cs-CZ" dirty="0" smtClean="0">
                <a:solidFill>
                  <a:srgbClr val="7030A0"/>
                </a:solidFill>
              </a:rPr>
              <a:t>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7030A0"/>
                </a:solidFill>
              </a:rPr>
              <a:t>--------------------------------------------------------------------------------------</a:t>
            </a:r>
            <a:endParaRPr lang="cs-CZ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b="1" dirty="0" smtClean="0"/>
              <a:t>Otázka obecná: Jak pro neukázněného řidiče může případ dopadnout?</a:t>
            </a:r>
            <a:r>
              <a:rPr lang="cs-CZ" dirty="0" smtClean="0">
                <a:solidFill>
                  <a:srgbClr val="7030A0"/>
                </a:solidFill>
              </a:rPr>
              <a:t>  </a:t>
            </a:r>
            <a:r>
              <a:rPr lang="cs-CZ" dirty="0" smtClean="0">
                <a:solidFill>
                  <a:srgbClr val="C00000"/>
                </a:solidFill>
              </a:rPr>
              <a:t>K tomu otázky dílčí: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01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886700" cy="2376264"/>
          </a:xfrm>
        </p:spPr>
        <p:txBody>
          <a:bodyPr>
            <a:normAutofit fontScale="90000"/>
          </a:bodyPr>
          <a:lstStyle/>
          <a:p>
            <a: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</a:t>
            </a: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 Téma: </a:t>
            </a:r>
            <a:b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sz="2800" b="1" dirty="0"/>
              <a:t>Administrativní dozor jako forma realizace veřejné správy. </a:t>
            </a:r>
            <a:br>
              <a:rPr lang="cs-CZ" sz="2800" b="1" dirty="0"/>
            </a:br>
            <a:r>
              <a:rPr lang="cs-CZ" sz="2800" b="1" dirty="0"/>
              <a:t>Kontrolní </a:t>
            </a:r>
            <a:r>
              <a:rPr lang="cs-CZ" sz="2800" b="1" dirty="0" smtClean="0"/>
              <a:t>řád</a:t>
            </a:r>
            <a:br>
              <a:rPr lang="cs-CZ" sz="2800" b="1" dirty="0" smtClean="0"/>
            </a:br>
            <a:r>
              <a:rPr lang="cs-CZ" sz="2800" b="1" dirty="0" smtClean="0"/>
              <a:t>----------------------------------------------------------------------------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cs-CZ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sz="2800" dirty="0" smtClean="0">
                <a:latin typeface="+mn-lt"/>
              </a:rPr>
              <a:t>        </a:t>
            </a:r>
            <a:endParaRPr lang="cs-CZ" sz="28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484784"/>
            <a:ext cx="7886700" cy="469217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Kontrolní</a:t>
            </a: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resp. dozorová 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činnost</a:t>
            </a:r>
          </a:p>
          <a:p>
            <a:pPr>
              <a:buFontTx/>
              <a:buChar char="-"/>
            </a:pP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/>
              <a:t>nezbytně </a:t>
            </a:r>
            <a:r>
              <a:rPr lang="cs-CZ" sz="2600" b="1" dirty="0"/>
              <a:t>spojena s výkonem veřejné správy</a:t>
            </a:r>
            <a:r>
              <a:rPr lang="cs-CZ" sz="2600" dirty="0"/>
              <a:t>.</a:t>
            </a:r>
          </a:p>
          <a:p>
            <a:pPr>
              <a:buFontTx/>
              <a:buChar char="-"/>
            </a:pPr>
            <a:endParaRPr lang="cs-CZ" sz="2600" dirty="0"/>
          </a:p>
          <a:p>
            <a:pPr>
              <a:buFontTx/>
              <a:buChar char="-"/>
            </a:pPr>
            <a:r>
              <a:rPr lang="cs-CZ" sz="2600" dirty="0"/>
              <a:t>Vyplývá to z </a:t>
            </a:r>
            <a:r>
              <a:rPr lang="cs-CZ" sz="2600" dirty="0" smtClean="0"/>
              <a:t>nutnosti </a:t>
            </a:r>
            <a:r>
              <a:rPr lang="cs-CZ" sz="2600" dirty="0"/>
              <a:t>zajisti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naplňování cílů </a:t>
            </a:r>
            <a:r>
              <a:rPr lang="cs-CZ" sz="2600" dirty="0"/>
              <a:t>veřejné správy, </a:t>
            </a:r>
            <a:r>
              <a:rPr lang="cs-CZ" sz="2600" dirty="0" smtClean="0"/>
              <a:t>a také 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zajistit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potřebné standardy </a:t>
            </a:r>
            <a:r>
              <a:rPr lang="cs-CZ" sz="2600" dirty="0"/>
              <a:t>v činnosti veřejné správy. </a:t>
            </a:r>
          </a:p>
          <a:p>
            <a:pPr>
              <a:buFontTx/>
              <a:buChar char="-"/>
            </a:pPr>
            <a:endParaRPr lang="cs-CZ" sz="2600" b="1" dirty="0"/>
          </a:p>
          <a:p>
            <a:pPr marL="0" indent="0">
              <a:buNone/>
            </a:pPr>
            <a:r>
              <a:rPr lang="cs-CZ" sz="2600" dirty="0"/>
              <a:t>Obecně:</a:t>
            </a:r>
          </a:p>
          <a:p>
            <a:pPr marL="0" indent="0" algn="just">
              <a:buNone/>
            </a:pPr>
            <a:r>
              <a:rPr lang="cs-CZ" sz="2600" b="1" dirty="0">
                <a:solidFill>
                  <a:srgbClr val="7030A0"/>
                </a:solidFill>
              </a:rPr>
              <a:t>kontrolní činnost </a:t>
            </a:r>
            <a:r>
              <a:rPr lang="cs-CZ" sz="2600" b="1" dirty="0"/>
              <a:t>=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pozorování či zjišťování </a:t>
            </a:r>
            <a:r>
              <a:rPr lang="cs-CZ" sz="2600" dirty="0"/>
              <a:t>vymezeného stavu nebo činnosti u kontrolovaného objektu,  a jejich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porovnání </a:t>
            </a:r>
            <a:r>
              <a:rPr lang="cs-CZ" sz="2600" dirty="0"/>
              <a:t>se stavem žádoucím,  resp. právem předvídaným.</a:t>
            </a:r>
          </a:p>
          <a:p>
            <a:pPr marL="0" indent="0" algn="just">
              <a:buNone/>
            </a:pPr>
            <a:endParaRPr lang="cs-CZ" sz="2600" dirty="0"/>
          </a:p>
          <a:p>
            <a:pPr marL="0" indent="0">
              <a:buNone/>
            </a:pP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Veřejná správa </a:t>
            </a:r>
            <a:r>
              <a:rPr lang="cs-CZ" sz="2600" dirty="0"/>
              <a:t>může být jak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objektem  kontroly </a:t>
            </a:r>
            <a:r>
              <a:rPr lang="cs-CZ" sz="2600" dirty="0"/>
              <a:t>(je kontrolována – v rámci systému záruk zákonnosti veřejné správy),</a:t>
            </a:r>
          </a:p>
          <a:p>
            <a:pPr marL="0" indent="0">
              <a:buNone/>
            </a:pPr>
            <a:r>
              <a:rPr lang="cs-CZ" sz="2600" dirty="0"/>
              <a:t>nebo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subjektem kontroly </a:t>
            </a:r>
            <a:r>
              <a:rPr lang="cs-CZ" sz="2600" dirty="0"/>
              <a:t>- tedy </a:t>
            </a:r>
            <a:r>
              <a:rPr lang="cs-CZ" sz="2600" dirty="0" smtClean="0"/>
              <a:t>sama vykonává </a:t>
            </a:r>
            <a:r>
              <a:rPr lang="cs-CZ" sz="2600" dirty="0"/>
              <a:t>kontrolní činnost.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</a:p>
          <a:p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72580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6856" y="260648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  </a:t>
            </a:r>
            <a:br>
              <a:rPr lang="cs-CZ" sz="2400" b="1" dirty="0" smtClean="0">
                <a:solidFill>
                  <a:schemeClr val="tx1"/>
                </a:solidFill>
                <a:latin typeface="+mn-lt"/>
              </a:rPr>
            </a:br>
            <a:r>
              <a:rPr lang="cs-CZ" sz="2400" b="1" i="1" dirty="0" err="1" smtClean="0">
                <a:solidFill>
                  <a:srgbClr val="C00000"/>
                </a:solidFill>
                <a:latin typeface="+mn-lt"/>
              </a:rPr>
              <a:t>I.otázka</a:t>
            </a:r>
            <a:r>
              <a:rPr lang="cs-CZ" sz="2400" b="1" i="1" dirty="0" smtClean="0">
                <a:solidFill>
                  <a:schemeClr val="tx1"/>
                </a:solidFill>
                <a:latin typeface="+mn-lt"/>
              </a:rPr>
              <a:t>:</a:t>
            </a:r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400" dirty="0" smtClean="0">
                <a:latin typeface="+mn-lt"/>
              </a:rPr>
              <a:t>Kdy jde </a:t>
            </a:r>
            <a:r>
              <a:rPr lang="cs-CZ" sz="2400" b="1" dirty="0" smtClean="0">
                <a:latin typeface="+mn-lt"/>
              </a:rPr>
              <a:t>v právní úpravě</a:t>
            </a:r>
            <a:r>
              <a:rPr lang="cs-CZ" sz="2400" dirty="0" smtClean="0">
                <a:latin typeface="+mn-lt"/>
              </a:rPr>
              <a:t> přestupků o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rozhodnutí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vázané</a:t>
            </a:r>
            <a:r>
              <a:rPr lang="cs-CZ" sz="2400" dirty="0" smtClean="0">
                <a:latin typeface="+mn-lt"/>
              </a:rPr>
              <a:t>, kdy jde o 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správní uvážení</a:t>
            </a:r>
            <a:r>
              <a:rPr lang="cs-CZ" sz="2400" dirty="0" smtClean="0">
                <a:latin typeface="+mn-lt"/>
              </a:rPr>
              <a:t> ?</a:t>
            </a:r>
            <a:r>
              <a:rPr lang="cs-CZ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br>
              <a:rPr lang="cs-CZ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                                                             </a:t>
            </a:r>
            <a:endParaRPr lang="cs-CZ" sz="2400" dirty="0">
              <a:latin typeface="+mn-lt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034" y="1340768"/>
            <a:ext cx="8229600" cy="55172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Zákon č.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250/2016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Sb., o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odpovědnosti za přestupky  a řízení o nich, 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 platném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znění (výňatky):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§ 78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Zahájení řízení z moci úřední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1) Správní orgán </a:t>
            </a:r>
            <a:r>
              <a:rPr lang="cs-CZ" sz="2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zahájí řízení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 každém přestupku, který zjistí, a </a:t>
            </a:r>
            <a:r>
              <a:rPr lang="cs-CZ" sz="2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postupuje v řízení z moci úřední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cs-CZ" sz="2000" b="1" i="1" dirty="0" smtClean="0"/>
              <a:t>                                              </a:t>
            </a:r>
            <a:r>
              <a:rPr lang="cs-CZ" sz="2000" b="1" i="1" dirty="0" smtClean="0">
                <a:solidFill>
                  <a:srgbClr val="C00000"/>
                </a:solidFill>
              </a:rPr>
              <a:t>II. otázka</a:t>
            </a:r>
            <a:r>
              <a:rPr lang="cs-CZ" sz="2000" i="1" dirty="0" smtClean="0"/>
              <a:t>: Může SO postupovat odlišně?</a:t>
            </a: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	</a:t>
            </a: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</a:t>
            </a:r>
            <a:r>
              <a:rPr lang="cs-CZ" sz="2000" dirty="0" smtClean="0"/>
              <a:t>§ 35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Druhy  správních trestů</a:t>
            </a:r>
          </a:p>
          <a:p>
            <a:pPr marL="457200" lvl="0" indent="-457200" algn="just">
              <a:buAutoNum type="arabicParenR"/>
            </a:pPr>
            <a:r>
              <a:rPr lang="cs-CZ" sz="2000" dirty="0" smtClean="0"/>
              <a:t>Za přestupek </a:t>
            </a:r>
            <a:r>
              <a:rPr lang="cs-CZ" sz="20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lze uložit</a:t>
            </a:r>
            <a:r>
              <a:rPr lang="cs-CZ" sz="2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 trest</a:t>
            </a: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cs-CZ" sz="2000" dirty="0" smtClean="0"/>
              <a:t>a)</a:t>
            </a:r>
            <a:r>
              <a:rPr lang="cs-CZ" sz="2000" i="1" dirty="0" smtClean="0"/>
              <a:t> </a:t>
            </a:r>
            <a:r>
              <a:rPr lang="cs-CZ" sz="2000" dirty="0" smtClean="0"/>
              <a:t>napomenutí, b) pokutu, c) zákaz činnosti, d) propadnutí věci nebo náhradní hodnoty, e) zveřejnění rozhodnutí o přestupku. </a:t>
            </a:r>
          </a:p>
          <a:p>
            <a:pPr marL="0" lvl="0" indent="0" algn="just">
              <a:buNone/>
            </a:pPr>
            <a:r>
              <a:rPr lang="cs-CZ" sz="2000" i="1" dirty="0" smtClean="0"/>
              <a:t>	</a:t>
            </a:r>
            <a:r>
              <a:rPr lang="cs-CZ" sz="2000" b="1" i="1" dirty="0" smtClean="0">
                <a:solidFill>
                  <a:srgbClr val="C00000"/>
                </a:solidFill>
              </a:rPr>
              <a:t>Otázka III:</a:t>
            </a:r>
            <a:r>
              <a:rPr lang="cs-CZ" sz="2000" i="1" dirty="0" smtClean="0">
                <a:solidFill>
                  <a:srgbClr val="C00000"/>
                </a:solidFill>
              </a:rPr>
              <a:t> </a:t>
            </a:r>
            <a:r>
              <a:rPr lang="cs-CZ" sz="2000" i="1" dirty="0" smtClean="0"/>
              <a:t>Musí být trest uložen vždy, pokud je přestupek spolehlivě zjištěn a obviněnému prokázán ? </a:t>
            </a:r>
          </a:p>
          <a:p>
            <a:pPr marL="0" lvl="0" indent="0" algn="just">
              <a:buNone/>
            </a:pPr>
            <a:r>
              <a:rPr lang="cs-CZ" sz="2000" b="1" i="1" dirty="0"/>
              <a:t>	</a:t>
            </a:r>
            <a:r>
              <a:rPr lang="cs-CZ" sz="2000" b="1" i="1" dirty="0" smtClean="0">
                <a:solidFill>
                  <a:srgbClr val="C00000"/>
                </a:solidFill>
              </a:rPr>
              <a:t>Otázka</a:t>
            </a:r>
            <a:r>
              <a:rPr lang="cs-CZ" sz="2000" b="1" i="1" dirty="0" smtClean="0"/>
              <a:t> </a:t>
            </a:r>
            <a:r>
              <a:rPr lang="cs-CZ" sz="2000" b="1" i="1" dirty="0" smtClean="0">
                <a:solidFill>
                  <a:srgbClr val="C00000"/>
                </a:solidFill>
              </a:rPr>
              <a:t>IV.</a:t>
            </a:r>
            <a:r>
              <a:rPr lang="cs-CZ" sz="2000" i="1" dirty="0" smtClean="0">
                <a:solidFill>
                  <a:srgbClr val="C00000"/>
                </a:solidFill>
              </a:rPr>
              <a:t> </a:t>
            </a:r>
            <a:r>
              <a:rPr lang="cs-CZ" sz="2000" i="1" dirty="0" smtClean="0"/>
              <a:t>Dle čeho se bude druh, resp. výměra trestu určovat ?</a:t>
            </a:r>
            <a:endParaRPr lang="cs-CZ" sz="2000" dirty="0" smtClean="0"/>
          </a:p>
          <a:p>
            <a:pPr marL="0" lvl="0" indent="0" algn="just">
              <a:buNone/>
            </a:pPr>
            <a:endParaRPr lang="cs-CZ" sz="2000" dirty="0" smtClean="0"/>
          </a:p>
          <a:p>
            <a:pPr marL="0" lvl="0" indent="0" algn="just">
              <a:buNone/>
            </a:pP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7248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7467600" cy="2016224"/>
          </a:xfrm>
        </p:spPr>
        <p:txBody>
          <a:bodyPr>
            <a:noAutofit/>
          </a:bodyPr>
          <a:lstStyle/>
          <a:p>
            <a:r>
              <a:rPr lang="cs-CZ" sz="2000" dirty="0" smtClean="0">
                <a:latin typeface="+mn-lt"/>
              </a:rPr>
              <a:t>                     </a:t>
            </a:r>
            <a:r>
              <a:rPr lang="cs-CZ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§ 37 Určení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druhu a výměry správního trestu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467600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 smtClean="0"/>
              <a:t>Při </a:t>
            </a:r>
            <a:r>
              <a:rPr lang="cs-CZ" sz="2000" dirty="0"/>
              <a:t>určení druhu správního trestu a jeho výměry </a:t>
            </a:r>
            <a:r>
              <a:rPr 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přihlédne zejména</a:t>
            </a:r>
          </a:p>
          <a:p>
            <a:pPr marL="0" indent="0">
              <a:buNone/>
            </a:pPr>
            <a:r>
              <a:rPr lang="cs-CZ" sz="2000" dirty="0"/>
              <a:t>a) k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povaze a závažnosti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000" dirty="0"/>
              <a:t>přestupku</a:t>
            </a:r>
            <a:r>
              <a:rPr lang="cs-CZ" sz="2000" dirty="0" smtClean="0"/>
              <a:t>, …….</a:t>
            </a:r>
          </a:p>
          <a:p>
            <a:pPr marL="0" indent="0">
              <a:buNone/>
            </a:pPr>
            <a:r>
              <a:rPr lang="cs-CZ" sz="2000" dirty="0" smtClean="0"/>
              <a:t>c</a:t>
            </a:r>
            <a:r>
              <a:rPr lang="cs-CZ" sz="2000" dirty="0"/>
              <a:t>) k </a:t>
            </a:r>
            <a:r>
              <a:rPr lang="cs-CZ" sz="20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přitěžujícím a polehčujícím okolnostem</a:t>
            </a:r>
            <a:r>
              <a:rPr lang="cs-CZ" sz="2000" dirty="0" smtClean="0"/>
              <a:t>, ….</a:t>
            </a:r>
            <a:endParaRPr lang="cs-CZ" sz="2000" dirty="0"/>
          </a:p>
          <a:p>
            <a:pPr marL="0" indent="0" algn="just">
              <a:buNone/>
            </a:pPr>
            <a:r>
              <a:rPr lang="cs-CZ" sz="2000" dirty="0" smtClean="0"/>
              <a:t>f</a:t>
            </a:r>
            <a:r>
              <a:rPr lang="cs-CZ" sz="2000" dirty="0"/>
              <a:t>) u fyzické osoby k jejím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osobním poměrům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000" dirty="0"/>
              <a:t>a k tomu, zda a jakým způsobem byla pro totéž protiprávní jednání potrestána v jiném řízení před správním orgánem než v řízení o přestupku,</a:t>
            </a:r>
          </a:p>
          <a:p>
            <a:pPr marL="0" indent="0">
              <a:buNone/>
            </a:pPr>
            <a:r>
              <a:rPr lang="cs-CZ" sz="2000" dirty="0"/>
              <a:t>g) u právnické nebo podnikající fyzické osoby k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povaze její činnosti</a:t>
            </a:r>
            <a:r>
              <a:rPr lang="cs-CZ" sz="2000" dirty="0" smtClean="0"/>
              <a:t>, .….</a:t>
            </a:r>
          </a:p>
          <a:p>
            <a:pPr marL="0" indent="0" algn="just">
              <a:buNone/>
            </a:pPr>
            <a:endParaRPr lang="cs-CZ" sz="2000" b="1" i="1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cs-CZ" sz="2000" b="1" i="1" dirty="0" smtClean="0">
                <a:solidFill>
                  <a:srgbClr val="C00000"/>
                </a:solidFill>
              </a:rPr>
              <a:t>Otázka </a:t>
            </a:r>
            <a:r>
              <a:rPr lang="cs-CZ" sz="2000" b="1" i="1" dirty="0" smtClean="0">
                <a:solidFill>
                  <a:srgbClr val="C00000"/>
                </a:solidFill>
              </a:rPr>
              <a:t>V</a:t>
            </a:r>
            <a:r>
              <a:rPr lang="cs-CZ" sz="2000" dirty="0" smtClean="0"/>
              <a:t>: </a:t>
            </a:r>
            <a:r>
              <a:rPr lang="cs-CZ" sz="2000" i="1" dirty="0" smtClean="0"/>
              <a:t>Jsou hlediska pro uložení trestu a jeho výměry zcela konkrétní ?</a:t>
            </a:r>
            <a:r>
              <a:rPr lang="cs-CZ" sz="2000" dirty="0" smtClean="0"/>
              <a:t> </a:t>
            </a:r>
          </a:p>
          <a:p>
            <a:pPr marL="0" indent="0" algn="just">
              <a:buNone/>
            </a:pPr>
            <a:r>
              <a:rPr lang="cs-CZ" sz="2000" b="1" i="1" dirty="0" smtClean="0">
                <a:solidFill>
                  <a:srgbClr val="C00000"/>
                </a:solidFill>
              </a:rPr>
              <a:t>VI.</a:t>
            </a:r>
            <a:r>
              <a:rPr lang="cs-CZ" sz="2000" i="1" dirty="0" smtClean="0"/>
              <a:t> Lze přihlédnout k jiným hlediskům, než výslovně uvedeným ? </a:t>
            </a:r>
          </a:p>
          <a:p>
            <a:pPr marL="0" indent="0" algn="just">
              <a:buNone/>
            </a:pPr>
            <a:r>
              <a:rPr lang="cs-CZ" sz="2000" b="1" i="1" dirty="0" smtClean="0">
                <a:solidFill>
                  <a:srgbClr val="C00000"/>
                </a:solidFill>
              </a:rPr>
              <a:t>VII.</a:t>
            </a:r>
            <a:r>
              <a:rPr lang="cs-CZ" sz="2000" i="1" dirty="0" smtClean="0">
                <a:solidFill>
                  <a:srgbClr val="C00000"/>
                </a:solidFill>
              </a:rPr>
              <a:t> </a:t>
            </a:r>
            <a:r>
              <a:rPr lang="cs-CZ" sz="2000" i="1" dirty="0" smtClean="0"/>
              <a:t>Jakýmkoliv hlediskům ? </a:t>
            </a:r>
          </a:p>
          <a:p>
            <a:pPr marL="0" indent="0" algn="just">
              <a:buNone/>
            </a:pPr>
            <a:r>
              <a:rPr lang="cs-CZ" sz="2000" b="1" i="1" dirty="0" smtClean="0">
                <a:solidFill>
                  <a:srgbClr val="C00000"/>
                </a:solidFill>
              </a:rPr>
              <a:t>VIII.</a:t>
            </a:r>
            <a:r>
              <a:rPr lang="cs-CZ" sz="2000" i="1" dirty="0" smtClean="0"/>
              <a:t> Jaký je celkový právní rámec pro rozhodování SO o uložení trestu, resp. ukládání trestů v rámci celkového výkonu jeho pravomoci ?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7803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54162"/>
          </a:xfrm>
        </p:spPr>
        <p:txBody>
          <a:bodyPr>
            <a:noAutofit/>
          </a:bodyPr>
          <a:lstStyle/>
          <a:p>
            <a:r>
              <a:rPr lang="cs-CZ" sz="2400" b="1" dirty="0" smtClean="0">
                <a:latin typeface="+mn-lt"/>
              </a:rPr>
              <a:t>Vývoj</a:t>
            </a:r>
            <a:r>
              <a:rPr lang="cs-CZ" sz="2400" b="1" dirty="0" smtClean="0"/>
              <a:t> </a:t>
            </a:r>
            <a:r>
              <a:rPr lang="cs-CZ" sz="2400" b="1" dirty="0" smtClean="0">
                <a:latin typeface="+mn-lt"/>
              </a:rPr>
              <a:t>řešení otázky vázanosti vs. volnost v rozhodování veřejné správy vůči adresátům:</a:t>
            </a:r>
            <a:endParaRPr lang="cs-CZ" sz="24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67794"/>
            <a:ext cx="8229600" cy="550447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sz="2100" b="1" dirty="0"/>
              <a:t> </a:t>
            </a:r>
            <a:endParaRPr lang="cs-CZ" sz="2100" dirty="0"/>
          </a:p>
          <a:p>
            <a:pPr marL="0" indent="0">
              <a:buNone/>
            </a:pPr>
            <a:r>
              <a:rPr lang="cs-CZ" sz="2600" dirty="0" smtClean="0"/>
              <a:t>                 </a:t>
            </a:r>
            <a:r>
              <a:rPr lang="cs-CZ" sz="2600" dirty="0"/>
              <a:t>– od plné (absolutní) vůle </a:t>
            </a:r>
            <a:r>
              <a:rPr lang="cs-CZ" sz="2600" dirty="0" smtClean="0"/>
              <a:t>panovníka (státu)</a:t>
            </a:r>
            <a:endParaRPr lang="cs-CZ" sz="2600" dirty="0"/>
          </a:p>
          <a:p>
            <a:pPr marL="0" indent="0">
              <a:buNone/>
            </a:pPr>
            <a:r>
              <a:rPr lang="cs-CZ" sz="2600" b="1" dirty="0"/>
              <a:t> </a:t>
            </a:r>
            <a:endParaRPr lang="cs-CZ" sz="2600" dirty="0"/>
          </a:p>
          <a:p>
            <a:pPr marL="0" indent="0">
              <a:buNone/>
            </a:pPr>
            <a:r>
              <a:rPr lang="cs-CZ" sz="2600" b="1" dirty="0"/>
              <a:t>    	</a:t>
            </a:r>
            <a:r>
              <a:rPr lang="cs-CZ" sz="2600" b="1" dirty="0" smtClean="0"/>
              <a:t>- </a:t>
            </a:r>
            <a:r>
              <a:rPr lang="cs-CZ" sz="2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vázanosti </a:t>
            </a:r>
            <a:r>
              <a:rPr lang="cs-CZ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veřejné správy ústavou a zákony</a:t>
            </a:r>
            <a:r>
              <a:rPr lang="cs-CZ" sz="2600" b="1" i="1" dirty="0"/>
              <a:t>  </a:t>
            </a:r>
            <a:endParaRPr lang="cs-CZ" sz="2600" b="1" i="1" dirty="0" smtClean="0"/>
          </a:p>
          <a:p>
            <a:pPr marL="0" indent="0">
              <a:buNone/>
            </a:pPr>
            <a:r>
              <a:rPr lang="cs-CZ" sz="2600" b="1" i="1" dirty="0"/>
              <a:t>	</a:t>
            </a:r>
            <a:r>
              <a:rPr lang="cs-CZ" sz="2600" dirty="0" smtClean="0"/>
              <a:t>(koncept </a:t>
            </a:r>
            <a:r>
              <a:rPr lang="cs-CZ" sz="2600" dirty="0"/>
              <a:t>právního státu, konstituování správního práva),</a:t>
            </a:r>
          </a:p>
          <a:p>
            <a:pPr marL="0" indent="0">
              <a:buNone/>
            </a:pPr>
            <a:r>
              <a:rPr lang="cs-CZ" sz="2600" dirty="0"/>
              <a:t> </a:t>
            </a:r>
          </a:p>
          <a:p>
            <a:pPr marL="0" indent="0">
              <a:buNone/>
            </a:pPr>
            <a:r>
              <a:rPr lang="cs-CZ" sz="2600" b="1" dirty="0"/>
              <a:t>    </a:t>
            </a:r>
            <a:r>
              <a:rPr lang="cs-CZ" sz="2600" b="1" dirty="0" smtClean="0"/>
              <a:t>- </a:t>
            </a:r>
            <a:r>
              <a:rPr lang="cs-CZ" sz="2600" dirty="0" smtClean="0"/>
              <a:t>až </a:t>
            </a:r>
            <a:r>
              <a:rPr lang="cs-CZ" sz="2600" dirty="0"/>
              <a:t>po současnou</a:t>
            </a:r>
            <a:r>
              <a:rPr lang="cs-CZ" sz="2600" b="1" dirty="0"/>
              <a:t> </a:t>
            </a:r>
            <a:r>
              <a:rPr lang="cs-CZ" sz="2600" b="1" i="1" dirty="0"/>
              <a:t>vázanost celým právním </a:t>
            </a:r>
            <a:r>
              <a:rPr lang="cs-CZ" sz="2600" b="1" i="1" dirty="0" smtClean="0"/>
              <a:t>řádem, resp.  principem </a:t>
            </a:r>
            <a:r>
              <a:rPr lang="cs-CZ" sz="2600" b="1" i="1" dirty="0" smtClean="0"/>
              <a:t>legality </a:t>
            </a:r>
            <a:endParaRPr lang="cs-CZ" sz="2600" dirty="0"/>
          </a:p>
          <a:p>
            <a:pPr marL="0" indent="0">
              <a:buNone/>
            </a:pPr>
            <a:r>
              <a:rPr lang="cs-CZ" sz="2600" dirty="0" smtClean="0"/>
              <a:t>      (srov</a:t>
            </a:r>
            <a:r>
              <a:rPr lang="cs-CZ" sz="2600" dirty="0"/>
              <a:t>. § 2 odst. 1 </a:t>
            </a:r>
            <a:r>
              <a:rPr lang="cs-CZ" sz="2600" dirty="0" err="1" smtClean="0"/>
              <a:t>s.ř</a:t>
            </a:r>
            <a:r>
              <a:rPr lang="cs-CZ" sz="2600" dirty="0" smtClean="0"/>
              <a:t>.), a to v podmínkách moderního 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právního státu </a:t>
            </a:r>
            <a:r>
              <a:rPr lang="cs-CZ" sz="2600" dirty="0" smtClean="0"/>
              <a:t>(tj. s příslušným 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hodnotovým  rámcem</a:t>
            </a:r>
            <a:r>
              <a:rPr lang="cs-CZ" sz="2600" dirty="0" smtClean="0"/>
              <a:t>,  a působením 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principů</a:t>
            </a:r>
            <a:r>
              <a:rPr lang="cs-CZ" sz="2600" dirty="0" smtClean="0"/>
              <a:t> – obecných, právního </a:t>
            </a:r>
            <a:r>
              <a:rPr lang="cs-CZ" sz="2600" dirty="0" err="1" smtClean="0"/>
              <a:t>odvětní</a:t>
            </a:r>
            <a:r>
              <a:rPr lang="cs-CZ" sz="2600" dirty="0" smtClean="0"/>
              <a:t>).</a:t>
            </a:r>
            <a:endParaRPr lang="cs-CZ" sz="2600" dirty="0" smtClean="0"/>
          </a:p>
          <a:p>
            <a:pPr marL="0" indent="0">
              <a:buNone/>
            </a:pPr>
            <a:endParaRPr lang="cs-CZ" sz="26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sz="2600" i="1" dirty="0" smtClean="0">
                <a:solidFill>
                  <a:srgbClr val="7030A0"/>
                </a:solidFill>
              </a:rPr>
              <a:t>„Státní moc slouží všem občanům, a lze ji uplatňovat </a:t>
            </a:r>
            <a:r>
              <a:rPr lang="cs-CZ" sz="26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případech, v mezích a způsoby, které  stanoví zákon</a:t>
            </a:r>
            <a:r>
              <a:rPr lang="cs-CZ" sz="2600" i="1" dirty="0" smtClean="0">
                <a:solidFill>
                  <a:srgbClr val="7030A0"/>
                </a:solidFill>
              </a:rPr>
              <a:t>.“ </a:t>
            </a:r>
            <a:r>
              <a:rPr lang="cs-CZ" sz="2600" dirty="0" smtClean="0">
                <a:solidFill>
                  <a:srgbClr val="7030A0"/>
                </a:solidFill>
              </a:rPr>
              <a:t>(</a:t>
            </a:r>
            <a:r>
              <a:rPr lang="cs-CZ" sz="2600" dirty="0">
                <a:solidFill>
                  <a:srgbClr val="7030A0"/>
                </a:solidFill>
              </a:rPr>
              <a:t>čl. 2 odst. 3 Ústavy, čl.2 odst. 2 </a:t>
            </a:r>
            <a:r>
              <a:rPr lang="cs-CZ" sz="2600" dirty="0" smtClean="0">
                <a:solidFill>
                  <a:srgbClr val="7030A0"/>
                </a:solidFill>
              </a:rPr>
              <a:t>LZPS).</a:t>
            </a:r>
            <a:endParaRPr lang="cs-CZ" sz="26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2600" dirty="0">
                <a:solidFill>
                  <a:srgbClr val="7030A0"/>
                </a:solidFill>
              </a:rPr>
              <a:t>	   </a:t>
            </a:r>
            <a:endParaRPr lang="cs-CZ" sz="26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2600" dirty="0" smtClean="0"/>
              <a:t> </a:t>
            </a:r>
            <a:r>
              <a:rPr lang="cs-CZ" sz="2600" dirty="0"/>
              <a:t>+ </a:t>
            </a:r>
            <a:r>
              <a:rPr lang="cs-CZ" sz="2600" dirty="0" smtClean="0"/>
              <a:t> respekt k ZPS, a ochrana (</a:t>
            </a:r>
            <a:r>
              <a:rPr lang="cs-CZ" sz="2600" i="1" dirty="0" smtClean="0"/>
              <a:t>veřejných) </a:t>
            </a:r>
            <a:r>
              <a:rPr lang="cs-CZ" sz="2600" b="1" i="1" dirty="0"/>
              <a:t>subjektivních práv</a:t>
            </a:r>
            <a:r>
              <a:rPr lang="cs-CZ" sz="2600" dirty="0"/>
              <a:t> </a:t>
            </a:r>
            <a:r>
              <a:rPr lang="cs-CZ" sz="2600" dirty="0" smtClean="0"/>
              <a:t>osob,  včetně práva na </a:t>
            </a:r>
            <a:r>
              <a:rPr lang="cs-CZ" sz="2600" b="1" i="1" dirty="0" smtClean="0"/>
              <a:t>soudní ochranu</a:t>
            </a:r>
            <a:r>
              <a:rPr lang="cs-CZ" sz="2600" dirty="0" smtClean="0"/>
              <a:t>.  </a:t>
            </a:r>
            <a:endParaRPr lang="cs-CZ" sz="2600" dirty="0"/>
          </a:p>
          <a:p>
            <a:pPr marL="0" indent="0">
              <a:buNone/>
            </a:pPr>
            <a:r>
              <a:rPr lang="cs-CZ" sz="2600" dirty="0"/>
              <a:t> </a:t>
            </a:r>
          </a:p>
          <a:p>
            <a:pPr marL="0" indent="0">
              <a:buNone/>
            </a:pPr>
            <a:r>
              <a:rPr lang="cs-CZ" sz="2600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3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2132856"/>
          </a:xfrm>
        </p:spPr>
        <p:txBody>
          <a:bodyPr/>
          <a:lstStyle/>
          <a:p>
            <a:pPr lvl="0"/>
            <a:r>
              <a:rPr lang="cs-CZ" sz="2400" b="1" dirty="0">
                <a:latin typeface="+mn-lt"/>
              </a:rPr>
              <a:t>Legislativní  </a:t>
            </a:r>
            <a:r>
              <a:rPr lang="cs-CZ" sz="2400" b="1" dirty="0" smtClean="0">
                <a:latin typeface="+mn-lt"/>
              </a:rPr>
              <a:t>řešení problému </a:t>
            </a:r>
            <a:r>
              <a:rPr lang="cs-CZ" sz="2400" b="1" dirty="0">
                <a:latin typeface="+mn-lt"/>
              </a:rPr>
              <a:t>nastavení „volnosti vs. vázanosti“ veřejné </a:t>
            </a:r>
            <a:r>
              <a:rPr lang="cs-CZ" sz="2400" b="1" dirty="0" smtClean="0">
                <a:latin typeface="+mn-lt"/>
              </a:rPr>
              <a:t>správy:</a:t>
            </a:r>
            <a:r>
              <a:rPr lang="cs-CZ" sz="2400" dirty="0">
                <a:latin typeface="+mn-lt"/>
              </a:rPr>
              <a:t/>
            </a:r>
            <a:br>
              <a:rPr lang="cs-CZ" sz="2400" dirty="0">
                <a:latin typeface="+mn-lt"/>
              </a:rPr>
            </a:b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556792"/>
            <a:ext cx="7467600" cy="49685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 </a:t>
            </a:r>
            <a:r>
              <a:rPr lang="cs-CZ" b="1" dirty="0" smtClean="0"/>
              <a:t>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 použité v pozitivním právu</a:t>
            </a:r>
          </a:p>
          <a:p>
            <a:pPr marL="0" indent="0">
              <a:buNone/>
            </a:pPr>
            <a:r>
              <a:rPr lang="cs-CZ" dirty="0" smtClean="0"/>
              <a:t>      (= na mnoha místech v předpisech správního práva):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 </a:t>
            </a:r>
            <a:r>
              <a:rPr lang="cs-CZ" b="1" dirty="0" smtClean="0"/>
              <a:t>   </a:t>
            </a:r>
            <a:r>
              <a:rPr lang="cs-CZ" dirty="0"/>
              <a:t> </a:t>
            </a:r>
            <a:r>
              <a:rPr lang="cs-CZ" b="1" dirty="0" smtClean="0"/>
              <a:t>I</a:t>
            </a:r>
            <a:r>
              <a:rPr lang="cs-CZ" b="1" dirty="0" smtClean="0">
                <a:solidFill>
                  <a:srgbClr val="7030A0"/>
                </a:solidFill>
              </a:rPr>
              <a:t>. Správní uvážení, resp. diskreční pravomoc.</a:t>
            </a:r>
            <a:r>
              <a:rPr lang="cs-CZ" dirty="0" smtClean="0">
                <a:solidFill>
                  <a:srgbClr val="7030A0"/>
                </a:solidFill>
              </a:rPr>
              <a:t>  </a:t>
            </a:r>
          </a:p>
          <a:p>
            <a:pPr marL="0" indent="0">
              <a:buNone/>
            </a:pPr>
            <a:r>
              <a:rPr lang="cs-CZ" dirty="0" smtClean="0"/>
              <a:t>     </a:t>
            </a:r>
            <a:r>
              <a:rPr lang="cs-CZ" b="1" dirty="0" smtClean="0"/>
              <a:t>II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. Neurčité pojmy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sz="1900" dirty="0" smtClean="0"/>
              <a:t>Mohou  </a:t>
            </a:r>
            <a:r>
              <a:rPr lang="cs-CZ" sz="1900" dirty="0" smtClean="0"/>
              <a:t>býti v právní úpravě </a:t>
            </a:r>
            <a:r>
              <a:rPr lang="cs-CZ" sz="1900" b="1" dirty="0" smtClean="0"/>
              <a:t>kombinovány</a:t>
            </a:r>
            <a:r>
              <a:rPr lang="cs-CZ" sz="1900" dirty="0" smtClean="0"/>
              <a:t>, tedy SU stanoveno s použitím neurčitého pojmu, jak bylo patrno i ve shora uvedeném příkladu.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 (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Nejde přitom o mezery v právu.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 smtClean="0"/>
              <a:t>                                </a:t>
            </a:r>
            <a:r>
              <a:rPr lang="cs-CZ" dirty="0" smtClean="0"/>
              <a:t>------------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sz="2000" b="1" dirty="0" smtClean="0"/>
              <a:t>POZN.:</a:t>
            </a:r>
            <a:r>
              <a:rPr lang="cs-CZ" sz="2000" dirty="0" smtClean="0"/>
              <a:t> </a:t>
            </a:r>
            <a:r>
              <a:rPr lang="cs-CZ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Odlišným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pojmem je „volné hodnocení důkazů“.</a:t>
            </a:r>
            <a:r>
              <a:rPr lang="cs-CZ" sz="2000" dirty="0" smtClean="0"/>
              <a:t> Procesní zásada - slouží ke správnému posouzení skutkové stránky věci (srov. zejm. § 50 odst. 4). Volnost i zde  jen relativní – existují také závazné podklady, jimiž je SO vázán. 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7542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cs-CZ" sz="2400" b="1" dirty="0" smtClean="0">
                <a:solidFill>
                  <a:schemeClr val="tx1"/>
                </a:solidFill>
                <a:latin typeface="+mn-lt"/>
              </a:rPr>
            </a:br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2) Definice</a:t>
            </a:r>
            <a:r>
              <a:rPr lang="cs-CZ" sz="2400" dirty="0" smtClean="0">
                <a:latin typeface="+mn-lt"/>
              </a:rPr>
              <a:t> </a:t>
            </a:r>
            <a:r>
              <a:rPr lang="cs-CZ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správního uvážení </a:t>
            </a:r>
            <a:r>
              <a:rPr lang="cs-CZ" sz="2400" dirty="0" smtClean="0">
                <a:latin typeface="+mn-lt"/>
              </a:rPr>
              <a:t>(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„SU“</a:t>
            </a:r>
            <a:r>
              <a:rPr lang="cs-CZ" sz="2400" dirty="0" smtClean="0">
                <a:latin typeface="+mn-lt"/>
              </a:rPr>
              <a:t>):</a:t>
            </a: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6921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situace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kdy </a:t>
            </a: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naplněním 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hypotézy právní normy </a:t>
            </a:r>
            <a:r>
              <a:rPr lang="cs-CZ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není spojena jediná právně přípustná dispozice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b="1" i="1" dirty="0"/>
              <a:t> 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= Aplikujícímu správnímu orgánu je  ponechána </a:t>
            </a:r>
            <a:r>
              <a:rPr lang="cs-CZ" b="1" dirty="0"/>
              <a:t>možnost výběru</a:t>
            </a:r>
            <a:r>
              <a:rPr lang="cs-CZ" dirty="0"/>
              <a:t> z nejméně dvou variant dalšího postupu (dispozic).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 algn="just">
              <a:buNone/>
            </a:pPr>
            <a:r>
              <a:rPr lang="cs-CZ" dirty="0"/>
              <a:t>Fakticky = ponechání </a:t>
            </a:r>
            <a:r>
              <a:rPr lang="cs-CZ" b="1" i="1" dirty="0">
                <a:solidFill>
                  <a:srgbClr val="7030A0"/>
                </a:solidFill>
              </a:rPr>
              <a:t>zákonem předvídaného prostoru</a:t>
            </a:r>
            <a:r>
              <a:rPr lang="cs-CZ" dirty="0"/>
              <a:t> k vlastní úvaze správního orgánu. </a:t>
            </a:r>
            <a:endParaRPr lang="cs-CZ" dirty="0" smtClean="0"/>
          </a:p>
          <a:p>
            <a:pPr marL="0" indent="0" algn="just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Pozn.</a:t>
            </a:r>
            <a:r>
              <a:rPr lang="cs-CZ" dirty="0" smtClean="0"/>
              <a:t>: </a:t>
            </a:r>
            <a:r>
              <a:rPr lang="cs-CZ" i="1" dirty="0" smtClean="0"/>
              <a:t>ve správním řádu </a:t>
            </a:r>
            <a:r>
              <a:rPr lang="cs-CZ" dirty="0" smtClean="0"/>
              <a:t>se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pojem SU nevyskytuje</a:t>
            </a:r>
            <a:r>
              <a:rPr lang="cs-CZ" dirty="0" smtClean="0"/>
              <a:t>. </a:t>
            </a:r>
          </a:p>
          <a:p>
            <a:pPr marL="0" indent="0" algn="just">
              <a:buNone/>
            </a:pPr>
            <a:r>
              <a:rPr lang="cs-CZ" dirty="0" smtClean="0"/>
              <a:t>Použit </a:t>
            </a:r>
            <a:r>
              <a:rPr lang="cs-CZ" i="1" dirty="0" smtClean="0"/>
              <a:t>pro soudní přezkum </a:t>
            </a:r>
            <a:r>
              <a:rPr lang="cs-CZ" dirty="0" smtClean="0"/>
              <a:t>– srov. § 78 odst. 1 </a:t>
            </a:r>
            <a:r>
              <a:rPr lang="cs-CZ" dirty="0" err="1" smtClean="0"/>
              <a:t>s.ř.s</a:t>
            </a:r>
            <a:r>
              <a:rPr lang="cs-CZ" dirty="0" smtClean="0"/>
              <a:t>. (nezákonnost spočívající v </a:t>
            </a:r>
            <a:r>
              <a:rPr lang="cs-CZ" i="1" dirty="0" smtClean="0"/>
              <a:t>překročení zákonných mezí správního uvážení</a:t>
            </a:r>
            <a:r>
              <a:rPr lang="cs-CZ" dirty="0" smtClean="0"/>
              <a:t>, nebo jeho </a:t>
            </a:r>
            <a:r>
              <a:rPr lang="cs-CZ" i="1" dirty="0" smtClean="0"/>
              <a:t>zneužití</a:t>
            </a:r>
            <a:r>
              <a:rPr lang="cs-CZ" dirty="0" smtClean="0"/>
              <a:t>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15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87351"/>
            <a:ext cx="7467600" cy="1274786"/>
          </a:xfrm>
        </p:spPr>
        <p:txBody>
          <a:bodyPr/>
          <a:lstStyle/>
          <a:p>
            <a:r>
              <a:rPr lang="cs-CZ" sz="2400" b="1" dirty="0" smtClean="0">
                <a:latin typeface="+mn-lt"/>
              </a:rPr>
              <a:t>Pojmy: správní uvážení - diskreční pravomoc: </a:t>
            </a:r>
            <a:endParaRPr lang="cs-CZ" sz="24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b="1" i="1" dirty="0" smtClean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r>
              <a:rPr lang="cs-CZ" b="1" i="1" dirty="0" smtClean="0">
                <a:solidFill>
                  <a:srgbClr val="7030A0"/>
                </a:solidFill>
              </a:rPr>
              <a:t>Správní uvážení /“SU“/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/>
              <a:t>(tradičně </a:t>
            </a:r>
            <a:r>
              <a:rPr lang="cs-CZ" b="1" dirty="0"/>
              <a:t>tzv. </a:t>
            </a:r>
            <a:r>
              <a:rPr lang="cs-CZ" b="1" i="1" dirty="0"/>
              <a:t>volná úvaha</a:t>
            </a:r>
            <a:r>
              <a:rPr lang="cs-CZ" dirty="0"/>
              <a:t> správního orgánu</a:t>
            </a:r>
            <a:r>
              <a:rPr lang="cs-CZ" dirty="0" smtClean="0"/>
              <a:t>) -  zpravidla zařazena </a:t>
            </a:r>
            <a:r>
              <a:rPr lang="cs-CZ" b="1" dirty="0" smtClean="0"/>
              <a:t>v dispozici</a:t>
            </a:r>
            <a:r>
              <a:rPr lang="cs-CZ" dirty="0" smtClean="0"/>
              <a:t> (resp. sankci) právní normy (v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řešení konkrétní věci)</a:t>
            </a:r>
            <a:r>
              <a:rPr lang="cs-CZ" dirty="0" smtClean="0"/>
              <a:t>.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 </a:t>
            </a:r>
            <a:r>
              <a:rPr lang="cs-CZ" dirty="0" smtClean="0"/>
              <a:t>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uvážení v klasickém smyslu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/>
              <a:t>(</a:t>
            </a:r>
            <a:r>
              <a:rPr lang="cs-CZ" i="1" dirty="0" err="1"/>
              <a:t>stricto</a:t>
            </a:r>
            <a:r>
              <a:rPr lang="cs-CZ" i="1" dirty="0"/>
              <a:t> </a:t>
            </a:r>
            <a:r>
              <a:rPr lang="cs-CZ" i="1" dirty="0" err="1"/>
              <a:t>sensu</a:t>
            </a:r>
            <a:r>
              <a:rPr lang="cs-CZ" i="1" dirty="0" smtClean="0"/>
              <a:t>), resp. v</a:t>
            </a:r>
            <a:r>
              <a:rPr lang="cs-CZ" dirty="0"/>
              <a:t> 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(legislativně) technickém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pojetí.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Pojem </a:t>
            </a:r>
            <a:r>
              <a:rPr lang="cs-CZ" b="1" i="1" dirty="0" smtClean="0">
                <a:solidFill>
                  <a:srgbClr val="7030A0"/>
                </a:solidFill>
              </a:rPr>
              <a:t>„diskreční pravomoc“</a:t>
            </a:r>
            <a:r>
              <a:rPr lang="cs-CZ" dirty="0" smtClean="0">
                <a:solidFill>
                  <a:srgbClr val="7030A0"/>
                </a:solidFill>
              </a:rPr>
              <a:t>  - </a:t>
            </a:r>
            <a:r>
              <a:rPr lang="cs-CZ" dirty="0" smtClean="0"/>
              <a:t>obsahově širší:</a:t>
            </a:r>
          </a:p>
          <a:p>
            <a:pPr marL="0" indent="0">
              <a:buNone/>
            </a:pPr>
            <a:r>
              <a:rPr lang="cs-CZ" dirty="0" smtClean="0"/>
              <a:t>Zahrnuje: - shora uvedené </a:t>
            </a:r>
            <a:r>
              <a:rPr lang="cs-CZ" b="1" dirty="0" smtClean="0"/>
              <a:t>správní uvážení </a:t>
            </a:r>
            <a:r>
              <a:rPr lang="cs-CZ" dirty="0" smtClean="0"/>
              <a:t>/klasické/</a:t>
            </a:r>
          </a:p>
          <a:p>
            <a:pPr marL="0" indent="0">
              <a:buNone/>
            </a:pPr>
            <a:r>
              <a:rPr lang="cs-CZ" i="1" dirty="0" smtClean="0"/>
              <a:t>                   + zmocnění SO </a:t>
            </a:r>
            <a:r>
              <a:rPr lang="cs-CZ" b="1" i="1" dirty="0" smtClean="0"/>
              <a:t>k normotvorné činnosti.</a:t>
            </a:r>
            <a:endParaRPr lang="cs-CZ" b="1" dirty="0" smtClean="0"/>
          </a:p>
          <a:p>
            <a:endParaRPr lang="cs-CZ" dirty="0" smtClean="0"/>
          </a:p>
          <a:p>
            <a:r>
              <a:rPr lang="cs-CZ" i="1" dirty="0" smtClean="0"/>
              <a:t>Nicméně - pro SU se používá také označení </a:t>
            </a:r>
            <a:r>
              <a:rPr lang="cs-CZ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„diskrece“, „diskreční pravomoc“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cs-CZ" b="1" dirty="0" smtClean="0"/>
              <a:t>jako  vyjádření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opaku</a:t>
            </a:r>
            <a:r>
              <a:rPr lang="cs-CZ" b="1" dirty="0" smtClean="0"/>
              <a:t> rozhodování tzv. vázaného.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919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92088"/>
          </a:xfrm>
        </p:spPr>
        <p:txBody>
          <a:bodyPr>
            <a:normAutofit fontScale="90000"/>
          </a:bodyPr>
          <a:lstStyle/>
          <a:p>
            <a:pPr lvl="0"/>
            <a:r>
              <a:rPr lang="cs-CZ" sz="2400" b="1" dirty="0" smtClean="0">
                <a:effectLst/>
              </a:rPr>
              <a:t/>
            </a:r>
            <a:br>
              <a:rPr lang="cs-CZ" sz="2400" b="1" dirty="0" smtClean="0">
                <a:effectLst/>
              </a:rPr>
            </a:br>
            <a:r>
              <a:rPr lang="cs-CZ" sz="2400" b="1" dirty="0">
                <a:effectLst/>
              </a:rPr>
              <a:t/>
            </a:r>
            <a:br>
              <a:rPr lang="cs-CZ" sz="2400" b="1" dirty="0">
                <a:effectLst/>
              </a:rPr>
            </a:br>
            <a:r>
              <a:rPr lang="cs-CZ" sz="2400" b="1" dirty="0" smtClean="0">
                <a:effectLst/>
              </a:rPr>
              <a:t/>
            </a:r>
            <a:br>
              <a:rPr lang="cs-CZ" sz="2400" b="1" dirty="0" smtClean="0">
                <a:effectLst/>
              </a:rPr>
            </a:br>
            <a:r>
              <a:rPr lang="cs-CZ" sz="2400" b="1" dirty="0" smtClean="0">
                <a:effectLst/>
                <a:latin typeface="+mn-lt"/>
              </a:rPr>
              <a:t>Varianty</a:t>
            </a:r>
            <a:r>
              <a:rPr lang="cs-CZ" sz="2700" b="1" dirty="0" smtClean="0">
                <a:effectLst/>
                <a:latin typeface="+mn-lt"/>
              </a:rPr>
              <a:t> </a:t>
            </a:r>
            <a:r>
              <a:rPr lang="cs-CZ" sz="2700" b="1" dirty="0">
                <a:effectLst/>
                <a:latin typeface="+mn-lt"/>
              </a:rPr>
              <a:t>správního </a:t>
            </a:r>
            <a:r>
              <a:rPr lang="cs-CZ" sz="2700" b="1" dirty="0" smtClean="0">
                <a:effectLst/>
                <a:latin typeface="+mn-lt"/>
              </a:rPr>
              <a:t>uvážení:</a:t>
            </a:r>
            <a:r>
              <a:rPr lang="cs-CZ" sz="2700" b="1" dirty="0" smtClean="0">
                <a:solidFill>
                  <a:srgbClr val="7030A0"/>
                </a:solidFill>
                <a:effectLst/>
                <a:latin typeface="+mn-lt"/>
              </a:rPr>
              <a:t> </a:t>
            </a:r>
            <a:r>
              <a:rPr lang="cs-CZ" sz="2700" dirty="0">
                <a:solidFill>
                  <a:srgbClr val="7030A0"/>
                </a:solidFill>
                <a:effectLst/>
                <a:latin typeface="+mn-lt"/>
              </a:rPr>
              <a:t/>
            </a:r>
            <a:br>
              <a:rPr lang="cs-CZ" sz="2700" dirty="0">
                <a:solidFill>
                  <a:srgbClr val="7030A0"/>
                </a:solidFill>
                <a:effectLst/>
                <a:latin typeface="+mn-lt"/>
              </a:rPr>
            </a:br>
            <a:endParaRPr lang="cs-CZ" sz="27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052736"/>
            <a:ext cx="7886700" cy="5805264"/>
          </a:xfrm>
        </p:spPr>
        <p:txBody>
          <a:bodyPr>
            <a:normAutofit fontScale="92500" lnSpcReduction="10000"/>
          </a:bodyPr>
          <a:lstStyle/>
          <a:p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sz="2200" dirty="0"/>
              <a:t>- dle toho, zda </a:t>
            </a:r>
            <a:r>
              <a:rPr lang="cs-CZ" sz="2200" dirty="0" smtClean="0"/>
              <a:t>právní norma </a:t>
            </a:r>
            <a:r>
              <a:rPr lang="cs-CZ" sz="2200" b="1" dirty="0" smtClean="0"/>
              <a:t>zakládá pravomoc</a:t>
            </a:r>
            <a:r>
              <a:rPr lang="cs-CZ" sz="2200" dirty="0" smtClean="0"/>
              <a:t>:</a:t>
            </a:r>
            <a:endParaRPr lang="cs-CZ" sz="2200" dirty="0"/>
          </a:p>
          <a:p>
            <a:pPr marL="0" indent="0">
              <a:buNone/>
            </a:pPr>
            <a:r>
              <a:rPr lang="cs-CZ" sz="2200" dirty="0"/>
              <a:t> </a:t>
            </a:r>
          </a:p>
          <a:p>
            <a:pPr marL="342900" lvl="1" indent="0" algn="just">
              <a:buNone/>
            </a:pPr>
            <a:r>
              <a:rPr lang="cs-CZ" sz="2200" b="1" dirty="0" smtClean="0"/>
              <a:t>A.</a:t>
            </a:r>
            <a:r>
              <a:rPr lang="cs-CZ" sz="2200" dirty="0" smtClean="0"/>
              <a:t>  - danou  normu </a:t>
            </a:r>
            <a:r>
              <a:rPr lang="cs-CZ" sz="2200" b="1" i="1" dirty="0" smtClean="0"/>
              <a:t>aplikovat </a:t>
            </a:r>
            <a:r>
              <a:rPr lang="cs-CZ" sz="2200" dirty="0" smtClean="0"/>
              <a:t>či</a:t>
            </a:r>
            <a:r>
              <a:rPr lang="cs-CZ" sz="2200" b="1" i="1" dirty="0" smtClean="0"/>
              <a:t> neaplikovat </a:t>
            </a:r>
          </a:p>
          <a:p>
            <a:pPr marL="342900" lvl="1" indent="0" algn="just">
              <a:buNone/>
            </a:pPr>
            <a:r>
              <a:rPr lang="cs-CZ" sz="2200" b="1" i="1" dirty="0"/>
              <a:t> </a:t>
            </a:r>
            <a:r>
              <a:rPr lang="cs-CZ" sz="2200" b="1" i="1" dirty="0" smtClean="0"/>
              <a:t>      </a:t>
            </a:r>
            <a:r>
              <a:rPr lang="cs-CZ" sz="2200" b="1" dirty="0" smtClean="0"/>
              <a:t>(= „</a:t>
            </a:r>
            <a:r>
              <a:rPr lang="cs-CZ" sz="2200" b="1" dirty="0"/>
              <a:t>uvážení jednání</a:t>
            </a:r>
            <a:r>
              <a:rPr lang="cs-CZ" sz="2200" b="1" dirty="0" smtClean="0"/>
              <a:t>“)</a:t>
            </a:r>
            <a:endParaRPr lang="cs-CZ" sz="2200" dirty="0"/>
          </a:p>
          <a:p>
            <a:pPr marL="0" indent="0">
              <a:buNone/>
            </a:pPr>
            <a:r>
              <a:rPr lang="cs-CZ" sz="2200" dirty="0"/>
              <a:t> </a:t>
            </a:r>
            <a:r>
              <a:rPr lang="cs-CZ" sz="2200" dirty="0" smtClean="0"/>
              <a:t>         (Např.:</a:t>
            </a:r>
            <a:r>
              <a:rPr lang="cs-CZ" sz="2200" i="1" dirty="0" smtClean="0"/>
              <a:t> SO může uložit pořádkovou pokutu - § 62 </a:t>
            </a:r>
            <a:r>
              <a:rPr lang="cs-CZ" sz="2200" i="1" dirty="0" err="1" smtClean="0"/>
              <a:t>s.ř</a:t>
            </a:r>
            <a:r>
              <a:rPr lang="cs-CZ" sz="2200" i="1" dirty="0" smtClean="0"/>
              <a:t>.</a:t>
            </a:r>
            <a:r>
              <a:rPr lang="cs-CZ" sz="2200" dirty="0" smtClean="0"/>
              <a:t>),</a:t>
            </a:r>
          </a:p>
          <a:p>
            <a:pPr marL="0" indent="0">
              <a:buNone/>
            </a:pPr>
            <a:endParaRPr lang="cs-CZ" sz="2200" b="1" i="1" dirty="0" smtClean="0"/>
          </a:p>
          <a:p>
            <a:pPr marL="0" indent="0">
              <a:buNone/>
            </a:pPr>
            <a:r>
              <a:rPr lang="cs-CZ" sz="2200" b="1" i="1" dirty="0" smtClean="0"/>
              <a:t>      </a:t>
            </a:r>
            <a:r>
              <a:rPr lang="cs-CZ" sz="2200" b="1" dirty="0" smtClean="0"/>
              <a:t>B. </a:t>
            </a:r>
            <a:r>
              <a:rPr lang="cs-CZ" sz="2200" b="1" i="1" dirty="0" smtClean="0"/>
              <a:t>volby </a:t>
            </a:r>
            <a:r>
              <a:rPr lang="cs-CZ" sz="2200" b="1" i="1" dirty="0"/>
              <a:t>některého z více </a:t>
            </a:r>
            <a:r>
              <a:rPr lang="cs-CZ" sz="2200" dirty="0"/>
              <a:t>nabízených </a:t>
            </a:r>
            <a:r>
              <a:rPr lang="cs-CZ" sz="2200" dirty="0" smtClean="0"/>
              <a:t>konkrétních </a:t>
            </a:r>
            <a:r>
              <a:rPr lang="cs-CZ" sz="2200" b="1" i="1" dirty="0"/>
              <a:t>řešení</a:t>
            </a:r>
            <a:r>
              <a:rPr lang="cs-CZ" sz="2200" dirty="0"/>
              <a:t> dané věci  </a:t>
            </a:r>
            <a:endParaRPr lang="cs-CZ" sz="2200" dirty="0" smtClean="0"/>
          </a:p>
          <a:p>
            <a:pPr marL="0" indent="0">
              <a:buNone/>
            </a:pPr>
            <a:r>
              <a:rPr lang="cs-CZ" sz="2200" b="1" dirty="0"/>
              <a:t> </a:t>
            </a:r>
            <a:r>
              <a:rPr lang="cs-CZ" sz="2200" b="1" dirty="0" smtClean="0"/>
              <a:t>            </a:t>
            </a:r>
            <a:r>
              <a:rPr lang="cs-CZ" sz="2200" dirty="0" smtClean="0"/>
              <a:t>(</a:t>
            </a:r>
            <a:r>
              <a:rPr lang="cs-CZ" sz="2200" b="1" dirty="0" smtClean="0"/>
              <a:t>=    „</a:t>
            </a:r>
            <a:r>
              <a:rPr lang="cs-CZ" sz="2200" b="1" dirty="0"/>
              <a:t>uvážení volby</a:t>
            </a:r>
            <a:r>
              <a:rPr lang="cs-CZ" sz="2200" b="1" dirty="0" smtClean="0"/>
              <a:t>“</a:t>
            </a:r>
            <a:r>
              <a:rPr lang="cs-CZ" sz="2200" dirty="0" smtClean="0"/>
              <a:t>).</a:t>
            </a:r>
          </a:p>
          <a:p>
            <a:pPr lvl="1" algn="just">
              <a:buFont typeface="Wingdings" pitchFamily="2" charset="2"/>
              <a:buChar char="q"/>
            </a:pPr>
            <a:endParaRPr lang="cs-CZ" sz="2200" b="1" dirty="0" smtClean="0"/>
          </a:p>
          <a:p>
            <a:pPr lvl="1" algn="just">
              <a:buNone/>
            </a:pPr>
            <a:r>
              <a:rPr lang="cs-CZ" sz="2200" dirty="0" smtClean="0"/>
              <a:t>(Např.:</a:t>
            </a:r>
            <a:r>
              <a:rPr lang="cs-CZ" sz="2200" i="1" dirty="0" smtClean="0"/>
              <a:t> SO může uložit pořádkovou pokutu do výše 50  tis Kč – </a:t>
            </a:r>
            <a:r>
              <a:rPr lang="cs-CZ" sz="2200" i="1" dirty="0" err="1" smtClean="0"/>
              <a:t>ibid</a:t>
            </a:r>
            <a:r>
              <a:rPr lang="cs-CZ" sz="2200" i="1" dirty="0" smtClean="0"/>
              <a:t>, a může ji také snížit či prominout – odst. 6</a:t>
            </a:r>
            <a:r>
              <a:rPr lang="cs-CZ" sz="2200" dirty="0" smtClean="0"/>
              <a:t>)</a:t>
            </a:r>
            <a:r>
              <a:rPr lang="cs-CZ" sz="2200" i="1" dirty="0" smtClean="0"/>
              <a:t>. </a:t>
            </a:r>
          </a:p>
          <a:p>
            <a:pPr lvl="1" algn="just">
              <a:buNone/>
            </a:pPr>
            <a:endParaRPr lang="cs-CZ" sz="2200" i="1" dirty="0"/>
          </a:p>
          <a:p>
            <a:pPr marL="0" indent="0">
              <a:lnSpc>
                <a:spcPct val="170000"/>
              </a:lnSpc>
              <a:buNone/>
            </a:pPr>
            <a:r>
              <a:rPr lang="cs-CZ" sz="2200" i="1" dirty="0"/>
              <a:t> </a:t>
            </a:r>
            <a:r>
              <a:rPr lang="cs-CZ" sz="2200" dirty="0" smtClean="0"/>
              <a:t>Varianty mohou být </a:t>
            </a:r>
            <a:r>
              <a:rPr lang="cs-CZ" sz="2200" b="1" dirty="0" smtClean="0"/>
              <a:t>kombinovány</a:t>
            </a:r>
            <a:r>
              <a:rPr lang="cs-CZ" sz="2200" dirty="0" smtClean="0"/>
              <a:t>, </a:t>
            </a:r>
            <a:r>
              <a:rPr lang="cs-CZ" sz="2200" dirty="0" smtClean="0"/>
              <a:t>resp. na sebe navazovat, jak je tomu v uvedeném </a:t>
            </a:r>
            <a:r>
              <a:rPr lang="cs-CZ" sz="2200" dirty="0" smtClean="0"/>
              <a:t>příkladu z oblasti přestupkové.</a:t>
            </a:r>
            <a:endParaRPr lang="cs-CZ" sz="2200" dirty="0"/>
          </a:p>
          <a:p>
            <a:pPr marL="0" indent="0">
              <a:lnSpc>
                <a:spcPct val="170000"/>
              </a:lnSpc>
              <a:buNone/>
            </a:pPr>
            <a:r>
              <a:rPr lang="cs-CZ" sz="2200" dirty="0"/>
              <a:t> </a:t>
            </a:r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92755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>
            <a:normAutofit fontScale="90000"/>
          </a:bodyPr>
          <a:lstStyle/>
          <a:p>
            <a:pPr lvl="0" algn="ctr"/>
            <a:r>
              <a:rPr lang="cs-CZ" sz="2400" b="1" dirty="0" smtClean="0">
                <a:effectLst/>
              </a:rPr>
              <a:t/>
            </a:r>
            <a:br>
              <a:rPr lang="cs-CZ" sz="2400" b="1" dirty="0" smtClean="0">
                <a:effectLst/>
              </a:rPr>
            </a:br>
            <a:r>
              <a:rPr lang="cs-CZ" sz="2400" b="1" dirty="0" smtClean="0">
                <a:effectLst/>
              </a:rPr>
              <a:t/>
            </a:r>
            <a:br>
              <a:rPr lang="cs-CZ" sz="2400" b="1" dirty="0" smtClean="0">
                <a:effectLst/>
              </a:rPr>
            </a:br>
            <a:r>
              <a:rPr lang="cs-CZ" sz="2400" b="1" dirty="0">
                <a:effectLst/>
              </a:rPr>
              <a:t/>
            </a:r>
            <a:br>
              <a:rPr lang="cs-CZ" sz="2400" b="1" dirty="0">
                <a:effectLst/>
              </a:rPr>
            </a:br>
            <a:r>
              <a:rPr lang="cs-CZ" sz="2400" b="1" dirty="0" smtClean="0">
                <a:effectLst/>
                <a:latin typeface="+mn-lt"/>
              </a:rPr>
              <a:t>3) </a:t>
            </a:r>
            <a:r>
              <a:rPr lang="cs-CZ" sz="2700" b="1" dirty="0" smtClean="0">
                <a:effectLst/>
                <a:latin typeface="+mn-lt"/>
              </a:rPr>
              <a:t>Správní </a:t>
            </a:r>
            <a:r>
              <a:rPr lang="cs-CZ" sz="2700" b="1" dirty="0">
                <a:effectLst/>
                <a:latin typeface="+mn-lt"/>
              </a:rPr>
              <a:t>uvážení </a:t>
            </a:r>
            <a:r>
              <a:rPr lang="cs-CZ" sz="2700" b="1" dirty="0" smtClean="0">
                <a:solidFill>
                  <a:srgbClr val="7030A0"/>
                </a:solidFill>
                <a:effectLst/>
                <a:latin typeface="+mn-lt"/>
              </a:rPr>
              <a:t>jako specifická součást, resp. projev pravomoci</a:t>
            </a:r>
            <a:r>
              <a:rPr lang="cs-CZ" sz="2700" b="1" dirty="0" smtClean="0">
                <a:solidFill>
                  <a:srgbClr val="00B050"/>
                </a:solidFill>
                <a:effectLst/>
                <a:latin typeface="+mn-lt"/>
              </a:rPr>
              <a:t> </a:t>
            </a:r>
            <a:r>
              <a:rPr lang="cs-CZ" sz="2700" b="1" dirty="0">
                <a:effectLst/>
                <a:latin typeface="+mn-lt"/>
              </a:rPr>
              <a:t>správního </a:t>
            </a:r>
            <a:r>
              <a:rPr lang="cs-CZ" sz="2700" b="1" dirty="0" smtClean="0">
                <a:effectLst/>
                <a:latin typeface="+mn-lt"/>
              </a:rPr>
              <a:t>orgánu:</a:t>
            </a:r>
            <a:br>
              <a:rPr lang="cs-CZ" sz="2700" b="1" dirty="0" smtClean="0">
                <a:effectLst/>
                <a:latin typeface="+mn-lt"/>
              </a:rPr>
            </a:br>
            <a:r>
              <a:rPr lang="cs-CZ" sz="2700" b="1" dirty="0">
                <a:effectLst/>
                <a:latin typeface="+mn-lt"/>
              </a:rPr>
              <a:t/>
            </a:r>
            <a:br>
              <a:rPr lang="cs-CZ" sz="2700" b="1" dirty="0">
                <a:effectLst/>
                <a:latin typeface="+mn-lt"/>
              </a:rPr>
            </a:br>
            <a:endParaRPr lang="cs-CZ" sz="27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000" b="1" dirty="0" smtClean="0"/>
          </a:p>
          <a:p>
            <a:pPr marL="0" indent="0">
              <a:buNone/>
            </a:pPr>
            <a:r>
              <a:rPr lang="cs-CZ" sz="2000" b="1" dirty="0" smtClean="0"/>
              <a:t>Účel </a:t>
            </a:r>
            <a:r>
              <a:rPr lang="cs-CZ" sz="2000" b="1" dirty="0"/>
              <a:t>diskreční pravomoci (SU</a:t>
            </a:r>
            <a:r>
              <a:rPr lang="cs-CZ" sz="2000" b="1" dirty="0" smtClean="0"/>
              <a:t>):  </a:t>
            </a:r>
            <a:r>
              <a:rPr lang="cs-CZ" sz="2000" dirty="0" smtClean="0"/>
              <a:t>poskytnout </a:t>
            </a:r>
            <a:r>
              <a:rPr lang="cs-CZ" sz="2000" dirty="0" smtClean="0"/>
              <a:t>SO prostor pro nalezení</a:t>
            </a:r>
          </a:p>
          <a:p>
            <a:pPr marL="0" indent="0" algn="just">
              <a:buNone/>
            </a:pP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správných, vhodných řešení</a:t>
            </a:r>
            <a:r>
              <a:rPr lang="cs-CZ" sz="2000" dirty="0"/>
              <a:t>, resp.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rozhodnutí</a:t>
            </a:r>
            <a:r>
              <a:rPr lang="cs-CZ" sz="2000" dirty="0" smtClean="0"/>
              <a:t> v konkrétním případě </a:t>
            </a:r>
          </a:p>
          <a:p>
            <a:pPr marL="0" indent="0" algn="just">
              <a:buNone/>
            </a:pPr>
            <a:r>
              <a:rPr lang="cs-CZ" sz="2200" dirty="0"/>
              <a:t> </a:t>
            </a:r>
            <a:r>
              <a:rPr lang="cs-CZ" sz="2200" dirty="0" smtClean="0"/>
              <a:t>                   = </a:t>
            </a:r>
            <a:r>
              <a:rPr lang="cs-CZ" sz="22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potřebnou flexibilitu</a:t>
            </a:r>
            <a:r>
              <a:rPr lang="cs-CZ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0" indent="0" algn="just">
              <a:buNone/>
            </a:pPr>
            <a:endParaRPr lang="cs-CZ" sz="2200" dirty="0" smtClean="0"/>
          </a:p>
          <a:p>
            <a:pPr marL="0" indent="0" algn="just">
              <a:buNone/>
            </a:pPr>
            <a:r>
              <a:rPr lang="cs-CZ" sz="2200" dirty="0" smtClean="0"/>
              <a:t>ovšem při </a:t>
            </a:r>
            <a:r>
              <a:rPr lang="cs-CZ" sz="2200" dirty="0"/>
              <a:t>zachování </a:t>
            </a:r>
            <a:r>
              <a:rPr lang="cs-CZ" sz="22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dostatečné míry stability</a:t>
            </a:r>
            <a:r>
              <a:rPr lang="cs-CZ" sz="2200" dirty="0">
                <a:solidFill>
                  <a:srgbClr val="7030A0"/>
                </a:solidFill>
              </a:rPr>
              <a:t> </a:t>
            </a:r>
            <a:r>
              <a:rPr lang="cs-CZ" sz="2200" dirty="0" smtClean="0"/>
              <a:t>rozhodování </a:t>
            </a:r>
            <a:r>
              <a:rPr lang="cs-CZ" sz="2200" dirty="0" smtClean="0"/>
              <a:t>(právní jistota,  předvídatelnost činnosti VS).</a:t>
            </a:r>
            <a:endParaRPr lang="cs-CZ" sz="2200" dirty="0"/>
          </a:p>
          <a:p>
            <a:pPr algn="just"/>
            <a:endParaRPr lang="cs-CZ" sz="2400" dirty="0"/>
          </a:p>
          <a:p>
            <a:pPr marL="0" indent="0" algn="just">
              <a:buNone/>
            </a:pPr>
            <a:r>
              <a:rPr lang="cs-CZ" sz="2200" dirty="0"/>
              <a:t>Správní orgán může využívat svou …</a:t>
            </a:r>
            <a:r>
              <a:rPr lang="cs-CZ" sz="2200" i="1" dirty="0"/>
              <a:t>“</a:t>
            </a:r>
            <a:r>
              <a:rPr lang="cs-CZ" sz="2200" b="1" i="1" dirty="0"/>
              <a:t>odbornost,  zkušenost, přizpůsobivost</a:t>
            </a:r>
            <a:r>
              <a:rPr lang="cs-CZ" sz="2200" i="1" dirty="0"/>
              <a:t> nastalým a těžko předvídatelným situacím, a to i z hlediska důsledků zásahu.</a:t>
            </a:r>
            <a:r>
              <a:rPr lang="cs-CZ" sz="2200" dirty="0"/>
              <a:t> (</a:t>
            </a:r>
            <a:r>
              <a:rPr lang="cs-CZ" sz="2200" i="1" dirty="0" err="1"/>
              <a:t>V.Vopálka</a:t>
            </a:r>
            <a:r>
              <a:rPr lang="cs-CZ" sz="2200" dirty="0"/>
              <a:t>) 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139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2376264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latin typeface="+mn-lt"/>
              </a:rPr>
              <a:t>SU jako projev pravomoci správního orgánu:</a:t>
            </a:r>
            <a:endParaRPr lang="cs-CZ" sz="24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76418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200" b="1" dirty="0"/>
              <a:t>Zda a jaký prostor pro volnou úvahu</a:t>
            </a:r>
            <a:r>
              <a:rPr lang="cs-CZ" sz="2200" dirty="0"/>
              <a:t> bude správě ponechán - svěřeno především do </a:t>
            </a:r>
            <a:r>
              <a:rPr lang="cs-CZ" sz="2200" b="1" dirty="0"/>
              <a:t>pravomoci zákonodárce</a:t>
            </a:r>
            <a:r>
              <a:rPr lang="cs-CZ" sz="2200" dirty="0"/>
              <a:t>. </a:t>
            </a:r>
            <a:endParaRPr lang="cs-CZ" sz="2200" dirty="0" smtClean="0"/>
          </a:p>
          <a:p>
            <a:endParaRPr lang="cs-CZ" sz="2200" dirty="0"/>
          </a:p>
          <a:p>
            <a:pPr algn="just"/>
            <a:r>
              <a:rPr lang="cs-CZ" sz="2200" b="1" dirty="0"/>
              <a:t>Zákonodárce  nemá, co do úpravy volné úvahy veřejné správy,  vlastní volnou úvahu </a:t>
            </a:r>
            <a:r>
              <a:rPr lang="cs-CZ" sz="2200" dirty="0"/>
              <a:t>(</a:t>
            </a:r>
            <a:r>
              <a:rPr lang="cs-CZ" sz="2200" i="1" dirty="0"/>
              <a:t>…zákonodárce je vázán určitými základními hodnotami, jež  Ústava prohlašuje za nedotknutelné.“ </a:t>
            </a:r>
            <a:r>
              <a:rPr lang="cs-CZ" sz="2200" dirty="0"/>
              <a:t>( </a:t>
            </a:r>
            <a:r>
              <a:rPr lang="cs-CZ" sz="2200" dirty="0" err="1"/>
              <a:t>Pl</a:t>
            </a:r>
            <a:r>
              <a:rPr lang="cs-CZ" sz="2200" dirty="0"/>
              <a:t>. ÚS 19/93</a:t>
            </a:r>
            <a:r>
              <a:rPr lang="cs-CZ" sz="2200" dirty="0" smtClean="0"/>
              <a:t>).</a:t>
            </a:r>
          </a:p>
          <a:p>
            <a:pPr algn="just"/>
            <a:endParaRPr lang="cs-CZ" sz="2200" dirty="0" smtClean="0"/>
          </a:p>
          <a:p>
            <a:pPr marL="0" indent="0" algn="just">
              <a:buNone/>
            </a:pPr>
            <a:r>
              <a:rPr lang="cs-CZ" sz="2200" b="1" dirty="0" smtClean="0"/>
              <a:t>K tomu klasik:</a:t>
            </a:r>
          </a:p>
          <a:p>
            <a:pPr marL="0" indent="0" algn="just">
              <a:buNone/>
            </a:pPr>
            <a:r>
              <a:rPr lang="cs-CZ" sz="2200" dirty="0" smtClean="0"/>
              <a:t>Legislativně-politickým </a:t>
            </a:r>
            <a:r>
              <a:rPr lang="cs-CZ" sz="2200" b="1" dirty="0"/>
              <a:t>důvodem </a:t>
            </a:r>
            <a:r>
              <a:rPr lang="cs-CZ" sz="2200" dirty="0"/>
              <a:t>zařazení správního uvážení do předpisů </a:t>
            </a:r>
            <a:r>
              <a:rPr lang="cs-CZ" sz="2200" b="1" dirty="0">
                <a:solidFill>
                  <a:srgbClr val="7030A0"/>
                </a:solidFill>
              </a:rPr>
              <a:t>není</a:t>
            </a:r>
            <a:r>
              <a:rPr lang="cs-CZ" sz="2200" dirty="0"/>
              <a:t>, aby byla </a:t>
            </a:r>
            <a:r>
              <a:rPr lang="cs-CZ" sz="2200" b="1" dirty="0">
                <a:solidFill>
                  <a:srgbClr val="7030A0"/>
                </a:solidFill>
              </a:rPr>
              <a:t>umožněna subjektivní zvůle</a:t>
            </a:r>
            <a:r>
              <a:rPr lang="cs-CZ" sz="2200" dirty="0">
                <a:solidFill>
                  <a:srgbClr val="7030A0"/>
                </a:solidFill>
              </a:rPr>
              <a:t> </a:t>
            </a:r>
            <a:r>
              <a:rPr lang="cs-CZ" sz="2200" dirty="0"/>
              <a:t>správních orgánů, nýbrž, </a:t>
            </a:r>
          </a:p>
          <a:p>
            <a:pPr marL="0" indent="0" algn="just">
              <a:buNone/>
            </a:pPr>
            <a:r>
              <a:rPr lang="cs-CZ" sz="2200" dirty="0" smtClean="0"/>
              <a:t>„…</a:t>
            </a:r>
            <a:r>
              <a:rPr lang="cs-CZ" sz="2200" i="1" dirty="0" smtClean="0">
                <a:solidFill>
                  <a:schemeClr val="tx2">
                    <a:lumMod val="75000"/>
                  </a:schemeClr>
                </a:solidFill>
              </a:rPr>
              <a:t>aby </a:t>
            </a:r>
            <a:r>
              <a:rPr lang="cs-CZ" sz="2200" i="1" dirty="0">
                <a:solidFill>
                  <a:schemeClr val="tx2">
                    <a:lumMod val="75000"/>
                  </a:schemeClr>
                </a:solidFill>
              </a:rPr>
              <a:t>mohly vyhověti speciálním požadavkům jednotlivých konkrétních případů. </a:t>
            </a:r>
            <a:r>
              <a:rPr lang="cs-CZ" sz="2200" b="1" i="1" dirty="0">
                <a:solidFill>
                  <a:schemeClr val="tx2">
                    <a:lumMod val="75000"/>
                  </a:schemeClr>
                </a:solidFill>
              </a:rPr>
              <a:t>Uvažování představuje, obrazně řečeno, bránu, kterou vcházejí do budovy právního řádu mimoprávní motivace</a:t>
            </a:r>
            <a:r>
              <a:rPr lang="cs-CZ" sz="2200" dirty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cs-CZ" sz="2200" dirty="0"/>
              <a:t>" (</a:t>
            </a:r>
            <a:r>
              <a:rPr lang="cs-CZ" sz="2200" i="1" dirty="0" err="1"/>
              <a:t>A.Merkl</a:t>
            </a:r>
            <a:r>
              <a:rPr lang="cs-CZ" sz="2200" dirty="0"/>
              <a:t>)</a:t>
            </a:r>
          </a:p>
          <a:p>
            <a:pPr algn="just"/>
            <a:endParaRPr lang="cs-CZ" sz="2200" dirty="0"/>
          </a:p>
          <a:p>
            <a:pPr>
              <a:buNone/>
            </a:pPr>
            <a:r>
              <a:rPr lang="cs-CZ" sz="2200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93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404664"/>
            <a:ext cx="7886700" cy="1008112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>
                <a:latin typeface="+mn-lt"/>
              </a:rPr>
              <a:t>4) K problému tzv. „absolutního volného uvážení“</a:t>
            </a:r>
            <a:br>
              <a:rPr lang="cs-CZ" sz="2400" b="1" dirty="0" smtClean="0">
                <a:latin typeface="+mn-lt"/>
              </a:rPr>
            </a:br>
            <a:r>
              <a:rPr lang="cs-CZ" sz="2400" dirty="0" smtClean="0">
                <a:latin typeface="+mn-lt"/>
              </a:rPr>
              <a:t/>
            </a:r>
            <a:br>
              <a:rPr lang="cs-CZ" sz="2400" dirty="0" smtClean="0">
                <a:latin typeface="+mn-lt"/>
              </a:rPr>
            </a:b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908720"/>
            <a:ext cx="7886700" cy="54726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000" dirty="0" smtClean="0"/>
          </a:p>
          <a:p>
            <a:pPr marL="0" indent="0" algn="just">
              <a:buNone/>
            </a:pPr>
            <a:r>
              <a:rPr lang="cs-CZ" sz="2000" dirty="0" smtClean="0"/>
              <a:t>= případy, kde  SO rozhoduje o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oprávněních, na něž </a:t>
            </a:r>
            <a:r>
              <a:rPr lang="cs-CZ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není právní nárok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sz="2000" dirty="0" smtClean="0"/>
              <a:t>a/resp. kde </a:t>
            </a:r>
            <a:r>
              <a:rPr lang="cs-CZ" sz="2000" b="1" dirty="0"/>
              <a:t>zákon nestanoví zcela přesná </a:t>
            </a:r>
            <a:r>
              <a:rPr lang="cs-CZ" sz="2000" b="1" dirty="0" smtClean="0"/>
              <a:t>kritéria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např. udělení státního </a:t>
            </a: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občanství, azylu, vysílací licence, a d.</a:t>
            </a:r>
            <a:r>
              <a:rPr lang="cs-CZ" sz="2000" dirty="0" smtClean="0"/>
              <a:t>).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i="1" dirty="0" smtClean="0"/>
              <a:t>AVŠAK: „</a:t>
            </a: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Každá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pravomoc </a:t>
            </a:r>
            <a:r>
              <a:rPr lang="cs-CZ" sz="2000" i="1" dirty="0"/>
              <a:t>má právní limity, a to bez ohledu na to, jak široce je formulován zákon, který ji zakládá.“</a:t>
            </a:r>
            <a:endParaRPr lang="cs-CZ" sz="2000" dirty="0"/>
          </a:p>
          <a:p>
            <a:pPr algn="just"/>
            <a:r>
              <a:rPr lang="cs-CZ" sz="2000" i="1" dirty="0"/>
              <a:t> „Tam, kde panuje vláda práva</a:t>
            </a:r>
            <a:r>
              <a:rPr lang="cs-CZ" sz="2000" b="1" i="1" dirty="0"/>
              <a:t>, nemůže existovat neomezená diskreční pravomoc.</a:t>
            </a:r>
            <a:r>
              <a:rPr lang="cs-CZ" sz="2000" i="1" dirty="0"/>
              <a:t>“</a:t>
            </a:r>
            <a:r>
              <a:rPr lang="cs-CZ" sz="2000" dirty="0"/>
              <a:t>    </a:t>
            </a:r>
            <a:r>
              <a:rPr lang="cs-CZ" sz="2000" dirty="0" smtClean="0"/>
              <a:t>(</a:t>
            </a:r>
            <a:r>
              <a:rPr lang="cs-CZ" sz="2000" i="1" dirty="0" err="1" smtClean="0"/>
              <a:t>H.W.R.Wade</a:t>
            </a:r>
            <a:r>
              <a:rPr lang="cs-CZ" sz="2000" dirty="0" smtClean="0"/>
              <a:t>)</a:t>
            </a:r>
          </a:p>
          <a:p>
            <a:pPr>
              <a:buNone/>
            </a:pPr>
            <a:r>
              <a:rPr lang="cs-CZ" sz="2000" dirty="0" smtClean="0"/>
              <a:t>TEDY uvedené případy:</a:t>
            </a:r>
            <a:endParaRPr lang="cs-CZ" sz="2000" dirty="0"/>
          </a:p>
          <a:p>
            <a:pPr algn="just"/>
            <a:r>
              <a:rPr lang="cs-CZ" sz="2000" b="1" dirty="0" smtClean="0"/>
              <a:t>jsou variantou SU</a:t>
            </a:r>
            <a:r>
              <a:rPr lang="cs-CZ" sz="2000" dirty="0" smtClean="0"/>
              <a:t>, minimálně </a:t>
            </a:r>
            <a:r>
              <a:rPr lang="cs-CZ" sz="2000" dirty="0"/>
              <a:t>jsou případem „úvahy jednání</a:t>
            </a:r>
            <a:r>
              <a:rPr lang="cs-CZ" sz="2000" dirty="0" smtClean="0"/>
              <a:t>“, </a:t>
            </a:r>
          </a:p>
          <a:p>
            <a:pPr algn="just"/>
            <a:r>
              <a:rPr lang="cs-CZ" sz="2000" dirty="0" smtClean="0"/>
              <a:t>vztahují se na ně </a:t>
            </a:r>
            <a:r>
              <a:rPr lang="cs-CZ" sz="2000" b="1" dirty="0" smtClean="0"/>
              <a:t>obecně požadavky kladené na řádný výkon pravomoci SU</a:t>
            </a:r>
            <a:r>
              <a:rPr lang="cs-CZ" sz="2000" dirty="0" smtClean="0"/>
              <a:t> -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nemůže jít o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libovůli</a:t>
            </a:r>
            <a:r>
              <a:rPr lang="cs-CZ" sz="2000" dirty="0" smtClean="0"/>
              <a:t>,</a:t>
            </a:r>
          </a:p>
          <a:p>
            <a:pPr algn="just"/>
            <a:r>
              <a:rPr lang="cs-CZ" sz="2000" b="1" dirty="0" smtClean="0"/>
              <a:t>nejsou obecně vyňaty ze soudního přezkumu</a:t>
            </a:r>
            <a:r>
              <a:rPr lang="cs-CZ" sz="2000" dirty="0" smtClean="0"/>
              <a:t> (jde minimálně o kontrolu nepřekročení mezí </a:t>
            </a:r>
            <a:r>
              <a:rPr lang="cs-CZ" sz="2000" dirty="0" smtClean="0"/>
              <a:t>SU, nezneužití), </a:t>
            </a:r>
            <a:r>
              <a:rPr lang="cs-CZ" sz="2000" dirty="0" smtClean="0"/>
              <a:t>ledaže tak výslovně stanoví zákon.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100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9618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latin typeface="+mn-lt"/>
              </a:rPr>
              <a:t>Kontrolní a </a:t>
            </a:r>
            <a:r>
              <a:rPr lang="cs-CZ" sz="2400" b="1" dirty="0" smtClean="0">
                <a:solidFill>
                  <a:srgbClr val="7030A0"/>
                </a:solidFill>
                <a:latin typeface="+mn-lt"/>
              </a:rPr>
              <a:t>dozorová </a:t>
            </a:r>
            <a:r>
              <a:rPr lang="cs-CZ" sz="2400" b="1" dirty="0">
                <a:solidFill>
                  <a:srgbClr val="7030A0"/>
                </a:solidFill>
                <a:latin typeface="+mn-lt"/>
              </a:rPr>
              <a:t>činnost </a:t>
            </a:r>
            <a:r>
              <a:rPr lang="cs-CZ" sz="2400" b="1" dirty="0">
                <a:latin typeface="+mn-lt"/>
              </a:rPr>
              <a:t>veřejné správy </a:t>
            </a: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124746"/>
            <a:ext cx="7886700" cy="5472606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endParaRPr lang="cs-CZ" sz="2400" dirty="0" smtClean="0"/>
          </a:p>
          <a:p>
            <a:pPr marL="0" indent="0" algn="just">
              <a:buNone/>
              <a:defRPr/>
            </a:pPr>
            <a:r>
              <a:rPr lang="cs-CZ" sz="2000" b="1" dirty="0" smtClean="0"/>
              <a:t>Administrativní </a:t>
            </a:r>
            <a:r>
              <a:rPr lang="cs-CZ" sz="2000" b="1" dirty="0"/>
              <a:t>dozor  </a:t>
            </a:r>
            <a:r>
              <a:rPr lang="cs-CZ" sz="2000" dirty="0"/>
              <a:t>lze označit za </a:t>
            </a:r>
            <a:r>
              <a:rPr lang="cs-CZ" sz="2000" b="1" dirty="0" smtClean="0">
                <a:solidFill>
                  <a:srgbClr val="7030A0"/>
                </a:solidFill>
              </a:rPr>
              <a:t>kontrolní </a:t>
            </a:r>
            <a:r>
              <a:rPr lang="cs-CZ" sz="2000" b="1" dirty="0">
                <a:solidFill>
                  <a:srgbClr val="7030A0"/>
                </a:solidFill>
              </a:rPr>
              <a:t>činnost  </a:t>
            </a:r>
            <a:r>
              <a:rPr lang="cs-CZ" sz="2000" dirty="0"/>
              <a:t>správních orgánů</a:t>
            </a:r>
            <a:r>
              <a:rPr lang="cs-CZ" sz="2000" b="1" dirty="0">
                <a:solidFill>
                  <a:srgbClr val="7030A0"/>
                </a:solidFill>
              </a:rPr>
              <a:t>  v širším </a:t>
            </a:r>
            <a:r>
              <a:rPr lang="cs-CZ" sz="2000" b="1" dirty="0" smtClean="0">
                <a:solidFill>
                  <a:srgbClr val="7030A0"/>
                </a:solidFill>
              </a:rPr>
              <a:t>smyslu.</a:t>
            </a:r>
            <a:endParaRPr lang="cs-CZ" sz="2000" b="1" dirty="0">
              <a:solidFill>
                <a:srgbClr val="7030A0"/>
              </a:solidFill>
            </a:endParaRPr>
          </a:p>
          <a:p>
            <a:pPr marL="0" indent="0" algn="just">
              <a:buNone/>
              <a:defRPr/>
            </a:pPr>
            <a:r>
              <a:rPr lang="cs-CZ" sz="2000" dirty="0"/>
              <a:t>         </a:t>
            </a:r>
            <a:r>
              <a:rPr lang="cs-CZ" sz="2000" dirty="0" smtClean="0"/>
              <a:t>Vedle shora vymezené </a:t>
            </a:r>
            <a:r>
              <a:rPr lang="cs-CZ" sz="2000" dirty="0" smtClean="0"/>
              <a:t>kontrolní činnosti (zjišťování, </a:t>
            </a:r>
            <a:r>
              <a:rPr lang="cs-CZ" sz="2000" dirty="0" err="1" smtClean="0"/>
              <a:t>srovnánání</a:t>
            </a:r>
            <a:r>
              <a:rPr lang="cs-CZ" sz="2000" dirty="0" smtClean="0"/>
              <a:t>, hodnocení):</a:t>
            </a:r>
            <a:endParaRPr lang="cs-CZ" sz="2000" dirty="0" smtClean="0"/>
          </a:p>
          <a:p>
            <a:pPr algn="just">
              <a:buFontTx/>
              <a:buChar char="-"/>
              <a:defRPr/>
            </a:pPr>
            <a:r>
              <a:rPr lang="cs-CZ" sz="2000" b="1" dirty="0" smtClean="0"/>
              <a:t> dozor</a:t>
            </a:r>
            <a:r>
              <a:rPr lang="cs-CZ" sz="2000" dirty="0" smtClean="0"/>
              <a:t> </a:t>
            </a:r>
            <a:r>
              <a:rPr lang="cs-CZ" sz="2000" dirty="0">
                <a:solidFill>
                  <a:srgbClr val="7030A0"/>
                </a:solidFill>
              </a:rPr>
              <a:t>zahrnuje</a:t>
            </a:r>
            <a:r>
              <a:rPr lang="cs-CZ" sz="2000" dirty="0"/>
              <a:t> </a:t>
            </a:r>
            <a:r>
              <a:rPr lang="cs-CZ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rovněž </a:t>
            </a:r>
            <a:r>
              <a:rPr lang="cs-CZ" sz="2000" b="1" dirty="0" smtClean="0"/>
              <a:t>činnost vedoucí ke</a:t>
            </a:r>
            <a:r>
              <a:rPr lang="cs-CZ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zjednání nápravy </a:t>
            </a:r>
            <a:r>
              <a:rPr lang="cs-CZ" sz="2000" dirty="0" smtClean="0"/>
              <a:t>zjištěných nedostatků, </a:t>
            </a:r>
            <a:r>
              <a:rPr lang="cs-CZ" sz="2000" dirty="0"/>
              <a:t>tj. </a:t>
            </a:r>
            <a:r>
              <a:rPr lang="cs-CZ" sz="2000" b="1" dirty="0"/>
              <a:t>uplatnění právem předvídaných</a:t>
            </a:r>
            <a:r>
              <a:rPr lang="cs-CZ" sz="2000" dirty="0"/>
              <a:t> </a:t>
            </a:r>
            <a:r>
              <a:rPr lang="cs-CZ" sz="2000" b="1" dirty="0"/>
              <a:t>opatření </a:t>
            </a:r>
            <a:r>
              <a:rPr lang="cs-CZ" sz="2000" dirty="0" smtClean="0"/>
              <a:t>vůči dozorovaným subjektům (obvykle - uložení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nápravných opatření</a:t>
            </a:r>
            <a:r>
              <a:rPr lang="cs-CZ" sz="2000" dirty="0" smtClean="0"/>
              <a:t>, vydání 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pokynů</a:t>
            </a:r>
            <a:r>
              <a:rPr lang="cs-CZ" sz="2000" dirty="0" smtClean="0"/>
              <a:t>, či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přímá realizace </a:t>
            </a:r>
            <a:r>
              <a:rPr lang="cs-CZ" sz="2000" dirty="0" smtClean="0"/>
              <a:t>určitých úkonů).  	</a:t>
            </a:r>
          </a:p>
          <a:p>
            <a:pPr algn="just">
              <a:buFontTx/>
              <a:buChar char="-"/>
              <a:defRPr/>
            </a:pPr>
            <a:endParaRPr lang="cs-CZ" sz="2000" dirty="0" smtClean="0"/>
          </a:p>
          <a:p>
            <a:pPr marL="0" indent="0" algn="just">
              <a:buNone/>
              <a:defRPr/>
            </a:pPr>
            <a:r>
              <a:rPr lang="cs-CZ" sz="2000" b="1" dirty="0" smtClean="0"/>
              <a:t>POZN.:</a:t>
            </a:r>
            <a:r>
              <a:rPr lang="cs-CZ" sz="2000" dirty="0" smtClean="0"/>
              <a:t> Mohou následovat </a:t>
            </a:r>
            <a:r>
              <a:rPr lang="cs-CZ" sz="2000" b="1" dirty="0" smtClean="0"/>
              <a:t>sankce za zjištěné porušení povinností </a:t>
            </a:r>
            <a:r>
              <a:rPr lang="cs-CZ" sz="2000" dirty="0" smtClean="0"/>
              <a:t>(např.  v rámci odpovědnosti za přestupky, či odnětí oprávnění, ad. -  dle zvláštních zákonů</a:t>
            </a:r>
            <a:r>
              <a:rPr lang="cs-CZ" sz="2000" dirty="0" smtClean="0"/>
              <a:t>)</a:t>
            </a:r>
            <a:r>
              <a:rPr lang="cs-CZ" sz="2400" dirty="0" smtClean="0"/>
              <a:t>.</a:t>
            </a:r>
          </a:p>
          <a:p>
            <a:pPr marL="0" indent="0" algn="just">
              <a:buNone/>
              <a:defRPr/>
            </a:pPr>
            <a:endParaRPr lang="cs-CZ" sz="2400" dirty="0"/>
          </a:p>
          <a:p>
            <a:pPr marL="0" indent="0" algn="just">
              <a:buNone/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Aktuální otázka </a:t>
            </a:r>
            <a:r>
              <a:rPr lang="cs-CZ" sz="2400" dirty="0" smtClean="0"/>
              <a:t>– vztah ukládání nápravných opatření a/nebo sankcí – vývoj, nekoncepčnost.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00660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7467600" cy="1296974"/>
          </a:xfrm>
        </p:spPr>
        <p:txBody>
          <a:bodyPr>
            <a:noAutofit/>
          </a:bodyPr>
          <a:lstStyle/>
          <a:p>
            <a:r>
              <a:rPr lang="cs-CZ" sz="2000" b="1" dirty="0">
                <a:latin typeface="+mn-lt"/>
              </a:rPr>
              <a:t>Ad problém </a:t>
            </a:r>
            <a:r>
              <a:rPr lang="cs-CZ" sz="2000" b="1" dirty="0" smtClean="0">
                <a:latin typeface="+mn-lt"/>
              </a:rPr>
              <a:t>tzv. „absolutního volného uvážení</a:t>
            </a:r>
            <a:r>
              <a:rPr lang="cs-CZ" sz="2000" b="1" dirty="0">
                <a:latin typeface="+mn-lt"/>
              </a:rPr>
              <a:t>“:</a:t>
            </a:r>
            <a:r>
              <a:rPr lang="cs-CZ" sz="2000" b="1" dirty="0" smtClean="0">
                <a:latin typeface="+mn-lt"/>
              </a:rPr>
              <a:t/>
            </a:r>
            <a:br>
              <a:rPr lang="cs-CZ" sz="2000" b="1" dirty="0" smtClean="0">
                <a:latin typeface="+mn-lt"/>
              </a:rPr>
            </a:br>
            <a:r>
              <a:rPr lang="cs-CZ" sz="2400" dirty="0" smtClean="0">
                <a:latin typeface="+mn-lt"/>
              </a:rPr>
              <a:t> </a:t>
            </a:r>
            <a:r>
              <a:rPr lang="cs-CZ" sz="2400" b="1" dirty="0" smtClean="0">
                <a:latin typeface="+mn-lt"/>
              </a:rPr>
              <a:t>     </a:t>
            </a:r>
            <a:r>
              <a:rPr lang="cs-CZ" sz="2400" dirty="0" smtClean="0">
                <a:latin typeface="+mn-lt"/>
              </a:rPr>
              <a:t/>
            </a:r>
            <a:br>
              <a:rPr lang="cs-CZ" sz="2400" dirty="0" smtClean="0">
                <a:latin typeface="+mn-lt"/>
              </a:rPr>
            </a:b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26917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 </a:t>
            </a:r>
            <a:r>
              <a:rPr lang="cs-CZ" sz="2000" dirty="0" smtClean="0"/>
              <a:t>ÚS i NSS: </a:t>
            </a:r>
            <a:r>
              <a:rPr lang="cs-CZ" sz="2000" i="1" dirty="0" smtClean="0"/>
              <a:t>„V právním státě je </a:t>
            </a:r>
            <a:r>
              <a:rPr lang="cs-CZ" sz="2000" b="1" i="1" dirty="0" smtClean="0"/>
              <a:t>libovůle nepřípustná</a:t>
            </a:r>
            <a:r>
              <a:rPr lang="cs-CZ" sz="2000" i="1" dirty="0" smtClean="0"/>
              <a:t>.“</a:t>
            </a:r>
            <a:r>
              <a:rPr lang="cs-CZ" sz="2000" dirty="0" smtClean="0"/>
              <a:t> </a:t>
            </a:r>
          </a:p>
          <a:p>
            <a:pPr marL="0" indent="0">
              <a:buNone/>
            </a:pPr>
            <a:endParaRPr lang="cs-CZ" sz="20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2000" i="1" dirty="0" smtClean="0"/>
              <a:t>NSS – 906 </a:t>
            </a:r>
            <a:r>
              <a:rPr lang="cs-CZ" sz="2000" i="1" dirty="0" err="1" smtClean="0"/>
              <a:t>Sb.NSS</a:t>
            </a:r>
            <a:r>
              <a:rPr lang="cs-CZ" sz="2000" i="1" dirty="0" smtClean="0"/>
              <a:t> – 6 A 25/2002-42 ( + RS NSS č.950 </a:t>
            </a:r>
            <a:r>
              <a:rPr lang="cs-CZ" sz="2000" i="1" dirty="0" err="1" smtClean="0"/>
              <a:t>Sb.NSS</a:t>
            </a:r>
            <a:r>
              <a:rPr lang="cs-CZ" sz="2000" i="1" dirty="0" smtClean="0"/>
              <a:t>):</a:t>
            </a:r>
          </a:p>
          <a:p>
            <a:pPr marL="0" indent="0" algn="just">
              <a:buNone/>
            </a:pPr>
            <a:r>
              <a:rPr lang="cs-CZ" sz="2000" i="1" dirty="0" smtClean="0"/>
              <a:t> </a:t>
            </a:r>
          </a:p>
          <a:p>
            <a:pPr marL="0" indent="0" algn="just">
              <a:buNone/>
            </a:pPr>
            <a:r>
              <a:rPr lang="cs-CZ" sz="2000" dirty="0" smtClean="0"/>
              <a:t> </a:t>
            </a:r>
            <a:r>
              <a:rPr lang="cs-CZ" sz="2000" i="1" dirty="0" smtClean="0"/>
              <a:t>“Absolutní či neomezené </a:t>
            </a: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 uvážení </a:t>
            </a:r>
            <a:r>
              <a:rPr lang="cs-CZ" sz="2000" i="1" dirty="0" smtClean="0"/>
              <a:t>v moderním právním státě neexistuje. Každé správní uvážení má své </a:t>
            </a: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meze</a:t>
            </a:r>
            <a:r>
              <a:rPr lang="cs-CZ" sz="2000" i="1" dirty="0" smtClean="0"/>
              <a:t>, vyplývající v prvé řadě z ústavních </a:t>
            </a: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principů </a:t>
            </a:r>
            <a:r>
              <a:rPr lang="cs-CZ" sz="2000" i="1" dirty="0" smtClean="0"/>
              <a:t>zákazu libovůle, principu rovnosti, zákazu diskriminace, příkazu zachovávat lidskou důstojnost, principu proporcionality atd. Dodržení těchto mezí </a:t>
            </a: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podléhá soudnímu přezkumu.</a:t>
            </a:r>
            <a:r>
              <a:rPr lang="cs-CZ" sz="2000" i="1" dirty="0" smtClean="0"/>
              <a:t>“</a:t>
            </a:r>
          </a:p>
          <a:p>
            <a:pPr marL="0" indent="0">
              <a:buNone/>
            </a:pPr>
            <a:r>
              <a:rPr lang="cs-CZ" sz="2000" i="1" dirty="0" smtClean="0"/>
              <a:t> </a:t>
            </a:r>
            <a:r>
              <a:rPr lang="cs-CZ" sz="2000" dirty="0" smtClean="0">
                <a:solidFill>
                  <a:srgbClr val="7030A0"/>
                </a:solidFill>
              </a:rPr>
              <a:t> </a:t>
            </a:r>
          </a:p>
          <a:p>
            <a:pPr marL="0" indent="0">
              <a:buNone/>
            </a:pPr>
            <a:endParaRPr lang="cs-CZ" sz="2600" b="1" dirty="0" smtClean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641" y="49256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3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428652"/>
            <a:ext cx="7467600" cy="2129460"/>
          </a:xfrm>
        </p:spPr>
        <p:txBody>
          <a:bodyPr>
            <a:normAutofit/>
          </a:bodyPr>
          <a:lstStyle/>
          <a:p>
            <a:r>
              <a:rPr lang="cs-CZ" sz="2000" b="1" dirty="0" smtClean="0">
                <a:latin typeface="+mn-lt"/>
              </a:rPr>
              <a:t>Ad problém </a:t>
            </a:r>
            <a:r>
              <a:rPr lang="cs-CZ" sz="2000" b="1" dirty="0">
                <a:latin typeface="+mn-lt"/>
              </a:rPr>
              <a:t>tzv. „absolutního volného uvážení</a:t>
            </a:r>
            <a:r>
              <a:rPr lang="cs-CZ" sz="2000" b="1" dirty="0" smtClean="0">
                <a:latin typeface="+mn-lt"/>
              </a:rPr>
              <a:t>“:</a:t>
            </a:r>
            <a:r>
              <a:rPr lang="cs-CZ" sz="2400" b="1" dirty="0">
                <a:latin typeface="+mn-lt"/>
              </a:rPr>
              <a:t/>
            </a:r>
            <a:br>
              <a:rPr lang="cs-CZ" sz="2400" b="1" dirty="0">
                <a:latin typeface="+mn-lt"/>
              </a:rPr>
            </a:b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7467600" cy="60212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i="1" dirty="0" smtClean="0"/>
              <a:t>NSS č. 905 Sb. NSS, </a:t>
            </a:r>
            <a:r>
              <a:rPr lang="cs-CZ" b="1" i="1" dirty="0" err="1" smtClean="0"/>
              <a:t>č.j</a:t>
            </a:r>
            <a:r>
              <a:rPr lang="cs-CZ" b="1" i="1" dirty="0" smtClean="0"/>
              <a:t>. 4 </a:t>
            </a:r>
            <a:r>
              <a:rPr lang="cs-CZ" b="1" i="1" dirty="0" err="1" smtClean="0"/>
              <a:t>Aps</a:t>
            </a:r>
            <a:r>
              <a:rPr lang="cs-CZ" b="1" i="1" dirty="0" smtClean="0"/>
              <a:t> 3/2005-35:</a:t>
            </a:r>
          </a:p>
          <a:p>
            <a:pPr algn="just"/>
            <a:r>
              <a:rPr lang="cs-CZ" i="1" dirty="0" smtClean="0"/>
              <a:t>I. Pravomoc prezidenta republiky jmenovat soudce [čl. 63 odst. 1 písm. i) Ústavy] je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výrazem jeho postavení v rámci moci výkonné jako „správního úřadu“</a:t>
            </a:r>
            <a:r>
              <a:rPr lang="cs-CZ" i="1" dirty="0" smtClean="0"/>
              <a:t> </a:t>
            </a:r>
            <a:r>
              <a:rPr lang="cs-CZ" i="1" dirty="0" err="1" smtClean="0"/>
              <a:t>sui</a:t>
            </a:r>
            <a:r>
              <a:rPr lang="cs-CZ" i="1" dirty="0" smtClean="0"/>
              <a:t> </a:t>
            </a:r>
            <a:r>
              <a:rPr lang="cs-CZ" i="1" dirty="0" err="1" smtClean="0"/>
              <a:t>generis</a:t>
            </a:r>
            <a:r>
              <a:rPr lang="cs-CZ" i="1" dirty="0" smtClean="0"/>
              <a:t>.</a:t>
            </a:r>
          </a:p>
          <a:p>
            <a:pPr algn="just"/>
            <a:r>
              <a:rPr lang="cs-CZ" i="1" dirty="0" smtClean="0"/>
              <a:t>II. Na jmenování soudcem </a:t>
            </a:r>
            <a:r>
              <a:rPr lang="cs-CZ" b="1" i="1" dirty="0" smtClean="0"/>
              <a:t>není právní nárok</a:t>
            </a:r>
            <a:r>
              <a:rPr lang="cs-CZ" i="1" dirty="0" smtClean="0"/>
              <a:t>. Funkce soudce je ovšem veřejnou funkcí a justiční čekatel nejmenovaný prezidentem republiky do funkce soudce je oprávněn dovolávat se </a:t>
            </a:r>
            <a:r>
              <a:rPr lang="cs-CZ" b="1" i="1" dirty="0" smtClean="0"/>
              <a:t>práva na rovné podmínky přístupu</a:t>
            </a:r>
            <a:r>
              <a:rPr lang="cs-CZ" i="1" dirty="0" smtClean="0"/>
              <a:t> k voleným a jiným veřejným funkcím [čl. 21 odst. 4 Listiny základních práv a svobod, čl. 25 písm. c) Mezinárodního paktu o občanských a politických právech]. Ve spojení s tím je oprávněn </a:t>
            </a:r>
            <a:r>
              <a:rPr lang="cs-CZ" b="1" i="1" dirty="0" smtClean="0"/>
              <a:t>dovolávat se</a:t>
            </a:r>
            <a:r>
              <a:rPr lang="cs-CZ" i="1" dirty="0" smtClean="0"/>
              <a:t> toho, </a:t>
            </a:r>
            <a:r>
              <a:rPr lang="cs-CZ" b="1" i="1" dirty="0" smtClean="0"/>
              <a:t>aby nebyl na tomto právu diskriminován</a:t>
            </a:r>
            <a:r>
              <a:rPr lang="cs-CZ" i="1" dirty="0" smtClean="0"/>
              <a:t> (čl. 1, čl. 3 odst. 1 Listiny), stejně jako je oprávněn</a:t>
            </a:r>
            <a:r>
              <a:rPr lang="cs-CZ" b="1" i="1" dirty="0" smtClean="0"/>
              <a:t> i k tomu</a:t>
            </a:r>
            <a:r>
              <a:rPr lang="cs-CZ" i="1" dirty="0" smtClean="0"/>
              <a:t>, dovolávat se práva na </a:t>
            </a:r>
            <a:r>
              <a:rPr lang="cs-CZ" b="1" i="1" dirty="0" smtClean="0"/>
              <a:t>projednání věci bez zbytečných průtahů</a:t>
            </a:r>
            <a:r>
              <a:rPr lang="cs-CZ" i="1" dirty="0" smtClean="0"/>
              <a:t> (čl. 38 odst. 2 Listiny), a to i když sám návrh na projednání věci podat nemohl.</a:t>
            </a:r>
          </a:p>
          <a:p>
            <a:pPr algn="just"/>
            <a:r>
              <a:rPr lang="cs-CZ" i="1" dirty="0" smtClean="0"/>
              <a:t> III. Právo na rovné podmínky přístupu k voleným a jiným veřejným funkcím (v daném případě na přístup k funkci soudce), jakož i právo na projednání věci bez zbytečných průtahů, ve spojení s právem nebýt diskriminován, </a:t>
            </a:r>
            <a:r>
              <a:rPr lang="cs-CZ" b="1" i="1" dirty="0" smtClean="0"/>
              <a:t>není s ohledem na znění čl. 36 Listiny</a:t>
            </a:r>
            <a:r>
              <a:rPr lang="cs-CZ" i="1" dirty="0" smtClean="0"/>
              <a:t>, a to i ve spojení se zákonem č. 6/2002 Sb., o soudech a soudcích, </a:t>
            </a:r>
            <a:r>
              <a:rPr lang="cs-CZ" b="1" i="1" dirty="0" smtClean="0"/>
              <a:t>ze soudního přezkoumání vyloučeno</a:t>
            </a:r>
            <a:r>
              <a:rPr lang="cs-CZ" i="1" dirty="0" smtClean="0"/>
              <a:t>. Akty či úkony prezidenta republiky při výkonu jeho pravomoci jmenovat soudce jsou ve spojení s uvedenými právy přezkoumatelné ve správním soudnictví.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662455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132856"/>
          </a:xfrm>
        </p:spPr>
        <p:txBody>
          <a:bodyPr/>
          <a:lstStyle/>
          <a:p>
            <a:r>
              <a:rPr lang="cs-CZ" sz="2400" b="1" dirty="0" smtClean="0">
                <a:latin typeface="+mn-lt"/>
              </a:rPr>
              <a:t>5) Problém identifikace SU:</a:t>
            </a:r>
            <a:endParaRPr lang="cs-CZ" sz="24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7641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=  které případy  jsou správním uvážením, a které nikoliv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cs-CZ" b="1" dirty="0" smtClean="0"/>
              <a:t>Ne vždy </a:t>
            </a:r>
            <a:r>
              <a:rPr lang="cs-CZ" dirty="0" smtClean="0"/>
              <a:t>jde o případ </a:t>
            </a:r>
            <a:r>
              <a:rPr lang="cs-CZ" b="1" dirty="0" smtClean="0"/>
              <a:t>SU</a:t>
            </a:r>
            <a:r>
              <a:rPr lang="cs-CZ" dirty="0" smtClean="0"/>
              <a:t>, pokud zákon stanoví, že správní orgán něco učinit </a:t>
            </a:r>
            <a:r>
              <a:rPr lang="cs-CZ" b="1" dirty="0" smtClean="0"/>
              <a:t>„</a:t>
            </a:r>
            <a:r>
              <a:rPr lang="cs-CZ" b="1" dirty="0"/>
              <a:t>může</a:t>
            </a:r>
            <a:r>
              <a:rPr lang="cs-CZ" b="1" dirty="0" smtClean="0"/>
              <a:t>“</a:t>
            </a:r>
            <a:r>
              <a:rPr lang="cs-CZ" dirty="0" smtClean="0"/>
              <a:t>, resp. že z jeho strany něco učinit</a:t>
            </a:r>
            <a:r>
              <a:rPr lang="cs-CZ" b="1" i="1" dirty="0" smtClean="0"/>
              <a:t>  </a:t>
            </a:r>
            <a:r>
              <a:rPr lang="cs-CZ" b="1" dirty="0" smtClean="0"/>
              <a:t>„lze“.</a:t>
            </a:r>
          </a:p>
          <a:p>
            <a:pPr marL="0" indent="0" algn="just">
              <a:buNone/>
            </a:pPr>
            <a:r>
              <a:rPr lang="cs-CZ" dirty="0" smtClean="0"/>
              <a:t>Může jít o </a:t>
            </a:r>
            <a:r>
              <a:rPr lang="cs-CZ" b="1" dirty="0" smtClean="0"/>
              <a:t>povinnost</a:t>
            </a:r>
            <a:r>
              <a:rPr lang="cs-CZ" dirty="0" smtClean="0"/>
              <a:t> správního orgánu jednat určitým způsobem - tzv</a:t>
            </a:r>
            <a:r>
              <a:rPr lang="cs-CZ" dirty="0"/>
              <a:t>. </a:t>
            </a:r>
            <a:r>
              <a:rPr lang="cs-CZ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„norma kompetenční“</a:t>
            </a:r>
            <a:r>
              <a:rPr lang="cs-CZ" dirty="0" smtClean="0"/>
              <a:t>, jež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svým zněním </a:t>
            </a:r>
            <a:r>
              <a:rPr lang="cs-CZ" dirty="0" smtClean="0"/>
              <a:t>zakládá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pravomoc SO vůči adresátům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dirty="0" smtClean="0"/>
              <a:t>Vždy proto nutno brát v úvahu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širší právní kontext</a:t>
            </a:r>
            <a:r>
              <a:rPr lang="cs-CZ" dirty="0" smtClean="0"/>
              <a:t>, včetně nastavení, resp.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účelu pravomoci</a:t>
            </a:r>
            <a:r>
              <a:rPr lang="cs-CZ" dirty="0" smtClean="0"/>
              <a:t> správního orgánu (srov. § 2 odst. 2 </a:t>
            </a:r>
            <a:r>
              <a:rPr lang="cs-CZ" dirty="0" err="1" smtClean="0"/>
              <a:t>s.ř</a:t>
            </a:r>
            <a:r>
              <a:rPr lang="cs-CZ" dirty="0" smtClean="0"/>
              <a:t>.).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Nutný tedy  také </a:t>
            </a:r>
            <a:r>
              <a:rPr lang="cs-CZ" dirty="0" smtClean="0"/>
              <a:t>–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výklad systematický</a:t>
            </a:r>
            <a:r>
              <a:rPr lang="cs-CZ" dirty="0"/>
              <a:t>, resp. </a:t>
            </a:r>
            <a:r>
              <a:rPr lang="cs-CZ" dirty="0" smtClean="0"/>
              <a:t>také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teleologický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283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1626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latin typeface="+mn-lt"/>
              </a:rPr>
              <a:t>Zajištění legality správního uvážení</a:t>
            </a:r>
            <a:endParaRPr lang="cs-CZ" sz="24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196754"/>
            <a:ext cx="7886700" cy="4980210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cs-CZ" b="1" dirty="0" smtClean="0"/>
              <a:t>Obsah a rozsah pravomoci</a:t>
            </a:r>
            <a:r>
              <a:rPr lang="cs-CZ" dirty="0" smtClean="0"/>
              <a:t> SO by </a:t>
            </a:r>
            <a:r>
              <a:rPr lang="cs-CZ" dirty="0"/>
              <a:t>měly být </a:t>
            </a:r>
            <a:r>
              <a:rPr lang="cs-CZ" i="1" dirty="0"/>
              <a:t>dostatečně určitě </a:t>
            </a:r>
            <a:r>
              <a:rPr lang="cs-CZ" b="1" dirty="0"/>
              <a:t>zákonem </a:t>
            </a:r>
            <a:r>
              <a:rPr lang="cs-CZ" b="1" dirty="0" smtClean="0"/>
              <a:t>stanoveny.</a:t>
            </a:r>
            <a:r>
              <a:rPr lang="cs-CZ" dirty="0" smtClean="0"/>
              <a:t> </a:t>
            </a:r>
            <a:endParaRPr lang="cs-CZ" dirty="0"/>
          </a:p>
          <a:p>
            <a:pPr>
              <a:buNone/>
            </a:pPr>
            <a:r>
              <a:rPr lang="cs-CZ" dirty="0"/>
              <a:t> (viz ústavní požadavek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stanovení  mezí a způsobu výkonu státní moci zákonem</a:t>
            </a:r>
            <a:r>
              <a:rPr lang="cs-CZ" i="1" dirty="0"/>
              <a:t> / čl. 2 odst. 3 Ústavy/).</a:t>
            </a:r>
          </a:p>
          <a:p>
            <a:endParaRPr lang="cs-CZ" dirty="0"/>
          </a:p>
          <a:p>
            <a:pPr marL="0" indent="0" algn="just">
              <a:buNone/>
            </a:pPr>
            <a:r>
              <a:rPr lang="cs-CZ" b="1" dirty="0"/>
              <a:t>ESLP:</a:t>
            </a:r>
            <a:r>
              <a:rPr lang="cs-CZ" dirty="0"/>
              <a:t> </a:t>
            </a:r>
            <a:r>
              <a:rPr lang="cs-CZ" i="1" dirty="0"/>
              <a:t>Silver  et al</a:t>
            </a:r>
            <a:r>
              <a:rPr lang="cs-CZ" dirty="0"/>
              <a:t>. V. Spojené království, 1983: </a:t>
            </a:r>
            <a:r>
              <a:rPr lang="cs-CZ" i="1" dirty="0"/>
              <a:t>„Zákon, který svěřuje diskreční pravomoc, musí stanovit rozsah takové diskrece“…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                                                      </a:t>
            </a:r>
          </a:p>
          <a:p>
            <a:pPr marL="0" indent="0">
              <a:buNone/>
            </a:pPr>
            <a:r>
              <a:rPr lang="cs-CZ" b="1" dirty="0"/>
              <a:t>Metody:</a:t>
            </a:r>
          </a:p>
          <a:p>
            <a:pPr lvl="0"/>
            <a:r>
              <a:rPr lang="cs-CZ" dirty="0"/>
              <a:t>stanovení </a:t>
            </a:r>
            <a:r>
              <a:rPr lang="cs-CZ" b="1" dirty="0">
                <a:solidFill>
                  <a:srgbClr val="0070C0"/>
                </a:solidFill>
              </a:rPr>
              <a:t>limitů (mezí</a:t>
            </a:r>
            <a:r>
              <a:rPr lang="cs-CZ" b="1" dirty="0"/>
              <a:t>) </a:t>
            </a:r>
            <a:r>
              <a:rPr lang="cs-CZ" dirty="0"/>
              <a:t>= ROZSAHU SU</a:t>
            </a:r>
          </a:p>
          <a:p>
            <a:pPr lvl="0"/>
            <a:r>
              <a:rPr lang="cs-CZ" dirty="0"/>
              <a:t>stanovení </a:t>
            </a:r>
            <a:r>
              <a:rPr lang="cs-CZ" b="1" dirty="0">
                <a:solidFill>
                  <a:srgbClr val="0070C0"/>
                </a:solidFill>
              </a:rPr>
              <a:t>hledisek (kritérií)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/>
              <a:t>– OBSAHU, KVALITY SU</a:t>
            </a:r>
          </a:p>
          <a:p>
            <a:pPr lvl="0"/>
            <a:r>
              <a:rPr lang="cs-CZ" b="1" dirty="0">
                <a:solidFill>
                  <a:srgbClr val="0070C0"/>
                </a:solidFill>
              </a:rPr>
              <a:t>přezkum </a:t>
            </a:r>
            <a:r>
              <a:rPr lang="cs-CZ" b="1" dirty="0"/>
              <a:t>respektování  hledisek</a:t>
            </a:r>
            <a:r>
              <a:rPr lang="cs-CZ" dirty="0"/>
              <a:t> SU ad 1) a 2)</a:t>
            </a:r>
            <a:r>
              <a:rPr lang="cs-CZ" b="1" dirty="0"/>
              <a:t> </a:t>
            </a:r>
            <a:endParaRPr lang="cs-CZ" dirty="0"/>
          </a:p>
          <a:p>
            <a:pPr marL="0" indent="0">
              <a:buNone/>
            </a:pPr>
            <a:r>
              <a:rPr lang="cs-CZ" sz="1800" b="1" dirty="0" smtClean="0"/>
              <a:t>POZN.:</a:t>
            </a:r>
            <a:r>
              <a:rPr lang="cs-CZ" sz="1800" i="1" dirty="0" smtClean="0"/>
              <a:t>  </a:t>
            </a:r>
            <a:r>
              <a:rPr lang="cs-CZ" sz="1800" i="1" dirty="0"/>
              <a:t>P</a:t>
            </a:r>
            <a:r>
              <a:rPr lang="cs-CZ" sz="2000" i="1" dirty="0"/>
              <a:t>ojem </a:t>
            </a:r>
            <a:r>
              <a:rPr lang="cs-CZ" sz="2000" b="1" i="1" dirty="0"/>
              <a:t>„</a:t>
            </a:r>
            <a:r>
              <a:rPr lang="cs-CZ" sz="2000" b="1" i="1" dirty="0" err="1"/>
              <a:t>zákonnost“a</a:t>
            </a:r>
            <a:r>
              <a:rPr lang="cs-CZ" sz="2000" b="1" i="1" dirty="0"/>
              <a:t> „správnost“</a:t>
            </a:r>
            <a:r>
              <a:rPr lang="cs-CZ" sz="2000" i="1" dirty="0"/>
              <a:t> rozhodnutí a postupů /§ 89 odst. 2 </a:t>
            </a:r>
            <a:r>
              <a:rPr lang="cs-CZ" sz="2000" i="1" dirty="0" err="1"/>
              <a:t>s.ř</a:t>
            </a:r>
            <a:r>
              <a:rPr lang="cs-CZ" sz="2000" i="1" dirty="0"/>
              <a:t>./,  soudní přezkum správního uvážení /§ 78 odst. 1 druhá věta, odst. 2 </a:t>
            </a:r>
            <a:r>
              <a:rPr lang="cs-CZ" sz="2000" i="1" dirty="0" err="1"/>
              <a:t>s.ř.s</a:t>
            </a:r>
            <a:r>
              <a:rPr lang="cs-CZ" sz="2000" i="1" dirty="0"/>
              <a:t>./.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887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/>
          </a:bodyPr>
          <a:lstStyle/>
          <a:p>
            <a:pPr lvl="0"/>
            <a:r>
              <a:rPr lang="cs-CZ" sz="2400" b="1" dirty="0" smtClean="0">
                <a:latin typeface="+mn-lt"/>
              </a:rPr>
              <a:t>6. Hlediska (kritéria</a:t>
            </a:r>
            <a:r>
              <a:rPr lang="cs-CZ" sz="2400" b="1" dirty="0">
                <a:latin typeface="+mn-lt"/>
              </a:rPr>
              <a:t>) pro aplikaci správního </a:t>
            </a:r>
            <a:r>
              <a:rPr lang="cs-CZ" sz="2400" b="1" dirty="0" smtClean="0">
                <a:latin typeface="+mn-lt"/>
              </a:rPr>
              <a:t>uvážení</a:t>
            </a: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57232"/>
            <a:ext cx="7467600" cy="60007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 </a:t>
            </a:r>
            <a:r>
              <a:rPr lang="cs-CZ" sz="2000" dirty="0" smtClean="0"/>
              <a:t>Vedle</a:t>
            </a:r>
          </a:p>
          <a:p>
            <a:pPr marL="514350" lvl="0" indent="-514350">
              <a:buAutoNum type="romanUcPeriod"/>
            </a:pPr>
            <a:r>
              <a:rPr lang="cs-CZ" sz="2000" b="1" dirty="0" smtClean="0">
                <a:solidFill>
                  <a:srgbClr val="7030A0"/>
                </a:solidFill>
              </a:rPr>
              <a:t>konkrétních hledisek</a:t>
            </a:r>
            <a:r>
              <a:rPr lang="cs-CZ" sz="2000" dirty="0" smtClean="0"/>
              <a:t> (a mezí)  stanovených zákonem – specifických pro danou oblast, resp. činnost,</a:t>
            </a:r>
          </a:p>
          <a:p>
            <a:pPr marL="0" lvl="0" indent="0">
              <a:buNone/>
            </a:pPr>
            <a:r>
              <a:rPr lang="cs-CZ" sz="2000" dirty="0" smtClean="0"/>
              <a:t>                            pak  </a:t>
            </a:r>
            <a:r>
              <a:rPr lang="cs-CZ" sz="2000" b="1" dirty="0" smtClean="0"/>
              <a:t>hlediska obecnější:</a:t>
            </a:r>
            <a:r>
              <a:rPr lang="cs-CZ" sz="2000" dirty="0" smtClean="0"/>
              <a:t> </a:t>
            </a:r>
          </a:p>
          <a:p>
            <a:pPr marL="0" lvl="0" indent="0">
              <a:buNone/>
            </a:pPr>
            <a:r>
              <a:rPr lang="cs-CZ" sz="2000" b="1" dirty="0" smtClean="0"/>
              <a:t>II.</a:t>
            </a:r>
            <a:r>
              <a:rPr lang="cs-CZ" sz="2000" dirty="0" smtClean="0"/>
              <a:t> </a:t>
            </a:r>
            <a:r>
              <a:rPr lang="cs-CZ" sz="2000" b="1" dirty="0" smtClean="0">
                <a:solidFill>
                  <a:srgbClr val="7030A0"/>
                </a:solidFill>
              </a:rPr>
              <a:t>obecné principy, resp. principy správního práva.</a:t>
            </a:r>
          </a:p>
          <a:p>
            <a:pPr lvl="0">
              <a:buNone/>
            </a:pPr>
            <a:r>
              <a:rPr lang="cs-CZ" sz="2000" i="1" dirty="0" smtClean="0"/>
              <a:t>      Pro SO  </a:t>
            </a:r>
            <a:r>
              <a:rPr lang="cs-CZ" sz="2000" b="1" i="1" dirty="0" smtClean="0"/>
              <a:t>koncentrovaně vyjádřeny</a:t>
            </a:r>
            <a:r>
              <a:rPr lang="cs-CZ" sz="2000" i="1" dirty="0" smtClean="0"/>
              <a:t> ve správním řádu ve formě: </a:t>
            </a:r>
          </a:p>
          <a:p>
            <a:pPr lvl="0">
              <a:buNone/>
            </a:pPr>
            <a:r>
              <a:rPr lang="cs-CZ" sz="2000" b="1" i="1" dirty="0" smtClean="0"/>
              <a:t>     „</a:t>
            </a:r>
            <a:r>
              <a:rPr lang="cs-CZ" sz="20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Základních zásad činnosti správních orgánů</a:t>
            </a:r>
            <a:r>
              <a:rPr lang="cs-CZ" sz="20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cs-CZ" sz="2000" i="1" dirty="0" smtClean="0"/>
              <a:t> </a:t>
            </a:r>
            <a:r>
              <a:rPr lang="cs-CZ" sz="2000" b="1" dirty="0" smtClean="0"/>
              <a:t>(§§ 2 – 8 </a:t>
            </a:r>
            <a:r>
              <a:rPr lang="cs-CZ" sz="2000" b="1" dirty="0" err="1" smtClean="0"/>
              <a:t>s.ř</a:t>
            </a:r>
            <a:r>
              <a:rPr lang="cs-CZ" sz="2000" b="1" dirty="0" smtClean="0"/>
              <a:t>.)</a:t>
            </a:r>
          </a:p>
          <a:p>
            <a:pPr lvl="0" algn="just"/>
            <a:r>
              <a:rPr lang="cs-CZ" sz="2000" dirty="0" smtClean="0"/>
              <a:t>Z nich</a:t>
            </a:r>
            <a:r>
              <a:rPr lang="cs-CZ" sz="2000" i="1" dirty="0" smtClean="0"/>
              <a:t> </a:t>
            </a:r>
            <a:r>
              <a:rPr lang="cs-CZ" sz="2000" dirty="0" smtClean="0"/>
              <a:t>zejména </a:t>
            </a:r>
            <a:r>
              <a:rPr lang="cs-CZ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zařazené  v § 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000" dirty="0"/>
              <a:t> (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proporcionalita, </a:t>
            </a: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jednání ve veřejném zájmu, předvídatelnost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legitimní </a:t>
            </a: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očekávání </a:t>
            </a:r>
            <a:r>
              <a:rPr lang="cs-CZ" sz="2000" dirty="0" smtClean="0"/>
              <a:t>(včetně ustálené praxe),</a:t>
            </a: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zákaz zneužití správního uvážení, resp. pravomoci SO, </a:t>
            </a: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šetření práv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nabytých v dobré víře, zásahy jen v nezbytném rozsahu, </a:t>
            </a:r>
            <a:r>
              <a:rPr lang="cs-CZ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4</a:t>
            </a: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(zásada dobré správy, vstřícnosti), 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5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 smírné řešení rozporů).</a:t>
            </a:r>
            <a:r>
              <a:rPr lang="cs-CZ" sz="2000" dirty="0"/>
              <a:t> </a:t>
            </a:r>
          </a:p>
          <a:p>
            <a:pPr>
              <a:buNone/>
            </a:pPr>
            <a:r>
              <a:rPr lang="cs-CZ" sz="2000" dirty="0"/>
              <a:t>   Přitom </a:t>
            </a:r>
            <a:r>
              <a:rPr lang="cs-CZ" sz="2000" b="1" i="1" dirty="0"/>
              <a:t>působnost zásad obecná</a:t>
            </a:r>
            <a:r>
              <a:rPr lang="cs-CZ" sz="2000" dirty="0"/>
              <a:t> – při „výkonu veřejné správy“  (§ 177 odst. 1 správního řádu),</a:t>
            </a:r>
          </a:p>
          <a:p>
            <a:pPr lvl="0" algn="just">
              <a:buNone/>
            </a:pPr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</a:rPr>
              <a:t>+ další zásady </a:t>
            </a:r>
            <a:r>
              <a:rPr lang="cs-CZ" sz="2000" dirty="0" smtClean="0"/>
              <a:t>(výslovně 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nezařazené</a:t>
            </a:r>
            <a:r>
              <a:rPr lang="cs-CZ" sz="2000" dirty="0" smtClean="0"/>
              <a:t> /např. </a:t>
            </a: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řádného odůvodnění, transparentnosti</a:t>
            </a:r>
            <a:r>
              <a:rPr lang="cs-CZ" sz="2000" dirty="0" smtClean="0"/>
              <a:t>/</a:t>
            </a:r>
            <a:r>
              <a:rPr lang="cs-CZ" sz="2000" b="1" dirty="0" smtClean="0"/>
              <a:t>,  </a:t>
            </a:r>
            <a:r>
              <a:rPr lang="cs-CZ" sz="2000" dirty="0" smtClean="0"/>
              <a:t>či zásady 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nepsané</a:t>
            </a:r>
            <a:r>
              <a:rPr lang="cs-CZ" sz="2000" dirty="0" smtClean="0"/>
              <a:t> /</a:t>
            </a:r>
            <a:r>
              <a:rPr lang="cs-CZ" sz="2000" i="1" dirty="0" err="1" smtClean="0"/>
              <a:t>neminem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laedere</a:t>
            </a:r>
            <a:r>
              <a:rPr lang="cs-CZ" sz="2000" i="1" dirty="0" smtClean="0"/>
              <a:t>/</a:t>
            </a:r>
            <a:r>
              <a:rPr lang="cs-CZ" sz="2000" dirty="0" smtClean="0"/>
              <a:t>. </a:t>
            </a:r>
          </a:p>
          <a:p>
            <a:pPr lvl="0"/>
            <a:endParaRPr lang="cs-CZ" sz="3800" dirty="0"/>
          </a:p>
        </p:txBody>
      </p:sp>
    </p:spTree>
    <p:extLst>
      <p:ext uri="{BB962C8B-B14F-4D97-AF65-F5344CB8AC3E}">
        <p14:creationId xmlns:p14="http://schemas.microsoft.com/office/powerpoint/2010/main" val="423265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16632"/>
            <a:ext cx="7886700" cy="1574057"/>
          </a:xfrm>
        </p:spPr>
        <p:txBody>
          <a:bodyPr>
            <a:noAutofit/>
          </a:bodyPr>
          <a:lstStyle/>
          <a:p>
            <a:r>
              <a:rPr lang="cs-CZ" sz="2400" b="1" dirty="0" smtClean="0">
                <a:latin typeface="+mn-lt"/>
              </a:rPr>
              <a:t>Hlediska ( kritéria) pro aplikaci správního uvážení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908720"/>
            <a:ext cx="7886700" cy="6264696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cs-CZ" dirty="0" smtClean="0"/>
              <a:t>Dále také:</a:t>
            </a:r>
            <a:r>
              <a:rPr lang="cs-CZ" b="1" dirty="0" smtClean="0">
                <a:solidFill>
                  <a:srgbClr val="7030A0"/>
                </a:solidFill>
              </a:rPr>
              <a:t> </a:t>
            </a:r>
            <a:endParaRPr lang="cs-CZ" dirty="0" smtClean="0">
              <a:solidFill>
                <a:srgbClr val="7030A0"/>
              </a:solidFill>
            </a:endParaRPr>
          </a:p>
          <a:p>
            <a:pPr marL="0" lvl="0" indent="0" algn="just">
              <a:lnSpc>
                <a:spcPct val="120000"/>
              </a:lnSpc>
              <a:buNone/>
            </a:pPr>
            <a:r>
              <a:rPr lang="cs-CZ" sz="2400" b="1" dirty="0" smtClean="0">
                <a:solidFill>
                  <a:srgbClr val="7030A0"/>
                </a:solidFill>
              </a:rPr>
              <a:t>III. principy dobré správy</a:t>
            </a:r>
            <a:r>
              <a:rPr lang="cs-CZ" sz="2400" b="1" dirty="0" smtClean="0"/>
              <a:t> </a:t>
            </a:r>
            <a:r>
              <a:rPr lang="cs-CZ" sz="2400" dirty="0" smtClean="0"/>
              <a:t>(jež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konkretizují povinnosti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</a:t>
            </a:r>
            <a:r>
              <a:rPr lang="cs-CZ" sz="2400" b="1" dirty="0" smtClean="0"/>
              <a:t>, či jsou  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neprávní </a:t>
            </a:r>
            <a:r>
              <a:rPr lang="cs-C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povahy </a:t>
            </a:r>
            <a:r>
              <a:rPr lang="cs-C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(etické</a:t>
            </a:r>
            <a:r>
              <a:rPr lang="cs-CZ" sz="2400" dirty="0" smtClean="0"/>
              <a:t>, či směřující </a:t>
            </a:r>
            <a:r>
              <a:rPr lang="cs-C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vyšší efektivitě</a:t>
            </a:r>
            <a:r>
              <a:rPr lang="cs-CZ" sz="2400" dirty="0" smtClean="0"/>
              <a:t> veřejné správy – srov. např. </a:t>
            </a:r>
            <a:r>
              <a:rPr lang="cs-C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4 odst. 1, § 6, § 8 odst. 2</a:t>
            </a:r>
            <a:r>
              <a:rPr lang="cs-CZ" sz="2400" dirty="0" smtClean="0"/>
              <a:t> </a:t>
            </a:r>
            <a:r>
              <a:rPr lang="cs-CZ" sz="2400" dirty="0" err="1" smtClean="0"/>
              <a:t>s.ř</a:t>
            </a:r>
            <a:r>
              <a:rPr lang="cs-CZ" sz="2400" dirty="0" smtClean="0"/>
              <a:t>.).</a:t>
            </a:r>
            <a:r>
              <a:rPr lang="cs-CZ" sz="2400" b="1" dirty="0" smtClean="0"/>
              <a:t> </a:t>
            </a:r>
          </a:p>
          <a:p>
            <a:pPr lvl="0" algn="just">
              <a:lnSpc>
                <a:spcPct val="120000"/>
              </a:lnSpc>
              <a:buNone/>
            </a:pPr>
            <a:r>
              <a:rPr lang="cs-CZ" sz="2400" dirty="0" smtClean="0"/>
              <a:t>	K tomu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např. - „desatero“ Veřejného ochránce práv</a:t>
            </a:r>
            <a:r>
              <a:rPr lang="cs-CZ" sz="2400" dirty="0" smtClean="0"/>
              <a:t>, nebo Evropským ombudsmanem vydaný  –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Kodex dobré správní praxe</a:t>
            </a:r>
            <a:r>
              <a:rPr lang="cs-CZ" sz="2400" dirty="0" smtClean="0"/>
              <a:t> (2001), čl. 41 LZPEU (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„právo na dobrou správu“</a:t>
            </a:r>
            <a:r>
              <a:rPr lang="cs-CZ" sz="2400" dirty="0" smtClean="0"/>
              <a:t>), a také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doporučení</a:t>
            </a:r>
            <a:r>
              <a:rPr lang="cs-CZ" sz="2400" dirty="0" smtClean="0"/>
              <a:t> Výboru ministrů  Rady Evropy  </a:t>
            </a:r>
            <a:r>
              <a:rPr lang="cs-CZ" sz="2400" dirty="0" smtClean="0"/>
              <a:t>(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2007)7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dobré správě</a:t>
            </a:r>
            <a:r>
              <a:rPr lang="cs-CZ" sz="2400" dirty="0" smtClean="0"/>
              <a:t>.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Významné pro SU –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Doporučení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Výboru ministrů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 (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80)2 </a:t>
            </a:r>
            <a:r>
              <a:rPr lang="cs-CZ" sz="2400" dirty="0" smtClean="0"/>
              <a:t>z 11.3.1980, které se týká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správního uvážení.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2400" dirty="0" smtClean="0"/>
              <a:t>-------------------------------------------------------------------------------------------------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Pozn.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Viz 2. přednáška v předmětu </a:t>
            </a:r>
            <a:r>
              <a:rPr lang="cs-CZ" sz="2400" dirty="0" smtClean="0">
                <a:solidFill>
                  <a:srgbClr val="FF0000"/>
                </a:solidFill>
              </a:rPr>
              <a:t>Úvod do studia VS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zde </a:t>
            </a:r>
            <a:r>
              <a:rPr lang="cs-CZ" sz="2400" dirty="0" smtClean="0">
                <a:solidFill>
                  <a:srgbClr val="FF0000"/>
                </a:solidFill>
              </a:rPr>
              <a:t>navazujeme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!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>
              <a:buNone/>
            </a:pPr>
            <a:r>
              <a:rPr lang="cs-CZ" sz="2400" dirty="0" smtClean="0"/>
              <a:t>---------------------------------------------------------------------------------------------------</a:t>
            </a:r>
          </a:p>
          <a:p>
            <a:pPr>
              <a:buNone/>
            </a:pPr>
            <a:r>
              <a:rPr lang="cs-CZ" sz="2400" b="1" dirty="0" smtClean="0"/>
              <a:t>Závěr k hlediskům pro SU:</a:t>
            </a:r>
          </a:p>
          <a:p>
            <a:pPr algn="just">
              <a:buNone/>
            </a:pPr>
            <a:r>
              <a:rPr lang="cs-CZ" sz="2400" dirty="0"/>
              <a:t>V souhrnu jde o strukturu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určující obsahovou stránku</a:t>
            </a:r>
            <a:r>
              <a:rPr lang="cs-CZ" sz="2400" i="1" dirty="0"/>
              <a:t> </a:t>
            </a:r>
            <a:r>
              <a:rPr lang="cs-CZ" sz="2400" dirty="0"/>
              <a:t>správního </a:t>
            </a:r>
            <a:r>
              <a:rPr lang="cs-CZ" sz="2400" dirty="0" smtClean="0"/>
              <a:t>uvážení.</a:t>
            </a:r>
          </a:p>
          <a:p>
            <a:pPr marL="0" indent="0" algn="just">
              <a:buNone/>
            </a:pPr>
            <a:r>
              <a:rPr lang="cs-CZ" sz="2400" dirty="0" smtClean="0"/>
              <a:t>V </a:t>
            </a:r>
            <a:r>
              <a:rPr lang="cs-CZ" sz="2400" i="1" dirty="0" smtClean="0"/>
              <a:t>prostoru vymezeném </a:t>
            </a:r>
            <a:r>
              <a:rPr lang="cs-CZ" sz="2400" dirty="0" smtClean="0"/>
              <a:t>jak po stránce hranic (limitů), tak co do závazných hledisek se rozhodování s volnou úvahou musí pohybovat.</a:t>
            </a:r>
          </a:p>
          <a:p>
            <a:pPr marL="0" indent="0" algn="just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 </a:t>
            </a:r>
          </a:p>
          <a:p>
            <a:endParaRPr lang="cs-CZ" dirty="0" smtClean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 smtClean="0">
                <a:latin typeface="+mn-lt"/>
              </a:rPr>
              <a:t>7) Neurčité pojmy (NP):</a:t>
            </a:r>
            <a:endParaRPr lang="cs-CZ" sz="24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76418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 -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pojem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vyskytující se v právní normě, přičemž jehož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a význam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není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přesně a úplně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vymezen.</a:t>
            </a:r>
          </a:p>
          <a:p>
            <a:pPr marL="0" indent="0">
              <a:buNone/>
            </a:pP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cs-CZ" dirty="0" smtClean="0"/>
              <a:t>Ve</a:t>
            </a:r>
            <a:r>
              <a:rPr lang="cs-CZ" dirty="0"/>
              <a:t> správním </a:t>
            </a:r>
            <a:r>
              <a:rPr lang="cs-CZ" dirty="0" smtClean="0"/>
              <a:t>právu hojný výskyt </a:t>
            </a:r>
            <a:r>
              <a:rPr lang="cs-CZ" i="1" dirty="0" smtClean="0"/>
              <a:t>(„veřejný pořádek“, „noční klid</a:t>
            </a:r>
            <a:r>
              <a:rPr lang="cs-CZ" dirty="0" smtClean="0"/>
              <a:t>“, </a:t>
            </a:r>
            <a:r>
              <a:rPr lang="cs-CZ" i="1" dirty="0" smtClean="0"/>
              <a:t>„bezúhonnost“,...).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 algn="just">
              <a:buNone/>
            </a:pPr>
            <a:r>
              <a:rPr lang="cs-CZ" dirty="0" smtClean="0"/>
              <a:t>Při </a:t>
            </a:r>
            <a:r>
              <a:rPr lang="cs-CZ" dirty="0"/>
              <a:t>aplikaci neurčitého pojmu 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jde o otázku (pravomoc)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subsumpční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 algn="just">
              <a:buNone/>
            </a:pPr>
            <a:r>
              <a:rPr lang="cs-CZ" dirty="0"/>
              <a:t>Správní orgán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musí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NP vyložit, definovat</a:t>
            </a:r>
            <a:r>
              <a:rPr lang="cs-CZ" dirty="0" smtClean="0"/>
              <a:t>, </a:t>
            </a:r>
            <a:r>
              <a:rPr lang="cs-CZ" dirty="0"/>
              <a:t>a poté posoudit,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zda</a:t>
            </a:r>
            <a:r>
              <a:rPr lang="cs-CZ" dirty="0"/>
              <a:t> zkoumaný </a:t>
            </a:r>
            <a:r>
              <a:rPr lang="cs-CZ" b="1" dirty="0"/>
              <a:t>jev</a:t>
            </a:r>
            <a:r>
              <a:rPr lang="cs-CZ" dirty="0"/>
              <a:t> </a:t>
            </a:r>
            <a:r>
              <a:rPr lang="cs-CZ" b="1" dirty="0" smtClean="0"/>
              <a:t>či situace</a:t>
            </a:r>
            <a:r>
              <a:rPr lang="cs-CZ" dirty="0" smtClean="0"/>
              <a:t> odpovídá vymezeným znakům, a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lze</a:t>
            </a:r>
            <a:r>
              <a:rPr lang="cs-CZ" dirty="0" smtClean="0"/>
              <a:t> je tedy  pod NP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podřadit. 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Poté lze normu aplikovat.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Nutno použít obvyklé interpretační metody.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416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7136" y="-171400"/>
            <a:ext cx="7467600" cy="1143000"/>
          </a:xfrm>
        </p:spPr>
        <p:txBody>
          <a:bodyPr/>
          <a:lstStyle/>
          <a:p>
            <a:r>
              <a:rPr lang="cs-CZ" sz="2400" b="1" dirty="0" smtClean="0">
                <a:latin typeface="+mn-lt"/>
              </a:rPr>
              <a:t>Neurčité pojmy:</a:t>
            </a:r>
            <a:endParaRPr lang="cs-CZ" sz="24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Míra neurčitosti se může </a:t>
            </a:r>
            <a:r>
              <a:rPr lang="cs-CZ" b="1" i="1" dirty="0"/>
              <a:t>v </a:t>
            </a:r>
            <a:r>
              <a:rPr lang="cs-CZ" b="1" i="1" dirty="0" smtClean="0"/>
              <a:t>čase i místě </a:t>
            </a:r>
            <a:r>
              <a:rPr lang="cs-CZ" b="1" i="1" dirty="0"/>
              <a:t>měnit</a:t>
            </a:r>
            <a:r>
              <a:rPr lang="cs-CZ" i="1" dirty="0"/>
              <a:t>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i="1" dirty="0"/>
              <a:t>Míru neurčitosti </a:t>
            </a:r>
            <a:r>
              <a:rPr lang="cs-CZ" b="1" i="1" dirty="0" smtClean="0"/>
              <a:t>snižují</a:t>
            </a:r>
            <a:r>
              <a:rPr lang="cs-CZ" dirty="0" smtClean="0"/>
              <a:t>:</a:t>
            </a:r>
          </a:p>
          <a:p>
            <a:r>
              <a:rPr lang="cs-CZ" dirty="0" smtClean="0"/>
              <a:t> </a:t>
            </a:r>
            <a:r>
              <a:rPr lang="cs-CZ" i="1" dirty="0" smtClean="0"/>
              <a:t>legální definice</a:t>
            </a:r>
            <a:r>
              <a:rPr lang="cs-CZ" dirty="0" smtClean="0"/>
              <a:t> pojmu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i="1" dirty="0" err="1"/>
              <a:t>příkladmé</a:t>
            </a:r>
            <a:r>
              <a:rPr lang="cs-CZ" i="1" dirty="0"/>
              <a:t> výčty </a:t>
            </a:r>
            <a:r>
              <a:rPr lang="cs-CZ" dirty="0"/>
              <a:t>znaků </a:t>
            </a:r>
            <a:r>
              <a:rPr lang="cs-CZ" dirty="0" smtClean="0"/>
              <a:t>pojmu v zákoně,</a:t>
            </a:r>
          </a:p>
          <a:p>
            <a:r>
              <a:rPr lang="cs-CZ" i="1" dirty="0" smtClean="0"/>
              <a:t> prováděcí (podzákonné) předpisy</a:t>
            </a:r>
            <a:r>
              <a:rPr lang="cs-CZ" dirty="0" smtClean="0"/>
              <a:t>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/>
              <a:t> </a:t>
            </a:r>
            <a:r>
              <a:rPr lang="cs-CZ" i="1" dirty="0" smtClean="0"/>
              <a:t>	</a:t>
            </a:r>
            <a:r>
              <a:rPr lang="cs-CZ" i="1" dirty="0" smtClean="0"/>
              <a:t>judikatura,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 smtClean="0"/>
              <a:t>         metodika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/>
              <a:t> </a:t>
            </a:r>
            <a:r>
              <a:rPr lang="cs-CZ" i="1" dirty="0" smtClean="0"/>
              <a:t>        ustálená rozhodovací praxe SO</a:t>
            </a:r>
            <a:endParaRPr lang="cs-CZ" i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 	</a:t>
            </a:r>
            <a:r>
              <a:rPr lang="cs-CZ" i="1" dirty="0" smtClean="0"/>
              <a:t>tradice</a:t>
            </a:r>
            <a:r>
              <a:rPr lang="cs-CZ" dirty="0" smtClean="0"/>
              <a:t>. 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0203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latin typeface="+mn-lt"/>
              </a:rPr>
              <a:t>Literatura ke studiu základní:</a:t>
            </a:r>
            <a:br>
              <a:rPr lang="cs-CZ" sz="2400" b="1" dirty="0" smtClean="0">
                <a:latin typeface="+mn-lt"/>
              </a:rPr>
            </a:br>
            <a:r>
              <a:rPr lang="cs-CZ" sz="2400" b="1" dirty="0">
                <a:latin typeface="+mn-lt"/>
              </a:rPr>
              <a:t/>
            </a:r>
            <a:br>
              <a:rPr lang="cs-CZ" sz="2400" b="1" dirty="0">
                <a:latin typeface="+mn-lt"/>
              </a:rPr>
            </a:br>
            <a:endParaRPr lang="cs-CZ" sz="24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124744"/>
            <a:ext cx="7886700" cy="5052219"/>
          </a:xfrm>
        </p:spPr>
        <p:txBody>
          <a:bodyPr/>
          <a:lstStyle/>
          <a:p>
            <a:r>
              <a:rPr lang="cs-CZ" dirty="0" smtClean="0"/>
              <a:t>Průcha, P.: </a:t>
            </a:r>
            <a:r>
              <a:rPr lang="cs-CZ" i="1" dirty="0" smtClean="0"/>
              <a:t>Správní právo. Obecná část</a:t>
            </a:r>
            <a:r>
              <a:rPr lang="cs-CZ" dirty="0" smtClean="0"/>
              <a:t>. 8. vydání. Brno: MU, 2012.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Další prameny: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Kopecký, M.: </a:t>
            </a:r>
            <a:r>
              <a:rPr lang="cs-CZ" i="1" dirty="0" smtClean="0"/>
              <a:t>Správní právo. Obecná část. </a:t>
            </a:r>
            <a:r>
              <a:rPr lang="cs-CZ" i="1" dirty="0" smtClean="0"/>
              <a:t>2. vydání </a:t>
            </a:r>
            <a:r>
              <a:rPr lang="cs-CZ" dirty="0" smtClean="0"/>
              <a:t>Praha</a:t>
            </a:r>
            <a:r>
              <a:rPr lang="cs-CZ" dirty="0" smtClean="0"/>
              <a:t>: </a:t>
            </a:r>
            <a:r>
              <a:rPr lang="cs-CZ" dirty="0" err="1" smtClean="0"/>
              <a:t>C.H.Beck</a:t>
            </a:r>
            <a:r>
              <a:rPr lang="cs-CZ" dirty="0" smtClean="0"/>
              <a:t>, </a:t>
            </a:r>
            <a:r>
              <a:rPr lang="cs-CZ" dirty="0" smtClean="0"/>
              <a:t>2021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Skulová, S.: </a:t>
            </a:r>
            <a:r>
              <a:rPr lang="cs-CZ" i="1" dirty="0" smtClean="0"/>
              <a:t>Správní uvážení – základní charakteristika a souvislosti pojmu.</a:t>
            </a:r>
            <a:r>
              <a:rPr lang="cs-CZ" dirty="0" smtClean="0"/>
              <a:t> Brno: MU, 2003. </a:t>
            </a:r>
            <a:r>
              <a:rPr lang="cs-CZ" i="1" dirty="0" smtClean="0"/>
              <a:t>(</a:t>
            </a:r>
            <a:r>
              <a:rPr lang="cs-CZ" i="1" dirty="0"/>
              <a:t>https://</a:t>
            </a:r>
            <a:r>
              <a:rPr lang="cs-CZ" i="1" dirty="0" smtClean="0"/>
              <a:t>science.law.muni.cz/knihy/skulova_spravni_uvazeni.pdf) 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r>
              <a:rPr lang="cs-CZ" dirty="0"/>
              <a:t>Mates, P.: </a:t>
            </a:r>
            <a:r>
              <a:rPr lang="cs-CZ" i="1" dirty="0"/>
              <a:t>Správní uvážení</a:t>
            </a:r>
            <a:r>
              <a:rPr lang="cs-CZ" dirty="0"/>
              <a:t>. Plzeň: Vydavatelství </a:t>
            </a:r>
            <a:r>
              <a:rPr lang="cs-CZ" dirty="0" err="1"/>
              <a:t>A.Čeněk</a:t>
            </a:r>
            <a:r>
              <a:rPr lang="cs-CZ" dirty="0"/>
              <a:t>, 2013.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428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420888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cs-CZ" i="1" dirty="0" smtClean="0"/>
              <a:t>Toť vše pro dnešek……</a:t>
            </a:r>
            <a:br>
              <a:rPr lang="cs-CZ" i="1" dirty="0" smtClean="0"/>
            </a:br>
            <a:r>
              <a:rPr lang="cs-CZ" i="1" dirty="0"/>
              <a:t/>
            </a:r>
            <a:br>
              <a:rPr lang="cs-CZ" i="1" dirty="0"/>
            </a:br>
            <a:r>
              <a:rPr lang="cs-CZ" i="1" dirty="0" smtClean="0"/>
              <a:t>Děkuji za pozornost.</a:t>
            </a:r>
            <a:br>
              <a:rPr lang="cs-CZ" i="1" dirty="0" smtClean="0"/>
            </a:br>
            <a:r>
              <a:rPr lang="cs-CZ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0345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AA4435-7A76-45D9-A9B7-F7034D461670}" type="slidenum">
              <a:rPr lang="cs-CZ" altLang="cs-CZ">
                <a:latin typeface="Tahoma" panose="020B0604030504040204" pitchFamily="34" charset="0"/>
              </a:rPr>
              <a:pPr/>
              <a:t>4</a:t>
            </a:fld>
            <a:endParaRPr lang="cs-CZ" altLang="cs-CZ">
              <a:latin typeface="Tahoma" panose="020B0604030504040204" pitchFamily="34" charset="0"/>
            </a:endParaRPr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>
          <a:xfrm>
            <a:off x="-541338" y="-531439"/>
            <a:ext cx="9685338" cy="1584175"/>
          </a:xfrm>
        </p:spPr>
        <p:txBody>
          <a:bodyPr>
            <a:noAutofit/>
          </a:bodyPr>
          <a:lstStyle/>
          <a:p>
            <a:pPr marL="1117600" indent="-1117600" algn="l" eaLnBrk="1" hangingPunct="1">
              <a:defRPr/>
            </a:pPr>
            <a:r>
              <a:rPr lang="cs-CZ" sz="2400" b="1" dirty="0" smtClean="0">
                <a:latin typeface="+mn-lt"/>
              </a:rPr>
              <a:t>	</a:t>
            </a:r>
            <a:br>
              <a:rPr lang="cs-CZ" sz="2400" b="1" dirty="0" smtClean="0">
                <a:latin typeface="+mn-lt"/>
              </a:rPr>
            </a:br>
            <a:r>
              <a:rPr lang="cs-CZ" sz="2400" b="1" dirty="0" smtClean="0">
                <a:latin typeface="+mn-lt"/>
              </a:rPr>
              <a:t/>
            </a:r>
            <a:br>
              <a:rPr lang="cs-CZ" sz="2400" b="1" dirty="0" smtClean="0">
                <a:latin typeface="+mn-lt"/>
              </a:rPr>
            </a:br>
            <a:r>
              <a:rPr lang="cs-CZ" sz="2400" b="1" dirty="0" smtClean="0">
                <a:latin typeface="+mn-lt"/>
              </a:rPr>
              <a:t/>
            </a:r>
            <a:br>
              <a:rPr lang="cs-CZ" sz="2400" b="1" dirty="0" smtClean="0">
                <a:latin typeface="+mn-lt"/>
              </a:rPr>
            </a:b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Dozorová činnost veřejné správy.</a:t>
            </a:r>
            <a:r>
              <a:rPr lang="cs-CZ" sz="2400" b="1" dirty="0" smtClean="0">
                <a:latin typeface="+mn-lt"/>
              </a:rPr>
              <a:t>      	 </a:t>
            </a:r>
            <a:br>
              <a:rPr lang="cs-CZ" sz="2400" b="1" dirty="0" smtClean="0">
                <a:latin typeface="+mn-lt"/>
              </a:rPr>
            </a:br>
            <a:endParaRPr lang="cs-CZ" sz="2400" b="1" dirty="0" smtClean="0">
              <a:latin typeface="+mn-lt"/>
            </a:endParaRP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908720"/>
            <a:ext cx="7886700" cy="6120680"/>
          </a:xfrm>
        </p:spPr>
        <p:txBody>
          <a:bodyPr>
            <a:normAutofit fontScale="92500" lnSpcReduction="20000"/>
          </a:bodyPr>
          <a:lstStyle/>
          <a:p>
            <a:pPr marL="0" indent="0" algn="just" eaLnBrk="1" hangingPunct="1">
              <a:lnSpc>
                <a:spcPct val="90000"/>
              </a:lnSpc>
              <a:buNone/>
              <a:defRPr/>
            </a:pPr>
            <a:r>
              <a:rPr lang="cs-CZ" sz="2600" b="1" dirty="0" smtClean="0">
                <a:solidFill>
                  <a:srgbClr val="7030A0"/>
                </a:solidFill>
              </a:rPr>
              <a:t>Správní (administrativní) dozor </a:t>
            </a:r>
            <a:r>
              <a:rPr lang="cs-CZ" sz="2600" b="1" dirty="0" smtClean="0"/>
              <a:t>-</a:t>
            </a:r>
            <a:endParaRPr lang="cs-CZ" sz="2600" dirty="0" smtClean="0">
              <a:solidFill>
                <a:srgbClr val="7030A0"/>
              </a:solidFill>
            </a:endParaRPr>
          </a:p>
          <a:p>
            <a:pPr marL="0" indent="0" algn="just">
              <a:buNone/>
              <a:defRPr/>
            </a:pPr>
            <a:endParaRPr lang="cs-CZ" sz="2600" dirty="0" smtClean="0"/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sz="2600" dirty="0" smtClean="0"/>
              <a:t> vykonáván v rámci </a:t>
            </a:r>
            <a:r>
              <a:rPr lang="cs-CZ" sz="2600" b="1" dirty="0" smtClean="0"/>
              <a:t>vnějších vztahů</a:t>
            </a:r>
            <a:r>
              <a:rPr lang="cs-CZ" sz="2600" dirty="0" smtClean="0"/>
              <a:t> veřejné správy, </a:t>
            </a:r>
            <a:r>
              <a:rPr lang="cs-CZ" sz="2600" b="1" dirty="0" smtClean="0">
                <a:solidFill>
                  <a:srgbClr val="7030A0"/>
                </a:solidFill>
              </a:rPr>
              <a:t>vůči nepodřízeným </a:t>
            </a:r>
            <a:r>
              <a:rPr lang="cs-CZ" sz="2600" b="1" dirty="0" smtClean="0"/>
              <a:t>subjektům</a:t>
            </a:r>
            <a:r>
              <a:rPr lang="cs-CZ" sz="2600" dirty="0" smtClean="0"/>
              <a:t> </a:t>
            </a:r>
          </a:p>
          <a:p>
            <a:pPr marL="0" indent="0" algn="just">
              <a:buNone/>
              <a:defRPr/>
            </a:pPr>
            <a:r>
              <a:rPr lang="cs-CZ" sz="2600" dirty="0"/>
              <a:t> </a:t>
            </a:r>
            <a:r>
              <a:rPr lang="cs-CZ" sz="2600" dirty="0" smtClean="0"/>
              <a:t>                                    nezbytnost </a:t>
            </a:r>
            <a:r>
              <a:rPr lang="cs-CZ" sz="2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zákonného základu </a:t>
            </a:r>
          </a:p>
          <a:p>
            <a:pPr marL="0" indent="0" algn="just">
              <a:buNone/>
              <a:defRPr/>
            </a:pPr>
            <a:r>
              <a:rPr lang="cs-CZ" sz="2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</a:t>
            </a:r>
            <a:r>
              <a:rPr lang="cs-CZ" sz="2600" dirty="0" smtClean="0"/>
              <a:t>(součást pravomoci SO - ve </a:t>
            </a:r>
            <a:r>
              <a:rPr lang="cs-CZ" sz="2600" dirty="0" smtClean="0"/>
              <a:t>zvláštních zákonech).</a:t>
            </a:r>
          </a:p>
          <a:p>
            <a:pPr marL="0" indent="0" algn="just">
              <a:buNone/>
              <a:defRPr/>
            </a:pPr>
            <a:endParaRPr lang="cs-CZ" sz="2600" dirty="0"/>
          </a:p>
          <a:p>
            <a:pPr marL="0" indent="0" algn="just">
              <a:buNone/>
              <a:defRPr/>
            </a:pPr>
            <a:r>
              <a:rPr lang="cs-CZ" sz="2600" dirty="0" smtClean="0"/>
              <a:t>Vztah mezi kontrolujícím a kontrolovaným = právní vztah. 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Nejde o interní vztahy</a:t>
            </a:r>
            <a:r>
              <a:rPr lang="cs-CZ" sz="2600" dirty="0" smtClean="0"/>
              <a:t> uvnitř veřejné správy.</a:t>
            </a:r>
          </a:p>
          <a:p>
            <a:pPr marL="0" indent="0" algn="just">
              <a:buNone/>
              <a:defRPr/>
            </a:pPr>
            <a:endParaRPr lang="cs-CZ" sz="2600" dirty="0" smtClean="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cs-CZ" sz="2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Dozorová pravomoc 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není svěřena všem správním orgánům.</a:t>
            </a:r>
            <a:r>
              <a:rPr lang="cs-CZ" sz="2600" dirty="0" smtClean="0"/>
              <a:t> </a:t>
            </a:r>
          </a:p>
          <a:p>
            <a:pPr marL="0" indent="0" algn="just" eaLnBrk="1" hangingPunct="1">
              <a:lnSpc>
                <a:spcPct val="90000"/>
              </a:lnSpc>
              <a:buNone/>
              <a:defRPr/>
            </a:pPr>
            <a:endParaRPr lang="cs-CZ" sz="2600" b="1" dirty="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cs-CZ" sz="2600" b="1" dirty="0" smtClean="0">
                <a:solidFill>
                  <a:srgbClr val="7030A0"/>
                </a:solidFill>
              </a:rPr>
              <a:t>Dozorčí orgán</a:t>
            </a:r>
            <a:r>
              <a:rPr lang="cs-CZ" sz="2600" dirty="0" smtClean="0">
                <a:solidFill>
                  <a:srgbClr val="7030A0"/>
                </a:solidFill>
              </a:rPr>
              <a:t> </a:t>
            </a:r>
            <a:r>
              <a:rPr lang="cs-CZ" sz="2600" dirty="0" smtClean="0"/>
              <a:t>= vykonavatel veřejné správy, jemuž </a:t>
            </a:r>
            <a:r>
              <a:rPr lang="cs-CZ" sz="2600" b="1" dirty="0" smtClean="0"/>
              <a:t>zákon </a:t>
            </a:r>
            <a:r>
              <a:rPr lang="cs-CZ" sz="2600" dirty="0" smtClean="0"/>
              <a:t>(či na jeho základě autorizace) </a:t>
            </a:r>
            <a:r>
              <a:rPr lang="cs-CZ" sz="2600" b="1" dirty="0" smtClean="0"/>
              <a:t>svěřuje</a:t>
            </a:r>
            <a:r>
              <a:rPr lang="cs-CZ" sz="2600" dirty="0" smtClean="0"/>
              <a:t> tuto působnost (s</a:t>
            </a:r>
            <a:r>
              <a:rPr lang="cs-CZ" sz="2600" dirty="0" smtClean="0">
                <a:solidFill>
                  <a:srgbClr val="7030A0"/>
                </a:solidFill>
              </a:rPr>
              <a:t>právní orgán, úřední osoba </a:t>
            </a:r>
            <a:r>
              <a:rPr lang="cs-CZ" sz="2600" dirty="0" smtClean="0"/>
              <a:t>/“inspektor“/, ale i </a:t>
            </a:r>
            <a:r>
              <a:rPr lang="cs-CZ" sz="2600" dirty="0" smtClean="0">
                <a:solidFill>
                  <a:srgbClr val="7030A0"/>
                </a:solidFill>
              </a:rPr>
              <a:t>osoba právnická či fyzická</a:t>
            </a:r>
            <a:r>
              <a:rPr lang="cs-CZ" sz="2600" dirty="0" smtClean="0"/>
              <a:t>/“veřejné stráže“/).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000" i="1" dirty="0" smtClean="0"/>
              <a:t> </a:t>
            </a:r>
            <a:endParaRPr lang="cs-CZ" sz="2000" dirty="0" smtClean="0"/>
          </a:p>
        </p:txBody>
      </p:sp>
      <p:sp>
        <p:nvSpPr>
          <p:cNvPr id="2" name="Šipka doprava 1"/>
          <p:cNvSpPr/>
          <p:nvPr/>
        </p:nvSpPr>
        <p:spPr>
          <a:xfrm>
            <a:off x="1835696" y="2276871"/>
            <a:ext cx="79208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41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9618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Dozorová činnost veřejné správy </a:t>
            </a: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124746"/>
            <a:ext cx="7886700" cy="5052218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endParaRPr lang="cs-CZ" sz="2400" b="1" dirty="0" smtClean="0"/>
          </a:p>
          <a:p>
            <a:pPr marL="0" indent="0">
              <a:buNone/>
              <a:defRPr/>
            </a:pPr>
            <a:r>
              <a:rPr lang="cs-CZ" sz="2400" b="1" dirty="0" smtClean="0"/>
              <a:t>vykonávána</a:t>
            </a:r>
            <a:r>
              <a:rPr lang="cs-CZ" sz="2400" b="1" dirty="0"/>
              <a:t>:</a:t>
            </a:r>
          </a:p>
          <a:p>
            <a:pPr marL="0" indent="0" algn="just">
              <a:buNone/>
              <a:defRPr/>
            </a:pPr>
            <a:r>
              <a:rPr lang="cs-CZ" sz="2400" dirty="0"/>
              <a:t>-  </a:t>
            </a:r>
            <a:r>
              <a:rPr lang="cs-CZ" sz="2400" dirty="0" smtClean="0"/>
              <a:t> Jednak </a:t>
            </a:r>
            <a:r>
              <a:rPr lang="cs-CZ" sz="2400" b="1" dirty="0" smtClean="0"/>
              <a:t>v </a:t>
            </a:r>
            <a:r>
              <a:rPr lang="cs-CZ" sz="2400" b="1" dirty="0"/>
              <a:t>rámci širšího spektra </a:t>
            </a:r>
            <a:r>
              <a:rPr lang="cs-CZ" sz="2400" dirty="0"/>
              <a:t>činnosti (např. živnostenská </a:t>
            </a:r>
            <a:r>
              <a:rPr lang="cs-CZ" sz="2400" dirty="0" smtClean="0"/>
              <a:t>kontrola – živnostenskými úřady),</a:t>
            </a:r>
            <a:endParaRPr lang="cs-CZ" sz="2400" dirty="0"/>
          </a:p>
          <a:p>
            <a:pPr marL="0" indent="0" algn="just">
              <a:buNone/>
              <a:defRPr/>
            </a:pPr>
            <a:r>
              <a:rPr lang="cs-CZ" sz="2400" dirty="0"/>
              <a:t>- </a:t>
            </a:r>
            <a:r>
              <a:rPr lang="cs-CZ" sz="2400" dirty="0" smtClean="0"/>
              <a:t>nebo </a:t>
            </a:r>
            <a:r>
              <a:rPr lang="cs-CZ" sz="2400" dirty="0"/>
              <a:t>jako činností </a:t>
            </a:r>
            <a:r>
              <a:rPr lang="cs-CZ" sz="2400" b="1" dirty="0"/>
              <a:t>hlavní či výlučná </a:t>
            </a:r>
            <a:r>
              <a:rPr lang="cs-CZ" sz="2400" b="1" dirty="0" smtClean="0"/>
              <a:t>- </a:t>
            </a:r>
            <a:r>
              <a:rPr lang="cs-CZ" sz="2400" dirty="0" smtClean="0"/>
              <a:t>zejména </a:t>
            </a:r>
            <a:r>
              <a:rPr lang="cs-CZ" sz="2400" dirty="0"/>
              <a:t>tzv</a:t>
            </a:r>
            <a:r>
              <a:rPr lang="cs-CZ" sz="2400" dirty="0" smtClean="0"/>
              <a:t>. specializované    	„</a:t>
            </a:r>
            <a:r>
              <a:rPr lang="cs-CZ" sz="2400" dirty="0"/>
              <a:t>inspekce“ </a:t>
            </a:r>
            <a:r>
              <a:rPr lang="cs-CZ" sz="2400" dirty="0" smtClean="0"/>
              <a:t>(např. Česká obchodní inspekce). </a:t>
            </a:r>
            <a:endParaRPr lang="cs-CZ" sz="2400" dirty="0"/>
          </a:p>
          <a:p>
            <a:pPr algn="just">
              <a:buFontTx/>
              <a:buChar char="-"/>
              <a:defRPr/>
            </a:pPr>
            <a:endParaRPr lang="cs-CZ" sz="2400" dirty="0"/>
          </a:p>
          <a:p>
            <a:pPr algn="just">
              <a:buFontTx/>
              <a:buChar char="-"/>
              <a:defRPr/>
            </a:pPr>
            <a:r>
              <a:rPr lang="cs-CZ" sz="2400" b="1" dirty="0" smtClean="0"/>
              <a:t>není </a:t>
            </a:r>
            <a:r>
              <a:rPr lang="cs-CZ" sz="2400" dirty="0" smtClean="0"/>
              <a:t>v zákonech </a:t>
            </a:r>
            <a:r>
              <a:rPr lang="cs-CZ" sz="2400" b="1" dirty="0" smtClean="0"/>
              <a:t>označována jednotně </a:t>
            </a:r>
            <a:r>
              <a:rPr lang="cs-CZ" sz="2400" dirty="0" smtClean="0"/>
              <a:t>(</a:t>
            </a:r>
            <a:r>
              <a:rPr lang="cs-CZ" sz="2400" i="1" dirty="0" smtClean="0"/>
              <a:t>dohled, dozor, kontrola, revize, inspekce</a:t>
            </a:r>
            <a:r>
              <a:rPr lang="cs-CZ" sz="2400" dirty="0" smtClean="0"/>
              <a:t>). </a:t>
            </a:r>
          </a:p>
          <a:p>
            <a:pPr algn="just">
              <a:buFontTx/>
              <a:buChar char="-"/>
              <a:defRPr/>
            </a:pPr>
            <a:endParaRPr lang="cs-CZ" sz="2400" dirty="0" smtClean="0"/>
          </a:p>
          <a:p>
            <a:pPr marL="0" indent="0" algn="just">
              <a:buNone/>
              <a:defRPr/>
            </a:pPr>
            <a:r>
              <a:rPr lang="cs-CZ" sz="2400" dirty="0" smtClean="0"/>
              <a:t>Řadíme sem také </a:t>
            </a:r>
            <a:r>
              <a:rPr lang="cs-CZ" sz="2400" i="1" dirty="0" smtClean="0"/>
              <a:t>„pořádkový dozor“ </a:t>
            </a:r>
            <a:r>
              <a:rPr lang="cs-CZ" sz="2400" dirty="0" smtClean="0"/>
              <a:t>– ze strany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bezpečnostních sborů </a:t>
            </a:r>
            <a:r>
              <a:rPr lang="cs-CZ" sz="2400" dirty="0" smtClean="0"/>
              <a:t>(Police ČR, Vojenská policie, Celní správa) či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obecní policie </a:t>
            </a:r>
            <a:r>
              <a:rPr lang="cs-CZ" sz="2400" dirty="0" smtClean="0"/>
              <a:t>– obecně nad bezpečností a veřejným pořádkem jako součást bezpečnostní (policejní) správy.</a:t>
            </a:r>
          </a:p>
        </p:txBody>
      </p:sp>
    </p:spTree>
    <p:extLst>
      <p:ext uri="{BB962C8B-B14F-4D97-AF65-F5344CB8AC3E}">
        <p14:creationId xmlns:p14="http://schemas.microsoft.com/office/powerpoint/2010/main" val="393068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54CCA43-5155-493C-878E-6A4129F014C1}" type="slidenum">
              <a:rPr lang="cs-CZ" altLang="cs-CZ">
                <a:latin typeface="Tahoma" panose="020B0604030504040204" pitchFamily="34" charset="0"/>
              </a:rPr>
              <a:pPr/>
              <a:t>6</a:t>
            </a:fld>
            <a:endParaRPr lang="cs-CZ" altLang="cs-CZ">
              <a:latin typeface="Tahoma" panose="020B0604030504040204" pitchFamily="34" charset="0"/>
            </a:endParaRPr>
          </a:p>
        </p:txBody>
      </p:sp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1"/>
            <a:ext cx="7886700" cy="1412776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cs-CZ" sz="2400" b="1" i="1" dirty="0" smtClean="0"/>
              <a:t/>
            </a:r>
            <a:br>
              <a:rPr lang="cs-CZ" sz="2400" b="1" i="1" dirty="0" smtClean="0"/>
            </a:br>
            <a:r>
              <a:rPr lang="cs-CZ" sz="2400" b="1" i="1" dirty="0" smtClean="0"/>
              <a:t/>
            </a:r>
            <a:br>
              <a:rPr lang="cs-CZ" sz="2400" b="1" i="1" dirty="0" smtClean="0"/>
            </a:br>
            <a:r>
              <a:rPr lang="cs-CZ" sz="2400" b="1" dirty="0" smtClean="0">
                <a:latin typeface="+mn-lt"/>
              </a:rPr>
              <a:t>Funkce dozorové činnosti veřejné správy: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468313" y="1412776"/>
            <a:ext cx="9288463" cy="4718149"/>
          </a:xfrm>
        </p:spPr>
        <p:txBody>
          <a:bodyPr>
            <a:normAutofit fontScale="92500" lnSpcReduction="10000"/>
          </a:bodyPr>
          <a:lstStyle/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cs-CZ" sz="2000" i="1" dirty="0" smtClean="0"/>
              <a:t>   </a:t>
            </a:r>
            <a:r>
              <a:rPr lang="cs-CZ" sz="2400" b="1" dirty="0" smtClean="0"/>
              <a:t>Funkce </a:t>
            </a:r>
          </a:p>
          <a:p>
            <a:pPr lvl="3" eaLnBrk="1" hangingPunct="1">
              <a:defRPr/>
            </a:pPr>
            <a:r>
              <a:rPr lang="cs-CZ" sz="2400" i="1" dirty="0" smtClean="0"/>
              <a:t>  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zjišťovací </a:t>
            </a:r>
          </a:p>
          <a:p>
            <a:pPr lvl="3" eaLnBrk="1" hangingPunct="1"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porovnávací či hodnotící  </a:t>
            </a:r>
          </a:p>
          <a:p>
            <a:pPr lvl="3" eaLnBrk="1" hangingPunct="1"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nápravná </a:t>
            </a:r>
          </a:p>
          <a:p>
            <a:pPr marL="1028700" lvl="3" indent="0" eaLnBrk="1" hangingPunct="1">
              <a:buNone/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poznávací (poznatky využitelné pro další činnost veřejné správy) </a:t>
            </a:r>
          </a:p>
          <a:p>
            <a:pPr lvl="3" eaLnBrk="1" hangingPunct="1">
              <a:defRPr/>
            </a:pPr>
            <a:endParaRPr lang="cs-CZ" sz="2400" i="1" dirty="0"/>
          </a:p>
          <a:p>
            <a:pPr lvl="3" eaLnBrk="1" hangingPunct="1">
              <a:buFont typeface="Wingdings" panose="05000000000000000000" pitchFamily="2" charset="2"/>
              <a:buChar char="§"/>
              <a:defRPr/>
            </a:pPr>
            <a:r>
              <a:rPr lang="cs-CZ" sz="2400" dirty="0" smtClean="0"/>
              <a:t>S ohledem na uvedené funkce je administrativní dozor řazen </a:t>
            </a:r>
            <a:r>
              <a:rPr lang="cs-CZ" sz="2400" b="1" dirty="0" smtClean="0">
                <a:solidFill>
                  <a:srgbClr val="7030A0"/>
                </a:solidFill>
              </a:rPr>
              <a:t>mezi záruky legality veřejné správy. </a:t>
            </a:r>
          </a:p>
          <a:p>
            <a:pPr marL="1028700" lvl="3" indent="0" eaLnBrk="1" hangingPunct="1">
              <a:buNone/>
              <a:defRPr/>
            </a:pPr>
            <a:endParaRPr lang="cs-CZ" sz="2400" b="1" dirty="0" smtClean="0">
              <a:solidFill>
                <a:srgbClr val="7030A0"/>
              </a:solidFill>
            </a:endParaRPr>
          </a:p>
          <a:p>
            <a:pPr marL="1028700" lvl="3" indent="0" eaLnBrk="1" hangingPunct="1">
              <a:buNone/>
              <a:defRPr/>
            </a:pPr>
            <a:r>
              <a:rPr lang="cs-CZ" sz="2400" dirty="0" smtClean="0"/>
              <a:t>Jde o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záruku plnění povinností na straně adresátů </a:t>
            </a:r>
            <a:r>
              <a:rPr lang="cs-CZ" sz="2400" dirty="0" smtClean="0"/>
              <a:t>působení veřejné správy.</a:t>
            </a:r>
            <a:r>
              <a:rPr lang="cs-CZ" sz="2400" b="1" dirty="0" smtClean="0">
                <a:solidFill>
                  <a:srgbClr val="7030A0"/>
                </a:solidFill>
              </a:rPr>
              <a:t> </a:t>
            </a:r>
          </a:p>
          <a:p>
            <a:pPr marL="1028700" lvl="3" indent="0" eaLnBrk="1" hangingPunct="1">
              <a:buNone/>
              <a:defRPr/>
            </a:pPr>
            <a:endParaRPr lang="cs-CZ" sz="2400" b="1" dirty="0">
              <a:solidFill>
                <a:srgbClr val="7030A0"/>
              </a:solidFill>
            </a:endParaRPr>
          </a:p>
          <a:p>
            <a:pPr lvl="3" eaLnBrk="1" hangingPunct="1">
              <a:buFont typeface="Wingdings" panose="05000000000000000000" pitchFamily="2" charset="2"/>
              <a:buChar char="§"/>
              <a:defRPr/>
            </a:pPr>
            <a:r>
              <a:rPr lang="cs-CZ" sz="2400" dirty="0" smtClean="0"/>
              <a:t>Dozorová činnost vykonávána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moci úřední</a:t>
            </a:r>
            <a:r>
              <a:rPr lang="cs-CZ" sz="2400" dirty="0" smtClean="0"/>
              <a:t>, jako povinnost.</a:t>
            </a:r>
          </a:p>
          <a:p>
            <a:pPr marL="1028700" lvl="3" indent="0" eaLnBrk="1" hangingPunct="1">
              <a:buNone/>
              <a:defRPr/>
            </a:pPr>
            <a:r>
              <a:rPr lang="cs-CZ" sz="2400" dirty="0" smtClean="0"/>
              <a:t>Souvisí to s povinností </a:t>
            </a:r>
            <a:r>
              <a:rPr lang="cs-CZ" sz="2400" dirty="0" smtClean="0"/>
              <a:t>SO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reagovat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podněty</a:t>
            </a:r>
            <a:r>
              <a:rPr lang="cs-CZ" sz="24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2368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FC436B0-FCF7-4D21-905E-E85A82404A7D}" type="slidenum">
              <a:rPr lang="cs-CZ" altLang="cs-CZ">
                <a:latin typeface="Tahoma" panose="020B0604030504040204" pitchFamily="34" charset="0"/>
              </a:rPr>
              <a:pPr/>
              <a:t>7</a:t>
            </a:fld>
            <a:endParaRPr lang="cs-CZ" altLang="cs-CZ" dirty="0">
              <a:latin typeface="Tahoma" panose="020B0604030504040204" pitchFamily="34" charset="0"/>
            </a:endParaRPr>
          </a:p>
        </p:txBody>
      </p:sp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cs-CZ" sz="2400" b="1" dirty="0" smtClean="0">
                <a:latin typeface="+mn-lt"/>
              </a:rPr>
              <a:t>Zaměření dozorové činnosti :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5327650"/>
          </a:xfrm>
        </p:spPr>
        <p:txBody>
          <a:bodyPr/>
          <a:lstStyle/>
          <a:p>
            <a:pPr eaLnBrk="1" hangingPunct="1">
              <a:defRPr/>
            </a:pPr>
            <a:endParaRPr lang="cs-CZ" dirty="0" smtClean="0"/>
          </a:p>
          <a:p>
            <a:pPr marL="342900" lvl="1" indent="0" eaLnBrk="1" hangingPunct="1">
              <a:buNone/>
              <a:defRPr/>
            </a:pPr>
            <a:r>
              <a:rPr lang="cs-CZ" sz="2000" b="1" dirty="0" smtClean="0"/>
              <a:t>Obecně  - na zákonnost (soulad s právem):</a:t>
            </a:r>
          </a:p>
          <a:p>
            <a:pPr marL="342900" lvl="1" indent="0" eaLnBrk="1" hangingPunct="1">
              <a:buNone/>
              <a:defRPr/>
            </a:pPr>
            <a:r>
              <a:rPr lang="cs-CZ" sz="2000" b="1" i="1" dirty="0"/>
              <a:t> </a:t>
            </a:r>
            <a:endParaRPr lang="cs-CZ" sz="2000" b="1" i="1" dirty="0" smtClean="0"/>
          </a:p>
          <a:p>
            <a:pPr marL="342900" lvl="1" indent="0" eaLnBrk="1" hangingPunct="1">
              <a:buNone/>
              <a:defRPr/>
            </a:pPr>
            <a:r>
              <a:rPr lang="cs-CZ" sz="2000" b="1" i="1" dirty="0" smtClean="0"/>
              <a:t>= plnění povinností, založených: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cs-CZ" sz="2000" i="1" dirty="0"/>
              <a:t> </a:t>
            </a:r>
            <a:r>
              <a:rPr lang="cs-CZ" sz="2000" i="1" dirty="0" smtClean="0"/>
              <a:t>      zákonem nebo jiným právním předpisem.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cs-CZ" sz="2000" i="1" dirty="0"/>
              <a:t> </a:t>
            </a:r>
            <a:r>
              <a:rPr lang="cs-CZ" sz="2000" i="1" dirty="0" smtClean="0"/>
              <a:t>      opatřením obecné povahy,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cs-CZ" sz="2000" i="1" dirty="0"/>
              <a:t> </a:t>
            </a:r>
            <a:r>
              <a:rPr lang="cs-CZ" sz="2000" i="1" dirty="0" smtClean="0"/>
              <a:t>      správním aktem (rozhodnutím),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cs-CZ" sz="2000" i="1" dirty="0"/>
              <a:t> </a:t>
            </a:r>
            <a:r>
              <a:rPr lang="cs-CZ" sz="2000" i="1" dirty="0" smtClean="0"/>
              <a:t>      veřejnoprávní smlouvou.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endParaRPr lang="cs-CZ" sz="2000" b="1" i="1" dirty="0"/>
          </a:p>
          <a:p>
            <a:pPr marL="342900" lvl="1" indent="0" eaLnBrk="1" hangingPunct="1">
              <a:buNone/>
              <a:defRPr/>
            </a:pPr>
            <a:r>
              <a:rPr lang="cs-CZ" sz="2000" b="1" dirty="0" smtClean="0"/>
              <a:t>Povaha dozoru:</a:t>
            </a:r>
          </a:p>
          <a:p>
            <a:pPr marL="342900" lvl="1" indent="0" eaLnBrk="1" hangingPunct="1">
              <a:buNone/>
              <a:defRPr/>
            </a:pPr>
            <a:endParaRPr lang="cs-CZ" sz="2000" b="1" i="1" dirty="0" smtClean="0"/>
          </a:p>
          <a:p>
            <a:pPr lvl="1" eaLnBrk="1" hangingPunct="1">
              <a:buFontTx/>
              <a:buChar char="-"/>
              <a:defRPr/>
            </a:pPr>
            <a:r>
              <a:rPr lang="cs-CZ" sz="2000" b="1" i="1" dirty="0" smtClean="0"/>
              <a:t>Preventivní, průběžný, následný </a:t>
            </a:r>
            <a:r>
              <a:rPr lang="cs-CZ" sz="2000" dirty="0" smtClean="0"/>
              <a:t>– ve vztahu k dozorované činnosti,</a:t>
            </a:r>
          </a:p>
          <a:p>
            <a:pPr lvl="1" eaLnBrk="1" hangingPunct="1">
              <a:buFontTx/>
              <a:buChar char="-"/>
              <a:defRPr/>
            </a:pPr>
            <a:r>
              <a:rPr lang="cs-CZ" sz="2000" b="1" i="1" dirty="0" smtClean="0"/>
              <a:t>Soustavný či jednorázový </a:t>
            </a:r>
            <a:r>
              <a:rPr lang="cs-CZ" sz="2000" dirty="0" smtClean="0"/>
              <a:t>( může být k podnětu).</a:t>
            </a:r>
          </a:p>
          <a:p>
            <a:pPr lvl="1" eaLnBrk="1" hangingPunct="1">
              <a:buFontTx/>
              <a:buChar char="-"/>
              <a:defRPr/>
            </a:pPr>
            <a:endParaRPr lang="cs-CZ" sz="20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151181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679B39E-A114-4065-9C64-F16FEBAE1B9B}" type="slidenum">
              <a:rPr lang="cs-CZ" altLang="cs-CZ">
                <a:latin typeface="Tahoma" panose="020B0604030504040204" pitchFamily="34" charset="0"/>
              </a:rPr>
              <a:pPr/>
              <a:t>8</a:t>
            </a:fld>
            <a:endParaRPr lang="cs-CZ" altLang="cs-CZ">
              <a:latin typeface="Tahoma" panose="020B0604030504040204" pitchFamily="34" charset="0"/>
            </a:endParaRPr>
          </a:p>
        </p:txBody>
      </p:sp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104765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cs-CZ" sz="2800" b="1" i="1" dirty="0" smtClean="0"/>
              <a:t/>
            </a:r>
            <a:br>
              <a:rPr lang="cs-CZ" sz="2800" b="1" i="1" dirty="0" smtClean="0"/>
            </a:br>
            <a:r>
              <a:rPr lang="cs-CZ" sz="2800" b="1" i="1" dirty="0" smtClean="0"/>
              <a:t/>
            </a:r>
            <a:br>
              <a:rPr lang="cs-CZ" sz="2800" b="1" i="1" dirty="0" smtClean="0"/>
            </a:br>
            <a:r>
              <a:rPr lang="cs-CZ" sz="2400" b="1" dirty="0" smtClean="0">
                <a:latin typeface="+mn-lt"/>
              </a:rPr>
              <a:t>Další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kontrolní činnosti ve veřejné správě </a:t>
            </a:r>
            <a:r>
              <a:rPr lang="cs-CZ" sz="2400" b="1" dirty="0" smtClean="0">
                <a:latin typeface="+mn-lt"/>
              </a:rPr>
              <a:t>(= „uvnitř“):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229600" cy="4247926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sz="8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sz="2400" b="1" i="1" dirty="0" smtClean="0"/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400" b="1" dirty="0" smtClean="0"/>
              <a:t>vnitřní dozorčí činnost uvnitř státní správy:   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2400" dirty="0" smtClean="0"/>
              <a:t>	   -  </a:t>
            </a:r>
            <a:r>
              <a:rPr lang="cs-CZ" sz="2400" i="1" dirty="0" smtClean="0"/>
              <a:t>mezi stupni státní správy </a:t>
            </a:r>
            <a:r>
              <a:rPr lang="cs-CZ" sz="2400" dirty="0" smtClean="0"/>
              <a:t>(ústřední orgány  x  územní orgány) – klasicky </a:t>
            </a:r>
            <a:r>
              <a:rPr lang="cs-C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instanční dozor</a:t>
            </a:r>
            <a:r>
              <a:rPr lang="cs-CZ" sz="2400" dirty="0" smtClean="0"/>
              <a:t> ( v rámci procesních vztahů).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sz="2400" dirty="0" smtClean="0"/>
          </a:p>
          <a:p>
            <a:pPr lvl="2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2400" dirty="0" smtClean="0"/>
              <a:t>	   - </a:t>
            </a:r>
            <a:r>
              <a:rPr lang="cs-CZ" sz="2400" b="1" dirty="0" smtClean="0"/>
              <a:t> uvnitř jednotlivých</a:t>
            </a:r>
            <a:r>
              <a:rPr lang="cs-CZ" sz="2400" i="1" dirty="0" smtClean="0"/>
              <a:t> stupňů</a:t>
            </a:r>
            <a:r>
              <a:rPr lang="cs-CZ" sz="2400" dirty="0" smtClean="0"/>
              <a:t> ústředních či územních </a:t>
            </a:r>
            <a:r>
              <a:rPr lang="cs-CZ" sz="2400" b="1" dirty="0" smtClean="0"/>
              <a:t>orgánů</a:t>
            </a:r>
            <a:r>
              <a:rPr lang="cs-CZ" sz="2400" dirty="0" smtClean="0"/>
              <a:t> (vnitřní dozorčí činnost) – zejména </a:t>
            </a:r>
            <a:r>
              <a:rPr lang="cs-C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služební dozor</a:t>
            </a:r>
            <a:r>
              <a:rPr lang="cs-CZ" sz="2400" dirty="0" smtClean="0"/>
              <a:t> ( v rámci vztahů státní služby).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sz="2400" dirty="0" smtClean="0"/>
          </a:p>
          <a:p>
            <a:pPr lvl="2">
              <a:lnSpc>
                <a:spcPct val="80000"/>
              </a:lnSpc>
              <a:defRPr/>
            </a:pPr>
            <a:r>
              <a:rPr lang="cs-CZ" sz="2400" b="1" dirty="0" smtClean="0"/>
              <a:t> státní </a:t>
            </a:r>
            <a:r>
              <a:rPr lang="cs-CZ" sz="2400" b="1" dirty="0"/>
              <a:t>dozor nad veřejnoprávními korporacemi </a:t>
            </a:r>
            <a:endParaRPr lang="cs-CZ" sz="2400" b="1" dirty="0" smtClean="0"/>
          </a:p>
          <a:p>
            <a:pPr marL="685800" lvl="2" indent="0">
              <a:lnSpc>
                <a:spcPct val="80000"/>
              </a:lnSpc>
              <a:buNone/>
              <a:defRPr/>
            </a:pPr>
            <a:r>
              <a:rPr lang="cs-CZ" sz="2400" dirty="0" smtClean="0"/>
              <a:t>(samosprávou  - např.  dozor  ministerstva vnitra nad samostatnou působností ÚSC),</a:t>
            </a:r>
            <a:endParaRPr lang="cs-CZ" sz="2400" dirty="0"/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sz="2400" dirty="0"/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sz="2400" dirty="0"/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400" b="1" dirty="0" smtClean="0"/>
              <a:t>  finanční kontrola </a:t>
            </a:r>
            <a:r>
              <a:rPr lang="cs-CZ" sz="2400" dirty="0" smtClean="0"/>
              <a:t>(hospodaření s veřejnými financemi),</a:t>
            </a:r>
          </a:p>
          <a:p>
            <a:pPr lvl="2" eaLnBrk="1" hangingPunct="1">
              <a:lnSpc>
                <a:spcPct val="80000"/>
              </a:lnSpc>
              <a:defRPr/>
            </a:pPr>
            <a:endParaRPr lang="cs-CZ" sz="2400" dirty="0" smtClean="0"/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400" b="1" dirty="0" smtClean="0"/>
              <a:t> přezkum hospodaření ÚSC. 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2400" b="1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0688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CF1AB7-39D0-415A-9F0E-D0460044BF09}" type="slidenum">
              <a:rPr lang="cs-CZ" altLang="cs-CZ">
                <a:latin typeface="Tahoma" panose="020B0604030504040204" pitchFamily="34" charset="0"/>
              </a:rPr>
              <a:pPr/>
              <a:t>9</a:t>
            </a:fld>
            <a:endParaRPr lang="cs-CZ" altLang="cs-CZ" dirty="0">
              <a:latin typeface="Tahoma" panose="020B0604030504040204" pitchFamily="34" charset="0"/>
            </a:endParaRPr>
          </a:p>
        </p:txBody>
      </p:sp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-99392"/>
            <a:ext cx="7886700" cy="1790081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sz="2400" b="1" i="1" dirty="0" smtClean="0"/>
              <a:t/>
            </a:r>
            <a:br>
              <a:rPr lang="cs-CZ" sz="2400" b="1" i="1" dirty="0" smtClean="0"/>
            </a:br>
            <a:r>
              <a:rPr lang="cs-CZ" sz="2400" b="1" dirty="0" smtClean="0">
                <a:solidFill>
                  <a:srgbClr val="7030A0"/>
                </a:solidFill>
                <a:latin typeface="+mn-lt"/>
              </a:rPr>
              <a:t>Kontrolní řád  </a:t>
            </a:r>
            <a:r>
              <a:rPr lang="cs-CZ" sz="2400" dirty="0" smtClean="0">
                <a:latin typeface="+mn-lt"/>
              </a:rPr>
              <a:t>(zákon č. 255/2012 Sb., ve znění pozdějších změn a doplnění)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84784"/>
            <a:ext cx="7886700" cy="5372311"/>
          </a:xfrm>
        </p:spPr>
        <p:txBody>
          <a:bodyPr>
            <a:normAutofit/>
          </a:bodyPr>
          <a:lstStyle/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cs-CZ" i="1" dirty="0" smtClean="0"/>
              <a:t> </a:t>
            </a:r>
          </a:p>
          <a:p>
            <a:pPr marL="685800" lvl="2" indent="0" algn="just" eaLnBrk="1" hangingPunct="1">
              <a:buNone/>
              <a:defRPr/>
            </a:pPr>
            <a:r>
              <a:rPr lang="cs-CZ" sz="2200" dirty="0" smtClean="0"/>
              <a:t>= obecná úprava </a:t>
            </a:r>
            <a:r>
              <a:rPr lang="cs-CZ" sz="2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podmínek a postupu kontrolní </a:t>
            </a:r>
            <a:r>
              <a:rPr lang="cs-CZ" sz="2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činnosti.</a:t>
            </a:r>
          </a:p>
          <a:p>
            <a:pPr marL="685800" lvl="2" indent="0" eaLnBrk="1" hangingPunct="1">
              <a:buNone/>
              <a:defRPr/>
            </a:pPr>
            <a:endParaRPr lang="cs-CZ" sz="2200" b="1" dirty="0" smtClean="0"/>
          </a:p>
          <a:p>
            <a:pPr marL="685800" lvl="2" indent="0" algn="just" eaLnBrk="1" hangingPunct="1">
              <a:buNone/>
              <a:defRPr/>
            </a:pPr>
            <a:r>
              <a:rPr lang="cs-CZ" sz="2200" b="1" dirty="0" smtClean="0"/>
              <a:t>Nejde o rozhodovací proces </a:t>
            </a:r>
            <a:r>
              <a:rPr lang="cs-CZ" sz="2200" dirty="0" smtClean="0"/>
              <a:t>– </a:t>
            </a:r>
            <a:r>
              <a:rPr lang="cs-CZ" sz="2200" b="1" dirty="0" smtClean="0"/>
              <a:t>výsledkem</a:t>
            </a:r>
            <a:r>
              <a:rPr lang="cs-CZ" sz="2200" dirty="0" smtClean="0"/>
              <a:t> </a:t>
            </a:r>
            <a:r>
              <a:rPr lang="cs-CZ" sz="2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není rozhodnutí</a:t>
            </a:r>
            <a:r>
              <a:rPr lang="cs-CZ" sz="2200" dirty="0" smtClean="0"/>
              <a:t>, ale </a:t>
            </a:r>
            <a:r>
              <a:rPr lang="cs-CZ" sz="2200" b="1" dirty="0" smtClean="0">
                <a:solidFill>
                  <a:srgbClr val="7030A0"/>
                </a:solidFill>
              </a:rPr>
              <a:t>kontrolní zjištění</a:t>
            </a:r>
            <a:r>
              <a:rPr lang="cs-CZ" sz="2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(protokol)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685800" lvl="2" indent="0" algn="just" eaLnBrk="1" hangingPunct="1">
              <a:buNone/>
              <a:defRPr/>
            </a:pPr>
            <a:endParaRPr lang="cs-CZ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lvl="2" indent="0" algn="just">
              <a:buNone/>
              <a:defRPr/>
            </a:pPr>
            <a:r>
              <a:rPr lang="cs-CZ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Působnost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zákona široce založena  (§ 1) pro činnost </a:t>
            </a:r>
            <a:r>
              <a:rPr lang="cs-CZ" sz="2200" b="1" dirty="0" smtClean="0"/>
              <a:t>kontrolních orgánů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685800" lvl="2" indent="0" algn="just">
              <a:buNone/>
              <a:defRPr/>
            </a:pP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při 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kontrole 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činnosti </a:t>
            </a:r>
            <a:r>
              <a:rPr lang="cs-CZ" sz="2200" dirty="0" smtClean="0"/>
              <a:t>orgánů </a:t>
            </a:r>
            <a:r>
              <a:rPr lang="cs-CZ" sz="2200" dirty="0"/>
              <a:t>moci výkonné, orgánů územních samosprávných celků, jiných orgánů, právnických a fyzických </a:t>
            </a:r>
            <a:r>
              <a:rPr lang="cs-CZ" sz="2200" dirty="0" smtClean="0"/>
              <a:t>osob, </a:t>
            </a:r>
          </a:p>
          <a:p>
            <a:pPr lvl="2" algn="just">
              <a:buFontTx/>
              <a:buChar char="-"/>
              <a:defRPr/>
            </a:pP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 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kontrole výkonu státní 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správy, </a:t>
            </a:r>
          </a:p>
          <a:p>
            <a:pPr lvl="2" algn="just">
              <a:buFontTx/>
              <a:buChar char="-"/>
              <a:defRPr/>
            </a:pP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 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kontrole činnosti právnických osob</a:t>
            </a:r>
            <a:r>
              <a:rPr lang="cs-CZ" sz="2200" dirty="0"/>
              <a:t> založených nebo zřízených státem nebo </a:t>
            </a:r>
            <a:r>
              <a:rPr lang="cs-CZ" sz="2200" dirty="0" smtClean="0"/>
              <a:t>ÚSC ze strany zakladatele </a:t>
            </a:r>
            <a:r>
              <a:rPr lang="cs-CZ" sz="2200" dirty="0"/>
              <a:t>nebo </a:t>
            </a:r>
            <a:r>
              <a:rPr lang="cs-CZ" sz="2200" dirty="0" smtClean="0"/>
              <a:t>zřizovatele).</a:t>
            </a:r>
            <a:endParaRPr lang="cs-CZ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lvl="2" indent="0" eaLnBrk="1" hangingPunct="1">
              <a:buNone/>
              <a:defRPr/>
            </a:pPr>
            <a:endParaRPr lang="cs-CZ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lvl="2" indent="0" eaLnBrk="1" hangingPunct="1">
              <a:buNone/>
              <a:defRPr/>
            </a:pPr>
            <a:endParaRPr lang="cs-CZ" sz="3400" b="1" dirty="0" smtClean="0"/>
          </a:p>
          <a:p>
            <a:pPr marL="685800" lvl="2" indent="0" eaLnBrk="1" hangingPunct="1">
              <a:buNone/>
              <a:defRPr/>
            </a:pP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46992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1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Motiv1" id="{01D809EA-0938-469F-B557-D2A61A4152FB}" vid="{13D5369A-72F0-4837-8079-48DB50DAB55E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2740</TotalTime>
  <Words>2371</Words>
  <Application>Microsoft Office PowerPoint</Application>
  <PresentationFormat>Předvádění na obrazovce (4:3)</PresentationFormat>
  <Paragraphs>395</Paragraphs>
  <Slides>39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0" baseType="lpstr">
      <vt:lpstr>Motiv1</vt:lpstr>
      <vt:lpstr>Správní právo II 6. přednáška 25.10.2021  I. Charakteristika a znaky hlavních forem realizace veřejné správy (3. část - dokončení):            Administrativní dozor. Kontrolní řád.  II. Diskreční pravomoc veřejné správy         doc.JUDr. Soňa Skulová, Ph.D. </vt:lpstr>
      <vt:lpstr>I. Téma:  Administrativní dozor jako forma realizace veřejné správy.  Kontrolní řád ----------------------------------------------------------------------------           </vt:lpstr>
      <vt:lpstr>Kontrolní a dozorová činnost veřejné správy </vt:lpstr>
      <vt:lpstr>    Dozorová činnost veřejné správy.         </vt:lpstr>
      <vt:lpstr>Dozorová činnost veřejné správy </vt:lpstr>
      <vt:lpstr>  Funkce dozorové činnosti veřejné správy:</vt:lpstr>
      <vt:lpstr>Zaměření dozorové činnosti :</vt:lpstr>
      <vt:lpstr>  Další kontrolní činnosti ve veřejné správě (= „uvnitř“):</vt:lpstr>
      <vt:lpstr> Kontrolní řád  (zákon č. 255/2012 Sb., ve znění pozdějších změn a doplnění)</vt:lpstr>
      <vt:lpstr> Kontrolní řád upravuje: </vt:lpstr>
      <vt:lpstr>Kontrolní řád:</vt:lpstr>
      <vt:lpstr>II. Téma: Diskreční pravomoc veřejné správy.</vt:lpstr>
      <vt:lpstr>Obsah ( a zároveň i možné otázky): </vt:lpstr>
      <vt:lpstr>Pojem „diskrece“:</vt:lpstr>
      <vt:lpstr>Na co navazujeme ? Co jsme již probírali ?</vt:lpstr>
      <vt:lpstr>Co víme dál ?</vt:lpstr>
      <vt:lpstr>1) Otázka vztahu vázanosti vs. volnosti při výkonu pravomoci správních orgánů  Základní problém:    </vt:lpstr>
      <vt:lpstr>Nastavení vztahu vázanosti a volnosti v  činnosti veřejné správy – výsledek vývoje v podmínkách moderního právního státu: </vt:lpstr>
      <vt:lpstr>Příklad:  § 125c z.č. 361/2000 Sb., o provozu na pozemních komunikacích:  (1) Fyzická osoba se dopustí přestupku tím, že v provozu na pozemních komunikacích:  </vt:lpstr>
      <vt:lpstr>   I.otázka: Kdy jde v právní úpravě přestupků o rozhodnutí vázané, kdy jde o  správní uvážení ?                                                                     </vt:lpstr>
      <vt:lpstr>                       § 37 Určení druhu a výměry správního trestu </vt:lpstr>
      <vt:lpstr>Vývoj řešení otázky vázanosti vs. volnost v rozhodování veřejné správy vůči adresátům:</vt:lpstr>
      <vt:lpstr>Legislativní  řešení problému nastavení „volnosti vs. vázanosti“ veřejné správy: </vt:lpstr>
      <vt:lpstr> 2) Definice správního uvážení („SU“):</vt:lpstr>
      <vt:lpstr>Pojmy: správní uvážení - diskreční pravomoc: </vt:lpstr>
      <vt:lpstr>   Varianty správního uvážení:  </vt:lpstr>
      <vt:lpstr>   3) Správní uvážení jako specifická součást, resp. projev pravomoci správního orgánu:  </vt:lpstr>
      <vt:lpstr>SU jako projev pravomoci správního orgánu:</vt:lpstr>
      <vt:lpstr>4) K problému tzv. „absolutního volného uvážení“  </vt:lpstr>
      <vt:lpstr>Ad problém tzv. „absolutního volného uvážení“:        </vt:lpstr>
      <vt:lpstr>Ad problém tzv. „absolutního volného uvážení“: </vt:lpstr>
      <vt:lpstr>5) Problém identifikace SU:</vt:lpstr>
      <vt:lpstr>Zajištění legality správního uvážení</vt:lpstr>
      <vt:lpstr>6. Hlediska (kritéria) pro aplikaci správního uvážení</vt:lpstr>
      <vt:lpstr>Hlediska ( kritéria) pro aplikaci správního uvážení </vt:lpstr>
      <vt:lpstr>7) Neurčité pojmy (NP):</vt:lpstr>
      <vt:lpstr>Neurčité pojmy:</vt:lpstr>
      <vt:lpstr>Literatura ke studiu základní:  </vt:lpstr>
      <vt:lpstr>Toť vše pro dnešek……  Děkuji za pozornost.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Diskreční pravomoc veřejné správy   MPA – Správní právo II 24.3.2012   </dc:title>
  <dc:creator>Soňa Skulová</dc:creator>
  <cp:lastModifiedBy>Uzivatel</cp:lastModifiedBy>
  <cp:revision>236</cp:revision>
  <cp:lastPrinted>2020-11-08T22:27:56Z</cp:lastPrinted>
  <dcterms:created xsi:type="dcterms:W3CDTF">2012-03-23T10:06:55Z</dcterms:created>
  <dcterms:modified xsi:type="dcterms:W3CDTF">2021-10-25T05:17:33Z</dcterms:modified>
</cp:coreProperties>
</file>