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28"/>
  </p:notesMasterIdLst>
  <p:sldIdLst>
    <p:sldId id="256" r:id="rId2"/>
    <p:sldId id="432" r:id="rId3"/>
    <p:sldId id="257" r:id="rId4"/>
    <p:sldId id="260" r:id="rId5"/>
    <p:sldId id="348" r:id="rId6"/>
    <p:sldId id="350" r:id="rId7"/>
    <p:sldId id="352" r:id="rId8"/>
    <p:sldId id="424" r:id="rId9"/>
    <p:sldId id="443" r:id="rId10"/>
    <p:sldId id="444" r:id="rId11"/>
    <p:sldId id="437" r:id="rId12"/>
    <p:sldId id="435" r:id="rId13"/>
    <p:sldId id="445" r:id="rId14"/>
    <p:sldId id="438" r:id="rId15"/>
    <p:sldId id="431" r:id="rId16"/>
    <p:sldId id="356" r:id="rId17"/>
    <p:sldId id="357" r:id="rId18"/>
    <p:sldId id="366" r:id="rId19"/>
    <p:sldId id="440" r:id="rId20"/>
    <p:sldId id="448" r:id="rId21"/>
    <p:sldId id="450" r:id="rId22"/>
    <p:sldId id="452" r:id="rId23"/>
    <p:sldId id="449" r:id="rId24"/>
    <p:sldId id="451" r:id="rId25"/>
    <p:sldId id="453" r:id="rId26"/>
    <p:sldId id="274" r:id="rId2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854" autoAdjust="0"/>
    <p:restoredTop sz="87766" autoAdjust="0"/>
  </p:normalViewPr>
  <p:slideViewPr>
    <p:cSldViewPr>
      <p:cViewPr varScale="1">
        <p:scale>
          <a:sx n="68" d="100"/>
          <a:sy n="68" d="100"/>
        </p:scale>
        <p:origin x="1076" y="48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E83F42-0D13-46EC-80B5-9BE5D0E8DA5A}" type="datetimeFigureOut">
              <a:rPr lang="cs-CZ" smtClean="0"/>
              <a:t>10.10.2021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17AA43-0B68-4729-A7CA-73050A0B50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25960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BFAFEF-A7DE-4940-A51D-42FA18527C52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17069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17AA43-0B68-4729-A7CA-73050A0B50D3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77542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17AA43-0B68-4729-A7CA-73050A0B50D3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87658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17AA43-0B68-4729-A7CA-73050A0B50D3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88609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17AA43-0B68-4729-A7CA-73050A0B50D3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334928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17AA43-0B68-4729-A7CA-73050A0B50D3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949502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17AA43-0B68-4729-A7CA-73050A0B50D3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090532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17AA43-0B68-4729-A7CA-73050A0B50D3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181724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17AA43-0B68-4729-A7CA-73050A0B50D3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914042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17AA43-0B68-4729-A7CA-73050A0B50D3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80108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BFAFEF-A7DE-4940-A51D-42FA18527C52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9130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17AA43-0B68-4729-A7CA-73050A0B50D3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4534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BFAFEF-A7DE-4940-A51D-42FA18527C52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9392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BFAFEF-A7DE-4940-A51D-42FA18527C52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78301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17AA43-0B68-4729-A7CA-73050A0B50D3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8208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17AA43-0B68-4729-A7CA-73050A0B50D3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79176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17AA43-0B68-4729-A7CA-73050A0B50D3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01936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17AA43-0B68-4729-A7CA-73050A0B50D3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1783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627D5-F67E-4894-8D14-35D8DAD27EEB}" type="datetimeFigureOut">
              <a:rPr lang="cs-CZ" smtClean="0"/>
              <a:pPr/>
              <a:t>10.10.2021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02C45-9F23-461C-8D42-D4CE6440FCD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627D5-F67E-4894-8D14-35D8DAD27EEB}" type="datetimeFigureOut">
              <a:rPr lang="cs-CZ" smtClean="0"/>
              <a:pPr/>
              <a:t>10.10.2021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02C45-9F23-461C-8D42-D4CE6440FCD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627D5-F67E-4894-8D14-35D8DAD27EEB}" type="datetimeFigureOut">
              <a:rPr lang="cs-CZ" smtClean="0"/>
              <a:pPr/>
              <a:t>10.10.2021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02C45-9F23-461C-8D42-D4CE6440FCD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/>
              <a:t>Kliknutím lze upravit styl.</a:t>
            </a:r>
            <a:endParaRPr lang="cs-CZ" altLang="cs-CZ" noProof="0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62197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627D5-F67E-4894-8D14-35D8DAD27EEB}" type="datetimeFigureOut">
              <a:rPr lang="cs-CZ" smtClean="0"/>
              <a:pPr/>
              <a:t>10.10.2021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02C45-9F23-461C-8D42-D4CE6440FCD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627D5-F67E-4894-8D14-35D8DAD27EEB}" type="datetimeFigureOut">
              <a:rPr lang="cs-CZ" smtClean="0"/>
              <a:pPr/>
              <a:t>10.10.2021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02C45-9F23-461C-8D42-D4CE6440FCD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627D5-F67E-4894-8D14-35D8DAD27EEB}" type="datetimeFigureOut">
              <a:rPr lang="cs-CZ" smtClean="0"/>
              <a:pPr/>
              <a:t>10.10.2021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02C45-9F23-461C-8D42-D4CE6440FCD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627D5-F67E-4894-8D14-35D8DAD27EEB}" type="datetimeFigureOut">
              <a:rPr lang="cs-CZ" smtClean="0"/>
              <a:pPr/>
              <a:t>10.10.2021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02C45-9F23-461C-8D42-D4CE6440FCD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627D5-F67E-4894-8D14-35D8DAD27EEB}" type="datetimeFigureOut">
              <a:rPr lang="cs-CZ" smtClean="0"/>
              <a:pPr/>
              <a:t>10.10.2021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02C45-9F23-461C-8D42-D4CE6440FCD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627D5-F67E-4894-8D14-35D8DAD27EEB}" type="datetimeFigureOut">
              <a:rPr lang="cs-CZ" smtClean="0"/>
              <a:pPr/>
              <a:t>10.10.2021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02C45-9F23-461C-8D42-D4CE6440FCD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627D5-F67E-4894-8D14-35D8DAD27EEB}" type="datetimeFigureOut">
              <a:rPr lang="cs-CZ" smtClean="0"/>
              <a:pPr/>
              <a:t>10.10.2021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02C45-9F23-461C-8D42-D4CE6440FCD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627D5-F67E-4894-8D14-35D8DAD27EEB}" type="datetimeFigureOut">
              <a:rPr lang="cs-CZ" smtClean="0"/>
              <a:pPr/>
              <a:t>10.10.2021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02C45-9F23-461C-8D42-D4CE6440FCD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B627D5-F67E-4894-8D14-35D8DAD27EEB}" type="datetimeFigureOut">
              <a:rPr lang="cs-CZ" smtClean="0"/>
              <a:pPr/>
              <a:t>10.10.2021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002C45-9F23-461C-8D42-D4CE6440FCD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15616" y="1556792"/>
            <a:ext cx="7518400" cy="4017283"/>
          </a:xfrm>
        </p:spPr>
        <p:txBody>
          <a:bodyPr/>
          <a:lstStyle/>
          <a:p>
            <a:pPr algn="ctr"/>
            <a:r>
              <a:rPr lang="cs-CZ" sz="2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Charakteristika a znaky hlavních forem realizace veřejné správy I:</a:t>
            </a:r>
            <a:br>
              <a:rPr lang="cs-CZ" altLang="cs-CZ" sz="2800" dirty="0">
                <a:solidFill>
                  <a:schemeClr val="tx1"/>
                </a:solidFill>
              </a:rPr>
            </a:br>
            <a:br>
              <a:rPr lang="cs-CZ" altLang="cs-CZ" sz="2800" dirty="0">
                <a:solidFill>
                  <a:schemeClr val="tx1"/>
                </a:solidFill>
              </a:rPr>
            </a:br>
            <a:r>
              <a:rPr lang="cs-CZ" altLang="cs-CZ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MP719Z Správní právo II </a:t>
            </a:r>
            <a:br>
              <a:rPr lang="cs-CZ" altLang="cs-CZ" sz="2800" dirty="0">
                <a:solidFill>
                  <a:schemeClr val="tx1"/>
                </a:solidFill>
              </a:rPr>
            </a:br>
            <a:br>
              <a:rPr lang="cs-CZ" altLang="cs-CZ" sz="2800" dirty="0">
                <a:solidFill>
                  <a:schemeClr val="tx1"/>
                </a:solidFill>
              </a:rPr>
            </a:br>
            <a:r>
              <a:rPr lang="cs-CZ" altLang="cs-CZ" sz="2800" dirty="0">
                <a:solidFill>
                  <a:schemeClr val="tx1"/>
                </a:solidFill>
              </a:rPr>
              <a:t>4. přednáška </a:t>
            </a:r>
            <a:r>
              <a:rPr lang="cs-CZ" altLang="cs-CZ" sz="2800" dirty="0"/>
              <a:t>11</a:t>
            </a:r>
            <a:r>
              <a:rPr lang="cs-CZ" altLang="cs-CZ" sz="2800" dirty="0">
                <a:solidFill>
                  <a:schemeClr val="tx1"/>
                </a:solidFill>
              </a:rPr>
              <a:t>. 10. 2021</a:t>
            </a:r>
            <a:br>
              <a:rPr lang="cs-CZ" altLang="cs-CZ" sz="2800" dirty="0">
                <a:solidFill>
                  <a:schemeClr val="tx1"/>
                </a:solidFill>
              </a:rPr>
            </a:br>
            <a:br>
              <a:rPr lang="cs-CZ" altLang="cs-CZ" sz="2800" dirty="0">
                <a:solidFill>
                  <a:schemeClr val="tx1"/>
                </a:solidFill>
              </a:rPr>
            </a:br>
            <a:r>
              <a:rPr lang="cs-CZ" altLang="cs-CZ" sz="2800" dirty="0">
                <a:solidFill>
                  <a:schemeClr val="tx1"/>
                </a:solidFill>
              </a:rPr>
              <a:t>David Hejč</a:t>
            </a:r>
            <a:br>
              <a:rPr lang="cs-CZ" altLang="cs-CZ" sz="2800" dirty="0">
                <a:solidFill>
                  <a:schemeClr val="tx1"/>
                </a:solidFill>
              </a:rPr>
            </a:br>
            <a:endParaRPr lang="cs-CZ" alt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7083D8-6DAE-4A9F-A948-F21E559A0E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Vydávání podzákonných právních předpisů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155471C-AC9D-4BED-B3B7-10B1699566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Obecná charakteristika: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zákon upravuje především problematiku kdo a jak </a:t>
            </a:r>
            <a:r>
              <a:rPr lang="cs-CZ" b="1" dirty="0"/>
              <a:t>schvaluje</a:t>
            </a:r>
            <a:r>
              <a:rPr lang="cs-CZ" dirty="0"/>
              <a:t> návrh právního předpisu, kdy se stává </a:t>
            </a:r>
            <a:r>
              <a:rPr lang="cs-CZ" b="1" dirty="0"/>
              <a:t>platný</a:t>
            </a:r>
            <a:r>
              <a:rPr lang="cs-CZ" dirty="0"/>
              <a:t> a kdy nastává jeho </a:t>
            </a:r>
            <a:r>
              <a:rPr lang="cs-CZ" b="1" dirty="0"/>
              <a:t>účinnost</a:t>
            </a:r>
          </a:p>
          <a:p>
            <a:pPr marL="0" indent="0">
              <a:buNone/>
            </a:pPr>
            <a:endParaRPr lang="cs-CZ" b="1" dirty="0"/>
          </a:p>
          <a:p>
            <a:r>
              <a:rPr lang="cs-CZ" dirty="0"/>
              <a:t>bez procesní účasti adresátů podzákonných právních předpisů</a:t>
            </a:r>
          </a:p>
        </p:txBody>
      </p:sp>
    </p:spTree>
    <p:extLst>
      <p:ext uri="{BB962C8B-B14F-4D97-AF65-F5344CB8AC3E}">
        <p14:creationId xmlns:p14="http://schemas.microsoft.com/office/powerpoint/2010/main" val="13405914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EA8D7E-FC6F-42B9-B3C8-4366CCE1C2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8864" y="288168"/>
            <a:ext cx="8291264" cy="426963"/>
          </a:xfrm>
        </p:spPr>
        <p:txBody>
          <a:bodyPr>
            <a:noAutofit/>
          </a:bodyPr>
          <a:lstStyle/>
          <a:p>
            <a:r>
              <a:rPr lang="cs-CZ" sz="2800" b="1" dirty="0"/>
              <a:t>Vady, sistace a zrušení podzákonných právních předpisů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243903F-49D1-495E-A4B7-8D02984610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35298"/>
            <a:ext cx="8229600" cy="53036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v případě rozporu s předpisem vyšší právní síly jsou stanoveny následující možnosti nápravy</a:t>
            </a:r>
          </a:p>
          <a:p>
            <a:r>
              <a:rPr lang="cs-CZ" dirty="0"/>
              <a:t>zrušit může vedle toho, kdo předpis vydal jen Ústavní soud = neexistence přímé soudní ochrany:</a:t>
            </a:r>
          </a:p>
          <a:p>
            <a:pPr lvl="1"/>
            <a:r>
              <a:rPr lang="cs-CZ" dirty="0"/>
              <a:t>jen specifické subjekty § 64 ZÚS</a:t>
            </a:r>
          </a:p>
          <a:p>
            <a:pPr lvl="1"/>
            <a:r>
              <a:rPr lang="cs-CZ" dirty="0"/>
              <a:t>u předpisů územní samosprávy navíc nenárokový podnět dozorovému orgánu</a:t>
            </a:r>
          </a:p>
          <a:p>
            <a:pPr lvl="1"/>
            <a:r>
              <a:rPr lang="cs-CZ" dirty="0"/>
              <a:t>výrazně limitované </a:t>
            </a:r>
            <a:r>
              <a:rPr lang="cs-CZ" dirty="0" err="1"/>
              <a:t>akcesorické</a:t>
            </a:r>
            <a:r>
              <a:rPr lang="cs-CZ" dirty="0"/>
              <a:t> spojení s ústavní stížnosti 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1959724-2F2E-4BE7-91FE-11852968D9C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89178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861209-5DD0-4101-A4FD-C85ACCB50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Individuální správní akty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ED8E757-BD86-4799-BD9D-EFEE71B9D7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>
            <a:normAutofit fontScale="92500"/>
          </a:bodyPr>
          <a:lstStyle/>
          <a:p>
            <a:r>
              <a:rPr lang="cs-CZ" sz="3000" dirty="0"/>
              <a:t>konkrétní správní akt – konkrétní předmět i adresáti</a:t>
            </a:r>
            <a:endParaRPr lang="cs-CZ" sz="2600" dirty="0"/>
          </a:p>
          <a:p>
            <a:r>
              <a:rPr lang="cs-CZ" sz="2600" dirty="0"/>
              <a:t>Výsledek </a:t>
            </a:r>
            <a:r>
              <a:rPr lang="cs-CZ" sz="2600" b="1" dirty="0"/>
              <a:t>rozhodování správního orgánu o konkrétních právech</a:t>
            </a:r>
            <a:r>
              <a:rPr lang="cs-CZ" sz="2600" dirty="0"/>
              <a:t>, právem chráněných </a:t>
            </a:r>
            <a:r>
              <a:rPr lang="cs-CZ" sz="2600" b="1" dirty="0"/>
              <a:t>zájmech a povinnostech individuálně určených subjektů</a:t>
            </a:r>
          </a:p>
          <a:p>
            <a:r>
              <a:rPr lang="cs-CZ" sz="2600" dirty="0"/>
              <a:t>Akty aplikace správního práva</a:t>
            </a:r>
          </a:p>
          <a:p>
            <a:r>
              <a:rPr lang="cs-CZ" sz="2600" dirty="0"/>
              <a:t>Rozlišujeme: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600" dirty="0"/>
              <a:t>konstitutivní x deklaratorní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600" dirty="0"/>
              <a:t>ad personam x in </a:t>
            </a:r>
            <a:r>
              <a:rPr lang="cs-CZ" sz="2600" dirty="0" err="1"/>
              <a:t>rem</a:t>
            </a:r>
            <a:endParaRPr lang="cs-CZ" sz="2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600" dirty="0"/>
              <a:t>…</a:t>
            </a:r>
          </a:p>
          <a:p>
            <a:r>
              <a:rPr lang="cs-CZ" sz="2600" dirty="0"/>
              <a:t>Tzv. vnější individuální správní akty jsou zpravidla výsledkem </a:t>
            </a:r>
            <a:r>
              <a:rPr lang="cs-CZ" sz="2600" b="1" dirty="0"/>
              <a:t>správního řízení, </a:t>
            </a:r>
            <a:r>
              <a:rPr lang="cs-CZ" sz="2600" dirty="0"/>
              <a:t>nejčastěji mají formu </a:t>
            </a:r>
            <a:r>
              <a:rPr lang="cs-CZ" sz="2600" b="1" dirty="0"/>
              <a:t>správního</a:t>
            </a:r>
            <a:r>
              <a:rPr lang="cs-CZ" sz="2600" dirty="0"/>
              <a:t> </a:t>
            </a:r>
            <a:r>
              <a:rPr lang="cs-CZ" sz="2600" b="1" dirty="0"/>
              <a:t>rozhodnutí</a:t>
            </a:r>
            <a:endParaRPr lang="cs-CZ" sz="3000" dirty="0"/>
          </a:p>
          <a:p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44C63B4-1547-41FC-A6BC-003F1829910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58938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7083D8-6DAE-4A9F-A948-F21E559A0E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Vydávání individuálních správních aktů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155471C-AC9D-4BED-B3B7-10B1699566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dirty="0"/>
              <a:t>Obecná charakteristika:</a:t>
            </a:r>
          </a:p>
          <a:p>
            <a:pPr algn="just"/>
            <a:r>
              <a:rPr lang="cs-CZ" dirty="0"/>
              <a:t>obecná právní úprava </a:t>
            </a:r>
            <a:r>
              <a:rPr lang="cs-CZ" b="1" dirty="0"/>
              <a:t>správního řízení </a:t>
            </a:r>
            <a:r>
              <a:rPr lang="cs-CZ" dirty="0"/>
              <a:t>ve správním řádu upravuje mj. zahájení řízení (a postup předcházející), postup v řízení, náležitosti správního rozhodnutí a jeho vlastnosti – </a:t>
            </a:r>
            <a:r>
              <a:rPr lang="cs-CZ" b="1" dirty="0"/>
              <a:t>právní moc </a:t>
            </a:r>
            <a:r>
              <a:rPr lang="cs-CZ" dirty="0"/>
              <a:t>a </a:t>
            </a:r>
            <a:r>
              <a:rPr lang="cs-CZ" b="1" dirty="0"/>
              <a:t>vykonatelnost</a:t>
            </a:r>
          </a:p>
          <a:p>
            <a:pPr algn="just"/>
            <a:r>
              <a:rPr lang="cs-CZ" dirty="0"/>
              <a:t>adresáti správního rozhodnutí vystupují ve správním řízení jako účastníci s řadou procesních práv</a:t>
            </a:r>
          </a:p>
        </p:txBody>
      </p:sp>
    </p:spTree>
    <p:extLst>
      <p:ext uri="{BB962C8B-B14F-4D97-AF65-F5344CB8AC3E}">
        <p14:creationId xmlns:p14="http://schemas.microsoft.com/office/powerpoint/2010/main" val="7759144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3598E6-3C0E-470E-A0E4-6863DC95BB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839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/>
              <a:t>Vady individuálních správních aktů a jejich náprava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B7FCA5-B9E1-4E02-8545-3FCA71D172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839" y="1141951"/>
            <a:ext cx="8082321" cy="5184576"/>
          </a:xfrm>
        </p:spPr>
        <p:txBody>
          <a:bodyPr>
            <a:normAutofit/>
          </a:bodyPr>
          <a:lstStyle/>
          <a:p>
            <a:endParaRPr lang="cs-CZ" sz="2800" b="1" dirty="0"/>
          </a:p>
          <a:p>
            <a:pPr algn="just"/>
            <a:r>
              <a:rPr lang="cs-CZ" sz="2800" b="1" dirty="0"/>
              <a:t>Akty věcně nesprávné </a:t>
            </a:r>
            <a:r>
              <a:rPr lang="cs-CZ" sz="2800" dirty="0"/>
              <a:t>- vady zákonnosti či vady procesní - náprava prostřednictvím nejen </a:t>
            </a:r>
            <a:r>
              <a:rPr lang="cs-CZ" sz="2800" b="1" dirty="0"/>
              <a:t>dozorčích</a:t>
            </a:r>
            <a:r>
              <a:rPr lang="cs-CZ" sz="2800" dirty="0"/>
              <a:t>, ale i </a:t>
            </a:r>
            <a:r>
              <a:rPr lang="cs-CZ" sz="2800" b="1" dirty="0"/>
              <a:t>opravných prostředků </a:t>
            </a:r>
            <a:r>
              <a:rPr lang="cs-CZ" sz="2800" dirty="0"/>
              <a:t>(akty napadnutelné, naříkatelné) – náprava </a:t>
            </a:r>
            <a:r>
              <a:rPr lang="cs-CZ" sz="2800" b="1" dirty="0"/>
              <a:t>v rámci veřejné správy a přímá soudní ochrana</a:t>
            </a:r>
            <a:r>
              <a:rPr lang="cs-CZ" sz="2800" dirty="0"/>
              <a:t> (čl. 36 odst. 2 Listiny)</a:t>
            </a:r>
            <a:endParaRPr lang="cs-CZ" sz="2200" dirty="0"/>
          </a:p>
          <a:p>
            <a:endParaRPr lang="cs-CZ" sz="2200" dirty="0"/>
          </a:p>
          <a:p>
            <a:r>
              <a:rPr lang="cs-CZ" sz="2400" b="1" dirty="0"/>
              <a:t>Akty formálně vadné </a:t>
            </a:r>
            <a:r>
              <a:rPr lang="cs-CZ" sz="2400" dirty="0"/>
              <a:t>– vady snadno opravitelné (chyby v počtech, psaní - viz § 70 SŘ)</a:t>
            </a:r>
          </a:p>
          <a:p>
            <a:pPr algn="just"/>
            <a:r>
              <a:rPr lang="cs-CZ" sz="2400" b="1" dirty="0"/>
              <a:t>Akty nicotné (</a:t>
            </a:r>
            <a:r>
              <a:rPr lang="cs-CZ" sz="2400" b="1" dirty="0" err="1"/>
              <a:t>paakty</a:t>
            </a:r>
            <a:r>
              <a:rPr lang="cs-CZ" sz="2400" b="1" dirty="0"/>
              <a:t>) </a:t>
            </a:r>
            <a:r>
              <a:rPr lang="cs-CZ" sz="2400" dirty="0"/>
              <a:t>– vady znamenají překážku v nastoupení uvažovaných právních účinků, </a:t>
            </a:r>
            <a:r>
              <a:rPr lang="cs-CZ" sz="2400" i="1" dirty="0"/>
              <a:t>de facto</a:t>
            </a:r>
            <a:r>
              <a:rPr lang="cs-CZ" sz="2400" dirty="0"/>
              <a:t> nejde o ISA – presumpce správnosti se neuplatní (viz § 77 SŘ)</a:t>
            </a:r>
          </a:p>
          <a:p>
            <a:endParaRPr lang="cs-CZ" sz="2200" dirty="0"/>
          </a:p>
          <a:p>
            <a:pPr marL="0" indent="0">
              <a:buNone/>
            </a:pPr>
            <a:endParaRPr lang="cs-CZ" sz="2200" dirty="0"/>
          </a:p>
          <a:p>
            <a:pPr lvl="1"/>
            <a:endParaRPr lang="cs-CZ" sz="2000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71CDDBD-B3BD-47A9-8625-9120C683C96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225011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CDEB41-C6BC-4403-8027-D10A9B305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28110"/>
            <a:ext cx="8229600" cy="1143000"/>
          </a:xfrm>
        </p:spPr>
        <p:txBody>
          <a:bodyPr/>
          <a:lstStyle/>
          <a:p>
            <a:r>
              <a:rPr lang="cs-CZ" dirty="0"/>
              <a:t>Smíšené správní akty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4D0F021-5E90-4514-9DE4-113FCA8903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00600"/>
          </a:xfrm>
        </p:spPr>
        <p:txBody>
          <a:bodyPr>
            <a:normAutofit lnSpcReduction="10000"/>
          </a:bodyPr>
          <a:lstStyle/>
          <a:p>
            <a:r>
              <a:rPr lang="cs-CZ" dirty="0"/>
              <a:t>vykazují některé znaky jak správních aktů normativních, tak individuálních</a:t>
            </a:r>
          </a:p>
          <a:p>
            <a:r>
              <a:rPr lang="cs-CZ" dirty="0"/>
              <a:t>konkrétně (předmět) – abstraktní (adresáti) nebo abstraktně (předmět) – konkrétní (adresáti) = hybridní akt</a:t>
            </a:r>
          </a:p>
          <a:p>
            <a:r>
              <a:rPr lang="cs-CZ" dirty="0"/>
              <a:t>představitelem opatření obecné povahy</a:t>
            </a:r>
          </a:p>
          <a:p>
            <a:pPr algn="just"/>
            <a:r>
              <a:rPr lang="cs-CZ" dirty="0"/>
              <a:t>§ 171 </a:t>
            </a:r>
            <a:r>
              <a:rPr lang="cs-CZ" dirty="0" err="1"/>
              <a:t>SpŘ</a:t>
            </a:r>
            <a:r>
              <a:rPr lang="cs-CZ" dirty="0"/>
              <a:t> negativní vymezení</a:t>
            </a:r>
          </a:p>
          <a:p>
            <a:pPr lvl="1" algn="just">
              <a:buFont typeface="Arial" pitchFamily="34" charset="0"/>
              <a:buChar char="•"/>
            </a:pPr>
            <a:r>
              <a:rPr lang="cs-CZ" sz="3200" dirty="0"/>
              <a:t>závazný úkon správního orgánu</a:t>
            </a:r>
          </a:p>
          <a:p>
            <a:pPr lvl="1" algn="just">
              <a:buFont typeface="Arial" pitchFamily="34" charset="0"/>
              <a:buChar char="•"/>
            </a:pPr>
            <a:r>
              <a:rPr lang="cs-CZ" sz="3200" dirty="0"/>
              <a:t>není právním předpisem ani rozhodnutím</a:t>
            </a:r>
          </a:p>
          <a:p>
            <a:pPr lvl="1" algn="just">
              <a:buFont typeface="Arial" pitchFamily="34" charset="0"/>
              <a:buChar char="•"/>
            </a:pPr>
            <a:r>
              <a:rPr lang="cs-CZ" sz="3200" dirty="0"/>
              <a:t>akt konkrétně abstraktní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34059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-27800"/>
            <a:ext cx="8686800" cy="1143000"/>
          </a:xfrm>
        </p:spPr>
        <p:txBody>
          <a:bodyPr>
            <a:noAutofit/>
          </a:bodyPr>
          <a:lstStyle/>
          <a:p>
            <a:r>
              <a:rPr lang="cs-CZ" sz="3600" dirty="0"/>
              <a:t>Některé příklady opatření obecné povahy</a:t>
            </a:r>
          </a:p>
        </p:txBody>
      </p:sp>
      <p:graphicFrame>
        <p:nvGraphicFramePr>
          <p:cNvPr id="13" name="Zástupný symbol pro obsah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6797747"/>
              </p:ext>
            </p:extLst>
          </p:nvPr>
        </p:nvGraphicFramePr>
        <p:xfrm>
          <a:off x="638175" y="1024014"/>
          <a:ext cx="7294880" cy="24088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00430">
                  <a:extLst>
                    <a:ext uri="{9D8B030D-6E8A-4147-A177-3AD203B41FA5}">
                      <a16:colId xmlns:a16="http://schemas.microsoft.com/office/drawing/2014/main" val="2382213314"/>
                    </a:ext>
                  </a:extLst>
                </a:gridCol>
                <a:gridCol w="2162175">
                  <a:extLst>
                    <a:ext uri="{9D8B030D-6E8A-4147-A177-3AD203B41FA5}">
                      <a16:colId xmlns:a16="http://schemas.microsoft.com/office/drawing/2014/main" val="2495574167"/>
                    </a:ext>
                  </a:extLst>
                </a:gridCol>
                <a:gridCol w="2162175">
                  <a:extLst>
                    <a:ext uri="{9D8B030D-6E8A-4147-A177-3AD203B41FA5}">
                      <a16:colId xmlns:a16="http://schemas.microsoft.com/office/drawing/2014/main" val="774301832"/>
                    </a:ext>
                  </a:extLst>
                </a:gridCol>
                <a:gridCol w="2070100">
                  <a:extLst>
                    <a:ext uri="{9D8B030D-6E8A-4147-A177-3AD203B41FA5}">
                      <a16:colId xmlns:a16="http://schemas.microsoft.com/office/drawing/2014/main" val="4211768298"/>
                    </a:ext>
                  </a:extLst>
                </a:gridCol>
              </a:tblGrid>
              <a:tr h="648072">
                <a:tc rowSpan="5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 err="1">
                          <a:effectLst/>
                        </a:rPr>
                        <a:t>OchPřKr</a:t>
                      </a:r>
                      <a:endParaRPr lang="cs-CZ" sz="11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§ 5b</a:t>
                      </a:r>
                      <a:endParaRPr lang="cs-CZ" sz="11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stanovení podmínek pro odchylný postup při ochraně ptáků</a:t>
                      </a:r>
                      <a:endParaRPr lang="cs-CZ" sz="11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vyhláška Ministerstva životního prostředí</a:t>
                      </a:r>
                      <a:endParaRPr lang="cs-CZ" sz="11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778234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§ 19</a:t>
                      </a:r>
                      <a:endParaRPr lang="cs-CZ" sz="110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návštěvní řády národních parků</a:t>
                      </a:r>
                      <a:endParaRPr lang="cs-CZ" sz="11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nařízení správy národního parku</a:t>
                      </a:r>
                      <a:endParaRPr lang="cs-CZ" sz="110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9462969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§ 56</a:t>
                      </a:r>
                      <a:endParaRPr lang="cs-CZ" sz="11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výjimky ze zákazů u památných stromů a u zvláště chráněných druhů rostlin a živočichů</a:t>
                      </a:r>
                      <a:endParaRPr lang="cs-CZ" sz="11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vyhláška Ministerstva životního prostředí</a:t>
                      </a:r>
                      <a:endParaRPr lang="cs-CZ" sz="11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5226727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§ 64</a:t>
                      </a:r>
                      <a:endParaRPr lang="cs-CZ" sz="110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omezení nebo zákaz vstupu z důvodu ochrany přírody</a:t>
                      </a:r>
                      <a:endParaRPr lang="cs-CZ" sz="11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nařízení kraje nebo správy národního parku nebo vyhláška Ministerstva Životního prostředí</a:t>
                      </a:r>
                      <a:endParaRPr lang="cs-CZ" sz="110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2944426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§ 77</a:t>
                      </a:r>
                      <a:endParaRPr lang="cs-CZ" sz="110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ochrana druhů rostlin a živočichů</a:t>
                      </a:r>
                      <a:endParaRPr lang="cs-CZ" sz="11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nařízení obce, kraje nebo správy národního parku</a:t>
                      </a:r>
                      <a:endParaRPr lang="cs-CZ" sz="11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17791354"/>
                  </a:ext>
                </a:extLst>
              </a:tr>
            </a:tbl>
          </a:graphicData>
        </a:graphic>
      </p:graphicFrame>
      <p:graphicFrame>
        <p:nvGraphicFramePr>
          <p:cNvPr id="14" name="Tabulk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7691490"/>
              </p:ext>
            </p:extLst>
          </p:nvPr>
        </p:nvGraphicFramePr>
        <p:xfrm>
          <a:off x="638175" y="3480544"/>
          <a:ext cx="7294880" cy="98037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00430">
                  <a:extLst>
                    <a:ext uri="{9D8B030D-6E8A-4147-A177-3AD203B41FA5}">
                      <a16:colId xmlns:a16="http://schemas.microsoft.com/office/drawing/2014/main" val="256695508"/>
                    </a:ext>
                  </a:extLst>
                </a:gridCol>
                <a:gridCol w="2162175">
                  <a:extLst>
                    <a:ext uri="{9D8B030D-6E8A-4147-A177-3AD203B41FA5}">
                      <a16:colId xmlns:a16="http://schemas.microsoft.com/office/drawing/2014/main" val="2505365883"/>
                    </a:ext>
                  </a:extLst>
                </a:gridCol>
                <a:gridCol w="2162175">
                  <a:extLst>
                    <a:ext uri="{9D8B030D-6E8A-4147-A177-3AD203B41FA5}">
                      <a16:colId xmlns:a16="http://schemas.microsoft.com/office/drawing/2014/main" val="952918583"/>
                    </a:ext>
                  </a:extLst>
                </a:gridCol>
                <a:gridCol w="2070100">
                  <a:extLst>
                    <a:ext uri="{9D8B030D-6E8A-4147-A177-3AD203B41FA5}">
                      <a16:colId xmlns:a16="http://schemas.microsoft.com/office/drawing/2014/main" val="2840129973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 err="1">
                          <a:effectLst/>
                        </a:rPr>
                        <a:t>CivLet</a:t>
                      </a:r>
                      <a:endParaRPr lang="cs-CZ" sz="11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§ 37</a:t>
                      </a:r>
                      <a:endParaRPr lang="cs-CZ" sz="11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stanovení ochranného pásma leteckých staveb</a:t>
                      </a:r>
                      <a:endParaRPr lang="cs-CZ" sz="11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správní rozhodnutí</a:t>
                      </a:r>
                      <a:endParaRPr lang="cs-CZ" sz="110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00996327"/>
                  </a:ext>
                </a:extLst>
              </a:tr>
              <a:tr h="16192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§ 44</a:t>
                      </a:r>
                      <a:endParaRPr lang="cs-CZ" sz="11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rozdělení vzdušného prostoru, jakož i omezení nebo zákaz jeho užívání</a:t>
                      </a:r>
                      <a:endParaRPr lang="cs-CZ" sz="110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vyhláška Ministerstva dopravy</a:t>
                      </a:r>
                      <a:endParaRPr lang="cs-CZ" sz="11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64719174"/>
                  </a:ext>
                </a:extLst>
              </a:tr>
            </a:tbl>
          </a:graphicData>
        </a:graphic>
      </p:graphicFrame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3973079"/>
              </p:ext>
            </p:extLst>
          </p:nvPr>
        </p:nvGraphicFramePr>
        <p:xfrm>
          <a:off x="641083" y="4441173"/>
          <a:ext cx="7294880" cy="5506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74440">
                  <a:extLst>
                    <a:ext uri="{9D8B030D-6E8A-4147-A177-3AD203B41FA5}">
                      <a16:colId xmlns:a16="http://schemas.microsoft.com/office/drawing/2014/main" val="4283915030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2263050461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1156846790"/>
                    </a:ext>
                  </a:extLst>
                </a:gridCol>
                <a:gridCol w="2099960">
                  <a:extLst>
                    <a:ext uri="{9D8B030D-6E8A-4147-A177-3AD203B41FA5}">
                      <a16:colId xmlns:a16="http://schemas.microsoft.com/office/drawing/2014/main" val="533134582"/>
                    </a:ext>
                  </a:extLst>
                </a:gridCol>
              </a:tblGrid>
              <a:tr h="550632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VeřZdr</a:t>
                      </a:r>
                      <a:endParaRPr lang="cs-CZ" sz="110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§ 31</a:t>
                      </a:r>
                      <a:endParaRPr lang="cs-CZ" sz="11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ochranné hlukové pásmo u některých letišť</a:t>
                      </a:r>
                      <a:endParaRPr lang="cs-CZ" sz="11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správní rozhodnutí</a:t>
                      </a:r>
                      <a:endParaRPr lang="cs-CZ" sz="11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55771483"/>
                  </a:ext>
                </a:extLst>
              </a:tr>
            </a:tbl>
          </a:graphicData>
        </a:graphic>
      </p:graphicFrame>
      <p:graphicFrame>
        <p:nvGraphicFramePr>
          <p:cNvPr id="20" name="Tabulka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2450754"/>
              </p:ext>
            </p:extLst>
          </p:nvPr>
        </p:nvGraphicFramePr>
        <p:xfrm>
          <a:off x="638175" y="4978428"/>
          <a:ext cx="7294880" cy="15589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00430">
                  <a:extLst>
                    <a:ext uri="{9D8B030D-6E8A-4147-A177-3AD203B41FA5}">
                      <a16:colId xmlns:a16="http://schemas.microsoft.com/office/drawing/2014/main" val="707471511"/>
                    </a:ext>
                  </a:extLst>
                </a:gridCol>
                <a:gridCol w="2162175">
                  <a:extLst>
                    <a:ext uri="{9D8B030D-6E8A-4147-A177-3AD203B41FA5}">
                      <a16:colId xmlns:a16="http://schemas.microsoft.com/office/drawing/2014/main" val="3690045104"/>
                    </a:ext>
                  </a:extLst>
                </a:gridCol>
                <a:gridCol w="2162175">
                  <a:extLst>
                    <a:ext uri="{9D8B030D-6E8A-4147-A177-3AD203B41FA5}">
                      <a16:colId xmlns:a16="http://schemas.microsoft.com/office/drawing/2014/main" val="3541550943"/>
                    </a:ext>
                  </a:extLst>
                </a:gridCol>
                <a:gridCol w="2070100">
                  <a:extLst>
                    <a:ext uri="{9D8B030D-6E8A-4147-A177-3AD203B41FA5}">
                      <a16:colId xmlns:a16="http://schemas.microsoft.com/office/drawing/2014/main" val="3454132537"/>
                    </a:ext>
                  </a:extLst>
                </a:gridCol>
              </a:tblGrid>
              <a:tr h="0">
                <a:tc rowSpan="4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VodZ</a:t>
                      </a:r>
                      <a:endParaRPr lang="cs-CZ" sz="110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§ 6</a:t>
                      </a:r>
                      <a:endParaRPr lang="cs-CZ" sz="110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omezení, úprava nebo zákaz obecného nakládání s povrchovými vodami</a:t>
                      </a:r>
                      <a:endParaRPr lang="cs-CZ" sz="11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správní rozhodnutí</a:t>
                      </a:r>
                      <a:endParaRPr lang="cs-CZ" sz="110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6933465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§ 25</a:t>
                      </a:r>
                      <a:endParaRPr lang="cs-CZ" sz="110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národní plán povodí a plán pro zvládání povodňových rizik</a:t>
                      </a:r>
                      <a:endParaRPr lang="cs-CZ" sz="110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nařízení kraje</a:t>
                      </a:r>
                      <a:endParaRPr lang="cs-CZ" sz="110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1377429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§ 30</a:t>
                      </a:r>
                      <a:endParaRPr lang="cs-CZ" sz="110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ochranná pásma některých vodních zdrojů</a:t>
                      </a:r>
                      <a:endParaRPr lang="cs-CZ" sz="110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správní rozhodnutí</a:t>
                      </a:r>
                      <a:endParaRPr lang="cs-CZ" sz="110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8443352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§ 58</a:t>
                      </a:r>
                      <a:endParaRPr lang="cs-CZ" sz="110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ochranná pásma vodních děl</a:t>
                      </a:r>
                      <a:endParaRPr lang="cs-CZ" sz="110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správní rozhodnutí</a:t>
                      </a:r>
                      <a:endParaRPr lang="cs-CZ" sz="11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862808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362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Některé příklady opatření obecné povahy</a:t>
            </a:r>
          </a:p>
        </p:txBody>
      </p:sp>
      <p:graphicFrame>
        <p:nvGraphicFramePr>
          <p:cNvPr id="8" name="Zástupný symbol pro obsah 7"/>
          <p:cNvGraphicFramePr>
            <a:graphicFrameLocks noGrp="1"/>
          </p:cNvGraphicFramePr>
          <p:nvPr>
            <p:ph idx="1"/>
            <p:extLst/>
          </p:nvPr>
        </p:nvGraphicFramePr>
        <p:xfrm>
          <a:off x="971599" y="1772816"/>
          <a:ext cx="7344816" cy="19442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06594">
                  <a:extLst>
                    <a:ext uri="{9D8B030D-6E8A-4147-A177-3AD203B41FA5}">
                      <a16:colId xmlns:a16="http://schemas.microsoft.com/office/drawing/2014/main" val="2824527848"/>
                    </a:ext>
                  </a:extLst>
                </a:gridCol>
                <a:gridCol w="2176976">
                  <a:extLst>
                    <a:ext uri="{9D8B030D-6E8A-4147-A177-3AD203B41FA5}">
                      <a16:colId xmlns:a16="http://schemas.microsoft.com/office/drawing/2014/main" val="1562956437"/>
                    </a:ext>
                  </a:extLst>
                </a:gridCol>
                <a:gridCol w="2176976">
                  <a:extLst>
                    <a:ext uri="{9D8B030D-6E8A-4147-A177-3AD203B41FA5}">
                      <a16:colId xmlns:a16="http://schemas.microsoft.com/office/drawing/2014/main" val="2010414716"/>
                    </a:ext>
                  </a:extLst>
                </a:gridCol>
                <a:gridCol w="2084270">
                  <a:extLst>
                    <a:ext uri="{9D8B030D-6E8A-4147-A177-3AD203B41FA5}">
                      <a16:colId xmlns:a16="http://schemas.microsoft.com/office/drawing/2014/main" val="775482409"/>
                    </a:ext>
                  </a:extLst>
                </a:gridCol>
              </a:tblGrid>
              <a:tr h="368450">
                <a:tc rowSpan="4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 err="1">
                          <a:effectLst/>
                        </a:rPr>
                        <a:t>StavZ</a:t>
                      </a:r>
                      <a:endParaRPr lang="cs-CZ" sz="1100" dirty="0">
                        <a:effectLst/>
                      </a:endParaRP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§ 36</a:t>
                      </a:r>
                      <a:endParaRPr lang="cs-CZ" sz="110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zásady územního rozvoje</a:t>
                      </a:r>
                      <a:endParaRPr lang="cs-CZ" sz="110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obecně závazná vyhláška kraje</a:t>
                      </a:r>
                      <a:endParaRPr lang="cs-CZ" sz="110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09917902"/>
                  </a:ext>
                </a:extLst>
              </a:tr>
              <a:tr h="36956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§ 43</a:t>
                      </a:r>
                      <a:endParaRPr lang="cs-CZ" sz="11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územní plán</a:t>
                      </a:r>
                      <a:endParaRPr lang="cs-CZ" sz="110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obecně závazná vyhláška obce</a:t>
                      </a:r>
                      <a:endParaRPr lang="cs-CZ" sz="110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66145412"/>
                  </a:ext>
                </a:extLst>
              </a:tr>
              <a:tr h="36956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§ 59</a:t>
                      </a:r>
                      <a:endParaRPr lang="cs-CZ" sz="110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vymezení zastavěného území</a:t>
                      </a:r>
                      <a:endParaRPr lang="cs-CZ" sz="110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obecně závazná vyhláška obce</a:t>
                      </a:r>
                      <a:endParaRPr lang="cs-CZ" sz="110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61962843"/>
                  </a:ext>
                </a:extLst>
              </a:tr>
              <a:tr h="83662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§ 62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regulační plán</a:t>
                      </a:r>
                      <a:endParaRPr lang="cs-CZ" sz="11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obecně závazná vyhláška obce</a:t>
                      </a:r>
                      <a:endParaRPr lang="cs-CZ" sz="110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394475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58655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3208"/>
            <a:ext cx="8229600" cy="1143000"/>
          </a:xfrm>
        </p:spPr>
        <p:txBody>
          <a:bodyPr>
            <a:normAutofit/>
          </a:bodyPr>
          <a:lstStyle/>
          <a:p>
            <a:r>
              <a:rPr lang="cs-CZ" sz="2800" b="1" dirty="0"/>
              <a:t>Řízení o vydání OOP podle </a:t>
            </a:r>
            <a:r>
              <a:rPr lang="cs-CZ" sz="2800" b="1" dirty="0" err="1"/>
              <a:t>SpŘ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980728"/>
            <a:ext cx="8229600" cy="5572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b="1" dirty="0"/>
              <a:t>Jednotlivé fáze:</a:t>
            </a:r>
          </a:p>
          <a:p>
            <a:pPr>
              <a:buNone/>
            </a:pPr>
            <a:endParaRPr lang="cs-CZ" b="1" dirty="0"/>
          </a:p>
          <a:p>
            <a:pPr lvl="1"/>
            <a:r>
              <a:rPr lang="cs-CZ" dirty="0"/>
              <a:t>zahájení řízení o vydání OOP</a:t>
            </a:r>
          </a:p>
          <a:p>
            <a:pPr lvl="1"/>
            <a:r>
              <a:rPr lang="cs-CZ" dirty="0"/>
              <a:t>projednání návrhu OOP s dotčenými orgány</a:t>
            </a:r>
          </a:p>
          <a:p>
            <a:pPr lvl="1"/>
            <a:r>
              <a:rPr lang="cs-CZ" dirty="0"/>
              <a:t>zveřejnění návrhu OOP</a:t>
            </a:r>
          </a:p>
          <a:p>
            <a:pPr lvl="1"/>
            <a:r>
              <a:rPr lang="cs-CZ" dirty="0"/>
              <a:t>projednání návrhu OOP s dotčenými osobami</a:t>
            </a:r>
          </a:p>
          <a:p>
            <a:pPr lvl="1"/>
            <a:r>
              <a:rPr lang="cs-CZ" dirty="0"/>
              <a:t>zveřejnění odůvodněného (schváleného) OOP</a:t>
            </a:r>
          </a:p>
          <a:p>
            <a:pPr lvl="1"/>
            <a:r>
              <a:rPr lang="cs-CZ" dirty="0"/>
              <a:t>účinnost OOP</a:t>
            </a:r>
          </a:p>
          <a:p>
            <a:pPr marL="457200" lvl="1" indent="0">
              <a:buNone/>
            </a:pPr>
            <a:endParaRPr lang="cs-CZ" dirty="0"/>
          </a:p>
          <a:p>
            <a:pPr marL="457200" lvl="1" indent="0">
              <a:buNone/>
            </a:pPr>
            <a:r>
              <a:rPr lang="cs-CZ" dirty="0"/>
              <a:t>Proces vydávání zdá se být kombinací normotvorby a správního řízení – blíže ke správnímu řízení</a:t>
            </a:r>
          </a:p>
          <a:p>
            <a:pPr lvl="1"/>
            <a:endParaRPr lang="cs-CZ" dirty="0"/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79993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A86062-C9C6-4168-9E24-704EBE4B16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Vady správních aktů smíšené povahy a jejich náprava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BB1764-8718-4C2D-8F80-822112BBE0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Možnost přezkumu OOP:</a:t>
            </a:r>
          </a:p>
          <a:p>
            <a:pPr lvl="1" algn="just"/>
            <a:r>
              <a:rPr lang="cs-CZ" dirty="0"/>
              <a:t>uplatnění dozorčího prostředku (přezkumné řízení dle § 174 odst. 2 SŘ) - přezkum zákonnosti opatření obecné povahy v přezkumném řízení nadřízeným správním orgánem</a:t>
            </a:r>
          </a:p>
          <a:p>
            <a:pPr lvl="1"/>
            <a:r>
              <a:rPr lang="cs-CZ" dirty="0"/>
              <a:t>přezkum zákonnosti ve správním soudnictví – řízení o zrušení OOP (§ 101a a násl. SŘS): ten, kdo tvrdí, že byl na svých právech opatřením obecné povahy zkrácen = přímá soudní ochrana</a:t>
            </a:r>
          </a:p>
          <a:p>
            <a:pPr marL="457200" lvl="1" indent="0">
              <a:buNone/>
            </a:pPr>
            <a:endParaRPr lang="cs-CZ" dirty="0"/>
          </a:p>
          <a:p>
            <a:pPr marL="457200" lvl="1" indent="0">
              <a:buNone/>
            </a:pPr>
            <a:r>
              <a:rPr lang="cs-CZ" dirty="0"/>
              <a:t>Z hlediska prostředků ochrany veřejných subjektivních práv blíže ke správním rozhodnutím.</a:t>
            </a:r>
          </a:p>
          <a:p>
            <a:pPr marL="457200" lvl="1" indent="0">
              <a:buNone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0972CFC-E6A6-458E-B8C5-50E9EF45A1B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4617009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Osnova přednášky a její cíl: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83162"/>
          </a:xfrm>
        </p:spPr>
        <p:txBody>
          <a:bodyPr>
            <a:normAutofit/>
          </a:bodyPr>
          <a:lstStyle/>
          <a:p>
            <a:pPr algn="just"/>
            <a:r>
              <a:rPr lang="cs-CZ" sz="2000" dirty="0"/>
              <a:t>Realizace činnosti veřejné správy </a:t>
            </a:r>
          </a:p>
          <a:p>
            <a:pPr algn="just"/>
            <a:r>
              <a:rPr lang="cs-CZ" sz="2000" dirty="0"/>
              <a:t>Správní akty: individuální, normativní, smíšené</a:t>
            </a:r>
          </a:p>
          <a:p>
            <a:pPr algn="just"/>
            <a:r>
              <a:rPr lang="cs-CZ" sz="2000" dirty="0"/>
              <a:t>Náležitosti a vlastnosti správních aktů a vadné správní akty, jejich zrušení, změna či sistace 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b="1" dirty="0"/>
              <a:t>Cíl:</a:t>
            </a:r>
            <a:r>
              <a:rPr lang="cs-CZ" sz="2000" dirty="0"/>
              <a:t> cílem této přednášky je nejen představit vybrané formy realizace veřejné správy, ale také poskytnout odpovědi na následující významné otázky:</a:t>
            </a:r>
          </a:p>
          <a:p>
            <a:pPr algn="just"/>
            <a:endParaRPr lang="cs-CZ" altLang="cs-CZ" sz="1800" dirty="0"/>
          </a:p>
          <a:p>
            <a:pPr marL="0" indent="0" algn="just">
              <a:buNone/>
            </a:pPr>
            <a:r>
              <a:rPr lang="cs-CZ" altLang="cs-CZ" sz="1800" i="1" dirty="0"/>
              <a:t>Jak rozpoznávat jednotlivé nejtradičnější a zřejmě nejzásadnější formy činnosti veřejné správy? </a:t>
            </a:r>
          </a:p>
          <a:p>
            <a:pPr marL="0" indent="0" algn="just">
              <a:buNone/>
            </a:pPr>
            <a:endParaRPr lang="cs-CZ" altLang="cs-CZ" sz="1800" i="1" dirty="0"/>
          </a:p>
          <a:p>
            <a:pPr marL="0" indent="0" algn="just">
              <a:buNone/>
            </a:pPr>
            <a:r>
              <a:rPr lang="cs-CZ" altLang="cs-CZ" sz="1800" i="1" dirty="0"/>
              <a:t>Proč má určení této formy zásadní právní důsledky pro nás jako adresáty veřejné správy a co se děje když právní forma neodpovídá obsahu?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5C2048-BF33-4A7C-9741-901290E551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Porovnání právních následků přidělení právní formy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6C8BA4C-4965-4374-9EC9-BF57A0FEB3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cs-CZ" dirty="0"/>
              <a:t>Úroveň ochrany veřejných subjektivních práv dotčených osob u správních rozhodnutí a OOP na straně jedné a podzákonných právních předpisů na straně druhé je velmi rozdílná.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dirty="0"/>
              <a:t>Ale co do pojmových znaků mají konkrétně-abstraktní smíšené správní akty (OOP) na straně jedné a normativního správní akty (podzákonné právní předpisy) na straně druhé k sobě v řadě případů blízko – mnohdy neostrá dělící linie.</a:t>
            </a:r>
          </a:p>
        </p:txBody>
      </p:sp>
    </p:spTree>
    <p:extLst>
      <p:ext uri="{BB962C8B-B14F-4D97-AF65-F5344CB8AC3E}">
        <p14:creationId xmlns:p14="http://schemas.microsoft.com/office/powerpoint/2010/main" val="21579437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E221AF-AC23-4E9A-8D52-891FF827D1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171400"/>
            <a:ext cx="8229600" cy="1143000"/>
          </a:xfrm>
        </p:spPr>
        <p:txBody>
          <a:bodyPr/>
          <a:lstStyle/>
          <a:p>
            <a:r>
              <a:rPr lang="cs-CZ" dirty="0"/>
              <a:t>Příklady „hraničních“ případů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183E6B6-A41B-4DA6-B4F8-5099E7142F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748270"/>
            <a:ext cx="8291264" cy="536145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Z hlediska obsahu mají k OOP blízko podzákonné právní předpisy:</a:t>
            </a:r>
          </a:p>
          <a:p>
            <a:pPr algn="just"/>
            <a:r>
              <a:rPr lang="cs-CZ" dirty="0"/>
              <a:t>Některé právní předpisy obcí: např. </a:t>
            </a:r>
            <a:r>
              <a:rPr lang="cs-CZ" i="1" dirty="0"/>
              <a:t>nařízení tržní řád, Nařízení stanovící parkovací zóny (§ 23/1 </a:t>
            </a:r>
            <a:r>
              <a:rPr lang="cs-CZ" i="1" dirty="0" err="1"/>
              <a:t>PozKom</a:t>
            </a:r>
            <a:r>
              <a:rPr lang="cs-CZ" i="1" dirty="0"/>
              <a:t>), omezení stání v obytné zóně (§ 39/6 </a:t>
            </a:r>
            <a:r>
              <a:rPr lang="cs-CZ" i="1" dirty="0" err="1"/>
              <a:t>SilProv</a:t>
            </a:r>
            <a:r>
              <a:rPr lang="cs-CZ" i="1" dirty="0"/>
              <a:t>), oblasti obce s časovým a druhovým omezením zásobování  (§ 23/4 </a:t>
            </a:r>
            <a:r>
              <a:rPr lang="cs-CZ" i="1" dirty="0" err="1"/>
              <a:t>PozKom</a:t>
            </a:r>
            <a:r>
              <a:rPr lang="cs-CZ" i="1" dirty="0"/>
              <a:t>), omezení vstupu do lesa (§ 19/3 </a:t>
            </a:r>
            <a:r>
              <a:rPr lang="cs-CZ" i="1" dirty="0" err="1"/>
              <a:t>LesZák</a:t>
            </a:r>
            <a:r>
              <a:rPr lang="cs-CZ" i="1" dirty="0"/>
              <a:t>), nařízení mimořádných veterinárních opatření (§ 54/2 </a:t>
            </a:r>
            <a:r>
              <a:rPr lang="cs-CZ" i="1" dirty="0" err="1"/>
              <a:t>VetZák</a:t>
            </a:r>
            <a:r>
              <a:rPr lang="cs-CZ" i="1" dirty="0"/>
              <a:t>), obecně závazná vyhláška</a:t>
            </a:r>
            <a:r>
              <a:rPr lang="pt-BR" i="1" dirty="0" err="1"/>
              <a:t>pravidla</a:t>
            </a:r>
            <a:r>
              <a:rPr lang="pt-BR" i="1" dirty="0"/>
              <a:t> pro </a:t>
            </a:r>
            <a:r>
              <a:rPr lang="pt-BR" i="1" dirty="0" err="1"/>
              <a:t>pohyb</a:t>
            </a:r>
            <a:r>
              <a:rPr lang="pt-BR" i="1" dirty="0"/>
              <a:t> </a:t>
            </a:r>
            <a:r>
              <a:rPr lang="pt-BR" i="1" dirty="0" err="1"/>
              <a:t>psů</a:t>
            </a:r>
            <a:r>
              <a:rPr lang="pt-BR" i="1" dirty="0"/>
              <a:t> na </a:t>
            </a:r>
            <a:r>
              <a:rPr lang="cs-CZ" i="1" dirty="0"/>
              <a:t>vybraných </a:t>
            </a:r>
            <a:r>
              <a:rPr lang="pt-BR" i="1" dirty="0" err="1"/>
              <a:t>veřejn</a:t>
            </a:r>
            <a:r>
              <a:rPr lang="cs-CZ" i="1" dirty="0" err="1"/>
              <a:t>ých</a:t>
            </a:r>
            <a:r>
              <a:rPr lang="pt-BR" i="1" dirty="0"/>
              <a:t> </a:t>
            </a:r>
            <a:r>
              <a:rPr lang="pt-BR" i="1" dirty="0" err="1"/>
              <a:t>prostranství</a:t>
            </a:r>
            <a:r>
              <a:rPr lang="cs-CZ" i="1" dirty="0"/>
              <a:t> </a:t>
            </a:r>
            <a:r>
              <a:rPr lang="pl-PL" i="1" dirty="0"/>
              <a:t>(§ 24/2 </a:t>
            </a:r>
            <a:r>
              <a:rPr lang="pl-PL" i="1" dirty="0" err="1"/>
              <a:t>OchrZvíř</a:t>
            </a:r>
            <a:r>
              <a:rPr lang="pl-PL" i="1" dirty="0"/>
              <a:t>).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940461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14C5CF-9AD0-4FCE-B217-5FCB60FAA1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4789" y="163489"/>
            <a:ext cx="8291264" cy="457199"/>
          </a:xfrm>
        </p:spPr>
        <p:txBody>
          <a:bodyPr>
            <a:normAutofit fontScale="90000"/>
          </a:bodyPr>
          <a:lstStyle/>
          <a:p>
            <a:r>
              <a:rPr lang="cs-CZ" dirty="0"/>
              <a:t>Další příklady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02AC0C2-7925-48E8-9B5A-6FBB7C0D79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453" y="605382"/>
            <a:ext cx="8229600" cy="5919961"/>
          </a:xfrm>
        </p:spPr>
        <p:txBody>
          <a:bodyPr>
            <a:normAutofit fontScale="47500" lnSpcReduction="20000"/>
          </a:bodyPr>
          <a:lstStyle/>
          <a:p>
            <a:pPr algn="just"/>
            <a:endParaRPr lang="cs-CZ" i="1" dirty="0"/>
          </a:p>
          <a:p>
            <a:pPr algn="just"/>
            <a:endParaRPr lang="cs-CZ" i="1" dirty="0"/>
          </a:p>
          <a:p>
            <a:pPr algn="just"/>
            <a:r>
              <a:rPr lang="cs-CZ" sz="5100" i="1" dirty="0"/>
              <a:t>vyhlášky Ministerstva životního prostředí, kterými se vyhlašují zvláště chráněná území, jejich ochranná pásma a bližší podmínky jejich ochrany (ve smyslu § 14 </a:t>
            </a:r>
            <a:r>
              <a:rPr lang="cs-CZ" sz="5100" i="1" dirty="0" err="1"/>
              <a:t>OchPřKr</a:t>
            </a:r>
            <a:r>
              <a:rPr lang="cs-CZ" sz="5100" i="1" dirty="0"/>
              <a:t>).</a:t>
            </a:r>
          </a:p>
          <a:p>
            <a:pPr marL="0" indent="0" algn="just">
              <a:buNone/>
            </a:pPr>
            <a:r>
              <a:rPr lang="cs-CZ" sz="5100" i="1" dirty="0"/>
              <a:t> </a:t>
            </a:r>
          </a:p>
          <a:p>
            <a:pPr algn="just"/>
            <a:r>
              <a:rPr lang="cs-CZ" sz="5100" i="1" dirty="0"/>
              <a:t>vyhláška Ministerstva zdravotnictví, jejímž prostřednictvím dochází k ochraně konkrétně prostorově určených přírodních léčivých zdrojů a zdrojů přírodních minerálních vod (§ 21 odst. 1 </a:t>
            </a:r>
            <a:r>
              <a:rPr lang="cs-CZ" sz="5100" i="1" dirty="0" err="1"/>
              <a:t>LázZ</a:t>
            </a:r>
            <a:r>
              <a:rPr lang="cs-CZ" sz="5100" i="1" dirty="0"/>
              <a:t>).</a:t>
            </a:r>
          </a:p>
          <a:p>
            <a:pPr marL="0" indent="0" algn="just">
              <a:buNone/>
            </a:pPr>
            <a:endParaRPr lang="cs-CZ" sz="5100" i="1" dirty="0"/>
          </a:p>
          <a:p>
            <a:pPr marL="0" indent="0" algn="just">
              <a:buNone/>
            </a:pPr>
            <a:r>
              <a:rPr lang="cs-CZ" sz="5100" dirty="0"/>
              <a:t>Právní řád obsahuje některá zmocnění k vydání podzákonných právních předpisů, které z hlediska obsahového mají nejblíže ke smíšeným správním aktům. Řešením je formálně materiální pojetí (další snímek).</a:t>
            </a:r>
          </a:p>
          <a:p>
            <a:pPr marL="0" indent="0" algn="just"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9764619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cs-CZ" sz="2800" b="1" dirty="0"/>
              <a:t>Formálně materiální pojetí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097360"/>
            <a:ext cx="8229600" cy="5572000"/>
          </a:xfrm>
        </p:spPr>
        <p:txBody>
          <a:bodyPr>
            <a:normAutofit fontScale="77500" lnSpcReduction="20000"/>
          </a:bodyPr>
          <a:lstStyle/>
          <a:p>
            <a:pPr lvl="1" algn="just">
              <a:buFont typeface="Arial" pitchFamily="34" charset="0"/>
              <a:buChar char="•"/>
            </a:pPr>
            <a:r>
              <a:rPr lang="cs-CZ" sz="2400" dirty="0"/>
              <a:t>Úvahy soudu o tom, zda napadený akt je opatřením obecné povahy či nikoliv, jsou namístě, </a:t>
            </a:r>
            <a:r>
              <a:rPr lang="cs-CZ" sz="2400" b="1" dirty="0"/>
              <a:t>pokud zákonné pojmenování takového aktu zcela chybí, či pokud došlo k zásadní změně právní úpravy, přičemž chybějí výslovná přechodná ustanovení</a:t>
            </a:r>
            <a:r>
              <a:rPr lang="cs-CZ" sz="2400" dirty="0"/>
              <a:t>.</a:t>
            </a:r>
          </a:p>
          <a:p>
            <a:pPr marL="457200" lvl="1" indent="0" algn="just">
              <a:buNone/>
            </a:pPr>
            <a:endParaRPr lang="cs-CZ" sz="2400" dirty="0"/>
          </a:p>
          <a:p>
            <a:pPr lvl="1" algn="just">
              <a:buFont typeface="Arial" pitchFamily="34" charset="0"/>
              <a:buChar char="•"/>
            </a:pPr>
            <a:r>
              <a:rPr lang="cs-CZ" sz="2400" b="1" dirty="0"/>
              <a:t>Pokud zákon výslovně stanoví formu příslušného právního aktu, a tato forma je dodržena, není tu zpravidla prostor pro jiné soudní hodnocení povahy takového aktu. </a:t>
            </a:r>
          </a:p>
          <a:p>
            <a:pPr marL="457200" lvl="1" indent="0" algn="just">
              <a:buNone/>
            </a:pPr>
            <a:endParaRPr lang="cs-CZ" sz="2400" b="1" dirty="0"/>
          </a:p>
          <a:p>
            <a:pPr lvl="1" algn="just">
              <a:buFont typeface="Arial" pitchFamily="34" charset="0"/>
              <a:buChar char="•"/>
            </a:pPr>
            <a:r>
              <a:rPr lang="cs-CZ" sz="2400" dirty="0"/>
              <a:t>ÚS:</a:t>
            </a:r>
            <a:r>
              <a:rPr lang="cs-CZ" sz="2400" i="1" dirty="0"/>
              <a:t> pokud se zákonodárce jasně vysloví v tom smyslu, že se o určité věci má "rozhodnout" ve formě právního předpisu, tak je významně zúžen prostor pro úvahy o charakteru tohoto aktu, </a:t>
            </a:r>
            <a:r>
              <a:rPr lang="cs-CZ" sz="2400" b="1" i="1" dirty="0"/>
              <a:t>ledaže</a:t>
            </a:r>
            <a:r>
              <a:rPr lang="cs-CZ" sz="2400" i="1" dirty="0"/>
              <a:t> by (pouze) ÚS došel k závěru, že se jedná o smíšený správní akt/OOP</a:t>
            </a:r>
            <a:endParaRPr lang="cs-CZ" sz="2400" dirty="0"/>
          </a:p>
          <a:p>
            <a:pPr lvl="1" algn="just">
              <a:buFont typeface="Arial" pitchFamily="34" charset="0"/>
              <a:buChar char="•"/>
            </a:pPr>
            <a:r>
              <a:rPr lang="cs-CZ" sz="2400" b="1" u="sng" dirty="0"/>
              <a:t>Ojedinělý průlom</a:t>
            </a:r>
            <a:endParaRPr lang="cs-CZ" b="1" u="sng" dirty="0"/>
          </a:p>
          <a:p>
            <a:pPr marL="0" indent="0" algn="just">
              <a:buNone/>
            </a:pPr>
            <a:r>
              <a:rPr lang="cs-CZ" sz="2600" b="1" dirty="0"/>
              <a:t>	Parkovací zóny:</a:t>
            </a:r>
          </a:p>
          <a:p>
            <a:pPr marL="457200" lvl="1" indent="0" algn="just">
              <a:buNone/>
            </a:pPr>
            <a:r>
              <a:rPr lang="cs-CZ" sz="2400" dirty="0"/>
              <a:t>	</a:t>
            </a:r>
            <a:r>
              <a:rPr lang="cs-CZ" sz="2300" dirty="0"/>
              <a:t>Rozhodnutí Ústavního soudu </a:t>
            </a:r>
            <a:r>
              <a:rPr lang="cs-CZ" sz="2300" dirty="0" err="1"/>
              <a:t>Pl</a:t>
            </a:r>
            <a:r>
              <a:rPr lang="cs-CZ" sz="2300" dirty="0"/>
              <a:t>. ÚS 14/08 z 18.11.2010 - nařízení hl. m. 	Prahy č. 11/2007 Sb. hl. m. Prahy, kterým se vymezují </a:t>
            </a:r>
            <a:r>
              <a:rPr lang="cs-CZ" sz="2300" b="1" dirty="0"/>
              <a:t>parkovací zóny</a:t>
            </a:r>
            <a:r>
              <a:rPr lang="cs-CZ" sz="2300" dirty="0"/>
              <a:t>.</a:t>
            </a:r>
          </a:p>
          <a:p>
            <a:pPr lvl="2" algn="just"/>
            <a:r>
              <a:rPr lang="cs-CZ" sz="2300" dirty="0"/>
              <a:t>posouzeno </a:t>
            </a:r>
            <a:r>
              <a:rPr lang="cs-CZ" sz="2300" b="1" dirty="0"/>
              <a:t>z materiálního hlediska jako opatření obecné povahy, byť podle zákona jde o nařízení obce (!)</a:t>
            </a:r>
          </a:p>
          <a:p>
            <a:pPr lvl="2" algn="just"/>
            <a:r>
              <a:rPr lang="cs-CZ" sz="2300" b="1" dirty="0"/>
              <a:t>důvodem přímá soudní ochrana adresátů</a:t>
            </a:r>
          </a:p>
          <a:p>
            <a:pPr lvl="2" algn="just"/>
            <a:r>
              <a:rPr lang="cs-CZ" sz="2300" dirty="0"/>
              <a:t>Ústavní soud již u jiných právních předpisů obcí nezopakoval </a:t>
            </a:r>
          </a:p>
        </p:txBody>
      </p:sp>
    </p:spTree>
    <p:extLst>
      <p:ext uri="{BB962C8B-B14F-4D97-AF65-F5344CB8AC3E}">
        <p14:creationId xmlns:p14="http://schemas.microsoft.com/office/powerpoint/2010/main" val="22817481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6E6288-31A6-4F91-8759-893F4F217A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08520" y="-9707"/>
            <a:ext cx="9361040" cy="1143000"/>
          </a:xfrm>
        </p:spPr>
        <p:txBody>
          <a:bodyPr>
            <a:normAutofit/>
          </a:bodyPr>
          <a:lstStyle/>
          <a:p>
            <a:r>
              <a:rPr lang="cs-CZ" sz="3200" dirty="0"/>
              <a:t>Problematika forem činnost veřejné správy aktuálně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2E5E637-7A12-4877-A83F-D08F53920C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908720"/>
            <a:ext cx="8496944" cy="5949280"/>
          </a:xfrm>
        </p:spPr>
        <p:txBody>
          <a:bodyPr>
            <a:normAutofit fontScale="32500" lnSpcReduction="20000"/>
          </a:bodyPr>
          <a:lstStyle/>
          <a:p>
            <a:pPr algn="just"/>
            <a:r>
              <a:rPr lang="cs-CZ" sz="4900" i="1" dirty="0"/>
              <a:t>Konkrétně pokud jde </a:t>
            </a:r>
            <a:r>
              <a:rPr lang="cs-CZ" sz="4900" b="1" i="1" dirty="0"/>
              <a:t>o usnesení o vyhlášení nouzového stavu</a:t>
            </a:r>
            <a:r>
              <a:rPr lang="cs-CZ" sz="4900" i="1" dirty="0"/>
              <a:t>, dospěl Ústavní soud již dříve k závěru, že nejde o opatření obecné povahy s ohledem na skutečnost, že toto usnesení nepředstavuje žádnou z forem realizace veřejné správy, která by byla přijata správním orgánem. Vláda nouzový stav vyhlašuje na základě ústavního zákona, a činí tak v rámci své exekutivní funkce, která nemá charakter správní, nýbrž ústavní (usnesení </a:t>
            </a:r>
            <a:r>
              <a:rPr lang="cs-CZ" sz="4900" i="1" dirty="0" err="1"/>
              <a:t>sp</a:t>
            </a:r>
            <a:r>
              <a:rPr lang="cs-CZ" sz="4900" i="1" dirty="0"/>
              <a:t>. zn. </a:t>
            </a:r>
            <a:r>
              <a:rPr lang="cs-CZ" sz="4900" i="1" dirty="0" err="1"/>
              <a:t>Pl</a:t>
            </a:r>
            <a:r>
              <a:rPr lang="cs-CZ" sz="4900" i="1" dirty="0"/>
              <a:t>. ÚS 8/20).</a:t>
            </a:r>
          </a:p>
          <a:p>
            <a:pPr algn="just"/>
            <a:endParaRPr lang="cs-CZ" sz="4900" i="1" dirty="0"/>
          </a:p>
          <a:p>
            <a:pPr algn="just"/>
            <a:r>
              <a:rPr lang="cs-CZ" sz="4900" i="1" dirty="0"/>
              <a:t>Co se týče </a:t>
            </a:r>
            <a:r>
              <a:rPr lang="cs-CZ" sz="4900" b="1" i="1" dirty="0"/>
              <a:t>obou usnesení o přijetí krizových opatření</a:t>
            </a:r>
            <a:r>
              <a:rPr lang="cs-CZ" sz="4900" i="1" dirty="0"/>
              <a:t>, </a:t>
            </a:r>
            <a:r>
              <a:rPr lang="cs-CZ" sz="4900" b="1" dirty="0"/>
              <a:t>nejde podle předchozí judikatury Ústavního soudu o opatření obecné povahy </a:t>
            </a:r>
            <a:r>
              <a:rPr lang="cs-CZ" sz="4900" i="1" dirty="0"/>
              <a:t>z toho důvodu, že u nich není dána konkrétnost předmětu regulace, patřící mezi pojmové znaky opatření obecné povahy. V případě těchto usnesení jde o obecnou regulaci, která upravuje svůj předmět a subjekty definičními znaky, a vztahuje se na celé území České republiky a na neomezený počet subjektů. </a:t>
            </a:r>
            <a:r>
              <a:rPr lang="cs-CZ" sz="4900" i="1" u="sng" dirty="0"/>
              <a:t>Konkrétnost věci, která by umožnila považovat usnesení o přijetí krizových opatření za opatření obecné povahy, není, s ohledem na uvedené, dána. Nelze ji spatřovat toliko v tom, že stanoví povinnosti a omezení za účelem zamezení ohrožení zdraví v souvislosti s prokázaným výskytem </a:t>
            </a:r>
            <a:r>
              <a:rPr lang="cs-CZ" sz="4900" i="1" u="sng" dirty="0" err="1"/>
              <a:t>koronaviru</a:t>
            </a:r>
            <a:r>
              <a:rPr lang="cs-CZ" sz="4900" i="1" u="sng" dirty="0"/>
              <a:t> na území České republiky.</a:t>
            </a:r>
            <a:r>
              <a:rPr lang="cs-CZ" sz="4900" i="1" dirty="0"/>
              <a:t> Požadavek konkrétnosti věci vyžaduje, aby byl ve správním aktu skutkově vymezen určitý konkrétní předmět regulace (konkrétní případ), což lze zkoumat z různých hledisek, zejména podle kritéria prostorového nebo věcného, ale také časového, teleologického a obsahového. </a:t>
            </a:r>
            <a:r>
              <a:rPr lang="cs-CZ" sz="4900" b="1" i="1" dirty="0"/>
              <a:t>Takovéto vymezení se však z usnesení o přijetí krizových opatření při celkovém zohlednění jejich obsahu nepodává a jde o právní předpisy </a:t>
            </a:r>
            <a:r>
              <a:rPr lang="cs-CZ" sz="4900" b="1" i="1" dirty="0" err="1"/>
              <a:t>sui</a:t>
            </a:r>
            <a:r>
              <a:rPr lang="cs-CZ" sz="4900" b="1" i="1" dirty="0"/>
              <a:t> </a:t>
            </a:r>
            <a:r>
              <a:rPr lang="cs-CZ" sz="4900" b="1" i="1" dirty="0" err="1"/>
              <a:t>generis</a:t>
            </a:r>
            <a:r>
              <a:rPr lang="cs-CZ" sz="4900" b="1" i="1" dirty="0"/>
              <a:t> </a:t>
            </a:r>
            <a:r>
              <a:rPr lang="cs-CZ" sz="4900" i="1" dirty="0"/>
              <a:t>(usnesení </a:t>
            </a:r>
            <a:r>
              <a:rPr lang="cs-CZ" sz="4900" i="1" dirty="0" err="1"/>
              <a:t>sp</a:t>
            </a:r>
            <a:r>
              <a:rPr lang="cs-CZ" sz="4900" i="1" dirty="0"/>
              <a:t>. zn. </a:t>
            </a:r>
            <a:r>
              <a:rPr lang="cs-CZ" sz="4900" i="1" dirty="0" err="1"/>
              <a:t>Pl</a:t>
            </a:r>
            <a:r>
              <a:rPr lang="cs-CZ" sz="4900" i="1" dirty="0"/>
              <a:t>. ÚS 10/20).</a:t>
            </a:r>
          </a:p>
          <a:p>
            <a:pPr marL="0" indent="0" algn="just">
              <a:buNone/>
            </a:pPr>
            <a:endParaRPr lang="cs-CZ" sz="4900" i="1" dirty="0"/>
          </a:p>
          <a:p>
            <a:pPr algn="just"/>
            <a:r>
              <a:rPr lang="cs-CZ" sz="4900" i="1" dirty="0"/>
              <a:t>Ústavní soud tedy dospěl k závěru, že při hodnocení povahy </a:t>
            </a:r>
            <a:r>
              <a:rPr lang="cs-CZ" sz="4900" b="1" i="1" dirty="0"/>
              <a:t>napadených aktů (mimořádná opatření Ministerstva zdravotnictví podle zákona o ochraně veřejného zdraví – pozn. autora) </a:t>
            </a:r>
            <a:r>
              <a:rPr lang="cs-CZ" sz="4900" i="1" dirty="0"/>
              <a:t>z hlediska možnosti jejich soudního přezkumu ve smyslu § 101a a násl. s. ř. s. je v daném případě nutné vycházet primárně z toho, jak mimořádná opatření Ministerstva zdravotnictví označuje zákon. V tomto smyslu postačí, že zákon o ochraně veřejného zdraví mimořádná opatření Ministerstva zdravotnictví za opatření obecné povahy přímo označuje, byť pro ně stanoví určité odchylky od části šesté správního řádu (usnesení </a:t>
            </a:r>
            <a:r>
              <a:rPr lang="cs-CZ" sz="4900" i="1" dirty="0" err="1"/>
              <a:t>sp</a:t>
            </a:r>
            <a:r>
              <a:rPr lang="cs-CZ" sz="4900" i="1" dirty="0"/>
              <a:t>. zn. </a:t>
            </a:r>
            <a:r>
              <a:rPr lang="cs-CZ" sz="4900" i="1" dirty="0" err="1"/>
              <a:t>Pl</a:t>
            </a:r>
            <a:r>
              <a:rPr lang="cs-CZ" sz="4900" i="1" dirty="0"/>
              <a:t>. ÚS 8/20).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77485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090980-D148-4DB9-9794-CE4826C8AC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Mimořádná opatření podle pandemického zákona (94/2021 Sb.)</a:t>
            </a:r>
            <a:endParaRPr lang="en-US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58C5A51-570C-4A70-A4C3-44365A3B6C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525963"/>
          </a:xfrm>
        </p:spPr>
        <p:txBody>
          <a:bodyPr/>
          <a:lstStyle/>
          <a:p>
            <a:r>
              <a:rPr lang="cs-CZ" dirty="0"/>
              <a:t>Výslovné přidělení formy opatření obecné povahy</a:t>
            </a:r>
          </a:p>
          <a:p>
            <a:r>
              <a:rPr lang="cs-CZ" dirty="0"/>
              <a:t>Možnost vydávat mimořádná opatření i pro území celého státu </a:t>
            </a:r>
          </a:p>
          <a:p>
            <a:r>
              <a:rPr lang="cs-CZ" dirty="0"/>
              <a:t>Mimořádná situace nevytváří konkrétnost předmětu regulace bez dalšího = propůjčení formy OOP pro normativní akt = zvýšení úrovně ochrany subjektivních práv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455936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Základní prameny ke studiu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sz="2000" dirty="0"/>
          </a:p>
          <a:p>
            <a:pPr algn="just"/>
            <a:r>
              <a:rPr lang="cs-CZ" sz="2000" dirty="0"/>
              <a:t>Průcha, P. Správní právo. Obecná část. 8. vydání. Brno – Plzeň : Aleš Čeněk, 2012.</a:t>
            </a:r>
          </a:p>
          <a:p>
            <a:pPr algn="just"/>
            <a:r>
              <a:rPr lang="cs-CZ" sz="2000" dirty="0"/>
              <a:t>Hendrych, D. a kol. Správní právo. Obecná část. 9. vydání. Praha : C. H. Beck, 2016.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/>
              <a:t>příslušné právní předpisy a judikatura</a:t>
            </a:r>
          </a:p>
          <a:p>
            <a:pPr marL="0" indent="0" algn="just">
              <a:buNone/>
            </a:pPr>
            <a:endParaRPr lang="cs-CZ" sz="2000" dirty="0"/>
          </a:p>
          <a:p>
            <a:pPr marL="0" indent="0" algn="just">
              <a:buNone/>
            </a:pPr>
            <a:r>
              <a:rPr lang="cs-CZ" sz="2000" dirty="0"/>
              <a:t>K tématu také:</a:t>
            </a:r>
          </a:p>
          <a:p>
            <a:pPr algn="just"/>
            <a:r>
              <a:rPr lang="cs-CZ" sz="2000" dirty="0"/>
              <a:t>HEJČ, David a Lenka BAHÝĽOVÁ. Opatření obecné povahy v teorii a praxi. V Praze: C.H. Beck, 2017. 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39498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Činnosti veřejné správy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844824"/>
            <a:ext cx="7886700" cy="368530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u="sng" dirty="0"/>
              <a:t>Realizace činnosti </a:t>
            </a:r>
            <a:r>
              <a:rPr lang="cs-CZ" dirty="0"/>
              <a:t>veřejné správy je představována následujícím řetězem:</a:t>
            </a:r>
          </a:p>
          <a:p>
            <a:pPr marL="0" indent="0" algn="just">
              <a:buNone/>
            </a:pPr>
            <a:r>
              <a:rPr lang="cs-CZ" b="1" dirty="0"/>
              <a:t>1. Cíle → 2. Úkoly → 3. Funkce → 4. Metody působení → 5. </a:t>
            </a:r>
            <a:r>
              <a:rPr lang="cs-CZ" b="1" u="sng" dirty="0"/>
              <a:t>Formy realizace</a:t>
            </a:r>
            <a:endParaRPr lang="cs-CZ" u="sng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u="sng" dirty="0"/>
              <a:t>Formy činnosti</a:t>
            </a:r>
            <a:r>
              <a:rPr lang="cs-CZ" dirty="0"/>
              <a:t> </a:t>
            </a:r>
          </a:p>
          <a:p>
            <a:pPr>
              <a:buFontTx/>
              <a:buChar char="-"/>
            </a:pPr>
            <a:r>
              <a:rPr lang="cs-CZ" dirty="0"/>
              <a:t>konečný, vnější výraz činnosti veřejné správy</a:t>
            </a:r>
          </a:p>
          <a:p>
            <a:pPr>
              <a:buFontTx/>
              <a:buChar char="-"/>
            </a:pPr>
            <a:r>
              <a:rPr lang="cs-CZ" u="sng" dirty="0"/>
              <a:t>právní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   a neprávní</a:t>
            </a:r>
          </a:p>
        </p:txBody>
      </p:sp>
    </p:spTree>
    <p:extLst>
      <p:ext uri="{BB962C8B-B14F-4D97-AF65-F5344CB8AC3E}">
        <p14:creationId xmlns:p14="http://schemas.microsoft.com/office/powerpoint/2010/main" val="883238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Právní formy činnosti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1500" y="1628800"/>
            <a:ext cx="7886700" cy="383259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/>
              <a:t>1) Správní akty </a:t>
            </a:r>
            <a:r>
              <a:rPr lang="cs-CZ" dirty="0"/>
              <a:t>(</a:t>
            </a:r>
            <a:r>
              <a:rPr lang="cs-CZ" u="sng" dirty="0"/>
              <a:t>vnější</a:t>
            </a:r>
            <a:r>
              <a:rPr lang="cs-CZ" dirty="0"/>
              <a:t>/vnitřní)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normativní správní akty</a:t>
            </a:r>
          </a:p>
          <a:p>
            <a:r>
              <a:rPr lang="cs-CZ" b="1" dirty="0"/>
              <a:t>individuální správní akty</a:t>
            </a:r>
          </a:p>
          <a:p>
            <a:r>
              <a:rPr lang="cs-CZ" b="1" dirty="0"/>
              <a:t>smíšené správní akty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2) Veřejnoprávní smlouvy</a:t>
            </a:r>
          </a:p>
          <a:p>
            <a:pPr marL="0" indent="0">
              <a:buNone/>
            </a:pPr>
            <a:r>
              <a:rPr lang="cs-CZ" dirty="0"/>
              <a:t>3) Faktické úkony</a:t>
            </a:r>
          </a:p>
        </p:txBody>
      </p:sp>
    </p:spTree>
    <p:extLst>
      <p:ext uri="{BB962C8B-B14F-4D97-AF65-F5344CB8AC3E}">
        <p14:creationId xmlns:p14="http://schemas.microsoft.com/office/powerpoint/2010/main" val="2854680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Správní akty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Společné</a:t>
            </a:r>
            <a:r>
              <a:rPr lang="cs-CZ" dirty="0"/>
              <a:t> znaky (externích) správních aktů</a:t>
            </a:r>
          </a:p>
          <a:p>
            <a:pPr lvl="1"/>
            <a:r>
              <a:rPr lang="cs-CZ" i="1" dirty="0" err="1"/>
              <a:t>podzákonnost</a:t>
            </a:r>
            <a:r>
              <a:rPr lang="cs-CZ" dirty="0"/>
              <a:t>, </a:t>
            </a:r>
            <a:endParaRPr lang="cs-CZ" i="1" dirty="0"/>
          </a:p>
          <a:p>
            <a:pPr lvl="1"/>
            <a:r>
              <a:rPr lang="cs-CZ" i="1" dirty="0"/>
              <a:t>jednostrannost</a:t>
            </a:r>
            <a:r>
              <a:rPr lang="cs-CZ" dirty="0"/>
              <a:t> a </a:t>
            </a:r>
          </a:p>
          <a:p>
            <a:pPr lvl="1"/>
            <a:r>
              <a:rPr lang="cs-CZ" i="1" dirty="0"/>
              <a:t>vnější</a:t>
            </a:r>
            <a:r>
              <a:rPr lang="cs-CZ" dirty="0"/>
              <a:t> závaznost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r>
              <a:rPr lang="cs-CZ" b="1" dirty="0"/>
              <a:t>Rozlišující</a:t>
            </a:r>
            <a:r>
              <a:rPr lang="cs-CZ" dirty="0"/>
              <a:t> znaky</a:t>
            </a:r>
          </a:p>
          <a:p>
            <a:pPr lvl="1"/>
            <a:r>
              <a:rPr lang="cs-CZ" i="1" dirty="0"/>
              <a:t>předmět regulace </a:t>
            </a:r>
          </a:p>
          <a:p>
            <a:pPr lvl="1"/>
            <a:r>
              <a:rPr lang="cs-CZ" i="1" dirty="0"/>
              <a:t>adresáti regulace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51773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Adresáti regulace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i="1" dirty="0"/>
              <a:t>Kdo jsou adresáti regulace?</a:t>
            </a:r>
          </a:p>
          <a:p>
            <a:pPr marL="0" indent="0" algn="just">
              <a:buNone/>
            </a:pPr>
            <a:endParaRPr lang="cs-CZ" i="1" dirty="0"/>
          </a:p>
          <a:p>
            <a:pPr algn="just"/>
            <a:r>
              <a:rPr lang="cs-CZ" dirty="0"/>
              <a:t>jsou fyzické osoby nebo právnické osoby, pro které je správní akt závazný, resp. kterým ukládá práva a povinnosti. </a:t>
            </a:r>
          </a:p>
          <a:p>
            <a:pPr algn="just"/>
            <a:r>
              <a:rPr lang="cs-CZ" b="1" dirty="0"/>
              <a:t>abstraktnost</a:t>
            </a:r>
            <a:r>
              <a:rPr lang="cs-CZ" dirty="0"/>
              <a:t> adresátů správního aktu spočívá v tom, že své adresáty určuje jako množinu subjektů vymezených určitými znaky, přičemž se vztahuje ke všem subjektům, které jsou prvky této množiny. </a:t>
            </a:r>
          </a:p>
          <a:p>
            <a:pPr algn="just"/>
            <a:r>
              <a:rPr lang="cs-CZ" b="1" dirty="0"/>
              <a:t>konkrétnost</a:t>
            </a:r>
            <a:r>
              <a:rPr lang="cs-CZ" dirty="0"/>
              <a:t> adresátů regulace správního aktu je dána tehdy, pokud je správní akt adresován toliko jmenovitě určenému subjektu nebo subjektům</a:t>
            </a:r>
            <a:endParaRPr lang="cs-CZ" b="1" i="1" dirty="0"/>
          </a:p>
        </p:txBody>
      </p:sp>
    </p:spTree>
    <p:extLst>
      <p:ext uri="{BB962C8B-B14F-4D97-AF65-F5344CB8AC3E}">
        <p14:creationId xmlns:p14="http://schemas.microsoft.com/office/powerpoint/2010/main" val="201818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Předmět regulace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i="1" dirty="0"/>
              <a:t>Co je předmět regulace?</a:t>
            </a:r>
          </a:p>
          <a:p>
            <a:pPr algn="just"/>
            <a:endParaRPr lang="cs-CZ" i="1" dirty="0"/>
          </a:p>
          <a:p>
            <a:pPr algn="just"/>
            <a:r>
              <a:rPr lang="cs-CZ" dirty="0"/>
              <a:t>To, co je vymezeno jako skutková podstata, která má být správním aktem regulována. </a:t>
            </a:r>
          </a:p>
          <a:p>
            <a:pPr algn="just"/>
            <a:r>
              <a:rPr lang="cs-CZ" b="1" dirty="0"/>
              <a:t>abstraktní</a:t>
            </a:r>
            <a:r>
              <a:rPr lang="cs-CZ" dirty="0"/>
              <a:t>, pokud je regulovaná skutková podstata vymezena ve správním aktu obecně, což jinými slovy znamená, že jde o správní akt, který neřeší určitý, konkrétní případ. </a:t>
            </a:r>
          </a:p>
          <a:p>
            <a:pPr algn="just"/>
            <a:r>
              <a:rPr lang="cs-CZ" b="1" dirty="0"/>
              <a:t>konkrétnost</a:t>
            </a:r>
            <a:r>
              <a:rPr lang="cs-CZ" dirty="0"/>
              <a:t> předmětu regulace spočívá v tom, že je regulována určitá skutková podstata, resp. správní akt reguluje konkrétní případ. 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0104086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C220ED-19FF-4E4B-8B56-8142FF6E7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171400"/>
            <a:ext cx="8229600" cy="1143000"/>
          </a:xfrm>
        </p:spPr>
        <p:txBody>
          <a:bodyPr/>
          <a:lstStyle/>
          <a:p>
            <a:r>
              <a:rPr lang="cs-CZ" dirty="0"/>
              <a:t>Normativní správní akt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2B9E549-821D-45C7-BED0-2C2EC31A04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964084"/>
            <a:ext cx="8229600" cy="5491360"/>
          </a:xfrm>
        </p:spPr>
        <p:txBody>
          <a:bodyPr>
            <a:normAutofit/>
          </a:bodyPr>
          <a:lstStyle/>
          <a:p>
            <a:pPr algn="just"/>
            <a:r>
              <a:rPr lang="cs-CZ" dirty="0"/>
              <a:t>abstraktní správní akt – obecný předmět i adresáti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Pramen práva – obecně závazná pravidla chování – předpokládán akt aplikace práva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Forma podzákonných právních předpisů - prováděcí, někdy však i akty prvotní (viz tabulka v následujícím snímku)</a:t>
            </a:r>
          </a:p>
          <a:p>
            <a:pPr algn="just"/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68402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B4DC6AA5-8D78-4DDA-B35C-F6302C5B05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14357"/>
              </p:ext>
            </p:extLst>
          </p:nvPr>
        </p:nvGraphicFramePr>
        <p:xfrm>
          <a:off x="467544" y="692696"/>
          <a:ext cx="8208912" cy="57054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36304">
                  <a:extLst>
                    <a:ext uri="{9D8B030D-6E8A-4147-A177-3AD203B41FA5}">
                      <a16:colId xmlns:a16="http://schemas.microsoft.com/office/drawing/2014/main" val="2247783545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val="1959989360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val="1981828548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r>
                        <a:rPr lang="cs-CZ" b="1" dirty="0"/>
                        <a:t>Podzákonné předpis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Příklad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Ústavněprávní východisko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774603"/>
                  </a:ext>
                </a:extLst>
              </a:tr>
              <a:tr h="864096">
                <a:tc>
                  <a:txBody>
                    <a:bodyPr/>
                    <a:lstStyle/>
                    <a:p>
                      <a:r>
                        <a:rPr lang="cs-CZ" dirty="0"/>
                        <a:t>Nařízení vlády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>
                          <a:effectLst/>
                        </a:rPr>
                        <a:t>o platových poměrech státních zaměstnanců</a:t>
                      </a:r>
                      <a:endParaRPr lang="cs-CZ" sz="4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Čl. 78 Ústavy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2945355"/>
                  </a:ext>
                </a:extLst>
              </a:tr>
              <a:tr h="720802">
                <a:tc>
                  <a:txBody>
                    <a:bodyPr/>
                    <a:lstStyle/>
                    <a:p>
                      <a:r>
                        <a:rPr lang="cs-CZ" dirty="0"/>
                        <a:t>Vyhlášky ústředních orgánů státní správy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Vyhláška Ministerstva dopravy o pravidlech provozu na pozemních komunikacích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Čl. 79 odst. 3 Ústavy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2981783"/>
                  </a:ext>
                </a:extLst>
              </a:tr>
              <a:tr h="720802">
                <a:tc>
                  <a:txBody>
                    <a:bodyPr/>
                    <a:lstStyle/>
                    <a:p>
                      <a:r>
                        <a:rPr lang="cs-CZ" dirty="0"/>
                        <a:t>Obecně závazné vyhlášky obcí a krajů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Obecně závazná vyhláška stanovící podmínky pro spalování suchého rostlinného materiálu v obci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104 odst. 3 Ústavy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0413775"/>
                  </a:ext>
                </a:extLst>
              </a:tr>
              <a:tr h="720802">
                <a:tc>
                  <a:txBody>
                    <a:bodyPr/>
                    <a:lstStyle/>
                    <a:p>
                      <a:r>
                        <a:rPr lang="cs-CZ" dirty="0"/>
                        <a:t>Nařízení obcí a krajů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Nařízení obce - tržní řád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Čl. 79 odst. 3 Ústavy</a:t>
                      </a:r>
                    </a:p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1816830"/>
                  </a:ext>
                </a:extLst>
              </a:tr>
              <a:tr h="720802">
                <a:tc>
                  <a:txBody>
                    <a:bodyPr/>
                    <a:lstStyle/>
                    <a:p>
                      <a:r>
                        <a:rPr lang="cs-CZ" dirty="0"/>
                        <a:t>Nařízení územně dekoncentrovaných orgánů státní správy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Nařízení krajské hygienické stanice k zamezení šíření nákazy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Čl. 79 odst. 3 Ústavy</a:t>
                      </a:r>
                    </a:p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9077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154190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2997</TotalTime>
  <Words>2252</Words>
  <Application>Microsoft Office PowerPoint</Application>
  <PresentationFormat>Předvádění na obrazovce (4:3)</PresentationFormat>
  <Paragraphs>276</Paragraphs>
  <Slides>26</Slides>
  <Notes>18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1" baseType="lpstr">
      <vt:lpstr>Arial</vt:lpstr>
      <vt:lpstr>Book Antiqua</vt:lpstr>
      <vt:lpstr>Calibri</vt:lpstr>
      <vt:lpstr>Times New Roman</vt:lpstr>
      <vt:lpstr>Motiv sady Office</vt:lpstr>
      <vt:lpstr>Charakteristika a znaky hlavních forem realizace veřejné správy I:  MP719Z Správní právo II   4. přednáška 11. 10. 2021  David Hejč </vt:lpstr>
      <vt:lpstr>Osnova přednášky a její cíl:</vt:lpstr>
      <vt:lpstr>Činnosti veřejné správy</vt:lpstr>
      <vt:lpstr>Právní formy činnosti</vt:lpstr>
      <vt:lpstr>Správní akty</vt:lpstr>
      <vt:lpstr>Adresáti regulace</vt:lpstr>
      <vt:lpstr>Předmět regulace</vt:lpstr>
      <vt:lpstr>Normativní správní akt</vt:lpstr>
      <vt:lpstr>Prezentace aplikace PowerPoint</vt:lpstr>
      <vt:lpstr>Vydávání podzákonných právních předpisů</vt:lpstr>
      <vt:lpstr>Vady, sistace a zrušení podzákonných právních předpisů</vt:lpstr>
      <vt:lpstr>Individuální správní akty</vt:lpstr>
      <vt:lpstr>Vydávání individuálních správních aktů</vt:lpstr>
      <vt:lpstr>Vady individuálních správních aktů a jejich náprava</vt:lpstr>
      <vt:lpstr>Smíšené správní akty</vt:lpstr>
      <vt:lpstr>Některé příklady opatření obecné povahy</vt:lpstr>
      <vt:lpstr>Některé příklady opatření obecné povahy</vt:lpstr>
      <vt:lpstr>Řízení o vydání OOP podle SpŘ</vt:lpstr>
      <vt:lpstr>Vady správních aktů smíšené povahy a jejich náprava</vt:lpstr>
      <vt:lpstr>Porovnání právních následků přidělení právní formy</vt:lpstr>
      <vt:lpstr>Příklady „hraničních“ případů</vt:lpstr>
      <vt:lpstr>Další příklady</vt:lpstr>
      <vt:lpstr>Formálně materiální pojetí</vt:lpstr>
      <vt:lpstr>Problematika forem činnost veřejné správy aktuálně </vt:lpstr>
      <vt:lpstr>Mimořádná opatření podle pandemického zákona (94/2021 Sb.)</vt:lpstr>
      <vt:lpstr>Základní prameny ke studiu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Opatření obecné povahy - definice</dc:title>
  <dc:creator>DH</dc:creator>
  <cp:lastModifiedBy>David Hejč</cp:lastModifiedBy>
  <cp:revision>199</cp:revision>
  <dcterms:created xsi:type="dcterms:W3CDTF">2014-10-11T09:28:52Z</dcterms:created>
  <dcterms:modified xsi:type="dcterms:W3CDTF">2021-10-10T19:46:30Z</dcterms:modified>
</cp:coreProperties>
</file>