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1" r:id="rId20"/>
    <p:sldId id="282" r:id="rId21"/>
    <p:sldId id="288" r:id="rId22"/>
    <p:sldId id="283" r:id="rId23"/>
    <p:sldId id="284" r:id="rId24"/>
    <p:sldId id="286" r:id="rId25"/>
    <p:sldId id="287" r:id="rId26"/>
    <p:sldId id="285" r:id="rId27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21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3379B8CD-738B-4CFB-9389-AC92E43A2426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7E02C466-5C78-459B-BB55-582DE685A36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6" name="Oval 4">
              <a:extLst>
                <a:ext uri="{FF2B5EF4-FFF2-40B4-BE49-F238E27FC236}">
                  <a16:creationId xmlns:a16="http://schemas.microsoft.com/office/drawing/2014/main" id="{01F4393A-E925-4822-954A-68401727796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7" name="Rectangle 5">
              <a:extLst>
                <a:ext uri="{FF2B5EF4-FFF2-40B4-BE49-F238E27FC236}">
                  <a16:creationId xmlns:a16="http://schemas.microsoft.com/office/drawing/2014/main" id="{049B29EF-A9FE-476F-9272-1A473E3C9CD6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4E9705B5-F0FE-40E8-9D78-3CE3ED4D3C2D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0E8603E6-8963-424D-8A4D-695C72C51E6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0" name="Rectangle 8">
              <a:extLst>
                <a:ext uri="{FF2B5EF4-FFF2-40B4-BE49-F238E27FC236}">
                  <a16:creationId xmlns:a16="http://schemas.microsoft.com/office/drawing/2014/main" id="{91F5B225-41F4-4AE7-A5C8-C00E8FB378D2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1" name="Rectangle 9">
              <a:extLst>
                <a:ext uri="{FF2B5EF4-FFF2-40B4-BE49-F238E27FC236}">
                  <a16:creationId xmlns:a16="http://schemas.microsoft.com/office/drawing/2014/main" id="{7B02D5CB-A8E2-4623-9349-1CB626D85C67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2" name="Rectangle 10">
              <a:extLst>
                <a:ext uri="{FF2B5EF4-FFF2-40B4-BE49-F238E27FC236}">
                  <a16:creationId xmlns:a16="http://schemas.microsoft.com/office/drawing/2014/main" id="{47355A8C-B721-4C51-A1D7-0ADCE71A5B3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3" name="Rectangle 11">
              <a:extLst>
                <a:ext uri="{FF2B5EF4-FFF2-40B4-BE49-F238E27FC236}">
                  <a16:creationId xmlns:a16="http://schemas.microsoft.com/office/drawing/2014/main" id="{4F388AFD-75FB-441A-811F-C4FB14D97061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1A38722-86EC-4225-B952-C7B3E7D8E73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E99C85BD-DDE2-4110-885D-983DDC8C599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D0A09ADC-26C3-4079-9733-348F009BB31C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1A35623C-FAB5-47D1-91C3-E4B930EC170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FD1C9FA-955A-47B3-8DBB-AC497FC53BFA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FFA5D6EC-4AE1-4BBC-B39B-BBAB2F3F9B5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EB8BE9B3-7CD1-4C52-A358-4C789C6E987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8953E97E-782B-4A19-9474-C5B6CA82D20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E1177636-7AF5-4E02-A85A-B6348EB4934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95B10376-5937-4DF4-A536-A8B525217B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F33BC016-F42C-44E2-A4E1-68F498A9C6E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5" name="Freeform 23">
              <a:extLst>
                <a:ext uri="{FF2B5EF4-FFF2-40B4-BE49-F238E27FC236}">
                  <a16:creationId xmlns:a16="http://schemas.microsoft.com/office/drawing/2014/main" id="{3AD303BE-402F-410A-81BC-CF4CCBF9422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6" name="Freeform 24">
              <a:extLst>
                <a:ext uri="{FF2B5EF4-FFF2-40B4-BE49-F238E27FC236}">
                  <a16:creationId xmlns:a16="http://schemas.microsoft.com/office/drawing/2014/main" id="{79A2E8AA-DC39-4286-92A9-7B538E4AA73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7" name="Freeform 25">
              <a:extLst>
                <a:ext uri="{FF2B5EF4-FFF2-40B4-BE49-F238E27FC236}">
                  <a16:creationId xmlns:a16="http://schemas.microsoft.com/office/drawing/2014/main" id="{D69A1555-A6BD-45FD-8990-0EB22670BD7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8" name="Freeform 26">
              <a:extLst>
                <a:ext uri="{FF2B5EF4-FFF2-40B4-BE49-F238E27FC236}">
                  <a16:creationId xmlns:a16="http://schemas.microsoft.com/office/drawing/2014/main" id="{AC8A5B10-C722-4D6F-B468-5F212C3AB37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29" name="Oval 27">
              <a:extLst>
                <a:ext uri="{FF2B5EF4-FFF2-40B4-BE49-F238E27FC236}">
                  <a16:creationId xmlns:a16="http://schemas.microsoft.com/office/drawing/2014/main" id="{C63C3BCC-2068-4B47-AFDA-C676E0D4858B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0" name="Oval 28">
              <a:extLst>
                <a:ext uri="{FF2B5EF4-FFF2-40B4-BE49-F238E27FC236}">
                  <a16:creationId xmlns:a16="http://schemas.microsoft.com/office/drawing/2014/main" id="{16BF72B3-F3CE-4328-81A9-AF5305282A9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1" name="Oval 29">
              <a:extLst>
                <a:ext uri="{FF2B5EF4-FFF2-40B4-BE49-F238E27FC236}">
                  <a16:creationId xmlns:a16="http://schemas.microsoft.com/office/drawing/2014/main" id="{174AC4AA-B566-432D-8337-4FDA86FFF8C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ECBF4250-9E46-4FF8-B216-822AA45C2A2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3" name="Freeform 31">
              <a:extLst>
                <a:ext uri="{FF2B5EF4-FFF2-40B4-BE49-F238E27FC236}">
                  <a16:creationId xmlns:a16="http://schemas.microsoft.com/office/drawing/2014/main" id="{24FB1280-6DA8-46E7-989B-07645389C5B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4" name="Rectangle 32">
              <a:extLst>
                <a:ext uri="{FF2B5EF4-FFF2-40B4-BE49-F238E27FC236}">
                  <a16:creationId xmlns:a16="http://schemas.microsoft.com/office/drawing/2014/main" id="{850EE88C-9DBF-4EAC-A0CA-E792963D8D9E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5" name="Rectangle 33">
              <a:extLst>
                <a:ext uri="{FF2B5EF4-FFF2-40B4-BE49-F238E27FC236}">
                  <a16:creationId xmlns:a16="http://schemas.microsoft.com/office/drawing/2014/main" id="{112A37DD-8FBB-4FDE-9597-FDA6B2D293F1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6" name="AutoShape 34">
              <a:extLst>
                <a:ext uri="{FF2B5EF4-FFF2-40B4-BE49-F238E27FC236}">
                  <a16:creationId xmlns:a16="http://schemas.microsoft.com/office/drawing/2014/main" id="{5137A0F1-E8F6-4714-9CAE-E262854845A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7" name="Freeform 35">
              <a:extLst>
                <a:ext uri="{FF2B5EF4-FFF2-40B4-BE49-F238E27FC236}">
                  <a16:creationId xmlns:a16="http://schemas.microsoft.com/office/drawing/2014/main" id="{53837B7B-6967-417D-B5D7-D4AB696FE47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38" name="Freeform 36">
              <a:extLst>
                <a:ext uri="{FF2B5EF4-FFF2-40B4-BE49-F238E27FC236}">
                  <a16:creationId xmlns:a16="http://schemas.microsoft.com/office/drawing/2014/main" id="{E59BE4BD-A6FF-4D4B-BBEF-050988DFAAD5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9" name="Rectangle 37">
            <a:extLst>
              <a:ext uri="{FF2B5EF4-FFF2-40B4-BE49-F238E27FC236}">
                <a16:creationId xmlns:a16="http://schemas.microsoft.com/office/drawing/2014/main" id="{CEE48B5F-EF53-4C99-BC9A-D8B0E7F7FD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0" name="Rectangle 38">
            <a:extLst>
              <a:ext uri="{FF2B5EF4-FFF2-40B4-BE49-F238E27FC236}">
                <a16:creationId xmlns:a16="http://schemas.microsoft.com/office/drawing/2014/main" id="{6782FB8F-4495-4ECD-AE58-1F52C8FD05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" name="Rectangle 41">
            <a:extLst>
              <a:ext uri="{FF2B5EF4-FFF2-40B4-BE49-F238E27FC236}">
                <a16:creationId xmlns:a16="http://schemas.microsoft.com/office/drawing/2014/main" id="{3444A9EB-2AF4-475D-B3CF-CB23D81311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B5E89-C219-4AC9-9924-3902114C3E8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13302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872B68C-D487-43D6-BD82-19EBDDC8AA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8EF6C9B4-F30C-4E5C-BBFA-7A75EC6C54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03529F0E-3735-40DB-9089-1E92FF93AB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941B61-DC43-4DF5-A165-B03384C986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4426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C77BF2A5-C3E0-4559-A355-F9B62ADB2F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EB7E17FB-1A09-4818-A398-0AC150B8E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CB9F3ED-8E85-409B-8E1D-81D400DD16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5EC568-3403-4792-8E04-35942AE88B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37649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736AB64E-083C-4A75-B8CA-AB457C2035D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74D28429-DDDA-4F99-86A6-8ECDBFA05D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4776A60F-04C2-45AD-9574-E105241FED3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6BDDB7-377E-4DCC-A95F-B30913EE3F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40756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39">
            <a:extLst>
              <a:ext uri="{FF2B5EF4-FFF2-40B4-BE49-F238E27FC236}">
                <a16:creationId xmlns:a16="http://schemas.microsoft.com/office/drawing/2014/main" id="{42B7C6E7-1E19-4804-BB8C-0415ED6F47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0">
            <a:extLst>
              <a:ext uri="{FF2B5EF4-FFF2-40B4-BE49-F238E27FC236}">
                <a16:creationId xmlns:a16="http://schemas.microsoft.com/office/drawing/2014/main" id="{F88C5773-9ED6-4505-81AC-DFB789FBB4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1">
            <a:extLst>
              <a:ext uri="{FF2B5EF4-FFF2-40B4-BE49-F238E27FC236}">
                <a16:creationId xmlns:a16="http://schemas.microsoft.com/office/drawing/2014/main" id="{B20CDEF1-F79C-4898-B644-812D809A73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A03D05-5025-45A1-A9EB-873E5AAD98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15911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9B571B18-A5C7-40D6-A44D-BDD3BA52B6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4F28F7C5-9B03-4238-AEFE-0C46BCF480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CF91AF42-3F47-470A-B5E0-FC81D86CAA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BAA9E9-7DFD-4AF8-ACDE-B6EAFEA0D7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1168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39">
            <a:extLst>
              <a:ext uri="{FF2B5EF4-FFF2-40B4-BE49-F238E27FC236}">
                <a16:creationId xmlns:a16="http://schemas.microsoft.com/office/drawing/2014/main" id="{F397B0C7-735C-4C60-8D9F-13F5A9A436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C345A4E4-6467-4CD2-B001-BF6CAE7F84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41">
            <a:extLst>
              <a:ext uri="{FF2B5EF4-FFF2-40B4-BE49-F238E27FC236}">
                <a16:creationId xmlns:a16="http://schemas.microsoft.com/office/drawing/2014/main" id="{34340268-EA35-49BD-94CD-91750BB4F9E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04484-3AF9-491A-91A9-CCAD94C3E0F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8346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39">
            <a:extLst>
              <a:ext uri="{FF2B5EF4-FFF2-40B4-BE49-F238E27FC236}">
                <a16:creationId xmlns:a16="http://schemas.microsoft.com/office/drawing/2014/main" id="{0B444615-34E4-4641-8C23-F64D43382EF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0">
            <a:extLst>
              <a:ext uri="{FF2B5EF4-FFF2-40B4-BE49-F238E27FC236}">
                <a16:creationId xmlns:a16="http://schemas.microsoft.com/office/drawing/2014/main" id="{B7DC0A37-C2E8-4871-B41D-7260F86D4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1">
            <a:extLst>
              <a:ext uri="{FF2B5EF4-FFF2-40B4-BE49-F238E27FC236}">
                <a16:creationId xmlns:a16="http://schemas.microsoft.com/office/drawing/2014/main" id="{B0C8FCF7-FED3-4ADF-A9F3-289B279769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77318E-3726-4170-B298-2D964DE0593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8281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>
            <a:extLst>
              <a:ext uri="{FF2B5EF4-FFF2-40B4-BE49-F238E27FC236}">
                <a16:creationId xmlns:a16="http://schemas.microsoft.com/office/drawing/2014/main" id="{8A94B16E-9C0E-4606-88AF-B1683D92EE9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0">
            <a:extLst>
              <a:ext uri="{FF2B5EF4-FFF2-40B4-BE49-F238E27FC236}">
                <a16:creationId xmlns:a16="http://schemas.microsoft.com/office/drawing/2014/main" id="{35FB7D91-3F2C-4F59-B784-12DC6AF4B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1">
            <a:extLst>
              <a:ext uri="{FF2B5EF4-FFF2-40B4-BE49-F238E27FC236}">
                <a16:creationId xmlns:a16="http://schemas.microsoft.com/office/drawing/2014/main" id="{E2C391D8-F3AA-431D-B2F1-41B4ACA2D3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5F25E-93E1-4CBA-9246-44721D39974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2250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38DA05DA-D0FE-4AF4-864B-62C843E437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BEA914E2-352A-4C89-8457-601BB1CFDE4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8C8EB5A9-BF89-4967-BF07-F6F919FF98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07B6B7-1905-40DC-B32C-DAF130E7AF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1853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39">
            <a:extLst>
              <a:ext uri="{FF2B5EF4-FFF2-40B4-BE49-F238E27FC236}">
                <a16:creationId xmlns:a16="http://schemas.microsoft.com/office/drawing/2014/main" id="{01F8A658-3C2F-4B3D-98EF-956B306978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0">
            <a:extLst>
              <a:ext uri="{FF2B5EF4-FFF2-40B4-BE49-F238E27FC236}">
                <a16:creationId xmlns:a16="http://schemas.microsoft.com/office/drawing/2014/main" id="{6B9DC4C0-57A8-4029-BCB3-61B0778713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41">
            <a:extLst>
              <a:ext uri="{FF2B5EF4-FFF2-40B4-BE49-F238E27FC236}">
                <a16:creationId xmlns:a16="http://schemas.microsoft.com/office/drawing/2014/main" id="{F4AB4980-93D2-4646-A879-53AC17D90D3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025FC1-C701-4EA6-9161-2FF56EAF8B1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5781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A20EFBE-4DA7-4C82-BEB8-38317D43E678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>
              <a:extLst>
                <a:ext uri="{FF2B5EF4-FFF2-40B4-BE49-F238E27FC236}">
                  <a16:creationId xmlns:a16="http://schemas.microsoft.com/office/drawing/2014/main" id="{01A80CFC-196D-4CB1-A8A3-D64203B203BF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0" name="Oval 4">
              <a:extLst>
                <a:ext uri="{FF2B5EF4-FFF2-40B4-BE49-F238E27FC236}">
                  <a16:creationId xmlns:a16="http://schemas.microsoft.com/office/drawing/2014/main" id="{C647235A-6D57-4D68-A6BD-C5419D96625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1" name="Rectangle 5">
              <a:extLst>
                <a:ext uri="{FF2B5EF4-FFF2-40B4-BE49-F238E27FC236}">
                  <a16:creationId xmlns:a16="http://schemas.microsoft.com/office/drawing/2014/main" id="{92F8E686-F035-4D61-B7B9-E6062478775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2" name="Freeform 6">
              <a:extLst>
                <a:ext uri="{FF2B5EF4-FFF2-40B4-BE49-F238E27FC236}">
                  <a16:creationId xmlns:a16="http://schemas.microsoft.com/office/drawing/2014/main" id="{1FB72479-88F9-4410-BBDD-F9875A7DA13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3" name="Rectangle 7">
              <a:extLst>
                <a:ext uri="{FF2B5EF4-FFF2-40B4-BE49-F238E27FC236}">
                  <a16:creationId xmlns:a16="http://schemas.microsoft.com/office/drawing/2014/main" id="{B7ABFD60-3E0F-4AB8-830A-26F2F503BA7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4" name="Rectangle 8">
              <a:extLst>
                <a:ext uri="{FF2B5EF4-FFF2-40B4-BE49-F238E27FC236}">
                  <a16:creationId xmlns:a16="http://schemas.microsoft.com/office/drawing/2014/main" id="{E4535EA8-2956-4907-AB8C-B6213F8EE84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5" name="Rectangle 9">
              <a:extLst>
                <a:ext uri="{FF2B5EF4-FFF2-40B4-BE49-F238E27FC236}">
                  <a16:creationId xmlns:a16="http://schemas.microsoft.com/office/drawing/2014/main" id="{A2FF5724-2AA2-4FFC-8801-F10D7570914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6" name="Rectangle 10">
              <a:extLst>
                <a:ext uri="{FF2B5EF4-FFF2-40B4-BE49-F238E27FC236}">
                  <a16:creationId xmlns:a16="http://schemas.microsoft.com/office/drawing/2014/main" id="{9308AA51-1728-4DC3-83EC-E61A88D6518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7" name="Rectangle 11">
              <a:extLst>
                <a:ext uri="{FF2B5EF4-FFF2-40B4-BE49-F238E27FC236}">
                  <a16:creationId xmlns:a16="http://schemas.microsoft.com/office/drawing/2014/main" id="{1685B2AF-2768-4952-85AA-FAACA1B5FD2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8" name="Freeform 12">
              <a:extLst>
                <a:ext uri="{FF2B5EF4-FFF2-40B4-BE49-F238E27FC236}">
                  <a16:creationId xmlns:a16="http://schemas.microsoft.com/office/drawing/2014/main" id="{B88DF476-6A15-4608-BC43-06B712C458A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09" name="Freeform 13">
              <a:extLst>
                <a:ext uri="{FF2B5EF4-FFF2-40B4-BE49-F238E27FC236}">
                  <a16:creationId xmlns:a16="http://schemas.microsoft.com/office/drawing/2014/main" id="{D34325EC-215E-4197-B305-6D48A835B47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0" name="Freeform 14">
              <a:extLst>
                <a:ext uri="{FF2B5EF4-FFF2-40B4-BE49-F238E27FC236}">
                  <a16:creationId xmlns:a16="http://schemas.microsoft.com/office/drawing/2014/main" id="{F1479FDF-0EFE-4E22-8DF3-1DD589A1742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1" name="Freeform 15">
              <a:extLst>
                <a:ext uri="{FF2B5EF4-FFF2-40B4-BE49-F238E27FC236}">
                  <a16:creationId xmlns:a16="http://schemas.microsoft.com/office/drawing/2014/main" id="{5345C05F-18D8-4493-A783-8D9965B0067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2" name="Freeform 16">
              <a:extLst>
                <a:ext uri="{FF2B5EF4-FFF2-40B4-BE49-F238E27FC236}">
                  <a16:creationId xmlns:a16="http://schemas.microsoft.com/office/drawing/2014/main" id="{CE78DDA4-3488-49E7-993F-07DAFEDC0EC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3" name="Freeform 17">
              <a:extLst>
                <a:ext uri="{FF2B5EF4-FFF2-40B4-BE49-F238E27FC236}">
                  <a16:creationId xmlns:a16="http://schemas.microsoft.com/office/drawing/2014/main" id="{ED9C967A-BE72-4E73-BE94-9B569068E73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4" name="Freeform 18">
              <a:extLst>
                <a:ext uri="{FF2B5EF4-FFF2-40B4-BE49-F238E27FC236}">
                  <a16:creationId xmlns:a16="http://schemas.microsoft.com/office/drawing/2014/main" id="{32EE9E23-298B-4CA2-A40E-ED5DFEE4F2C5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5" name="Freeform 19">
              <a:extLst>
                <a:ext uri="{FF2B5EF4-FFF2-40B4-BE49-F238E27FC236}">
                  <a16:creationId xmlns:a16="http://schemas.microsoft.com/office/drawing/2014/main" id="{096791E1-7366-4870-82C2-B16E5C5B29F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6" name="Freeform 20">
              <a:extLst>
                <a:ext uri="{FF2B5EF4-FFF2-40B4-BE49-F238E27FC236}">
                  <a16:creationId xmlns:a16="http://schemas.microsoft.com/office/drawing/2014/main" id="{A1FC9893-4BE9-4E90-ACA7-CE2199E7E06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7" name="Freeform 21">
              <a:extLst>
                <a:ext uri="{FF2B5EF4-FFF2-40B4-BE49-F238E27FC236}">
                  <a16:creationId xmlns:a16="http://schemas.microsoft.com/office/drawing/2014/main" id="{A77C07D1-C2F1-4C55-BA8A-A9D9ED950B8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8" name="Freeform 22">
              <a:extLst>
                <a:ext uri="{FF2B5EF4-FFF2-40B4-BE49-F238E27FC236}">
                  <a16:creationId xmlns:a16="http://schemas.microsoft.com/office/drawing/2014/main" id="{14B0FB09-7170-4930-8CE6-75A7FD6EF00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19" name="Freeform 23">
              <a:extLst>
                <a:ext uri="{FF2B5EF4-FFF2-40B4-BE49-F238E27FC236}">
                  <a16:creationId xmlns:a16="http://schemas.microsoft.com/office/drawing/2014/main" id="{393B5264-0682-409E-9410-A5D2EE387DA7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0" name="Freeform 24">
              <a:extLst>
                <a:ext uri="{FF2B5EF4-FFF2-40B4-BE49-F238E27FC236}">
                  <a16:creationId xmlns:a16="http://schemas.microsoft.com/office/drawing/2014/main" id="{A50D7AC3-FCB6-4CC8-8920-367CF2A3788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1" name="Freeform 25">
              <a:extLst>
                <a:ext uri="{FF2B5EF4-FFF2-40B4-BE49-F238E27FC236}">
                  <a16:creationId xmlns:a16="http://schemas.microsoft.com/office/drawing/2014/main" id="{EFFFDBC3-FA58-491F-900C-245EA950CCA9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2" name="Freeform 26">
              <a:extLst>
                <a:ext uri="{FF2B5EF4-FFF2-40B4-BE49-F238E27FC236}">
                  <a16:creationId xmlns:a16="http://schemas.microsoft.com/office/drawing/2014/main" id="{14973F73-4617-41A0-890B-2022A693A8F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3" name="Oval 27">
              <a:extLst>
                <a:ext uri="{FF2B5EF4-FFF2-40B4-BE49-F238E27FC236}">
                  <a16:creationId xmlns:a16="http://schemas.microsoft.com/office/drawing/2014/main" id="{96826E66-E46C-4F31-A069-85027529E39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4" name="Oval 28">
              <a:extLst>
                <a:ext uri="{FF2B5EF4-FFF2-40B4-BE49-F238E27FC236}">
                  <a16:creationId xmlns:a16="http://schemas.microsoft.com/office/drawing/2014/main" id="{2A3DDED1-3497-4ABC-AA0B-7B1B536EDF7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5" name="Oval 29">
              <a:extLst>
                <a:ext uri="{FF2B5EF4-FFF2-40B4-BE49-F238E27FC236}">
                  <a16:creationId xmlns:a16="http://schemas.microsoft.com/office/drawing/2014/main" id="{7F3BE776-327B-471C-BD2E-B5ADD3417DC1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6" name="Freeform 30">
              <a:extLst>
                <a:ext uri="{FF2B5EF4-FFF2-40B4-BE49-F238E27FC236}">
                  <a16:creationId xmlns:a16="http://schemas.microsoft.com/office/drawing/2014/main" id="{795A8E53-E994-4E11-B63E-B9A0E995E1F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7" name="Freeform 31">
              <a:extLst>
                <a:ext uri="{FF2B5EF4-FFF2-40B4-BE49-F238E27FC236}">
                  <a16:creationId xmlns:a16="http://schemas.microsoft.com/office/drawing/2014/main" id="{2C643C66-5381-42AC-A740-09DF229C6AD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8" name="Rectangle 32">
              <a:extLst>
                <a:ext uri="{FF2B5EF4-FFF2-40B4-BE49-F238E27FC236}">
                  <a16:creationId xmlns:a16="http://schemas.microsoft.com/office/drawing/2014/main" id="{2F2C33E9-6752-4D1D-8684-2DF70C7600E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29" name="Rectangle 33">
              <a:extLst>
                <a:ext uri="{FF2B5EF4-FFF2-40B4-BE49-F238E27FC236}">
                  <a16:creationId xmlns:a16="http://schemas.microsoft.com/office/drawing/2014/main" id="{4A58AA5C-FAAC-41EA-A04F-C0871299A74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0" name="AutoShape 34">
              <a:extLst>
                <a:ext uri="{FF2B5EF4-FFF2-40B4-BE49-F238E27FC236}">
                  <a16:creationId xmlns:a16="http://schemas.microsoft.com/office/drawing/2014/main" id="{AA6245C7-9110-4D8A-B598-A2A6D2D6911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1" name="Freeform 35">
              <a:extLst>
                <a:ext uri="{FF2B5EF4-FFF2-40B4-BE49-F238E27FC236}">
                  <a16:creationId xmlns:a16="http://schemas.microsoft.com/office/drawing/2014/main" id="{A358373C-7EFE-465E-B248-E70204B6A2E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  <p:sp>
          <p:nvSpPr>
            <p:cNvPr id="4132" name="Freeform 36">
              <a:extLst>
                <a:ext uri="{FF2B5EF4-FFF2-40B4-BE49-F238E27FC236}">
                  <a16:creationId xmlns:a16="http://schemas.microsoft.com/office/drawing/2014/main" id="{6979753F-E054-4C42-863A-EF7246751A8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cs-CZ"/>
            </a:p>
          </p:txBody>
        </p:sp>
      </p:grpSp>
      <p:sp>
        <p:nvSpPr>
          <p:cNvPr id="4133" name="Rectangle 37">
            <a:extLst>
              <a:ext uri="{FF2B5EF4-FFF2-40B4-BE49-F238E27FC236}">
                <a16:creationId xmlns:a16="http://schemas.microsoft.com/office/drawing/2014/main" id="{2F30946B-1953-47FE-A0C2-069C3B5B84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4134" name="Rectangle 38">
            <a:extLst>
              <a:ext uri="{FF2B5EF4-FFF2-40B4-BE49-F238E27FC236}">
                <a16:creationId xmlns:a16="http://schemas.microsoft.com/office/drawing/2014/main" id="{65C1A51E-88FC-4ED5-93D6-32A3E34F1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135" name="Rectangle 39">
            <a:extLst>
              <a:ext uri="{FF2B5EF4-FFF2-40B4-BE49-F238E27FC236}">
                <a16:creationId xmlns:a16="http://schemas.microsoft.com/office/drawing/2014/main" id="{E4708E7B-8B7B-40C3-BE61-F41E50610ED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6" name="Rectangle 40">
            <a:extLst>
              <a:ext uri="{FF2B5EF4-FFF2-40B4-BE49-F238E27FC236}">
                <a16:creationId xmlns:a16="http://schemas.microsoft.com/office/drawing/2014/main" id="{AF6C7415-9194-479F-A045-860BBB99084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137" name="Rectangle 41">
            <a:extLst>
              <a:ext uri="{FF2B5EF4-FFF2-40B4-BE49-F238E27FC236}">
                <a16:creationId xmlns:a16="http://schemas.microsoft.com/office/drawing/2014/main" id="{715FA74E-B84F-4FAD-B647-BAB845C6AB7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A8D15E-9071-4D42-AA31-AAAC7AF30AA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2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F257ECB-73C9-472B-8799-24F18BF6F0C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Teorie mezer a dotváření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9E0B88F-8213-4C2A-9662-18D2F5D7C3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/>
              <a:t>JUDr. Lukáš Hlouch, Ph.D.</a:t>
            </a:r>
          </a:p>
          <a:p>
            <a:pPr eaLnBrk="1" hangingPunct="1">
              <a:defRPr/>
            </a:pPr>
            <a:endParaRPr lang="cs-CZ" sz="2800" dirty="0"/>
          </a:p>
          <a:p>
            <a:pPr eaLnBrk="1" hangingPunct="1">
              <a:defRPr/>
            </a:pPr>
            <a:r>
              <a:rPr lang="cs-CZ" sz="2800" dirty="0"/>
              <a:t>Katedra právní teorie </a:t>
            </a:r>
            <a:r>
              <a:rPr lang="cs-CZ" sz="2800" dirty="0" err="1"/>
              <a:t>PrF</a:t>
            </a:r>
            <a:r>
              <a:rPr lang="cs-CZ" sz="2800" dirty="0"/>
              <a:t>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2617EC7-BB8A-4359-A56F-7AD072423B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0CA2E695-01C0-4C51-AEEB-35F00DEF11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/>
              <a:t>Normativistické</a:t>
            </a:r>
            <a:r>
              <a:rPr lang="cs-CZ" sz="2400" dirty="0"/>
              <a:t> směry odmítaly postulát neúplnosti práva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F. </a:t>
            </a:r>
            <a:r>
              <a:rPr lang="cs-CZ" sz="2400" dirty="0" err="1"/>
              <a:t>Weyr</a:t>
            </a:r>
            <a:r>
              <a:rPr lang="cs-CZ" sz="2400" dirty="0"/>
              <a:t> (brněnská normativní škola)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uznání pouze jediného pramene práva – státu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neexistují prameny práva „</a:t>
            </a:r>
            <a:r>
              <a:rPr lang="cs-CZ" sz="2000" dirty="0" err="1"/>
              <a:t>praeter</a:t>
            </a:r>
            <a:r>
              <a:rPr lang="cs-CZ" sz="2000" dirty="0"/>
              <a:t> legem“, z nichž by bylo možno právo dotvářet:</a:t>
            </a:r>
            <a:endParaRPr lang="cs-CZ" sz="2000" i="1" dirty="0"/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i="1" dirty="0"/>
              <a:t>každá rozumná norma má svůj účel či kořen; tyto kořeny (účely) ovšem nejsou prameny ve smyslu normativním</a:t>
            </a:r>
            <a:endParaRPr lang="cs-CZ" sz="1800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kritika teorie mezer – právní řád není mezerovitý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teorie logické uzavřenosti právního řádu </a:t>
            </a:r>
            <a:r>
              <a:rPr lang="cs-CZ" sz="2000" i="1" dirty="0"/>
              <a:t>(</a:t>
            </a:r>
            <a:r>
              <a:rPr lang="cs-CZ" sz="2000" i="1" dirty="0" err="1"/>
              <a:t>logische</a:t>
            </a:r>
            <a:r>
              <a:rPr lang="cs-CZ" sz="2000" i="1" dirty="0"/>
              <a:t> </a:t>
            </a:r>
            <a:r>
              <a:rPr lang="cs-CZ" sz="2000" i="1" dirty="0" err="1"/>
              <a:t>Geschlossenheit</a:t>
            </a:r>
            <a:r>
              <a:rPr lang="cs-CZ" sz="2000" i="1" dirty="0"/>
              <a:t>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H. </a:t>
            </a:r>
            <a:r>
              <a:rPr lang="cs-CZ" sz="2400" dirty="0" err="1"/>
              <a:t>Kelsen</a:t>
            </a:r>
            <a:r>
              <a:rPr lang="cs-CZ" sz="2400" dirty="0"/>
              <a:t> (ryzí nauka právní)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Mezery v právu vylučuje tzv. všeobecná negativní věta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Není-li právo či povinnost pro určitou situaci výslovně stanovena právní normou, neplatí = nelze je ani přisoudit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Mezery v zákoně jsou řešeny soudcovským vydáváním individuálních norem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66F8C19-7E88-48AE-9ACA-D93C9768BA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93EBB8F-164A-4E63-AA45-60FCAB0BD2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defRPr/>
            </a:pPr>
            <a:r>
              <a:rPr lang="cs-CZ" dirty="0"/>
              <a:t>K. </a:t>
            </a:r>
            <a:r>
              <a:rPr lang="cs-CZ" dirty="0" err="1"/>
              <a:t>Larenz</a:t>
            </a:r>
            <a:r>
              <a:rPr lang="cs-CZ" dirty="0"/>
              <a:t> (hodnotová jurisprudence)</a:t>
            </a:r>
          </a:p>
          <a:p>
            <a:pPr lvl="2" eaLnBrk="1" hangingPunct="1">
              <a:defRPr/>
            </a:pPr>
            <a:r>
              <a:rPr lang="cs-CZ" dirty="0"/>
              <a:t>každá interpretace představuje dotvoření práva na potřeby konkrétního případu</a:t>
            </a:r>
          </a:p>
          <a:p>
            <a:pPr lvl="2" eaLnBrk="1" hangingPunct="1">
              <a:defRPr/>
            </a:pPr>
            <a:r>
              <a:rPr lang="cs-CZ" dirty="0"/>
              <a:t>k rozšíření teorie mezer od 19. století přispěla soudcovská praxe (rozšíření pojmu mezery</a:t>
            </a:r>
          </a:p>
          <a:p>
            <a:pPr lvl="2" eaLnBrk="1" hangingPunct="1">
              <a:defRPr/>
            </a:pPr>
            <a:r>
              <a:rPr lang="cs-CZ" dirty="0"/>
              <a:t>mezera v zákoně znamená hranice imanentního dotváření práva, které je vázáno na záměr zákonodárce a imanentní teleologii zákona</a:t>
            </a:r>
          </a:p>
          <a:p>
            <a:pPr lvl="2" eaLnBrk="1" hangingPunct="1">
              <a:defRPr/>
            </a:pPr>
            <a:r>
              <a:rPr lang="cs-CZ" dirty="0"/>
              <a:t>povolání soudců k vyplňování mezer je dáno jejich povinností aplikovat zákon ve vazbě na jeho účel a smysl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935D2B6-579A-4214-A9D7-6AC479F273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Teorie mezer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E239834-911D-430D-A5AD-78C2BB538F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předmět zájmu zákonodárce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§ 7 ABGB: mezery v právu neexistují, mezery v zákoně ano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soudce je povolán k jejich vyplňování podle „přirozených zásad právních“, ovšem pro účely konkrétního případu (nikoliv normativně)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§1 odst. 2 švýcarského občanského zákoníku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Nelze-li ze zákona odvodit žádné pravidlo pro řešení věci, má soudce použít práva obyčejového, pokud ne, má případ rozhodnout, jako by byl zákonodárce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čl. 20 odst. 3 německé ústavy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vázanost soudců na zákon a právo </a:t>
            </a:r>
            <a:r>
              <a:rPr lang="cs-CZ" sz="2000" i="1" dirty="0"/>
              <a:t>(</a:t>
            </a:r>
            <a:r>
              <a:rPr lang="cs-CZ" sz="2000" i="1" dirty="0" err="1"/>
              <a:t>Gesetz</a:t>
            </a:r>
            <a:r>
              <a:rPr lang="cs-CZ" sz="2000" i="1" dirty="0"/>
              <a:t> </a:t>
            </a:r>
            <a:r>
              <a:rPr lang="cs-CZ" sz="2000" i="1" dirty="0" err="1"/>
              <a:t>und</a:t>
            </a:r>
            <a:r>
              <a:rPr lang="cs-CZ" sz="2000" i="1" dirty="0"/>
              <a:t> </a:t>
            </a:r>
            <a:r>
              <a:rPr lang="cs-CZ" sz="2000" i="1" dirty="0" err="1"/>
              <a:t>Recht</a:t>
            </a:r>
            <a:r>
              <a:rPr lang="cs-CZ" sz="2000" i="1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čl. 12 italského občanského zákoníku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soudce má rozhodnout na základě „všeobecných právních zásad právního řádu“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F30EE18D-0B6C-481A-B0B6-10A5668115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Teorie mezer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E1E8AE2E-B5F2-44AD-B15C-12A6BF9191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5165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/>
              <a:t>druhy mezer (E. Zitelmann, C. W. Canaris, E. Kramer, F. Bydlinski, F. Melzer) </a:t>
            </a:r>
            <a:endParaRPr lang="cs-CZ" sz="2400" b="1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/>
              <a:t>PRAVÁ </a:t>
            </a:r>
            <a:r>
              <a:rPr lang="cs-CZ" sz="2000"/>
              <a:t> - logická (technická)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/>
              <a:t>existující právní norma odkazuje na jinou právní normu, která ovšem neexistuje</a:t>
            </a:r>
            <a:endParaRPr lang="cs-CZ" sz="1800" b="1"/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b="1"/>
              <a:t>NEPRAVÁ</a:t>
            </a:r>
            <a:r>
              <a:rPr lang="cs-CZ" sz="2000"/>
              <a:t> - teleologická  mezera v zákoně (hodnotová)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/>
              <a:t>určitý případ není upraven předmětným pravidlem, ačkoliv ve vztahu k dotčenému účelu právní úpravy je chybějící úprava v rozporu s principem bezrozpornosti práva (resp. s principem rovnosti)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/>
              <a:t>schéma: teleologické pozadí zákona vs. doslovný výklad zákona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/>
              <a:t>dvě varianty: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/>
              <a:t>otevřená (zjevná)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cs-CZ" sz="1600"/>
              <a:t>zákonodárce ponechává dotvoření pravidla interpretovi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cs-CZ" sz="1600"/>
              <a:t>za tyto mezery se považuje užití neurčitých pojmů (tzv. obecné klauzule – dobré mravy, veřejný pořádek, apod.)</a:t>
            </a:r>
          </a:p>
          <a:p>
            <a:pPr lvl="4" eaLnBrk="1" hangingPunct="1">
              <a:lnSpc>
                <a:spcPct val="90000"/>
              </a:lnSpc>
              <a:defRPr/>
            </a:pPr>
            <a:r>
              <a:rPr lang="cs-CZ" sz="1600"/>
              <a:t>uzavírá se analogií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600"/>
              <a:t>skrytá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9B1BCF73-8B41-4B01-920D-F08DA7E97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Teorie mezer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DF1E0E39-D077-4933-A595-924CE8239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podle úmyslu zákonodárce (C. W. </a:t>
            </a:r>
            <a:r>
              <a:rPr lang="cs-CZ" sz="2400" dirty="0" err="1"/>
              <a:t>Canaris</a:t>
            </a:r>
            <a:r>
              <a:rPr lang="cs-CZ" sz="2400" dirty="0"/>
              <a:t>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zamýšlené (plánovaná neúplnost právní úpravy – legislativní nečinnost)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nezamýšlené (neplánovaná neúplnost právní úpravy)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dirty="0"/>
              <a:t>princip </a:t>
            </a:r>
            <a:r>
              <a:rPr lang="cs-CZ" sz="1800" dirty="0" err="1"/>
              <a:t>denegatio</a:t>
            </a:r>
            <a:r>
              <a:rPr lang="cs-CZ" sz="1800" dirty="0"/>
              <a:t> </a:t>
            </a:r>
            <a:r>
              <a:rPr lang="cs-CZ" sz="1800" dirty="0" err="1"/>
              <a:t>iustitiae</a:t>
            </a:r>
            <a:endParaRPr lang="cs-CZ" sz="18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podle okamžiku vzniku (časový faktor)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počáteční – apriorní (nedostatky v normotvorbě)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Následné - aposteriorní (hard </a:t>
            </a:r>
            <a:r>
              <a:rPr lang="cs-CZ" sz="2000" dirty="0" err="1"/>
              <a:t>cases</a:t>
            </a:r>
            <a:r>
              <a:rPr lang="cs-CZ" sz="2000" dirty="0"/>
              <a:t> v aplikaci práva)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 err="1"/>
              <a:t>Kramerova</a:t>
            </a:r>
            <a:r>
              <a:rPr lang="cs-CZ" sz="2400" dirty="0"/>
              <a:t> typologie mezer v zákoně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mezery de lege lata (zákonné)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dirty="0"/>
              <a:t>intra legem (generální klauzule)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dirty="0" err="1"/>
              <a:t>praeter</a:t>
            </a:r>
            <a:r>
              <a:rPr lang="cs-CZ" sz="1800" dirty="0"/>
              <a:t> verba </a:t>
            </a:r>
            <a:r>
              <a:rPr lang="cs-CZ" sz="1800" dirty="0" err="1"/>
              <a:t>legis</a:t>
            </a:r>
            <a:r>
              <a:rPr lang="cs-CZ" sz="1800" dirty="0"/>
              <a:t> (nemožnost zákona postihnout všechny otázky)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dirty="0" err="1"/>
              <a:t>contra</a:t>
            </a:r>
            <a:r>
              <a:rPr lang="cs-CZ" sz="1800" dirty="0"/>
              <a:t> verba </a:t>
            </a:r>
            <a:r>
              <a:rPr lang="cs-CZ" sz="1800" dirty="0" err="1"/>
              <a:t>legis</a:t>
            </a:r>
            <a:r>
              <a:rPr lang="cs-CZ" sz="1800" dirty="0"/>
              <a:t> (rozpor textu zákona a jeho účelu)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mezery de lege </a:t>
            </a:r>
            <a:r>
              <a:rPr lang="cs-CZ" sz="2000" dirty="0" err="1"/>
              <a:t>ferenda</a:t>
            </a:r>
            <a:r>
              <a:rPr lang="cs-CZ" sz="2000" dirty="0"/>
              <a:t> (právně-politické)</a:t>
            </a:r>
          </a:p>
          <a:p>
            <a:pPr lvl="3" eaLnBrk="1" hangingPunct="1">
              <a:lnSpc>
                <a:spcPct val="80000"/>
              </a:lnSpc>
              <a:defRPr/>
            </a:pPr>
            <a:r>
              <a:rPr lang="cs-CZ" sz="1800" dirty="0"/>
              <a:t>Může je vyplňovat pouze zákonodárce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BBD8EB8-BA8A-4040-8261-B7485B2A3E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Teorie mezer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3A5E363C-F149-4ABA-AB3A-8EA5943BE2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hranice lex lata jako hranice dotváření práva (Bydlinski)</a:t>
            </a:r>
          </a:p>
          <a:p>
            <a:pPr lvl="1" eaLnBrk="1" hangingPunct="1">
              <a:defRPr/>
            </a:pPr>
            <a:r>
              <a:rPr lang="cs-CZ"/>
              <a:t>hranici lex lata tvoří jasný text zákonného ustanovení spolu s jasným subjektivním úmyslem zákonodárce</a:t>
            </a:r>
          </a:p>
          <a:p>
            <a:pPr lvl="1" eaLnBrk="1" hangingPunct="1">
              <a:defRPr/>
            </a:pPr>
            <a:r>
              <a:rPr lang="cs-CZ"/>
              <a:t>mění se pouze na základě rebus sic stantibus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89AFA8F-E328-4158-97C5-D87C5F76B9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/>
              <a:t>Nástroje dotváření a omezení dotváření práva</a:t>
            </a:r>
            <a:r>
              <a:rPr lang="cs-CZ" sz="4000"/>
              <a:t>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C73F652-3BBC-44CD-A17F-25B793BB76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79987"/>
          </a:xfrm>
        </p:spPr>
        <p:txBody>
          <a:bodyPr/>
          <a:lstStyle/>
          <a:p>
            <a:pPr eaLnBrk="1" hangingPunct="1">
              <a:defRPr/>
            </a:pPr>
            <a:r>
              <a:rPr lang="cs-CZ" sz="2400" dirty="0"/>
              <a:t>zaplněním mezery v zákoně vzniká nová právní norma (</a:t>
            </a:r>
            <a:r>
              <a:rPr lang="cs-CZ" sz="2400" dirty="0" err="1"/>
              <a:t>decisionismus</a:t>
            </a:r>
            <a:r>
              <a:rPr lang="cs-CZ" sz="2400" dirty="0"/>
              <a:t>)</a:t>
            </a:r>
          </a:p>
          <a:p>
            <a:pPr eaLnBrk="1" hangingPunct="1">
              <a:defRPr/>
            </a:pPr>
            <a:r>
              <a:rPr lang="cs-CZ" sz="2400" dirty="0"/>
              <a:t>Tzv. soudcovské právo </a:t>
            </a:r>
            <a:r>
              <a:rPr lang="cs-CZ" sz="2400" i="1" dirty="0"/>
              <a:t>(</a:t>
            </a:r>
            <a:r>
              <a:rPr lang="cs-CZ" sz="2400" i="1" dirty="0" err="1"/>
              <a:t>Richterrecht</a:t>
            </a:r>
            <a:r>
              <a:rPr lang="cs-CZ" sz="2400" i="1" dirty="0"/>
              <a:t>, </a:t>
            </a:r>
            <a:r>
              <a:rPr lang="cs-CZ" sz="2400" i="1" dirty="0" err="1"/>
              <a:t>Juristenrecht</a:t>
            </a:r>
            <a:r>
              <a:rPr lang="cs-CZ" sz="2400" i="1" dirty="0"/>
              <a:t>, </a:t>
            </a:r>
            <a:r>
              <a:rPr lang="cs-CZ" sz="2400" i="1" dirty="0" err="1"/>
              <a:t>judge</a:t>
            </a:r>
            <a:r>
              <a:rPr lang="cs-CZ" sz="2400" i="1" dirty="0"/>
              <a:t>-made </a:t>
            </a:r>
            <a:r>
              <a:rPr lang="cs-CZ" sz="2400" i="1" dirty="0" err="1"/>
              <a:t>law</a:t>
            </a:r>
            <a:r>
              <a:rPr lang="cs-CZ" sz="2400" i="1" dirty="0"/>
              <a:t>, </a:t>
            </a:r>
            <a:r>
              <a:rPr lang="cs-CZ" sz="2400" i="1" dirty="0" err="1"/>
              <a:t>Rechtsfortbildung</a:t>
            </a:r>
            <a:r>
              <a:rPr lang="cs-CZ" sz="2400" dirty="0"/>
              <a:t>)</a:t>
            </a:r>
          </a:p>
          <a:p>
            <a:pPr eaLnBrk="1" hangingPunct="1">
              <a:defRPr/>
            </a:pPr>
            <a:r>
              <a:rPr lang="cs-CZ" sz="2400" dirty="0"/>
              <a:t>dotváření práva (resp. tvůrčí nalézání práva) je chápáno jako povinnost soudce pramenící z principu </a:t>
            </a:r>
            <a:r>
              <a:rPr lang="cs-CZ" sz="2400" dirty="0" err="1"/>
              <a:t>denegatio</a:t>
            </a:r>
            <a:r>
              <a:rPr lang="cs-CZ" sz="2400" dirty="0"/>
              <a:t> </a:t>
            </a:r>
            <a:r>
              <a:rPr lang="cs-CZ" sz="2400" dirty="0" err="1"/>
              <a:t>iustitiae</a:t>
            </a:r>
            <a:r>
              <a:rPr lang="cs-CZ" sz="2400" dirty="0"/>
              <a:t> (poprvé vyjádřen v </a:t>
            </a:r>
            <a:r>
              <a:rPr lang="cs-CZ" sz="2400" dirty="0" err="1"/>
              <a:t>Code</a:t>
            </a:r>
            <a:r>
              <a:rPr lang="cs-CZ" sz="2400" dirty="0"/>
              <a:t> Civil – čl. 4)</a:t>
            </a:r>
          </a:p>
          <a:p>
            <a:pPr eaLnBrk="1" hangingPunct="1">
              <a:defRPr/>
            </a:pPr>
            <a:r>
              <a:rPr lang="cs-CZ" sz="2400" dirty="0"/>
              <a:t>Typové situace pro dotváření práva (K. </a:t>
            </a:r>
            <a:r>
              <a:rPr lang="cs-CZ" sz="2400" dirty="0" err="1"/>
              <a:t>Engisch</a:t>
            </a:r>
            <a:r>
              <a:rPr lang="cs-CZ" sz="2400" dirty="0"/>
              <a:t>)</a:t>
            </a:r>
          </a:p>
          <a:p>
            <a:pPr lvl="1" eaLnBrk="1" hangingPunct="1">
              <a:defRPr/>
            </a:pPr>
            <a:r>
              <a:rPr lang="cs-CZ" sz="2000" dirty="0"/>
              <a:t>Neurčité pojmy</a:t>
            </a:r>
          </a:p>
          <a:p>
            <a:pPr lvl="1" eaLnBrk="1" hangingPunct="1">
              <a:defRPr/>
            </a:pPr>
            <a:r>
              <a:rPr lang="cs-CZ" sz="2000" dirty="0"/>
              <a:t>Normativní pojmy</a:t>
            </a:r>
          </a:p>
          <a:p>
            <a:pPr lvl="1" eaLnBrk="1" hangingPunct="1">
              <a:defRPr/>
            </a:pPr>
            <a:r>
              <a:rPr lang="cs-CZ" sz="2000" dirty="0"/>
              <a:t>Volné uvážení </a:t>
            </a:r>
          </a:p>
          <a:p>
            <a:pPr lvl="1" eaLnBrk="1" hangingPunct="1">
              <a:defRPr/>
            </a:pPr>
            <a:r>
              <a:rPr lang="cs-CZ" sz="2000" dirty="0"/>
              <a:t>Generální klauzule</a:t>
            </a:r>
          </a:p>
          <a:p>
            <a:pPr lvl="1" eaLnBrk="1" hangingPunct="1">
              <a:defRPr/>
            </a:pPr>
            <a:r>
              <a:rPr lang="cs-CZ" sz="2000" dirty="0"/>
              <a:t>Oprava chybného práva </a:t>
            </a:r>
            <a:r>
              <a:rPr lang="cs-CZ" sz="2000" i="1" dirty="0"/>
              <a:t>(</a:t>
            </a:r>
            <a:r>
              <a:rPr lang="cs-CZ" sz="2000" i="1" dirty="0" err="1"/>
              <a:t>Gesetzeskorektur</a:t>
            </a:r>
            <a:r>
              <a:rPr lang="cs-CZ" sz="2000" dirty="0"/>
              <a:t>)</a:t>
            </a:r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sz="2000" dirty="0"/>
          </a:p>
          <a:p>
            <a:pPr lvl="1" eaLnBrk="1" hangingPunct="1">
              <a:defRPr/>
            </a:pPr>
            <a:endParaRPr lang="cs-CZ" dirty="0"/>
          </a:p>
          <a:p>
            <a:pPr marL="0" indent="0" eaLnBrk="1" hangingPunct="1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92B1FEB-ADC5-41DF-B476-F27497719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/>
              <a:t>Nástroje dotváření a omezení dotváření práva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21385709-D957-4608-A294-F27986CBE4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/>
              <a:t>nástroje k vytvoření nové právní normy (Aleksandr </a:t>
            </a:r>
            <a:r>
              <a:rPr lang="cs-CZ" sz="2800" b="1" dirty="0" err="1"/>
              <a:t>Peczenik</a:t>
            </a:r>
            <a:r>
              <a:rPr lang="cs-CZ" sz="2800" b="1" dirty="0"/>
              <a:t>):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b="1" dirty="0"/>
              <a:t>analogie </a:t>
            </a:r>
            <a:r>
              <a:rPr lang="cs-CZ" sz="2400" b="1" dirty="0" err="1"/>
              <a:t>legis</a:t>
            </a:r>
            <a:r>
              <a:rPr lang="cs-CZ" sz="2400" b="1" dirty="0"/>
              <a:t> 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aplikace zákona na případ, který nepatří pod rozsah (významové pole) dotyčné normy (tzn. za hranicemi právního pojmu)</a:t>
            </a:r>
            <a:endParaRPr lang="de-DE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de-DE" sz="2000" dirty="0"/>
              <a:t>„</a:t>
            </a:r>
            <a:r>
              <a:rPr lang="de-DE" sz="2000" i="1" dirty="0" err="1"/>
              <a:t>praeter</a:t>
            </a:r>
            <a:r>
              <a:rPr lang="de-DE" sz="2000" i="1" dirty="0"/>
              <a:t> </a:t>
            </a:r>
            <a:r>
              <a:rPr lang="de-DE" sz="2000" i="1" dirty="0" err="1"/>
              <a:t>verba</a:t>
            </a:r>
            <a:r>
              <a:rPr lang="de-DE" sz="2000" i="1" dirty="0"/>
              <a:t>, </a:t>
            </a:r>
            <a:r>
              <a:rPr lang="de-DE" sz="2000" i="1" dirty="0" err="1"/>
              <a:t>sed</a:t>
            </a:r>
            <a:r>
              <a:rPr lang="de-DE" sz="2000" i="1" dirty="0"/>
              <a:t> </a:t>
            </a:r>
            <a:r>
              <a:rPr lang="de-DE" sz="2000" i="1" dirty="0" err="1"/>
              <a:t>secundum</a:t>
            </a:r>
            <a:r>
              <a:rPr lang="de-DE" sz="2000" i="1" dirty="0"/>
              <a:t> </a:t>
            </a:r>
            <a:r>
              <a:rPr lang="de-DE" sz="2000" i="1" dirty="0" err="1"/>
              <a:t>rationem</a:t>
            </a:r>
            <a:r>
              <a:rPr lang="de-DE" sz="2000" i="1" dirty="0"/>
              <a:t> </a:t>
            </a:r>
            <a:r>
              <a:rPr lang="de-DE" sz="2000" i="1" dirty="0" err="1"/>
              <a:t>legis</a:t>
            </a:r>
            <a:r>
              <a:rPr lang="de-DE" sz="2000" dirty="0"/>
              <a:t>”</a:t>
            </a:r>
            <a:endParaRPr lang="cs-CZ" sz="2000" i="1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i="1" dirty="0"/>
              <a:t>Stanoví-li zákon pro určitou skutkovou podstatu právní následek, platí tentýž právní následek pro skutkovou podstatu, která je obdobná/stejná.</a:t>
            </a:r>
            <a:endParaRPr lang="cs-CZ" sz="20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rozdíl mezi analogií a extenzívním jazykovým výkladem 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jde o jinou myšlenkovou figuru (</a:t>
            </a:r>
            <a:r>
              <a:rPr lang="cs-CZ" sz="1800" dirty="0" err="1"/>
              <a:t>Larenz</a:t>
            </a:r>
            <a:r>
              <a:rPr lang="cs-CZ" sz="1800" dirty="0"/>
              <a:t>, </a:t>
            </a:r>
            <a:r>
              <a:rPr lang="cs-CZ" sz="1800" dirty="0" err="1"/>
              <a:t>Bydlinski</a:t>
            </a:r>
            <a:r>
              <a:rPr lang="cs-CZ" sz="1800" dirty="0"/>
              <a:t>, </a:t>
            </a:r>
            <a:r>
              <a:rPr lang="cs-CZ" sz="1800" dirty="0" err="1"/>
              <a:t>Melzer</a:t>
            </a:r>
            <a:r>
              <a:rPr lang="cs-CZ" sz="1800" dirty="0"/>
              <a:t>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jde o stejnou myšlenkovou figuru, ale v jiném kontextu – prakticky o totéž (</a:t>
            </a:r>
            <a:r>
              <a:rPr lang="cs-CZ" sz="1800" dirty="0" err="1"/>
              <a:t>Ross</a:t>
            </a:r>
            <a:r>
              <a:rPr lang="cs-CZ" sz="1800" dirty="0"/>
              <a:t>, </a:t>
            </a:r>
            <a:r>
              <a:rPr lang="cs-CZ" sz="1800" dirty="0" err="1"/>
              <a:t>Hassemer</a:t>
            </a:r>
            <a:r>
              <a:rPr lang="cs-CZ" sz="18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také </a:t>
            </a:r>
            <a:r>
              <a:rPr lang="cs-CZ" sz="2000" dirty="0" err="1"/>
              <a:t>argumentum</a:t>
            </a:r>
            <a:r>
              <a:rPr lang="cs-CZ" sz="2000" dirty="0"/>
              <a:t> a simile / a pari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81264CDB-EC90-4D07-A726-2C25F3667C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/>
              <a:t>Nástroje dotváření a omezení dotváření práva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F59B9970-3B81-4371-AAB9-583A0465BD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8000"/>
            <a:ext cx="8229600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 err="1"/>
              <a:t>Peczenikova</a:t>
            </a:r>
            <a:r>
              <a:rPr lang="cs-CZ" sz="2400" dirty="0"/>
              <a:t> koncepce důvodů pro uplatnění analogie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pouze </a:t>
            </a:r>
            <a:r>
              <a:rPr lang="cs-CZ" sz="2400" b="1" dirty="0"/>
              <a:t>významná obdobnost </a:t>
            </a:r>
            <a:r>
              <a:rPr lang="cs-CZ" sz="2400" dirty="0"/>
              <a:t>případů představuje adekvátní důvod pro užití analogie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předpisy, které stanovují výjimky z aplikace právních norem, nelze analogií rozšiřovat;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analogii je třeba aplikovat opatrně, opatrněji než extenzívní výklad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předpisy, které k něčemu osobu zatěžují povinností nebo omezují její svobodu pohybu, se mají vykládat restriktivně; takové předpisy se zásadně neaplikují analogicky.</a:t>
            </a:r>
            <a:r>
              <a:rPr lang="cs-CZ" sz="1800" dirty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7982A2CB-F376-4EB6-B473-E3E1FD2529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4000" b="1"/>
              <a:t>Nástroje dotváření a omezení dotváření práva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C2FB48D3-EF9D-4108-8C62-FE584A30E3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cs-CZ"/>
              <a:t>juristická indukce (tzv. analogie iuris)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/>
              <a:t>případ, který není upraven uspokojivě na zákonné úrovni a zároveň není možné použít analogii legis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/>
              <a:t>řešení je dovozováno z obecných zásad a principů daného právního předpisu → právního odvětví → právního řádu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/>
              <a:t>argumentum a contrario (protiklad analogie)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/>
              <a:t>tzv. závěr z opaku – eliminační argumenty (a limine)</a:t>
            </a:r>
            <a:endParaRPr lang="cs-CZ" i="1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i="1"/>
              <a:t>Jestliže pro určitou skutkovou podstatu je stanoven určitý právní následek, pak pro odlišnou (jinou) skutkovou podstatu takový právní následek neplatí.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5A2E3AE-E6CA-4D3E-B4C3-4B4D849E0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Obsah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EBA6C5C0-1797-4B0E-8096-D4FE477A5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989388"/>
          </a:xfrm>
        </p:spPr>
        <p:txBody>
          <a:bodyPr/>
          <a:lstStyle/>
          <a:p>
            <a:pPr marL="812800" indent="-812800"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I. 	Teorie mezer</a:t>
            </a:r>
          </a:p>
          <a:p>
            <a:pPr marL="812800" indent="-812800"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II. 	Nástroje dotváření a omezení 	dotváření práva</a:t>
            </a:r>
          </a:p>
          <a:p>
            <a:pPr marL="812800" indent="-812800" eaLnBrk="1" hangingPunct="1">
              <a:buFont typeface="Wingdings" panose="05000000000000000000" pitchFamily="2" charset="2"/>
              <a:buNone/>
              <a:defRPr/>
            </a:pPr>
            <a:r>
              <a:rPr lang="cs-CZ" dirty="0"/>
              <a:t>III. 	Český právní řád a mezery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67926D2-038C-4556-8875-D8ECDE5C1C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Český právní řád a mezery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C296884C-894C-4EB4-B1B2-31E11BCA4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341438"/>
            <a:ext cx="8229600" cy="53276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Dotváření českého právního řádu a teorie mezer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/>
              <a:t>zákazy analogie (vyplňování mezer zákona) jsou dovozovány zejména z </a:t>
            </a:r>
            <a:r>
              <a:rPr lang="cs-CZ" sz="1800" b="1" dirty="0"/>
              <a:t>tzv. výhrady zákona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Trestní právo hmotné („jen zákon“)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err="1"/>
              <a:t>nullum</a:t>
            </a:r>
            <a:r>
              <a:rPr lang="cs-CZ" sz="1800" dirty="0"/>
              <a:t> </a:t>
            </a:r>
            <a:r>
              <a:rPr lang="cs-CZ" sz="1800" dirty="0" err="1"/>
              <a:t>crimen</a:t>
            </a:r>
            <a:r>
              <a:rPr lang="cs-CZ" sz="1800" dirty="0"/>
              <a:t> sine lege, </a:t>
            </a:r>
            <a:r>
              <a:rPr lang="cs-CZ" sz="1800" dirty="0" err="1"/>
              <a:t>nulla</a:t>
            </a:r>
            <a:r>
              <a:rPr lang="cs-CZ" sz="1800" dirty="0"/>
              <a:t> </a:t>
            </a:r>
            <a:r>
              <a:rPr lang="cs-CZ" sz="1800" dirty="0" err="1"/>
              <a:t>poena</a:t>
            </a:r>
            <a:r>
              <a:rPr lang="cs-CZ" sz="1800" dirty="0"/>
              <a:t> sine lege (čl. 39 Listiny)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Daňové právo (čl. 11 odst. 5 Listiny – „na základě zákona“)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 err="1"/>
              <a:t>nulla</a:t>
            </a:r>
            <a:r>
              <a:rPr lang="cs-CZ" sz="1800" dirty="0"/>
              <a:t> </a:t>
            </a:r>
            <a:r>
              <a:rPr lang="cs-CZ" sz="1800" dirty="0" err="1"/>
              <a:t>tributum</a:t>
            </a:r>
            <a:r>
              <a:rPr lang="cs-CZ" sz="1800" dirty="0"/>
              <a:t> sine lege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Kompetenční pravidla výkonu veřejné moci (čl. 2 odst. 3 Ústavy, čl. 2 odst. 2 Listiny)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/>
              <a:t>princip legality výkonu státní (veřejné) moci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/>
              <a:t>tam, kde zákonodárce výslovně nestanoví určitou kompetenci orgánu veřejné moci, tato kompetence není dána (per </a:t>
            </a:r>
            <a:r>
              <a:rPr lang="cs-CZ" sz="1800" dirty="0" err="1"/>
              <a:t>argumentum</a:t>
            </a:r>
            <a:r>
              <a:rPr lang="cs-CZ" sz="1800" dirty="0"/>
              <a:t> a contrario)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000" dirty="0"/>
              <a:t>Veřejné právo obecně (čl. 4 Listiny)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/>
              <a:t>nelze dotvářet analogií normativní modus „příkazu“ nebo „zákazu“ tam, kde by šlo o uložení povinností osobám nad rámec zákona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1800" dirty="0"/>
              <a:t>nelze dotvářet modus dovolení ve vztahu k orgánu veřejné moci tam, kde to zákon výslovně nestanoví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EBAAB-498E-4812-8F53-E8FE876D2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Český právní řád a mezery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60E80B-0C6F-47FC-948F-6E962C7CF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2400" dirty="0"/>
              <a:t>Soukromé právo – cesta analogie</a:t>
            </a:r>
          </a:p>
          <a:p>
            <a:pPr lvl="1">
              <a:defRPr/>
            </a:pPr>
            <a:r>
              <a:rPr lang="cs-CZ" sz="1600" b="1" dirty="0"/>
              <a:t>§ 853 OZ</a:t>
            </a:r>
          </a:p>
          <a:p>
            <a:pPr lvl="2">
              <a:defRPr/>
            </a:pPr>
            <a:r>
              <a:rPr lang="cs-CZ" sz="1600" dirty="0"/>
              <a:t>Občanskoprávní vztahy, pokud nejsou zvláště upraveny ani tímto, ani jiným zákonem, se řídí ustanoveními tohoto zákona, která upravují vztahy obsahem i účelem jim nejbližší.</a:t>
            </a:r>
          </a:p>
          <a:p>
            <a:pPr lvl="1">
              <a:defRPr/>
            </a:pPr>
            <a:r>
              <a:rPr lang="cs-CZ" sz="1600" b="1" dirty="0"/>
              <a:t>§ 10 NOZ</a:t>
            </a:r>
          </a:p>
          <a:p>
            <a:pPr marL="800100" lvl="2" indent="0">
              <a:buFont typeface="Wingdings" panose="05000000000000000000" pitchFamily="2" charset="2"/>
              <a:buNone/>
              <a:defRPr/>
            </a:pPr>
            <a:r>
              <a:rPr lang="cs-CZ" sz="1600" dirty="0"/>
              <a:t>(1) Nelze-li právní případ rozhodnout na základě výslovného ustanovení, posoudí se podle ustanovení, které se týká právního případu </a:t>
            </a:r>
            <a:r>
              <a:rPr lang="cs-CZ" sz="1600" b="1" dirty="0"/>
              <a:t>co do obsahu a účelu posuzovanému právnímu případu nejbližšího.</a:t>
            </a:r>
          </a:p>
          <a:p>
            <a:pPr marL="800100" lvl="2" indent="0">
              <a:buFont typeface="Wingdings" panose="05000000000000000000" pitchFamily="2" charset="2"/>
              <a:buNone/>
              <a:defRPr/>
            </a:pPr>
            <a:r>
              <a:rPr lang="cs-CZ" sz="1600" dirty="0"/>
              <a:t> </a:t>
            </a:r>
          </a:p>
          <a:p>
            <a:pPr marL="800100" lvl="2" indent="0">
              <a:buFont typeface="Wingdings" panose="05000000000000000000" pitchFamily="2" charset="2"/>
              <a:buNone/>
              <a:defRPr/>
            </a:pPr>
            <a:r>
              <a:rPr lang="cs-CZ" sz="1600" dirty="0"/>
              <a:t>(2) Není-li takové ustanovení, posoudí se právní případ podle </a:t>
            </a:r>
            <a:r>
              <a:rPr lang="cs-CZ" sz="1600" b="1" dirty="0"/>
              <a:t>principů spravedlnosti a zásad, na nichž spočívá tento zákon</a:t>
            </a:r>
            <a:r>
              <a:rPr lang="cs-CZ" sz="1600" dirty="0"/>
              <a:t>, tak, aby se dospělo se zřetelem k zvyklostem soukromého života a s přihlédnutím k stavu právní nauky i ustálené rozhodovací praxi k </a:t>
            </a:r>
            <a:r>
              <a:rPr lang="cs-CZ" sz="1600" b="1" dirty="0"/>
              <a:t>dobrému uspořádání práv a povinností.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C6A5F0F-CEEC-4D8B-8BFB-8490EDFCF1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Český právní řád a mezery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CD01DA06-4735-4A07-9C4C-E27818BAE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judikaturou dovozená omezení dotváření práva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zákaz extenzívního výkladu ve veřejném právu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princip in </a:t>
            </a:r>
            <a:r>
              <a:rPr lang="cs-CZ" sz="2400" dirty="0" err="1"/>
              <a:t>dubio</a:t>
            </a:r>
            <a:r>
              <a:rPr lang="cs-CZ" sz="2400" dirty="0"/>
              <a:t> </a:t>
            </a:r>
            <a:r>
              <a:rPr lang="cs-CZ" sz="2400" dirty="0" err="1"/>
              <a:t>mitius</a:t>
            </a:r>
            <a:r>
              <a:rPr lang="cs-CZ" sz="2400" dirty="0"/>
              <a:t> (v pochybnostech o jednoznačném výkladu právní normy mírněji)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2000" dirty="0"/>
              <a:t>dovozen judikaturou NSS a ÚS v prostředí správního trestání a v daňovém právu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teorie mezer je doktrinálně i </a:t>
            </a:r>
            <a:r>
              <a:rPr lang="cs-CZ" sz="2800" dirty="0" err="1"/>
              <a:t>judikatorně</a:t>
            </a:r>
            <a:r>
              <a:rPr lang="cs-CZ" sz="2800" dirty="0"/>
              <a:t> uznávaným modelem klasifikace neúplností systému práva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 dirty="0"/>
              <a:t>má spíše roli pomocného nástroje, než určujícího momentu výkladu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 dirty="0"/>
              <a:t>často je pouze součástí teleologické úvahy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5A3371A-CB60-44F5-A617-A1EEA3E5C9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Český právní řád a mezery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761835B-1F5F-4249-AD24-BE88B1CA01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800"/>
              <a:t>Pl.ÚS-st  27/09 ze dne 28.04.2009, č. 136/2009 Sb. (otázka existence nároku na náhradu škody způsobené nesprávným úředním postupem spočívajícím v nerespektováním judikatury ÚS v věcech regulace nájemného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/>
              <a:t>Nejvyšší správní soud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rozsudek ze dne 16. 4. 2008, sp. zn. 1 As 27/2008 – 67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otázka analogie ve správním trestání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800"/>
              <a:t>nálezy Ústavního soudu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400"/>
              <a:t>např. nález sp. zn.</a:t>
            </a:r>
            <a:r>
              <a:rPr lang="cs-CZ" sz="2400" b="1"/>
              <a:t> </a:t>
            </a:r>
            <a:r>
              <a:rPr lang="cs-CZ" sz="2400"/>
              <a:t>Pl.ÚS 36/01</a:t>
            </a:r>
            <a:r>
              <a:rPr lang="cs-CZ" sz="2400" b="1"/>
              <a:t> </a:t>
            </a:r>
            <a:r>
              <a:rPr lang="cs-CZ" sz="2400"/>
              <a:t>ze dne 25.06.2002 (odměna správce konkurzní podstaty)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39F0F-7405-4B82-A92A-90DA45233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Český právní řád a mezery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D2744A-0129-4195-A3FA-470EDCC327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Zásad, uznávaných až do zrušení obecného zákoníku občanského z roku 1811 (zákonem č. 141/1950 Sb.), tedy do doby, kdy po násilném zvratu v čs. státě počalo docházet k rozrušování právního řádu, zcela odpovídajících demokratickým hodnotám státu (čl. 1, čl. 2 odst. 4, čl. 4 úst. zák. č. 1/1993 Sb. ČR) je třeba dbát i v současné době a z nich při aplikaci současného práva vycházet, a </a:t>
            </a:r>
            <a:r>
              <a:rPr lang="cs-CZ" sz="1800" b="1" dirty="0"/>
              <a:t>to zejména tam, kde současná právní úprava vykazuje mezery</a:t>
            </a:r>
            <a:r>
              <a:rPr lang="cs-CZ" sz="1800" dirty="0"/>
              <a:t>, </a:t>
            </a:r>
            <a:r>
              <a:rPr lang="cs-CZ" sz="1800" b="1" dirty="0"/>
              <a:t>které nezbývá než překlenout výkladem.</a:t>
            </a:r>
            <a:endParaRPr lang="cs-CZ" sz="18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	Podle nálezu Ústavního soudu ze dne 8. 7. 1997, </a:t>
            </a:r>
            <a:r>
              <a:rPr lang="cs-CZ" sz="1800" dirty="0" err="1"/>
              <a:t>sp</a:t>
            </a:r>
            <a:r>
              <a:rPr lang="cs-CZ" sz="1800" dirty="0"/>
              <a:t>. zn. III. ÚS 77/97</a:t>
            </a:r>
            <a:br>
              <a:rPr lang="cs-CZ" sz="1800" dirty="0"/>
            </a:br>
            <a:r>
              <a:rPr lang="cs-CZ" sz="1800" dirty="0"/>
              <a:t>Publikováno ve Sbírce nálezů a usnesení Ústavního soudu č. 94/1997</a:t>
            </a:r>
            <a:r>
              <a:rPr lang="cs-CZ" dirty="0"/>
              <a:t>.</a:t>
            </a:r>
          </a:p>
          <a:p>
            <a:pPr eaLnBrk="1" hangingPunct="1">
              <a:defRPr/>
            </a:pPr>
            <a:r>
              <a:rPr lang="cs-CZ" dirty="0"/>
              <a:t> </a:t>
            </a:r>
            <a:r>
              <a:rPr lang="cs-CZ" sz="1800" dirty="0"/>
              <a:t>Připouští-li vůbec doktrína použití analogie v oboru správního řízení, pak toliko za omezujících podmínek, tj. pouze v omezeném rámci za účelem </a:t>
            </a:r>
            <a:r>
              <a:rPr lang="cs-CZ" sz="1800" b="1" dirty="0"/>
              <a:t>vyplňování mezer procesní úpravy</a:t>
            </a:r>
            <a:r>
              <a:rPr lang="cs-CZ" sz="1800" dirty="0"/>
              <a:t> a dále pouze </a:t>
            </a:r>
            <a:r>
              <a:rPr lang="cs-CZ" sz="1800" b="1" dirty="0"/>
              <a:t>ve prospěch ochrany práv účastníků</a:t>
            </a:r>
            <a:r>
              <a:rPr lang="cs-CZ" sz="1800" dirty="0"/>
              <a:t> správního řízení. Vytvořit použitím analogie procesní úpravu správního řízení v celé její úplnosti je tedy neakceptovatelné.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1800" dirty="0"/>
              <a:t>	Podle nálezu Ústavního soudu ze dne 26. 4. 2005, </a:t>
            </a:r>
            <a:r>
              <a:rPr lang="cs-CZ" sz="1800" dirty="0" err="1"/>
              <a:t>zp</a:t>
            </a:r>
            <a:r>
              <a:rPr lang="cs-CZ" sz="1800" dirty="0"/>
              <a:t>. zn. </a:t>
            </a:r>
            <a:r>
              <a:rPr lang="cs-CZ" sz="1800" dirty="0" err="1"/>
              <a:t>Pl</a:t>
            </a:r>
            <a:r>
              <a:rPr lang="cs-CZ" sz="1800" dirty="0"/>
              <a:t>. ÚS 21/04</a:t>
            </a:r>
          </a:p>
          <a:p>
            <a:pPr eaLnBrk="1" hangingPunct="1">
              <a:defRPr/>
            </a:pPr>
            <a:endParaRPr lang="cs-CZ" sz="1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550C70-843D-43C2-85CD-1A9D093BD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Český právní řád a mezery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08A041-FE7A-4B95-9401-6DAD66B9A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1800" dirty="0"/>
              <a:t>Z hlediska principu právní jistoty platí pro interpretaci a aplikaci právních předpisů pro účely zjištění působnosti (v nejširším smyslu, tj. jak pravomoci, tak i věcné či místní příslušnosti) orgánů veřejné moci zvláštní právně metodologická pravidla. </a:t>
            </a:r>
            <a:r>
              <a:rPr lang="cs-CZ" sz="1800" b="1" dirty="0"/>
              <a:t>Zatímco při věcném řešení má soudce k dispozici zásadně celé právně metodologické instrumentarium, jedná-li se o zjištění působnosti orgánu veřejné moci, je nutné obzvláště vzít v potaz princip právní jistoty. Při zjišťování působnosti orgánu tento princip vylučuje existenci tzv. teleologických (nepravých) mezer v zákoně.</a:t>
            </a:r>
            <a:r>
              <a:rPr lang="cs-CZ" sz="1800" dirty="0"/>
              <a:t> Teleologické argumenty nemohou být důvodem pro aplikaci práva, která nemá oporu ve výslovném znění právního předpisu</a:t>
            </a:r>
            <a:r>
              <a:rPr lang="cs-CZ" sz="1800" b="1" dirty="0"/>
              <a:t>. Z tohoto důvodu je v těchto případech vyloučena analogie, jako aplikace práva přesahující nejširší možný jazykový význam ustanovení právních předpisů.</a:t>
            </a:r>
            <a:r>
              <a:rPr lang="cs-CZ" sz="1800" dirty="0"/>
              <a:t> Má-li tedy podle znění příslušného právního předpisu určitý orgán veřejné moci rozhodnout o podaném návrhu, nelze se povinnosti rozhodnout zprostit teleologickou argumentací. Pro tuto argumentaci je prostor až v rámci meritorního rozhodnutí.</a:t>
            </a:r>
          </a:p>
          <a:p>
            <a:pPr eaLnBrk="1" hangingPunct="1">
              <a:defRPr/>
            </a:pPr>
            <a:r>
              <a:rPr lang="cs-CZ" sz="1800" dirty="0"/>
              <a:t>Podle nálezu Ústavního soudu ze dne 13. 12. 2007, </a:t>
            </a:r>
            <a:r>
              <a:rPr lang="cs-CZ" sz="1800" dirty="0" err="1"/>
              <a:t>sp</a:t>
            </a:r>
            <a:r>
              <a:rPr lang="cs-CZ" sz="1800" dirty="0"/>
              <a:t>. zn. I. ÚS 318/06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>
            <a:extLst>
              <a:ext uri="{FF2B5EF4-FFF2-40B4-BE49-F238E27FC236}">
                <a16:creationId xmlns:a16="http://schemas.microsoft.com/office/drawing/2014/main" id="{E7576788-0692-4DD3-B1C9-1633136E7C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492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/>
              <a:t>Děkuji Vám za pozornost.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C70D88F-E8E7-46D5-99FB-DCAB8B2A44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pPr eaLnBrk="1" hangingPunct="1">
              <a:defRPr/>
            </a:pPr>
            <a:r>
              <a:rPr lang="cs-CZ" b="1" dirty="0"/>
              <a:t>Teorie mezer</a:t>
            </a:r>
            <a:r>
              <a:rPr lang="cs-CZ" dirty="0"/>
              <a:t> 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02A45E6-DE2A-4933-AC76-052DC3B0A6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125538"/>
            <a:ext cx="8229600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souvisí s představou systému práva (pavučina bez mezer, anebo pavučina „s mezerami“)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postulát úplnosti práva x postulát dotváření práva volními akty jeho interpretů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střet právních ideologií</a:t>
            </a:r>
            <a:endParaRPr lang="cs-CZ" sz="2000" b="1" dirty="0"/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b="1" dirty="0"/>
              <a:t>kognitivismus</a:t>
            </a:r>
            <a:r>
              <a:rPr lang="cs-CZ" sz="1800" dirty="0"/>
              <a:t> vs. </a:t>
            </a:r>
            <a:r>
              <a:rPr lang="cs-CZ" sz="1800" b="1" dirty="0"/>
              <a:t>non-kognitivismus</a:t>
            </a:r>
            <a:r>
              <a:rPr lang="cs-CZ" sz="1800" dirty="0"/>
              <a:t> (</a:t>
            </a:r>
            <a:r>
              <a:rPr lang="cs-CZ" sz="1800" dirty="0" err="1"/>
              <a:t>decisionismus</a:t>
            </a:r>
            <a:r>
              <a:rPr lang="cs-CZ" sz="1800" dirty="0"/>
              <a:t>, voluntarismus)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/>
              <a:t>mezery v právu vs. mezery v zákoně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jde o teoretické, nikoliv legální pojmy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dirty="0"/>
              <a:t>mezera v právu</a:t>
            </a:r>
            <a:r>
              <a:rPr lang="cs-CZ" sz="2000" dirty="0"/>
              <a:t>= existují společenské vztahy vůbec právem neupravené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b="1" dirty="0"/>
              <a:t>mezera v zákoně</a:t>
            </a:r>
            <a:r>
              <a:rPr lang="cs-CZ" sz="2000" dirty="0"/>
              <a:t> = právem jsou v určitém smyslu upraveny veškeré společenské vztahy jako dovolené či zakázané, ale u některých není výslovná zákonná právní úprava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mezera v právu, která by nebyla zároveň mezerou v zákoně, neexistuje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sz="1800" dirty="0"/>
              <a:t>plánovanost či neplánovanost neúplnosti právní úpravy z hlediska záměru zákonodárce lze posoudit pouze jako mezeru v zákoně, nikoliv v právu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4580812D-9F43-40A5-B4EC-B221259E14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47CB428-228B-4946-A99E-559F86708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128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400" dirty="0"/>
              <a:t>Ad mezery v zákoně (E. </a:t>
            </a:r>
            <a:r>
              <a:rPr lang="cs-CZ" sz="2400" dirty="0" err="1"/>
              <a:t>Zitelman</a:t>
            </a:r>
            <a:r>
              <a:rPr lang="cs-CZ" sz="2400" dirty="0"/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obecný význam: neplánovaná neúplnost  právní úpravy, resp. zákonodárství (C. W. </a:t>
            </a:r>
            <a:r>
              <a:rPr lang="cs-CZ" sz="2000" dirty="0" err="1"/>
              <a:t>Canaris</a:t>
            </a:r>
            <a:r>
              <a:rPr lang="cs-CZ" sz="2000" dirty="0"/>
              <a:t>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neexistuje zákon, byť sebe lépe vytvořený,  který by nebyl mezerovitý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o mezeru se jedná v případě, že zákon nezodpovídá otázku, která za účelem jeho aplikace v právním případu musí být zodpovězena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1800" dirty="0"/>
              <a:t>k závěru o existenci mezery v zákoně by měl interpret dospět na základě subjektivního historického teleologického výkladu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mezery mohou mít různý charakter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problematika mezer úzce souvisí s možností soudcovského dotváření práva </a:t>
            </a:r>
            <a:r>
              <a:rPr lang="cs-CZ" sz="2000" i="1" dirty="0"/>
              <a:t>(</a:t>
            </a:r>
            <a:r>
              <a:rPr lang="cs-CZ" sz="2000" i="1" dirty="0" err="1"/>
              <a:t>Rechtsfortbildung</a:t>
            </a:r>
            <a:r>
              <a:rPr lang="cs-CZ" sz="2000" i="1" dirty="0"/>
              <a:t>)</a:t>
            </a:r>
            <a:r>
              <a:rPr lang="cs-CZ" sz="2000" dirty="0"/>
              <a:t>, metodologicky především s užitím metody analogie při řešení právních případů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Nedostatky právní úpravy:= mezery + chyby v právních předpisech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81C64AA-FDF2-4C97-B2B1-20EE33A728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570C61A-0CA0-4C08-9594-3234E6685E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filosoficko-právní kontext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pojem „mezery“ se zrodil v moderní podobě v období velkých civilních a trestních kodifikací (</a:t>
            </a:r>
            <a:r>
              <a:rPr lang="cs-CZ" sz="2400" dirty="0" err="1"/>
              <a:t>Code</a:t>
            </a:r>
            <a:r>
              <a:rPr lang="cs-CZ" sz="2400" dirty="0"/>
              <a:t> Civil, ABGB, ZGB, bavorské kodexy, pruský kodex) – přelom 18. a 19. století, které s sebou přinesly předpoklad </a:t>
            </a:r>
            <a:r>
              <a:rPr lang="cs-CZ" sz="2400" b="1" dirty="0"/>
              <a:t>úplnosti práva</a:t>
            </a:r>
            <a:endParaRPr lang="cs-CZ" sz="2400" dirty="0"/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vznik i dalších postulátů moderní normotvorby: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konzistence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srozumitelnost (i pro laiky)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francouzská a rakouská právní exegeze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mezery, rozpory a neurčitosti jsou jen zdánlivé a jsou překonatelné exegetickými (deduktivními, formalistickými)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kult textu zákona, který má jediný správný význam (</a:t>
            </a:r>
            <a:r>
              <a:rPr lang="cs-CZ" sz="1800" dirty="0" err="1"/>
              <a:t>Rau</a:t>
            </a:r>
            <a:r>
              <a:rPr lang="cs-CZ" sz="1800" dirty="0"/>
              <a:t>, </a:t>
            </a:r>
            <a:r>
              <a:rPr lang="cs-CZ" sz="1800" dirty="0" err="1"/>
              <a:t>Aubry</a:t>
            </a:r>
            <a:r>
              <a:rPr lang="cs-CZ" sz="1800" dirty="0"/>
              <a:t>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14F3A84-C5DD-47F6-96A4-EAE4580232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9A252DCF-0800-4472-94F2-ED33B0A9F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„</a:t>
            </a:r>
            <a:r>
              <a:rPr lang="cs-CZ" sz="2400" dirty="0" err="1"/>
              <a:t>protikodexové</a:t>
            </a:r>
            <a:r>
              <a:rPr lang="cs-CZ" sz="2400" dirty="0"/>
              <a:t> hnutí“ - F. C. von </a:t>
            </a:r>
            <a:r>
              <a:rPr lang="cs-CZ" sz="2400" dirty="0" err="1"/>
              <a:t>Savigny</a:t>
            </a:r>
            <a:r>
              <a:rPr lang="cs-CZ" sz="2400" dirty="0"/>
              <a:t> (německá historickoprávní škola)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mluvil o mezerách v kontextu požadavku úplnosti práva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zákon však nemůže deduktivně uzavřít právo jako úplný systém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dva způsoby vyplnění mezery: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a) odkazem na přirozenoprávní zásady</a:t>
            </a:r>
          </a:p>
          <a:p>
            <a:pPr lvl="3" eaLnBrk="1" hangingPunct="1">
              <a:lnSpc>
                <a:spcPct val="90000"/>
              </a:lnSpc>
              <a:defRPr/>
            </a:pPr>
            <a:r>
              <a:rPr lang="cs-CZ" sz="1800" dirty="0"/>
              <a:t>b) </a:t>
            </a:r>
            <a:r>
              <a:rPr lang="cs-CZ" sz="1800" dirty="0" err="1"/>
              <a:t>samodotvoření</a:t>
            </a:r>
            <a:r>
              <a:rPr lang="cs-CZ" sz="1800" dirty="0"/>
              <a:t> pozitivního práva (organická tvůrčí síla systému práva)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v obou případech jde o analogii, která není pouhým logickým vztahem, nýbrž vyplývá právě z organické souvislosti uvnitř práva samotného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sz="2000" dirty="0"/>
              <a:t>obdobně se ke kodexům stavěla i </a:t>
            </a:r>
            <a:r>
              <a:rPr lang="cs-CZ" sz="2000" dirty="0" err="1"/>
              <a:t>pandektistika</a:t>
            </a:r>
            <a:r>
              <a:rPr lang="cs-CZ" sz="2000" dirty="0"/>
              <a:t> (romanisté)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AA183603-B5BB-424B-A863-A633112E3A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0F7AC72-3A08-42F0-AC30-771E3367D8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18477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/>
              <a:t>Rozvoj teorie mezer této teorie na přelomu 19. a 20. století</a:t>
            </a:r>
          </a:p>
          <a:p>
            <a:pPr lvl="1" eaLnBrk="1" hangingPunct="1">
              <a:defRPr/>
            </a:pPr>
            <a:r>
              <a:rPr lang="cs-CZ" sz="2000" dirty="0"/>
              <a:t>zájmová jurisprudence (P. </a:t>
            </a:r>
            <a:r>
              <a:rPr lang="cs-CZ" sz="2000" dirty="0" err="1"/>
              <a:t>Heck</a:t>
            </a:r>
            <a:r>
              <a:rPr lang="cs-CZ" sz="2000" dirty="0"/>
              <a:t>, pozdní R. von </a:t>
            </a:r>
            <a:r>
              <a:rPr lang="cs-CZ" sz="2000" dirty="0" err="1"/>
              <a:t>Jhering</a:t>
            </a:r>
            <a:r>
              <a:rPr lang="cs-CZ" sz="2000" dirty="0"/>
              <a:t>)</a:t>
            </a:r>
          </a:p>
          <a:p>
            <a:pPr lvl="1" eaLnBrk="1" hangingPunct="1">
              <a:defRPr/>
            </a:pPr>
            <a:r>
              <a:rPr lang="cs-CZ" sz="2000" dirty="0"/>
              <a:t>sociologické teorie  - živé právo (E. </a:t>
            </a:r>
            <a:r>
              <a:rPr lang="cs-CZ" sz="2000" dirty="0" err="1"/>
              <a:t>Ehrlich</a:t>
            </a:r>
            <a:r>
              <a:rPr lang="cs-CZ" sz="2000" dirty="0"/>
              <a:t>) </a:t>
            </a:r>
          </a:p>
          <a:p>
            <a:pPr lvl="2" eaLnBrk="1" hangingPunct="1">
              <a:defRPr/>
            </a:pPr>
            <a:r>
              <a:rPr lang="cs-CZ" sz="2000" dirty="0"/>
              <a:t>článek </a:t>
            </a:r>
            <a:r>
              <a:rPr lang="cs-CZ" sz="2000" i="1" dirty="0" err="1"/>
              <a:t>Über</a:t>
            </a:r>
            <a:r>
              <a:rPr lang="cs-CZ" sz="2000" i="1" dirty="0"/>
              <a:t> </a:t>
            </a:r>
            <a:r>
              <a:rPr lang="cs-CZ" sz="2000" i="1" dirty="0" err="1"/>
              <a:t>Lücken</a:t>
            </a:r>
            <a:r>
              <a:rPr lang="cs-CZ" sz="2000" i="1" dirty="0"/>
              <a:t> </a:t>
            </a:r>
            <a:r>
              <a:rPr lang="cs-CZ" sz="2000" i="1" dirty="0" err="1"/>
              <a:t>im</a:t>
            </a:r>
            <a:r>
              <a:rPr lang="cs-CZ" sz="2000" i="1" dirty="0"/>
              <a:t> </a:t>
            </a:r>
            <a:r>
              <a:rPr lang="cs-CZ" sz="2000" i="1" dirty="0" err="1"/>
              <a:t>Recht</a:t>
            </a:r>
            <a:r>
              <a:rPr lang="cs-CZ" sz="2000" i="1" dirty="0"/>
              <a:t> (1888)</a:t>
            </a:r>
          </a:p>
          <a:p>
            <a:pPr lvl="2" eaLnBrk="1" hangingPunct="1">
              <a:defRPr/>
            </a:pPr>
            <a:r>
              <a:rPr lang="cs-CZ" sz="2000" i="1" dirty="0"/>
              <a:t>„každý soubor formulovaných pravidel je už ze své povahy neúplný“</a:t>
            </a:r>
          </a:p>
          <a:p>
            <a:pPr lvl="2" eaLnBrk="1" hangingPunct="1">
              <a:defRPr/>
            </a:pPr>
            <a:r>
              <a:rPr lang="cs-CZ" sz="2000" i="1" dirty="0"/>
              <a:t>„je mnohem snadnější dobře rozhodnout jeden konkrétní případ než formulovat takové obecné pravidlo, které dobře rozhodne každý myslitelný případ“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5A61C0F-78B2-411B-BC8F-879F07999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EEB64B6-6710-496A-BB99-0CB7639EDC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lvl="2" eaLnBrk="1" hangingPunct="1">
              <a:defRPr/>
            </a:pPr>
            <a:r>
              <a:rPr lang="cs-CZ" dirty="0"/>
              <a:t>přednáška Ernsta </a:t>
            </a:r>
            <a:r>
              <a:rPr lang="cs-CZ" dirty="0" err="1"/>
              <a:t>Zitelmana</a:t>
            </a:r>
            <a:r>
              <a:rPr lang="cs-CZ" dirty="0"/>
              <a:t> (1903) </a:t>
            </a:r>
            <a:r>
              <a:rPr lang="cs-CZ" b="1" dirty="0" err="1"/>
              <a:t>Lücken</a:t>
            </a:r>
            <a:r>
              <a:rPr lang="cs-CZ" b="1" dirty="0"/>
              <a:t> </a:t>
            </a:r>
            <a:r>
              <a:rPr lang="cs-CZ" b="1" dirty="0" err="1"/>
              <a:t>im</a:t>
            </a:r>
            <a:r>
              <a:rPr lang="cs-CZ" b="1" dirty="0"/>
              <a:t> </a:t>
            </a:r>
            <a:r>
              <a:rPr lang="cs-CZ" b="1" dirty="0" err="1"/>
              <a:t>Recht</a:t>
            </a:r>
            <a:endParaRPr lang="cs-CZ" dirty="0"/>
          </a:p>
          <a:p>
            <a:pPr lvl="3" eaLnBrk="1" hangingPunct="1">
              <a:defRPr/>
            </a:pPr>
            <a:r>
              <a:rPr lang="cs-CZ" dirty="0"/>
              <a:t>někdy je považován za hlavního inspirátora teorie mezer</a:t>
            </a:r>
          </a:p>
          <a:p>
            <a:pPr lvl="3" eaLnBrk="1" hangingPunct="1">
              <a:defRPr/>
            </a:pPr>
            <a:r>
              <a:rPr lang="cs-CZ" dirty="0"/>
              <a:t>BGB nedává odpovědi na některé právní otázky</a:t>
            </a:r>
          </a:p>
          <a:p>
            <a:pPr lvl="3" eaLnBrk="1" hangingPunct="1">
              <a:defRPr/>
            </a:pPr>
            <a:r>
              <a:rPr lang="cs-CZ" dirty="0"/>
              <a:t>každé právo má mezery, je možné je vyplnit pomocí právní vědy</a:t>
            </a:r>
          </a:p>
          <a:p>
            <a:pPr lvl="3" eaLnBrk="1" hangingPunct="1">
              <a:defRPr/>
            </a:pPr>
            <a:r>
              <a:rPr lang="cs-CZ" dirty="0"/>
              <a:t>nerozlišoval mezi </a:t>
            </a:r>
            <a:r>
              <a:rPr lang="cs-CZ" b="1" dirty="0"/>
              <a:t>mezerami v zákoně</a:t>
            </a:r>
            <a:r>
              <a:rPr lang="cs-CZ" dirty="0"/>
              <a:t> a </a:t>
            </a:r>
            <a:r>
              <a:rPr lang="cs-CZ" b="1" dirty="0"/>
              <a:t>mezerami v právu</a:t>
            </a:r>
          </a:p>
          <a:p>
            <a:pPr lvl="3" eaLnBrk="1" hangingPunct="1">
              <a:defRPr/>
            </a:pPr>
            <a:r>
              <a:rPr lang="cs-CZ" b="1" dirty="0"/>
              <a:t>rozlišení pravých a nepravých mezer </a:t>
            </a:r>
          </a:p>
          <a:p>
            <a:pPr lvl="4" eaLnBrk="1" hangingPunct="1">
              <a:defRPr/>
            </a:pPr>
            <a:r>
              <a:rPr lang="cs-CZ" b="1" dirty="0"/>
              <a:t>pravá mezera = </a:t>
            </a:r>
            <a:r>
              <a:rPr lang="cs-CZ" dirty="0"/>
              <a:t>úplná absence právní úpravy</a:t>
            </a:r>
            <a:endParaRPr lang="cs-CZ" b="1" dirty="0"/>
          </a:p>
          <a:p>
            <a:pPr lvl="4" eaLnBrk="1" hangingPunct="1">
              <a:defRPr/>
            </a:pPr>
            <a:r>
              <a:rPr lang="cs-CZ" b="1" dirty="0"/>
              <a:t>nepravá mezera </a:t>
            </a:r>
            <a:r>
              <a:rPr lang="cs-CZ" dirty="0"/>
              <a:t>= teleologická či hodnotová mezera způsobená nevhodnou, nejasnou či neurčitou formulací zákona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9780DB85-BCF0-4BCD-A5E1-EEE4CD435D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/>
              <a:t>Teorie mezer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9B14F15F-0C4B-4909-926F-1C9F6735E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2" eaLnBrk="1" hangingPunct="1">
              <a:defRPr/>
            </a:pPr>
            <a:r>
              <a:rPr lang="cs-CZ" dirty="0" err="1"/>
              <a:t>volnoprávní</a:t>
            </a:r>
            <a:r>
              <a:rPr lang="cs-CZ" dirty="0"/>
              <a:t> škola (H. </a:t>
            </a:r>
            <a:r>
              <a:rPr lang="cs-CZ" dirty="0" err="1"/>
              <a:t>Kantorowicz</a:t>
            </a:r>
            <a:r>
              <a:rPr lang="cs-CZ" dirty="0"/>
              <a:t> – počátek 20. století)</a:t>
            </a:r>
          </a:p>
          <a:p>
            <a:pPr lvl="3" eaLnBrk="1" hangingPunct="1">
              <a:defRPr/>
            </a:pPr>
            <a:r>
              <a:rPr lang="cs-CZ" dirty="0"/>
              <a:t>blízko k ní měl i Francois </a:t>
            </a:r>
            <a:r>
              <a:rPr lang="cs-CZ" dirty="0" err="1"/>
              <a:t>Gény</a:t>
            </a:r>
            <a:r>
              <a:rPr lang="cs-CZ" dirty="0"/>
              <a:t> (kritik právního klasicismu)</a:t>
            </a:r>
          </a:p>
          <a:p>
            <a:pPr lvl="3" eaLnBrk="1" hangingPunct="1">
              <a:defRPr/>
            </a:pPr>
            <a:r>
              <a:rPr lang="cs-CZ" dirty="0"/>
              <a:t>kritika </a:t>
            </a:r>
            <a:r>
              <a:rPr lang="cs-CZ" dirty="0" err="1"/>
              <a:t>textualismu</a:t>
            </a:r>
            <a:r>
              <a:rPr lang="cs-CZ" dirty="0"/>
              <a:t> a konceptualismu, „nová teorie“ přirozeného práva</a:t>
            </a:r>
          </a:p>
          <a:p>
            <a:pPr lvl="3" eaLnBrk="1" hangingPunct="1">
              <a:defRPr/>
            </a:pPr>
            <a:r>
              <a:rPr lang="cs-CZ" dirty="0" err="1"/>
              <a:t>volnoprávníci</a:t>
            </a:r>
            <a:r>
              <a:rPr lang="cs-CZ" dirty="0"/>
              <a:t> hledali mezery v BGB – kritika „technického“ (zákonného) nalézání práva</a:t>
            </a:r>
          </a:p>
          <a:p>
            <a:pPr lvl="3" eaLnBrk="1" hangingPunct="1">
              <a:defRPr/>
            </a:pPr>
            <a:r>
              <a:rPr lang="cs-CZ" dirty="0"/>
              <a:t>mezery jsou vyplňovány tzv. volným právem, které je produktem volního a intuitivního uvažování </a:t>
            </a:r>
            <a:r>
              <a:rPr lang="cs-CZ" i="1" dirty="0"/>
              <a:t>(</a:t>
            </a:r>
            <a:r>
              <a:rPr lang="cs-CZ" i="1" dirty="0" err="1"/>
              <a:t>sensus</a:t>
            </a:r>
            <a:r>
              <a:rPr lang="cs-CZ" i="1" dirty="0"/>
              <a:t> </a:t>
            </a:r>
            <a:r>
              <a:rPr lang="cs-CZ" i="1" dirty="0" err="1"/>
              <a:t>iuris</a:t>
            </a:r>
            <a:r>
              <a:rPr lang="cs-CZ" i="1" dirty="0"/>
              <a:t>, </a:t>
            </a:r>
            <a:r>
              <a:rPr lang="cs-CZ" i="1" dirty="0" err="1"/>
              <a:t>Rechtsgefühl</a:t>
            </a:r>
            <a:r>
              <a:rPr lang="cs-CZ" i="1" dirty="0"/>
              <a:t>)</a:t>
            </a:r>
            <a:r>
              <a:rPr lang="cs-CZ" dirty="0"/>
              <a:t> z pohledu hledání spravedlnosti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155</TotalTime>
  <Words>2524</Words>
  <Application>Microsoft Office PowerPoint</Application>
  <PresentationFormat>Předvádění na obrazovce (4:3)</PresentationFormat>
  <Paragraphs>208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1" baseType="lpstr">
      <vt:lpstr>Tahoma</vt:lpstr>
      <vt:lpstr>Arial</vt:lpstr>
      <vt:lpstr>Wingdings</vt:lpstr>
      <vt:lpstr>Calibri</vt:lpstr>
      <vt:lpstr>Váhy</vt:lpstr>
      <vt:lpstr>Teorie mezer a dotváření práva</vt:lpstr>
      <vt:lpstr>Obsah</vt:lpstr>
      <vt:lpstr>Teorie mezer 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Teorie mezer</vt:lpstr>
      <vt:lpstr>Nástroje dotváření a omezení dotváření práva </vt:lpstr>
      <vt:lpstr>Nástroje dotváření a omezení dotváření práva</vt:lpstr>
      <vt:lpstr>Nástroje dotváření a omezení dotváření práva</vt:lpstr>
      <vt:lpstr>Nástroje dotváření a omezení dotváření práva</vt:lpstr>
      <vt:lpstr>Český právní řád a mezery</vt:lpstr>
      <vt:lpstr>Český právní řád a mezery</vt:lpstr>
      <vt:lpstr>Český právní řád a mezery</vt:lpstr>
      <vt:lpstr>Český právní řád a mezery</vt:lpstr>
      <vt:lpstr>Český právní řád a mezery</vt:lpstr>
      <vt:lpstr>Český právní řád a mezery</vt:lpstr>
      <vt:lpstr>Děkuji Vám za pozornost.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Neurčitost práva a teorie mezer</dc:title>
  <dc:creator>Lenovo</dc:creator>
  <cp:lastModifiedBy>Lukáš Hlouch</cp:lastModifiedBy>
  <cp:revision>15</cp:revision>
  <dcterms:created xsi:type="dcterms:W3CDTF">2012-11-25T17:00:03Z</dcterms:created>
  <dcterms:modified xsi:type="dcterms:W3CDTF">2021-01-12T22:03:17Z</dcterms:modified>
</cp:coreProperties>
</file>