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58" r:id="rId6"/>
    <p:sldId id="272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3" r:id="rId16"/>
    <p:sldId id="274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E29C31-C840-4152-9489-082B249EF06C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4B9F026-3B54-4992-BE06-C928236D507E}">
      <dgm:prSet phldrT="[Text]"/>
      <dgm:spPr/>
      <dgm:t>
        <a:bodyPr/>
        <a:lstStyle/>
        <a:p>
          <a:r>
            <a:rPr lang="cs-CZ"/>
            <a:t>Hermeneutika</a:t>
          </a:r>
        </a:p>
      </dgm:t>
    </dgm:pt>
    <dgm:pt modelId="{688D8CC4-CEF1-494A-803B-A4DF804CAEA5}" type="parTrans" cxnId="{82BE7BF5-004B-4E7C-BD5B-BC63D65F3789}">
      <dgm:prSet/>
      <dgm:spPr/>
      <dgm:t>
        <a:bodyPr/>
        <a:lstStyle/>
        <a:p>
          <a:endParaRPr lang="cs-CZ"/>
        </a:p>
      </dgm:t>
    </dgm:pt>
    <dgm:pt modelId="{BF48AC34-8537-456F-AEEC-83FBA230945B}" type="sibTrans" cxnId="{82BE7BF5-004B-4E7C-BD5B-BC63D65F3789}">
      <dgm:prSet/>
      <dgm:spPr/>
      <dgm:t>
        <a:bodyPr/>
        <a:lstStyle/>
        <a:p>
          <a:endParaRPr lang="cs-CZ"/>
        </a:p>
      </dgm:t>
    </dgm:pt>
    <dgm:pt modelId="{FEEE0ED1-C589-48D1-A078-42FE2E4EE1F4}">
      <dgm:prSet phldrT="[Text]"/>
      <dgm:spPr/>
      <dgm:t>
        <a:bodyPr/>
        <a:lstStyle/>
        <a:p>
          <a:r>
            <a:rPr lang="cs-CZ"/>
            <a:t>Topika</a:t>
          </a:r>
        </a:p>
      </dgm:t>
    </dgm:pt>
    <dgm:pt modelId="{1E30094C-6B8F-474E-A8C7-0693E67652F4}" type="parTrans" cxnId="{E5CC3F5A-8009-4094-B52D-1FD5C2EE1477}">
      <dgm:prSet/>
      <dgm:spPr/>
      <dgm:t>
        <a:bodyPr/>
        <a:lstStyle/>
        <a:p>
          <a:endParaRPr lang="cs-CZ"/>
        </a:p>
      </dgm:t>
    </dgm:pt>
    <dgm:pt modelId="{A7407C4F-2D46-4AAE-9776-3407C24A36A8}" type="sibTrans" cxnId="{E5CC3F5A-8009-4094-B52D-1FD5C2EE1477}">
      <dgm:prSet/>
      <dgm:spPr/>
      <dgm:t>
        <a:bodyPr/>
        <a:lstStyle/>
        <a:p>
          <a:endParaRPr lang="cs-CZ"/>
        </a:p>
      </dgm:t>
    </dgm:pt>
    <dgm:pt modelId="{F13DACF9-DD37-4041-8A71-D5716E4F95D9}">
      <dgm:prSet phldrT="[Text]"/>
      <dgm:spPr/>
      <dgm:t>
        <a:bodyPr/>
        <a:lstStyle/>
        <a:p>
          <a:r>
            <a:rPr lang="cs-CZ"/>
            <a:t>Právní argumentace  </a:t>
          </a:r>
        </a:p>
      </dgm:t>
    </dgm:pt>
    <dgm:pt modelId="{2CB29EB7-6329-4F3C-B587-2547AAE2DC5C}" type="parTrans" cxnId="{BED307DA-ED36-4E87-B0E7-D201B9ADCE01}">
      <dgm:prSet/>
      <dgm:spPr/>
      <dgm:t>
        <a:bodyPr/>
        <a:lstStyle/>
        <a:p>
          <a:endParaRPr lang="cs-CZ"/>
        </a:p>
      </dgm:t>
    </dgm:pt>
    <dgm:pt modelId="{510EBF7B-13F2-4D78-8009-E6B2EA870379}" type="sibTrans" cxnId="{BED307DA-ED36-4E87-B0E7-D201B9ADCE01}">
      <dgm:prSet/>
      <dgm:spPr/>
      <dgm:t>
        <a:bodyPr/>
        <a:lstStyle/>
        <a:p>
          <a:endParaRPr lang="cs-CZ"/>
        </a:p>
      </dgm:t>
    </dgm:pt>
    <dgm:pt modelId="{6D39DB7C-9B75-4DE3-8B6F-20A3993338A2}">
      <dgm:prSet phldrT="[Text]"/>
      <dgm:spPr/>
      <dgm:t>
        <a:bodyPr/>
        <a:lstStyle/>
        <a:p>
          <a:r>
            <a:rPr lang="cs-CZ"/>
            <a:t>Rétorika</a:t>
          </a:r>
        </a:p>
      </dgm:t>
    </dgm:pt>
    <dgm:pt modelId="{81A406C8-3730-49A0-B4BF-F61FA715FC17}" type="parTrans" cxnId="{27B33AD3-33BF-492D-9370-BE1558DC70BE}">
      <dgm:prSet/>
      <dgm:spPr/>
      <dgm:t>
        <a:bodyPr/>
        <a:lstStyle/>
        <a:p>
          <a:endParaRPr lang="cs-CZ"/>
        </a:p>
      </dgm:t>
    </dgm:pt>
    <dgm:pt modelId="{F7C3FA5E-B970-4520-B557-397DD39CB1A2}" type="sibTrans" cxnId="{27B33AD3-33BF-492D-9370-BE1558DC70BE}">
      <dgm:prSet/>
      <dgm:spPr/>
      <dgm:t>
        <a:bodyPr/>
        <a:lstStyle/>
        <a:p>
          <a:endParaRPr lang="cs-CZ"/>
        </a:p>
      </dgm:t>
    </dgm:pt>
    <dgm:pt modelId="{C2FC4B1C-E793-4092-A726-EFAB2F8B6D70}" type="pres">
      <dgm:prSet presAssocID="{38E29C31-C840-4152-9489-082B249EF06C}" presName="compositeShape" presStyleCnt="0">
        <dgm:presLayoutVars>
          <dgm:chMax val="9"/>
          <dgm:dir/>
          <dgm:resizeHandles val="exact"/>
        </dgm:presLayoutVars>
      </dgm:prSet>
      <dgm:spPr/>
    </dgm:pt>
    <dgm:pt modelId="{9DFDBA19-E3CB-4C5C-B753-54410FFDD906}" type="pres">
      <dgm:prSet presAssocID="{38E29C31-C840-4152-9489-082B249EF06C}" presName="triangle1" presStyleLbl="node1" presStyleIdx="0" presStyleCnt="4">
        <dgm:presLayoutVars>
          <dgm:bulletEnabled val="1"/>
        </dgm:presLayoutVars>
      </dgm:prSet>
      <dgm:spPr/>
    </dgm:pt>
    <dgm:pt modelId="{D4439CC3-CF0D-4B9C-8BEB-37F5A7E72C23}" type="pres">
      <dgm:prSet presAssocID="{38E29C31-C840-4152-9489-082B249EF06C}" presName="triangle2" presStyleLbl="node1" presStyleIdx="1" presStyleCnt="4">
        <dgm:presLayoutVars>
          <dgm:bulletEnabled val="1"/>
        </dgm:presLayoutVars>
      </dgm:prSet>
      <dgm:spPr/>
    </dgm:pt>
    <dgm:pt modelId="{812329F1-02D7-44F7-9FC7-6AACAD6D70A7}" type="pres">
      <dgm:prSet presAssocID="{38E29C31-C840-4152-9489-082B249EF06C}" presName="triangle3" presStyleLbl="node1" presStyleIdx="2" presStyleCnt="4">
        <dgm:presLayoutVars>
          <dgm:bulletEnabled val="1"/>
        </dgm:presLayoutVars>
      </dgm:prSet>
      <dgm:spPr/>
    </dgm:pt>
    <dgm:pt modelId="{B10788A6-2607-498C-A4E2-118980AB717A}" type="pres">
      <dgm:prSet presAssocID="{38E29C31-C840-4152-9489-082B249EF06C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F695F505-29F2-43F6-8165-C03AF07532CF}" type="presOf" srcId="{FEEE0ED1-C589-48D1-A078-42FE2E4EE1F4}" destId="{D4439CC3-CF0D-4B9C-8BEB-37F5A7E72C23}" srcOrd="0" destOrd="0" presId="urn:microsoft.com/office/officeart/2005/8/layout/pyramid4"/>
    <dgm:cxn modelId="{916C8637-AABC-4C88-A526-F7D31B4FD9CA}" type="presOf" srcId="{6D39DB7C-9B75-4DE3-8B6F-20A3993338A2}" destId="{B10788A6-2607-498C-A4E2-118980AB717A}" srcOrd="0" destOrd="0" presId="urn:microsoft.com/office/officeart/2005/8/layout/pyramid4"/>
    <dgm:cxn modelId="{23E8FC3C-EF75-455A-BF62-E0A05372D6F5}" type="presOf" srcId="{38E29C31-C840-4152-9489-082B249EF06C}" destId="{C2FC4B1C-E793-4092-A726-EFAB2F8B6D70}" srcOrd="0" destOrd="0" presId="urn:microsoft.com/office/officeart/2005/8/layout/pyramid4"/>
    <dgm:cxn modelId="{E5CC3F5A-8009-4094-B52D-1FD5C2EE1477}" srcId="{38E29C31-C840-4152-9489-082B249EF06C}" destId="{FEEE0ED1-C589-48D1-A078-42FE2E4EE1F4}" srcOrd="1" destOrd="0" parTransId="{1E30094C-6B8F-474E-A8C7-0693E67652F4}" sibTransId="{A7407C4F-2D46-4AAE-9776-3407C24A36A8}"/>
    <dgm:cxn modelId="{3B18CA7E-B757-45BA-BEAF-4A041E3FB92E}" type="presOf" srcId="{04B9F026-3B54-4992-BE06-C928236D507E}" destId="{9DFDBA19-E3CB-4C5C-B753-54410FFDD906}" srcOrd="0" destOrd="0" presId="urn:microsoft.com/office/officeart/2005/8/layout/pyramid4"/>
    <dgm:cxn modelId="{27B33AD3-33BF-492D-9370-BE1558DC70BE}" srcId="{38E29C31-C840-4152-9489-082B249EF06C}" destId="{6D39DB7C-9B75-4DE3-8B6F-20A3993338A2}" srcOrd="3" destOrd="0" parTransId="{81A406C8-3730-49A0-B4BF-F61FA715FC17}" sibTransId="{F7C3FA5E-B970-4520-B557-397DD39CB1A2}"/>
    <dgm:cxn modelId="{1E2689D3-1F52-4C96-9423-160F0BCD0BDF}" type="presOf" srcId="{F13DACF9-DD37-4041-8A71-D5716E4F95D9}" destId="{812329F1-02D7-44F7-9FC7-6AACAD6D70A7}" srcOrd="0" destOrd="0" presId="urn:microsoft.com/office/officeart/2005/8/layout/pyramid4"/>
    <dgm:cxn modelId="{BED307DA-ED36-4E87-B0E7-D201B9ADCE01}" srcId="{38E29C31-C840-4152-9489-082B249EF06C}" destId="{F13DACF9-DD37-4041-8A71-D5716E4F95D9}" srcOrd="2" destOrd="0" parTransId="{2CB29EB7-6329-4F3C-B587-2547AAE2DC5C}" sibTransId="{510EBF7B-13F2-4D78-8009-E6B2EA870379}"/>
    <dgm:cxn modelId="{82BE7BF5-004B-4E7C-BD5B-BC63D65F3789}" srcId="{38E29C31-C840-4152-9489-082B249EF06C}" destId="{04B9F026-3B54-4992-BE06-C928236D507E}" srcOrd="0" destOrd="0" parTransId="{688D8CC4-CEF1-494A-803B-A4DF804CAEA5}" sibTransId="{BF48AC34-8537-456F-AEEC-83FBA230945B}"/>
    <dgm:cxn modelId="{CFF12829-F624-4948-844F-B8FA2ACC3AD0}" type="presParOf" srcId="{C2FC4B1C-E793-4092-A726-EFAB2F8B6D70}" destId="{9DFDBA19-E3CB-4C5C-B753-54410FFDD906}" srcOrd="0" destOrd="0" presId="urn:microsoft.com/office/officeart/2005/8/layout/pyramid4"/>
    <dgm:cxn modelId="{70641A90-1058-4A2C-858A-3C3FD87C61D5}" type="presParOf" srcId="{C2FC4B1C-E793-4092-A726-EFAB2F8B6D70}" destId="{D4439CC3-CF0D-4B9C-8BEB-37F5A7E72C23}" srcOrd="1" destOrd="0" presId="urn:microsoft.com/office/officeart/2005/8/layout/pyramid4"/>
    <dgm:cxn modelId="{CCB1BABA-738C-43E0-B23A-5E69495BAEDD}" type="presParOf" srcId="{C2FC4B1C-E793-4092-A726-EFAB2F8B6D70}" destId="{812329F1-02D7-44F7-9FC7-6AACAD6D70A7}" srcOrd="2" destOrd="0" presId="urn:microsoft.com/office/officeart/2005/8/layout/pyramid4"/>
    <dgm:cxn modelId="{668309B2-5344-4C01-9A8D-482B8E4964C0}" type="presParOf" srcId="{C2FC4B1C-E793-4092-A726-EFAB2F8B6D70}" destId="{B10788A6-2607-498C-A4E2-118980AB717A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DBA19-E3CB-4C5C-B753-54410FFDD906}">
      <dsp:nvSpPr>
        <dsp:cNvPr id="0" name=""/>
        <dsp:cNvSpPr/>
      </dsp:nvSpPr>
      <dsp:spPr>
        <a:xfrm>
          <a:off x="2857500" y="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Hermeneutika</a:t>
          </a:r>
        </a:p>
      </dsp:txBody>
      <dsp:txXfrm>
        <a:off x="3371850" y="1028700"/>
        <a:ext cx="1028700" cy="1028700"/>
      </dsp:txXfrm>
    </dsp:sp>
    <dsp:sp modelId="{D4439CC3-CF0D-4B9C-8BEB-37F5A7E72C23}">
      <dsp:nvSpPr>
        <dsp:cNvPr id="0" name=""/>
        <dsp:cNvSpPr/>
      </dsp:nvSpPr>
      <dsp:spPr>
        <a:xfrm>
          <a:off x="18288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Topika</a:t>
          </a:r>
        </a:p>
      </dsp:txBody>
      <dsp:txXfrm>
        <a:off x="2343150" y="3086100"/>
        <a:ext cx="1028700" cy="1028700"/>
      </dsp:txXfrm>
    </dsp:sp>
    <dsp:sp modelId="{812329F1-02D7-44F7-9FC7-6AACAD6D70A7}">
      <dsp:nvSpPr>
        <dsp:cNvPr id="0" name=""/>
        <dsp:cNvSpPr/>
      </dsp:nvSpPr>
      <dsp:spPr>
        <a:xfrm rot="10800000">
          <a:off x="28575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Právní argumentace  </a:t>
          </a:r>
        </a:p>
      </dsp:txBody>
      <dsp:txXfrm rot="10800000">
        <a:off x="3371850" y="2057400"/>
        <a:ext cx="1028700" cy="1028700"/>
      </dsp:txXfrm>
    </dsp:sp>
    <dsp:sp modelId="{B10788A6-2607-498C-A4E2-118980AB717A}">
      <dsp:nvSpPr>
        <dsp:cNvPr id="0" name=""/>
        <dsp:cNvSpPr/>
      </dsp:nvSpPr>
      <dsp:spPr>
        <a:xfrm>
          <a:off x="38862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Rétorika</a:t>
          </a:r>
        </a:p>
      </dsp:txBody>
      <dsp:txXfrm>
        <a:off x="4400550" y="3086100"/>
        <a:ext cx="1028700" cy="1028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6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14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91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63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4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43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92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46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4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nadpisu předlohy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textu předlohy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07C786A5-4407-42EB-A407-FA0FD4F69C9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cs-CZ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Topika v současném právním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Lukáš Hlouch</a:t>
            </a:r>
          </a:p>
          <a:p>
            <a:endParaRPr lang="cs-CZ" dirty="0"/>
          </a:p>
          <a:p>
            <a:r>
              <a:rPr lang="cs-CZ" dirty="0"/>
              <a:t>KPT </a:t>
            </a:r>
            <a:r>
              <a:rPr lang="cs-CZ" dirty="0" err="1"/>
              <a:t>PrF</a:t>
            </a:r>
            <a:r>
              <a:rPr lang="cs-CZ" dirty="0"/>
              <a:t> MU, Brno</a:t>
            </a:r>
          </a:p>
        </p:txBody>
      </p:sp>
    </p:spTree>
    <p:extLst>
      <p:ext uri="{BB962C8B-B14F-4D97-AF65-F5344CB8AC3E}">
        <p14:creationId xmlns:p14="http://schemas.microsoft.com/office/powerpoint/2010/main" val="2360384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58417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96544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Nástup nových teorií právní argumentace po II. světové válce – tzv. nové teorie 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založeny na návratu k antické moudrosti  - umění vedení sporu, diskuse, sokratovsko-	platónský dialog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nová rétorika (Ch.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Perelman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nová právní hermeneutika (J.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Esser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právní topika (T.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4293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Otázka platnosti argumentačního závěru, ale také otázka metody argumentace  	s ohledem na strukturu právního argumentu (vnitřní x vnější stránka), důraz na adresáta (auditorium)</a:t>
            </a:r>
          </a:p>
          <a:p>
            <a:pPr lvl="0"/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 </a:t>
            </a:r>
            <a:r>
              <a:rPr lang="cs-CZ" sz="2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</a:t>
            </a:r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Jurisprudenz</a:t>
            </a:r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(Theodor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analýza Aristotelovy a Ciceronovy topiky, středověké školy (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mos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italicus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topika je jádrem rétoriky, rétorika je základní disciplínou právnického vzdělávání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je založena na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problémovém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a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systémovém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myšlení</a:t>
            </a:r>
          </a:p>
          <a:p>
            <a:pPr lvl="0"/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802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161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Právnické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Argumenty, které se vztahují k řešení právních problémů a u nichž lze počítat s obecným konsensem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consensus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omnium)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Mohou vystupovat v různé podobě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Příklady právnických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Nejobecnější : obdoba, různost, zásady výkladu… (shodné pro jakoukoliv diskusi)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	- vychází z aristotelovské topiky</a:t>
            </a:r>
          </a:p>
          <a:p>
            <a:pPr lvl="2"/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2201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44144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zájmy (kupř. veřejný zájem), základní principy jednotlivých segmentů právního řádu (ochrana dobré víry), hodnota (obecné blaho, soukromý majetek) 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  <a:latin typeface="+mn-lt"/>
              </a:rPr>
              <a:t>Larenz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:  juristická  topika vzbudila velkou pozornost a velkou kritiku (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Weinberger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atd.)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Pracuje s představou praktického právnického usuzování, ale schází jí metoda řazení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a test správnosti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Jen katalog právně použitelných důvodů nestačí – co s ním?</a:t>
            </a:r>
          </a:p>
          <a:p>
            <a:pPr lvl="1"/>
            <a:r>
              <a:rPr lang="cs-CZ" sz="2000" dirty="0" err="1"/>
              <a:t>Struck</a:t>
            </a:r>
            <a:r>
              <a:rPr lang="cs-CZ" sz="2000" dirty="0"/>
              <a:t>: </a:t>
            </a:r>
            <a:r>
              <a:rPr lang="cs-CZ" sz="2000" dirty="0" err="1"/>
              <a:t>Topische</a:t>
            </a:r>
            <a:r>
              <a:rPr lang="cs-CZ" sz="2000" dirty="0"/>
              <a:t> </a:t>
            </a:r>
            <a:r>
              <a:rPr lang="cs-CZ" sz="2000" dirty="0" err="1"/>
              <a:t>Jurisprudenz</a:t>
            </a:r>
            <a:r>
              <a:rPr lang="cs-CZ" sz="2000" dirty="0"/>
              <a:t> (1971)  - katalog 64 právních hledisek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320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Katalogy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podle přiléhavosti k problému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I.  úroveň – libovolná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II. úroveň – úzká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Katalogy je možno uspořádat podle různých kritérií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Praktická využitelnost topiky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první úkol – otázka uchopení právnického argumentu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druhý úkol – otázka představy argumentačního řetězce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807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B5870-CE4C-45D7-8B4B-6A56C86CC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143000"/>
          </a:xfrm>
        </p:spPr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Bydlinského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E8F24-450B-4438-ADAD-BE9E035A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4702"/>
            <a:ext cx="7772400" cy="4114800"/>
          </a:xfrm>
        </p:spPr>
        <p:txBody>
          <a:bodyPr/>
          <a:lstStyle/>
          <a:p>
            <a:r>
              <a:rPr lang="cs-CZ" sz="2400" dirty="0"/>
              <a:t>Z pozic klasické metodologie je k topice spíše patrná zdrženlivost až nedůvěra</a:t>
            </a:r>
          </a:p>
          <a:p>
            <a:r>
              <a:rPr lang="cs-CZ" sz="2400" dirty="0"/>
              <a:t>F. </a:t>
            </a:r>
            <a:r>
              <a:rPr lang="cs-CZ" sz="2400" dirty="0" err="1"/>
              <a:t>Bydlinski</a:t>
            </a:r>
            <a:r>
              <a:rPr lang="cs-CZ" sz="2400" dirty="0"/>
              <a:t> má za to, že topika opouští racionální postuláty právní metodologie</a:t>
            </a:r>
          </a:p>
          <a:p>
            <a:r>
              <a:rPr lang="cs-CZ" sz="2400" dirty="0"/>
              <a:t>Řadí </a:t>
            </a:r>
            <a:r>
              <a:rPr lang="cs-CZ" sz="2400" dirty="0" err="1"/>
              <a:t>topidku</a:t>
            </a:r>
            <a:r>
              <a:rPr lang="cs-CZ" sz="2400" dirty="0"/>
              <a:t> mezi tzv. skeptické směry („protiproud“)</a:t>
            </a:r>
          </a:p>
          <a:p>
            <a:r>
              <a:rPr lang="cs-CZ" sz="2400" dirty="0"/>
              <a:t>Důvodem je odlišné hodnocení úlohy subsumpce v aplikaci práva (tzv. </a:t>
            </a:r>
            <a:r>
              <a:rPr lang="cs-CZ" sz="2400" dirty="0" err="1"/>
              <a:t>paraduktivní</a:t>
            </a:r>
            <a:r>
              <a:rPr lang="cs-CZ" sz="2400" dirty="0"/>
              <a:t> myšlení)</a:t>
            </a:r>
          </a:p>
          <a:p>
            <a:r>
              <a:rPr lang="cs-CZ" sz="2400" dirty="0"/>
              <a:t>Kritizuje odlišení systémového a problémového myšlení </a:t>
            </a:r>
          </a:p>
          <a:p>
            <a:r>
              <a:rPr lang="cs-CZ" sz="2400" dirty="0"/>
              <a:t>Považuje topický proces uvažování o právním problému za řešení odvislé od hodnocení mimoprávních faktorů, který je úspěšný, pokud se najde v uznávaném katalogu právních </a:t>
            </a:r>
            <a:r>
              <a:rPr lang="cs-CZ" sz="2400" dirty="0" err="1"/>
              <a:t>topoi</a:t>
            </a:r>
            <a:r>
              <a:rPr lang="cs-CZ" sz="2400" dirty="0"/>
              <a:t> hledisko, které problém řeší </a:t>
            </a:r>
          </a:p>
        </p:txBody>
      </p:sp>
    </p:spTree>
    <p:extLst>
      <p:ext uri="{BB962C8B-B14F-4D97-AF65-F5344CB8AC3E}">
        <p14:creationId xmlns:p14="http://schemas.microsoft.com/office/powerpoint/2010/main" val="1578224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33B26-4793-41F7-B60D-0B2EAB94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Bydlinského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D576FB-30E1-40E8-AE3A-397BF2D3A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Topika není závislá na vnějším systému práva, ale vychází z vnitřního systému </a:t>
            </a:r>
            <a:r>
              <a:rPr lang="cs-CZ" sz="2800" i="1" dirty="0"/>
              <a:t>(</a:t>
            </a:r>
            <a:r>
              <a:rPr lang="cs-CZ" sz="2800" i="1" dirty="0" err="1"/>
              <a:t>Leitsätze</a:t>
            </a:r>
            <a:r>
              <a:rPr lang="cs-CZ" sz="2800" i="1" dirty="0"/>
              <a:t>)</a:t>
            </a:r>
          </a:p>
          <a:p>
            <a:r>
              <a:rPr lang="cs-CZ" sz="2800" dirty="0"/>
              <a:t>Čistě topický pohled na proces nalézání práva není přijatelný a vede k řadě nedostatků v právním myšlení</a:t>
            </a:r>
          </a:p>
          <a:p>
            <a:r>
              <a:rPr lang="cs-CZ" sz="2800" dirty="0"/>
              <a:t>Rozbor aplikace </a:t>
            </a:r>
            <a:r>
              <a:rPr lang="cs-CZ" sz="2800" dirty="0" err="1"/>
              <a:t>topoi</a:t>
            </a:r>
            <a:r>
              <a:rPr lang="cs-CZ" sz="2800" dirty="0"/>
              <a:t> ve vazbě na </a:t>
            </a:r>
            <a:r>
              <a:rPr lang="cs-CZ" sz="2800" dirty="0" err="1"/>
              <a:t>Heckův</a:t>
            </a:r>
            <a:r>
              <a:rPr lang="cs-CZ" sz="2800" dirty="0"/>
              <a:t> model právního pojmu a teorii mezer – přistoupení dalších </a:t>
            </a:r>
            <a:r>
              <a:rPr lang="cs-CZ" sz="2800" dirty="0" err="1"/>
              <a:t>topoi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122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Vztah hermeneutiky, topiky a rétoriky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488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hermeneutiky, topiky a rétoriky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8816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poslední době se hledají v německé teorii průniky topiky a hermeneutiky a diskursivních teorií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Podobenství s cestováním: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Hermeneutika = CESTA (hermeneutická spirála)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Topika = MAPA (loci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communes</a:t>
            </a:r>
            <a:r>
              <a:rPr lang="cs-CZ" dirty="0">
                <a:ea typeface="+mn-ea"/>
                <a:cs typeface="+mn-cs"/>
              </a:rPr>
              <a:t>/</a:t>
            </a:r>
            <a:r>
              <a:rPr lang="cs-CZ" dirty="0" err="1">
                <a:ea typeface="+mn-ea"/>
                <a:cs typeface="+mn-cs"/>
              </a:rPr>
              <a:t>speciales</a:t>
            </a:r>
            <a:r>
              <a:rPr lang="cs-CZ" dirty="0"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Rétorika = DOPRAVNÍ PROSTŘEDKY (figury a styly)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238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5400600"/>
          </a:xfrm>
        </p:spPr>
        <p:txBody>
          <a:bodyPr/>
          <a:lstStyle/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Praktická využitelnost topiky – tvorba tzv. myšlenkových map (případové myšlení)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Propojení faktů případu a vnitřní systematiky právního řádu skrze topickou úvahu – definici rozhodných právních hledisek posouzení případu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Samotný popis normativních právních entit jako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není podstatný</a:t>
            </a:r>
          </a:p>
          <a:p>
            <a:pPr lvl="1"/>
            <a:r>
              <a:rPr lang="cs-CZ" sz="2400" dirty="0"/>
              <a:t>Význam topiky ve vědecké a praktické právní argumentaci se liší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Topická </a:t>
            </a:r>
            <a:r>
              <a:rPr lang="cs-CZ" sz="2400" dirty="0"/>
              <a:t>stránka argumentace patří k základní výbavě právníka (tzv. právní topografie)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8774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Kořeny topického myšlení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683" y="1484784"/>
            <a:ext cx="7772400" cy="4114800"/>
          </a:xfrm>
        </p:spPr>
        <p:txBody>
          <a:bodyPr/>
          <a:lstStyle/>
          <a:p>
            <a:pPr lvl="0"/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Aristotelés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Topiky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„Organon“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Nauka o pravděpodobnostním odůvodňování úsudků – dialektická nauka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mechanismem je dialektika (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-logos) – dialektický problém (pro a proti)</a:t>
            </a:r>
          </a:p>
          <a:p>
            <a:pPr lvl="1"/>
            <a:r>
              <a:rPr lang="cs-CZ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– hledisko, které umožňuje učinit si o problému dialektický soud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východisko k položení otázek (tzv. </a:t>
            </a:r>
            <a:r>
              <a:rPr lang="cs-CZ" sz="2400" dirty="0">
                <a:ea typeface="+mn-ea"/>
                <a:cs typeface="+mn-cs"/>
              </a:rPr>
              <a:t>dialektických premis)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 je získat dostatečný počet hledisek, která umožňují získa</a:t>
            </a:r>
            <a:r>
              <a:rPr lang="cs-CZ" sz="2400" dirty="0">
                <a:ea typeface="+mn-ea"/>
                <a:cs typeface="+mn-cs"/>
              </a:rPr>
              <a:t>t dostatek argumentů pro každý problém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55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FC311-07E2-408D-A564-43396B48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Kořeny topického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4630B-123B-41D9-9C40-282DAE1A9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46385"/>
            <a:ext cx="7772400" cy="4114800"/>
          </a:xfrm>
        </p:spPr>
        <p:txBody>
          <a:bodyPr/>
          <a:lstStyle/>
          <a:p>
            <a:r>
              <a:rPr lang="cs-CZ" dirty="0" err="1"/>
              <a:t>Topoi</a:t>
            </a:r>
            <a:r>
              <a:rPr lang="cs-CZ" dirty="0"/>
              <a:t> jako tzv. obecná hlediska</a:t>
            </a:r>
          </a:p>
          <a:p>
            <a:pPr lvl="1"/>
            <a:r>
              <a:rPr lang="cs-CZ" sz="2400" dirty="0"/>
              <a:t>Druhá kniha Topik</a:t>
            </a:r>
          </a:p>
          <a:p>
            <a:pPr lvl="1"/>
            <a:r>
              <a:rPr lang="cs-CZ" sz="2400" dirty="0"/>
              <a:t>Rodově-druhové definice</a:t>
            </a:r>
          </a:p>
          <a:p>
            <a:pPr lvl="1"/>
            <a:r>
              <a:rPr lang="cs-CZ" sz="2400" dirty="0"/>
              <a:t>1. hledisko – nahodilost vlastnosti predikátu</a:t>
            </a:r>
          </a:p>
          <a:p>
            <a:pPr lvl="1"/>
            <a:r>
              <a:rPr lang="cs-CZ" sz="2400" dirty="0"/>
              <a:t>2. hledisko – de omni et </a:t>
            </a:r>
            <a:r>
              <a:rPr lang="cs-CZ" sz="2400" dirty="0" err="1"/>
              <a:t>nullo</a:t>
            </a:r>
            <a:r>
              <a:rPr lang="cs-CZ" sz="2400" dirty="0"/>
              <a:t> (zda predikát platí o všech prvcích množiny)</a:t>
            </a:r>
          </a:p>
          <a:p>
            <a:pPr lvl="1"/>
            <a:r>
              <a:rPr lang="cs-CZ" sz="2400" dirty="0"/>
              <a:t>3. a 4. hledisko – práce s nahodilými predikáty</a:t>
            </a:r>
          </a:p>
          <a:p>
            <a:pPr lvl="1"/>
            <a:r>
              <a:rPr lang="cs-CZ" sz="2400" dirty="0"/>
              <a:t>Dále hovoří o práci s tzv. protivami (zásada bezrozpornosti argumentace), spor o míru určité vlastnosti (přednost), rodově-druhové vazby, </a:t>
            </a:r>
            <a:r>
              <a:rPr lang="cs-CZ" sz="2400" dirty="0" err="1"/>
              <a:t>souvislostní</a:t>
            </a:r>
            <a:r>
              <a:rPr lang="cs-CZ" sz="2400" dirty="0"/>
              <a:t> vazby mezi částí a celkem  atd.</a:t>
            </a:r>
          </a:p>
        </p:txBody>
      </p:sp>
    </p:spTree>
    <p:extLst>
      <p:ext uri="{BB962C8B-B14F-4D97-AF65-F5344CB8AC3E}">
        <p14:creationId xmlns:p14="http://schemas.microsoft.com/office/powerpoint/2010/main" val="403607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AB9F7-494E-4007-827C-056A2150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Aristotelés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A9EA0C-399B-4596-ACDF-DFC7575DE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i="1" dirty="0"/>
              <a:t>„A je třeba vždy hledět, aby se v argumentaci mluvilo o tom, co je obecné: ve všech argumentacích týkajících se něčeho částečného, se mluví také o obecném – v částečném důkazu je obsažen také důkaz obecný“</a:t>
            </a:r>
          </a:p>
          <a:p>
            <a:r>
              <a:rPr lang="cs-CZ" sz="2800" i="1" dirty="0"/>
              <a:t>„Vytváření premis spočívá v tom, že z mnohého se činí jedno – neboť to, k čemu argumentace směřuje, musí se shrnout v jeden celek – vytváření námitek však spočívá v tom, že se z jednoho činí mnohé“</a:t>
            </a:r>
          </a:p>
        </p:txBody>
      </p:sp>
    </p:spTree>
    <p:extLst>
      <p:ext uri="{BB962C8B-B14F-4D97-AF65-F5344CB8AC3E}">
        <p14:creationId xmlns:p14="http://schemas.microsoft.com/office/powerpoint/2010/main" val="267450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Topika v právním myšlení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Jedna z disciplín či směrů vytvářející teorii právní argumentace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Úzké vazby s rétorikou a diskursivními teoriemi – rozdíly nejsou zcela jasné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 s právní hermeneutikou – podrobněji*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Tzv. topicko-rétorické pojetí právní argumentace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Weinberger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6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A5FC8-B288-4C8F-B794-871C24CC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Marcus </a:t>
            </a:r>
            <a:r>
              <a:rPr lang="cs-CZ" dirty="0" err="1"/>
              <a:t>Tullius</a:t>
            </a:r>
            <a:r>
              <a:rPr lang="cs-CZ" dirty="0"/>
              <a:t> Cicero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4A10A6-5C5C-48AC-A2BA-B3E97443E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Díla </a:t>
            </a:r>
            <a:r>
              <a:rPr lang="cs-CZ" i="1" dirty="0"/>
              <a:t>De </a:t>
            </a:r>
            <a:r>
              <a:rPr lang="cs-CZ" i="1" dirty="0" err="1"/>
              <a:t>Oratore</a:t>
            </a:r>
            <a:r>
              <a:rPr lang="cs-CZ" i="1" dirty="0"/>
              <a:t>, </a:t>
            </a:r>
            <a:r>
              <a:rPr lang="cs-CZ" i="1" dirty="0" err="1"/>
              <a:t>Topica</a:t>
            </a:r>
            <a:endParaRPr lang="cs-CZ" i="1" dirty="0"/>
          </a:p>
          <a:p>
            <a:r>
              <a:rPr lang="cs-CZ" dirty="0"/>
              <a:t>Cicero převedl Aristotelovy myšlenky – spíše potenciálně - do roviny právní argumentace </a:t>
            </a:r>
          </a:p>
          <a:p>
            <a:r>
              <a:rPr lang="cs-CZ" dirty="0" err="1"/>
              <a:t>Topoi</a:t>
            </a:r>
            <a:r>
              <a:rPr lang="cs-CZ" dirty="0"/>
              <a:t> = </a:t>
            </a:r>
            <a:r>
              <a:rPr lang="cs-CZ" dirty="0" err="1"/>
              <a:t>locus</a:t>
            </a:r>
            <a:r>
              <a:rPr lang="cs-CZ" dirty="0"/>
              <a:t>/loci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77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pPr lvl="0"/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jsou různá hlediska, která slouží jako argumenty pro zvolené řešení 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Nekonečný charakter rozpracování problému – vždy jsou možná další hlediska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Larenz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s. 124)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Bezproblémové pro vědecký diskurs, ale co praxe?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Soudce musí dojít ke konečnému řešení – kdy se má dialog přerušit?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488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Uspořádání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určitých vazeb – podle systematiky právní vědy a právního systému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souvislostní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působení)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Rozlišení vnitřní a vnější systematiky: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se obvykle spíše označují elementy tzv. vnitřní systematiky (zájmy, principy, hodnoty) – jde o obecná hlediska, nikoliv zvláštní </a:t>
            </a:r>
          </a:p>
        </p:txBody>
      </p:sp>
    </p:spTree>
    <p:extLst>
      <p:ext uri="{BB962C8B-B14F-4D97-AF65-F5344CB8AC3E}">
        <p14:creationId xmlns:p14="http://schemas.microsoft.com/office/powerpoint/2010/main" val="250457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392488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Dva úkoly topiky: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Otázka pojetí právního argumentu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Jak </a:t>
            </a:r>
            <a:r>
              <a:rPr lang="cs-CZ" dirty="0"/>
              <a:t>chápeme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právní argument?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Otázka struktury právní argumentace 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Argument – dokazovaná teze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probandum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/objekt)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Argumentační řetězec a pravidla jeho tvorby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Lze celý právní řád popsat jako katalog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?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9473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pulzačním motivem</Template>
  <TotalTime>149</TotalTime>
  <Words>1090</Words>
  <Application>Microsoft Office PowerPoint</Application>
  <PresentationFormat>Předvádění na obrazovce (4:3)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Times New Roman</vt:lpstr>
      <vt:lpstr>Default Design</vt:lpstr>
      <vt:lpstr>Topika v současném právním myšlení</vt:lpstr>
      <vt:lpstr> Kořeny topického myšlení </vt:lpstr>
      <vt:lpstr>Kořeny topického myšlení</vt:lpstr>
      <vt:lpstr>Aristotelés</vt:lpstr>
      <vt:lpstr>Topika v právním myšlení </vt:lpstr>
      <vt:lpstr>Marcus Tullius Cicero</vt:lpstr>
      <vt:lpstr>Topika v právním myšlení</vt:lpstr>
      <vt:lpstr>Topika v právním myšlení</vt:lpstr>
      <vt:lpstr>Topika v právním myšlení</vt:lpstr>
      <vt:lpstr>Renesance topického myšlení – jurisprudence 20. století 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Kritika Bydlinského</vt:lpstr>
      <vt:lpstr>Kritika Bydlinského</vt:lpstr>
      <vt:lpstr>Vztah hermeneutiky, topiky a rétoriky</vt:lpstr>
      <vt:lpstr>Vztah hermeneutiky, topiky a rétoriky</vt:lpstr>
      <vt:lpstr>Závěr </vt:lpstr>
    </vt:vector>
  </TitlesOfParts>
  <Company>KS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Topika v současném právním myšlení</dc:title>
  <dc:creator>Hlouch Lukáš</dc:creator>
  <cp:lastModifiedBy>Lukáš Hlouch</cp:lastModifiedBy>
  <cp:revision>13</cp:revision>
  <dcterms:created xsi:type="dcterms:W3CDTF">2019-06-07T06:33:36Z</dcterms:created>
  <dcterms:modified xsi:type="dcterms:W3CDTF">2021-11-02T18:25:27Z</dcterms:modified>
</cp:coreProperties>
</file>